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2" r:id="rId3"/>
    <p:sldId id="297" r:id="rId5"/>
    <p:sldId id="296" r:id="rId6"/>
    <p:sldId id="298" r:id="rId7"/>
    <p:sldId id="11089803" r:id="rId8"/>
    <p:sldId id="11089807" r:id="rId9"/>
    <p:sldId id="11089811" r:id="rId10"/>
    <p:sldId id="11089812" r:id="rId11"/>
    <p:sldId id="11089804" r:id="rId12"/>
    <p:sldId id="11089835" r:id="rId13"/>
    <p:sldId id="11089809" r:id="rId14"/>
    <p:sldId id="11089836" r:id="rId15"/>
    <p:sldId id="11089837" r:id="rId16"/>
    <p:sldId id="11089805" r:id="rId17"/>
    <p:sldId id="11089808" r:id="rId18"/>
    <p:sldId id="11089838" r:id="rId19"/>
    <p:sldId id="11089878" r:id="rId20"/>
    <p:sldId id="11089847" r:id="rId21"/>
    <p:sldId id="11089843" r:id="rId22"/>
    <p:sldId id="11089870" r:id="rId23"/>
    <p:sldId id="11089848" r:id="rId24"/>
    <p:sldId id="11089844" r:id="rId25"/>
    <p:sldId id="11089849" r:id="rId26"/>
    <p:sldId id="11089850" r:id="rId27"/>
    <p:sldId id="11089867" r:id="rId28"/>
    <p:sldId id="11089839" r:id="rId29"/>
    <p:sldId id="312"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03" userDrawn="1">
          <p15:clr>
            <a:srgbClr val="A4A3A4"/>
          </p15:clr>
        </p15:guide>
        <p15:guide id="3" pos="562" userDrawn="1">
          <p15:clr>
            <a:srgbClr val="A4A3A4"/>
          </p15:clr>
        </p15:guide>
        <p15:guide id="4" pos="7021" userDrawn="1">
          <p15:clr>
            <a:srgbClr val="A4A3A4"/>
          </p15:clr>
        </p15:guide>
        <p15:guide id="5" orient="horz" pos="1127" userDrawn="1">
          <p15:clr>
            <a:srgbClr val="A4A3A4"/>
          </p15:clr>
        </p15:guide>
        <p15:guide id="6" orient="horz" pos="1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0F2"/>
    <a:srgbClr val="0D355C"/>
    <a:srgbClr val="D12D34"/>
    <a:srgbClr val="578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66" y="882"/>
      </p:cViewPr>
      <p:guideLst>
        <p:guide orient="horz" pos="2160"/>
        <p:guide pos="3903"/>
        <p:guide pos="562"/>
        <p:guide pos="7021"/>
        <p:guide orient="horz" pos="1127"/>
        <p:guide orient="horz" pos="1456"/>
      </p:guideLst>
    </p:cSldViewPr>
  </p:slideViewPr>
  <p:notesTextViewPr>
    <p:cViewPr>
      <p:scale>
        <a:sx n="1" d="1"/>
        <a:sy n="1" d="1"/>
      </p:scale>
      <p:origin x="0" y="0"/>
    </p:cViewPr>
  </p:notesTextViewPr>
  <p:notesViewPr>
    <p:cSldViewPr snapToGrid="0" showGuides="1">
      <p:cViewPr>
        <p:scale>
          <a:sx n="75" d="100"/>
          <a:sy n="75" d="100"/>
        </p:scale>
        <p:origin x="1572" y="336"/>
      </p:cViewPr>
      <p:guideLst>
        <p:guide orient="horz" pos="2880"/>
        <p:guide pos="219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5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061CB-83A8-4159-A7B6-5AD7540C797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2E497-CE19-4049-BB8D-53576B7C91F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6" name="图片 5"/>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pic>
        <p:nvPicPr>
          <p:cNvPr id="5" name="图片 4"/>
          <p:cNvPicPr>
            <a:picLocks noChangeAspect="1"/>
          </p:cNvPicPr>
          <p:nvPr/>
        </p:nvPicPr>
        <p:blipFill>
          <a:blip r:embed="rId3"/>
          <a:stretch>
            <a:fillRect/>
          </a:stretch>
        </p:blipFill>
        <p:spPr>
          <a:xfrm>
            <a:off x="466725" y="7447756"/>
            <a:ext cx="5924550" cy="1466850"/>
          </a:xfrm>
          <a:prstGeom prst="rect">
            <a:avLst/>
          </a:prstGeom>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B82E497-CE19-4049-BB8D-53576B7C91F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51pptmoban.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1047" name="图片 1046"/>
          <p:cNvPicPr>
            <a:picLocks noChangeAspect="1"/>
          </p:cNvPicPr>
          <p:nvPr userDrawn="1"/>
        </p:nvPicPr>
        <p:blipFill>
          <a:blip r:embed="rId2" cstate="screen">
            <a:alphaModFix amt="50000"/>
            <a:duotone>
              <a:schemeClr val="accent1">
                <a:shade val="45000"/>
                <a:satMod val="135000"/>
              </a:schemeClr>
              <a:prstClr val="white"/>
            </a:duotone>
          </a:blip>
          <a:srcRect t="7813" b="781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 www.51pptmoban.com">
    <p:bg>
      <p:bgPr>
        <a:solidFill>
          <a:schemeClr val="bg1"/>
        </a:solidFill>
        <a:effectLst/>
      </p:bgPr>
    </p:bg>
    <p:spTree>
      <p:nvGrpSpPr>
        <p:cNvPr id="1" name=""/>
        <p:cNvGrpSpPr/>
        <p:nvPr/>
      </p:nvGrpSpPr>
      <p:grpSpPr>
        <a:xfrm>
          <a:off x="0" y="0"/>
          <a:ext cx="0" cy="0"/>
          <a:chOff x="0" y="0"/>
          <a:chExt cx="0" cy="0"/>
        </a:xfrm>
      </p:grpSpPr>
      <p:pic>
        <p:nvPicPr>
          <p:cNvPr id="1047" name="图片 1046"/>
          <p:cNvPicPr>
            <a:picLocks noChangeAspect="1"/>
          </p:cNvPicPr>
          <p:nvPr userDrawn="1"/>
        </p:nvPicPr>
        <p:blipFill>
          <a:blip r:embed="rId2" cstate="screen">
            <a:alphaModFix amt="50000"/>
            <a:duotone>
              <a:schemeClr val="accent1">
                <a:shade val="45000"/>
                <a:satMod val="135000"/>
              </a:schemeClr>
              <a:prstClr val="white"/>
            </a:duotone>
          </a:blip>
          <a:srcRect t="7813" b="781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1" name="任意多边形: 形状 40"/>
          <p:cNvSpPr/>
          <p:nvPr userDrawn="1"/>
        </p:nvSpPr>
        <p:spPr>
          <a:xfrm>
            <a:off x="8232662" y="6635151"/>
            <a:ext cx="3959338" cy="222849"/>
          </a:xfrm>
          <a:custGeom>
            <a:avLst/>
            <a:gdLst>
              <a:gd name="connsiteX0" fmla="*/ 55251 w 3959338"/>
              <a:gd name="connsiteY0" fmla="*/ 0 h 222849"/>
              <a:gd name="connsiteX1" fmla="*/ 3959338 w 3959338"/>
              <a:gd name="connsiteY1" fmla="*/ 0 h 222849"/>
              <a:gd name="connsiteX2" fmla="*/ 3959338 w 3959338"/>
              <a:gd name="connsiteY2" fmla="*/ 222849 h 222849"/>
              <a:gd name="connsiteX3" fmla="*/ 0 w 3959338"/>
              <a:gd name="connsiteY3" fmla="*/ 222849 h 222849"/>
            </a:gdLst>
            <a:ahLst/>
            <a:cxnLst>
              <a:cxn ang="0">
                <a:pos x="connsiteX0" y="connsiteY0"/>
              </a:cxn>
              <a:cxn ang="0">
                <a:pos x="connsiteX1" y="connsiteY1"/>
              </a:cxn>
              <a:cxn ang="0">
                <a:pos x="connsiteX2" y="connsiteY2"/>
              </a:cxn>
              <a:cxn ang="0">
                <a:pos x="connsiteX3" y="connsiteY3"/>
              </a:cxn>
            </a:cxnLst>
            <a:rect l="l" t="t" r="r" b="b"/>
            <a:pathLst>
              <a:path w="3959338" h="222849">
                <a:moveTo>
                  <a:pt x="55251" y="0"/>
                </a:moveTo>
                <a:lnTo>
                  <a:pt x="3959338" y="0"/>
                </a:lnTo>
                <a:lnTo>
                  <a:pt x="3959338" y="222849"/>
                </a:lnTo>
                <a:lnTo>
                  <a:pt x="0" y="222849"/>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任意多边形: 形状 38"/>
          <p:cNvSpPr/>
          <p:nvPr userDrawn="1"/>
        </p:nvSpPr>
        <p:spPr>
          <a:xfrm>
            <a:off x="165100" y="0"/>
            <a:ext cx="12026900" cy="776471"/>
          </a:xfrm>
          <a:custGeom>
            <a:avLst/>
            <a:gdLst>
              <a:gd name="connsiteX0" fmla="*/ 192510 w 12026900"/>
              <a:gd name="connsiteY0" fmla="*/ 0 h 776471"/>
              <a:gd name="connsiteX1" fmla="*/ 12026900 w 12026900"/>
              <a:gd name="connsiteY1" fmla="*/ 0 h 776471"/>
              <a:gd name="connsiteX2" fmla="*/ 12026900 w 12026900"/>
              <a:gd name="connsiteY2" fmla="*/ 776471 h 776471"/>
              <a:gd name="connsiteX3" fmla="*/ 0 w 12026900"/>
              <a:gd name="connsiteY3" fmla="*/ 776471 h 776471"/>
            </a:gdLst>
            <a:ahLst/>
            <a:cxnLst>
              <a:cxn ang="0">
                <a:pos x="connsiteX0" y="connsiteY0"/>
              </a:cxn>
              <a:cxn ang="0">
                <a:pos x="connsiteX1" y="connsiteY1"/>
              </a:cxn>
              <a:cxn ang="0">
                <a:pos x="connsiteX2" y="connsiteY2"/>
              </a:cxn>
              <a:cxn ang="0">
                <a:pos x="connsiteX3" y="connsiteY3"/>
              </a:cxn>
            </a:cxnLst>
            <a:rect l="l" t="t" r="r" b="b"/>
            <a:pathLst>
              <a:path w="12026900" h="776471">
                <a:moveTo>
                  <a:pt x="192510" y="0"/>
                </a:moveTo>
                <a:lnTo>
                  <a:pt x="12026900" y="0"/>
                </a:lnTo>
                <a:lnTo>
                  <a:pt x="12026900" y="776471"/>
                </a:lnTo>
                <a:lnTo>
                  <a:pt x="0" y="776471"/>
                </a:lnTo>
                <a:close/>
              </a:path>
            </a:pathLst>
          </a:cu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nvSpPr>
        <p:spPr>
          <a:xfrm>
            <a:off x="0" y="0"/>
            <a:ext cx="1332882" cy="776471"/>
          </a:xfrm>
          <a:custGeom>
            <a:avLst/>
            <a:gdLst>
              <a:gd name="connsiteX0" fmla="*/ 0 w 1332882"/>
              <a:gd name="connsiteY0" fmla="*/ 0 h 776471"/>
              <a:gd name="connsiteX1" fmla="*/ 1332882 w 1332882"/>
              <a:gd name="connsiteY1" fmla="*/ 0 h 776471"/>
              <a:gd name="connsiteX2" fmla="*/ 1140372 w 1332882"/>
              <a:gd name="connsiteY2" fmla="*/ 776471 h 776471"/>
              <a:gd name="connsiteX3" fmla="*/ 0 w 1332882"/>
              <a:gd name="connsiteY3" fmla="*/ 776471 h 776471"/>
            </a:gdLst>
            <a:ahLst/>
            <a:cxnLst>
              <a:cxn ang="0">
                <a:pos x="connsiteX0" y="connsiteY0"/>
              </a:cxn>
              <a:cxn ang="0">
                <a:pos x="connsiteX1" y="connsiteY1"/>
              </a:cxn>
              <a:cxn ang="0">
                <a:pos x="connsiteX2" y="connsiteY2"/>
              </a:cxn>
              <a:cxn ang="0">
                <a:pos x="connsiteX3" y="connsiteY3"/>
              </a:cxn>
            </a:cxnLst>
            <a:rect l="l" t="t" r="r" b="b"/>
            <a:pathLst>
              <a:path w="1332882" h="776471">
                <a:moveTo>
                  <a:pt x="0" y="0"/>
                </a:moveTo>
                <a:lnTo>
                  <a:pt x="1332882" y="0"/>
                </a:lnTo>
                <a:lnTo>
                  <a:pt x="1140372" y="776471"/>
                </a:lnTo>
                <a:lnTo>
                  <a:pt x="0" y="776471"/>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形状 35"/>
          <p:cNvSpPr/>
          <p:nvPr userDrawn="1"/>
        </p:nvSpPr>
        <p:spPr>
          <a:xfrm>
            <a:off x="986344" y="526790"/>
            <a:ext cx="11205657" cy="406275"/>
          </a:xfrm>
          <a:custGeom>
            <a:avLst/>
            <a:gdLst>
              <a:gd name="connsiteX0" fmla="*/ 100728 w 11205657"/>
              <a:gd name="connsiteY0" fmla="*/ 0 h 406275"/>
              <a:gd name="connsiteX1" fmla="*/ 11205657 w 11205657"/>
              <a:gd name="connsiteY1" fmla="*/ 0 h 406275"/>
              <a:gd name="connsiteX2" fmla="*/ 11205657 w 11205657"/>
              <a:gd name="connsiteY2" fmla="*/ 406275 h 406275"/>
              <a:gd name="connsiteX3" fmla="*/ 0 w 11205657"/>
              <a:gd name="connsiteY3" fmla="*/ 406275 h 406275"/>
            </a:gdLst>
            <a:ahLst/>
            <a:cxnLst>
              <a:cxn ang="0">
                <a:pos x="connsiteX0" y="connsiteY0"/>
              </a:cxn>
              <a:cxn ang="0">
                <a:pos x="connsiteX1" y="connsiteY1"/>
              </a:cxn>
              <a:cxn ang="0">
                <a:pos x="connsiteX2" y="connsiteY2"/>
              </a:cxn>
              <a:cxn ang="0">
                <a:pos x="connsiteX3" y="connsiteY3"/>
              </a:cxn>
            </a:cxnLst>
            <a:rect l="l" t="t" r="r" b="b"/>
            <a:pathLst>
              <a:path w="11205657" h="406275">
                <a:moveTo>
                  <a:pt x="100728" y="0"/>
                </a:moveTo>
                <a:lnTo>
                  <a:pt x="11205657" y="0"/>
                </a:lnTo>
                <a:lnTo>
                  <a:pt x="11205657" y="406275"/>
                </a:lnTo>
                <a:lnTo>
                  <a:pt x="0" y="406275"/>
                </a:lnTo>
                <a:close/>
              </a:path>
            </a:pathLst>
          </a:cu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1PPT模板网，www.51pptmoban.com">
    <p:spTree>
      <p:nvGrpSpPr>
        <p:cNvPr id="1" name=""/>
        <p:cNvGrpSpPr/>
        <p:nvPr/>
      </p:nvGrpSpPr>
      <p:grpSpPr>
        <a:xfrm>
          <a:off x="0" y="0"/>
          <a:ext cx="0" cy="0"/>
          <a:chOff x="0" y="0"/>
          <a:chExt cx="0" cy="0"/>
        </a:xfrm>
      </p:grpSpPr>
      <p:sp>
        <p:nvSpPr>
          <p:cNvPr id="37" name="任意多边形: 形状 36"/>
          <p:cNvSpPr/>
          <p:nvPr userDrawn="1"/>
        </p:nvSpPr>
        <p:spPr>
          <a:xfrm>
            <a:off x="2" y="3832097"/>
            <a:ext cx="12195175" cy="3022731"/>
          </a:xfrm>
          <a:custGeom>
            <a:avLst/>
            <a:gdLst>
              <a:gd name="connsiteX0" fmla="*/ 7975600 w 12192000"/>
              <a:gd name="connsiteY0" fmla="*/ 1366 h 3023966"/>
              <a:gd name="connsiteX1" fmla="*/ 11319470 w 12192000"/>
              <a:gd name="connsiteY1" fmla="*/ 330723 h 3023966"/>
              <a:gd name="connsiteX2" fmla="*/ 12192000 w 12192000"/>
              <a:gd name="connsiteY2" fmla="*/ 498201 h 3023966"/>
              <a:gd name="connsiteX3" fmla="*/ 12192000 w 12192000"/>
              <a:gd name="connsiteY3" fmla="*/ 3023966 h 3023966"/>
              <a:gd name="connsiteX4" fmla="*/ 0 w 12192000"/>
              <a:gd name="connsiteY4" fmla="*/ 3023966 h 3023966"/>
              <a:gd name="connsiteX5" fmla="*/ 0 w 12192000"/>
              <a:gd name="connsiteY5" fmla="*/ 376472 h 3023966"/>
              <a:gd name="connsiteX6" fmla="*/ 345926 w 12192000"/>
              <a:gd name="connsiteY6" fmla="*/ 450479 h 3023966"/>
              <a:gd name="connsiteX7" fmla="*/ 2908300 w 12192000"/>
              <a:gd name="connsiteY7" fmla="*/ 674466 h 3023966"/>
              <a:gd name="connsiteX8" fmla="*/ 7975600 w 12192000"/>
              <a:gd name="connsiteY8" fmla="*/ 1366 h 30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23966">
                <a:moveTo>
                  <a:pt x="7975600" y="1366"/>
                </a:moveTo>
                <a:cubicBezTo>
                  <a:pt x="9159875" y="-16096"/>
                  <a:pt x="10251281" y="136105"/>
                  <a:pt x="11319470" y="330723"/>
                </a:cubicBezTo>
                <a:lnTo>
                  <a:pt x="12192000" y="498201"/>
                </a:lnTo>
                <a:lnTo>
                  <a:pt x="12192000" y="3023966"/>
                </a:lnTo>
                <a:lnTo>
                  <a:pt x="0" y="3023966"/>
                </a:lnTo>
                <a:lnTo>
                  <a:pt x="0" y="376472"/>
                </a:lnTo>
                <a:lnTo>
                  <a:pt x="345926" y="450479"/>
                </a:lnTo>
                <a:cubicBezTo>
                  <a:pt x="1074142" y="599258"/>
                  <a:pt x="1865313" y="710978"/>
                  <a:pt x="2908300" y="674466"/>
                </a:cubicBezTo>
                <a:cubicBezTo>
                  <a:pt x="4298950" y="625783"/>
                  <a:pt x="6396567" y="24649"/>
                  <a:pt x="7975600" y="1366"/>
                </a:cubicBezTo>
                <a:close/>
              </a:path>
            </a:pathLst>
          </a:custGeom>
          <a:solidFill>
            <a:srgbClr val="00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05">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grpSp>
        <p:nvGrpSpPr>
          <p:cNvPr id="2" name="组合 1"/>
          <p:cNvGrpSpPr/>
          <p:nvPr userDrawn="1"/>
        </p:nvGrpSpPr>
        <p:grpSpPr>
          <a:xfrm>
            <a:off x="807247" y="298818"/>
            <a:ext cx="3513983" cy="1204794"/>
            <a:chOff x="870547" y="7238685"/>
            <a:chExt cx="3333750" cy="1143000"/>
          </a:xfrm>
        </p:grpSpPr>
        <p:grpSp>
          <p:nvGrpSpPr>
            <p:cNvPr id="3" name="组合 2" descr="51PPT模板网，幻灯片演示模板及素材免费下载！&#10;51PPT模板网 唯一访问网址：www.51pptmoban.com"/>
            <p:cNvGrpSpPr/>
            <p:nvPr userDrawn="1"/>
          </p:nvGrpSpPr>
          <p:grpSpPr>
            <a:xfrm>
              <a:off x="1089945" y="7419206"/>
              <a:ext cx="2824283" cy="781959"/>
              <a:chOff x="1086173" y="3300162"/>
              <a:chExt cx="2824283" cy="781959"/>
            </a:xfrm>
          </p:grpSpPr>
          <p:sp>
            <p:nvSpPr>
              <p:cNvPr id="5" name="任意多边形: 形状 4"/>
              <p:cNvSpPr/>
              <p:nvPr userDrawn="1"/>
            </p:nvSpPr>
            <p:spPr>
              <a:xfrm>
                <a:off x="2111882" y="3451828"/>
                <a:ext cx="250109" cy="332432"/>
              </a:xfrm>
              <a:custGeom>
                <a:avLst/>
                <a:gdLst>
                  <a:gd name="connsiteX0" fmla="*/ 79937 w 250109"/>
                  <a:gd name="connsiteY0" fmla="*/ 159025 h 332432"/>
                  <a:gd name="connsiteX1" fmla="*/ 79937 w 250109"/>
                  <a:gd name="connsiteY1" fmla="*/ 62949 h 332432"/>
                  <a:gd name="connsiteX2" fmla="*/ 112574 w 250109"/>
                  <a:gd name="connsiteY2" fmla="*/ 62949 h 332432"/>
                  <a:gd name="connsiteX3" fmla="*/ 156891 w 250109"/>
                  <a:gd name="connsiteY3" fmla="*/ 72996 h 332432"/>
                  <a:gd name="connsiteX4" fmla="*/ 172401 w 250109"/>
                  <a:gd name="connsiteY4" fmla="*/ 108130 h 332432"/>
                  <a:gd name="connsiteX5" fmla="*/ 158257 w 250109"/>
                  <a:gd name="connsiteY5" fmla="*/ 145870 h 332432"/>
                  <a:gd name="connsiteX6" fmla="*/ 114820 w 250109"/>
                  <a:gd name="connsiteY6" fmla="*/ 159025 h 332432"/>
                  <a:gd name="connsiteX7" fmla="*/ 79937 w 250109"/>
                  <a:gd name="connsiteY7" fmla="*/ 159025 h 332432"/>
                  <a:gd name="connsiteX8" fmla="*/ 0 w 250109"/>
                  <a:gd name="connsiteY8" fmla="*/ 332433 h 332432"/>
                  <a:gd name="connsiteX9" fmla="*/ 79937 w 250109"/>
                  <a:gd name="connsiteY9" fmla="*/ 332433 h 332432"/>
                  <a:gd name="connsiteX10" fmla="*/ 79937 w 250109"/>
                  <a:gd name="connsiteY10" fmla="*/ 222087 h 332432"/>
                  <a:gd name="connsiteX11" fmla="*/ 118792 w 250109"/>
                  <a:gd name="connsiteY11" fmla="*/ 222087 h 332432"/>
                  <a:gd name="connsiteX12" fmla="*/ 184082 w 250109"/>
                  <a:gd name="connsiteY12" fmla="*/ 210047 h 332432"/>
                  <a:gd name="connsiteX13" fmla="*/ 231743 w 250109"/>
                  <a:gd name="connsiteY13" fmla="*/ 172810 h 332432"/>
                  <a:gd name="connsiteX14" fmla="*/ 250110 w 250109"/>
                  <a:gd name="connsiteY14" fmla="*/ 108148 h 332432"/>
                  <a:gd name="connsiteX15" fmla="*/ 231869 w 250109"/>
                  <a:gd name="connsiteY15" fmla="*/ 43594 h 332432"/>
                  <a:gd name="connsiteX16" fmla="*/ 183831 w 250109"/>
                  <a:gd name="connsiteY16" fmla="*/ 9700 h 332432"/>
                  <a:gd name="connsiteX17" fmla="*/ 116563 w 250109"/>
                  <a:gd name="connsiteY17" fmla="*/ 13 h 332432"/>
                  <a:gd name="connsiteX18" fmla="*/ 0 w 250109"/>
                  <a:gd name="connsiteY18" fmla="*/ 13 h 332432"/>
                  <a:gd name="connsiteX19" fmla="*/ 0 w 250109"/>
                  <a:gd name="connsiteY19" fmla="*/ 332433 h 33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109" h="332432">
                    <a:moveTo>
                      <a:pt x="79937" y="159025"/>
                    </a:moveTo>
                    <a:lnTo>
                      <a:pt x="79937" y="62949"/>
                    </a:lnTo>
                    <a:lnTo>
                      <a:pt x="112574" y="62949"/>
                    </a:lnTo>
                    <a:cubicBezTo>
                      <a:pt x="131821" y="62698"/>
                      <a:pt x="146702" y="66059"/>
                      <a:pt x="156891" y="72996"/>
                    </a:cubicBezTo>
                    <a:cubicBezTo>
                      <a:pt x="167189" y="79825"/>
                      <a:pt x="172401" y="91488"/>
                      <a:pt x="172401" y="108130"/>
                    </a:cubicBezTo>
                    <a:cubicBezTo>
                      <a:pt x="172527" y="124520"/>
                      <a:pt x="167692" y="137046"/>
                      <a:pt x="158257" y="145870"/>
                    </a:cubicBezTo>
                    <a:cubicBezTo>
                      <a:pt x="148696" y="154550"/>
                      <a:pt x="134175" y="159025"/>
                      <a:pt x="114820" y="159025"/>
                    </a:cubicBezTo>
                    <a:lnTo>
                      <a:pt x="79937" y="159025"/>
                    </a:lnTo>
                    <a:close/>
                    <a:moveTo>
                      <a:pt x="0" y="332433"/>
                    </a:moveTo>
                    <a:lnTo>
                      <a:pt x="79937" y="332433"/>
                    </a:lnTo>
                    <a:lnTo>
                      <a:pt x="79937" y="222087"/>
                    </a:lnTo>
                    <a:lnTo>
                      <a:pt x="118792" y="222087"/>
                    </a:lnTo>
                    <a:cubicBezTo>
                      <a:pt x="142496" y="222087"/>
                      <a:pt x="164224" y="218116"/>
                      <a:pt x="184082" y="210047"/>
                    </a:cubicBezTo>
                    <a:cubicBezTo>
                      <a:pt x="203815" y="202103"/>
                      <a:pt x="219702" y="189559"/>
                      <a:pt x="231743" y="172810"/>
                    </a:cubicBezTo>
                    <a:cubicBezTo>
                      <a:pt x="243658" y="155934"/>
                      <a:pt x="249858" y="134458"/>
                      <a:pt x="250110" y="108148"/>
                    </a:cubicBezTo>
                    <a:cubicBezTo>
                      <a:pt x="249858" y="80957"/>
                      <a:pt x="243784" y="59373"/>
                      <a:pt x="231869" y="43594"/>
                    </a:cubicBezTo>
                    <a:cubicBezTo>
                      <a:pt x="219828" y="27707"/>
                      <a:pt x="203815" y="16403"/>
                      <a:pt x="183831" y="9700"/>
                    </a:cubicBezTo>
                    <a:cubicBezTo>
                      <a:pt x="163721" y="3122"/>
                      <a:pt x="141256" y="-238"/>
                      <a:pt x="116563" y="13"/>
                    </a:cubicBezTo>
                    <a:lnTo>
                      <a:pt x="0" y="13"/>
                    </a:lnTo>
                    <a:lnTo>
                      <a:pt x="0" y="332433"/>
                    </a:lnTo>
                    <a:close/>
                  </a:path>
                </a:pathLst>
              </a:custGeom>
              <a:solidFill>
                <a:srgbClr val="000000"/>
              </a:solidFill>
              <a:ln w="1794" cap="flat">
                <a:noFill/>
                <a:prstDash val="solid"/>
                <a:miter/>
              </a:ln>
            </p:spPr>
            <p:txBody>
              <a:bodyPr rtlCol="0" anchor="ctr"/>
              <a:lstStyle/>
              <a:p>
                <a:endParaRPr lang="zh-CN" altLang="en-US"/>
              </a:p>
            </p:txBody>
          </p:sp>
          <p:sp>
            <p:nvSpPr>
              <p:cNvPr id="38" name="任意多边形: 形状 37"/>
              <p:cNvSpPr/>
              <p:nvPr userDrawn="1"/>
            </p:nvSpPr>
            <p:spPr>
              <a:xfrm>
                <a:off x="2426959" y="3451828"/>
                <a:ext cx="250109" cy="332432"/>
              </a:xfrm>
              <a:custGeom>
                <a:avLst/>
                <a:gdLst>
                  <a:gd name="connsiteX0" fmla="*/ 79937 w 250109"/>
                  <a:gd name="connsiteY0" fmla="*/ 159025 h 332432"/>
                  <a:gd name="connsiteX1" fmla="*/ 79937 w 250109"/>
                  <a:gd name="connsiteY1" fmla="*/ 62949 h 332432"/>
                  <a:gd name="connsiteX2" fmla="*/ 112574 w 250109"/>
                  <a:gd name="connsiteY2" fmla="*/ 62949 h 332432"/>
                  <a:gd name="connsiteX3" fmla="*/ 156891 w 250109"/>
                  <a:gd name="connsiteY3" fmla="*/ 72996 h 332432"/>
                  <a:gd name="connsiteX4" fmla="*/ 172401 w 250109"/>
                  <a:gd name="connsiteY4" fmla="*/ 108130 h 332432"/>
                  <a:gd name="connsiteX5" fmla="*/ 158257 w 250109"/>
                  <a:gd name="connsiteY5" fmla="*/ 145870 h 332432"/>
                  <a:gd name="connsiteX6" fmla="*/ 114820 w 250109"/>
                  <a:gd name="connsiteY6" fmla="*/ 159025 h 332432"/>
                  <a:gd name="connsiteX7" fmla="*/ 79937 w 250109"/>
                  <a:gd name="connsiteY7" fmla="*/ 159025 h 332432"/>
                  <a:gd name="connsiteX8" fmla="*/ 0 w 250109"/>
                  <a:gd name="connsiteY8" fmla="*/ 332433 h 332432"/>
                  <a:gd name="connsiteX9" fmla="*/ 79937 w 250109"/>
                  <a:gd name="connsiteY9" fmla="*/ 332433 h 332432"/>
                  <a:gd name="connsiteX10" fmla="*/ 79937 w 250109"/>
                  <a:gd name="connsiteY10" fmla="*/ 222087 h 332432"/>
                  <a:gd name="connsiteX11" fmla="*/ 118792 w 250109"/>
                  <a:gd name="connsiteY11" fmla="*/ 222087 h 332432"/>
                  <a:gd name="connsiteX12" fmla="*/ 184082 w 250109"/>
                  <a:gd name="connsiteY12" fmla="*/ 210047 h 332432"/>
                  <a:gd name="connsiteX13" fmla="*/ 231743 w 250109"/>
                  <a:gd name="connsiteY13" fmla="*/ 172810 h 332432"/>
                  <a:gd name="connsiteX14" fmla="*/ 250110 w 250109"/>
                  <a:gd name="connsiteY14" fmla="*/ 108148 h 332432"/>
                  <a:gd name="connsiteX15" fmla="*/ 231869 w 250109"/>
                  <a:gd name="connsiteY15" fmla="*/ 43594 h 332432"/>
                  <a:gd name="connsiteX16" fmla="*/ 183831 w 250109"/>
                  <a:gd name="connsiteY16" fmla="*/ 9700 h 332432"/>
                  <a:gd name="connsiteX17" fmla="*/ 116563 w 250109"/>
                  <a:gd name="connsiteY17" fmla="*/ 13 h 332432"/>
                  <a:gd name="connsiteX18" fmla="*/ 0 w 250109"/>
                  <a:gd name="connsiteY18" fmla="*/ 13 h 332432"/>
                  <a:gd name="connsiteX19" fmla="*/ 0 w 250109"/>
                  <a:gd name="connsiteY19" fmla="*/ 332433 h 33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109" h="332432">
                    <a:moveTo>
                      <a:pt x="79937" y="159025"/>
                    </a:moveTo>
                    <a:lnTo>
                      <a:pt x="79937" y="62949"/>
                    </a:lnTo>
                    <a:lnTo>
                      <a:pt x="112574" y="62949"/>
                    </a:lnTo>
                    <a:cubicBezTo>
                      <a:pt x="131821" y="62698"/>
                      <a:pt x="146702" y="66059"/>
                      <a:pt x="156891" y="72996"/>
                    </a:cubicBezTo>
                    <a:cubicBezTo>
                      <a:pt x="167189" y="79825"/>
                      <a:pt x="172401" y="91488"/>
                      <a:pt x="172401" y="108130"/>
                    </a:cubicBezTo>
                    <a:cubicBezTo>
                      <a:pt x="172527" y="124520"/>
                      <a:pt x="167692" y="137046"/>
                      <a:pt x="158257" y="145870"/>
                    </a:cubicBezTo>
                    <a:cubicBezTo>
                      <a:pt x="148696" y="154550"/>
                      <a:pt x="134175" y="159025"/>
                      <a:pt x="114820" y="159025"/>
                    </a:cubicBezTo>
                    <a:lnTo>
                      <a:pt x="79937" y="159025"/>
                    </a:lnTo>
                    <a:close/>
                    <a:moveTo>
                      <a:pt x="0" y="332433"/>
                    </a:moveTo>
                    <a:lnTo>
                      <a:pt x="79937" y="332433"/>
                    </a:lnTo>
                    <a:lnTo>
                      <a:pt x="79937" y="222087"/>
                    </a:lnTo>
                    <a:lnTo>
                      <a:pt x="118792" y="222087"/>
                    </a:lnTo>
                    <a:cubicBezTo>
                      <a:pt x="142496" y="222087"/>
                      <a:pt x="164224" y="218116"/>
                      <a:pt x="184082" y="210047"/>
                    </a:cubicBezTo>
                    <a:cubicBezTo>
                      <a:pt x="203815" y="202103"/>
                      <a:pt x="219702" y="189559"/>
                      <a:pt x="231743" y="172810"/>
                    </a:cubicBezTo>
                    <a:cubicBezTo>
                      <a:pt x="243658" y="155934"/>
                      <a:pt x="249858" y="134458"/>
                      <a:pt x="250110" y="108148"/>
                    </a:cubicBezTo>
                    <a:cubicBezTo>
                      <a:pt x="249858" y="80957"/>
                      <a:pt x="243784" y="59373"/>
                      <a:pt x="231869" y="43594"/>
                    </a:cubicBezTo>
                    <a:cubicBezTo>
                      <a:pt x="219828" y="27707"/>
                      <a:pt x="203815" y="16403"/>
                      <a:pt x="183831" y="9700"/>
                    </a:cubicBezTo>
                    <a:cubicBezTo>
                      <a:pt x="163721" y="3122"/>
                      <a:pt x="141256" y="-238"/>
                      <a:pt x="116563" y="13"/>
                    </a:cubicBezTo>
                    <a:lnTo>
                      <a:pt x="0" y="13"/>
                    </a:lnTo>
                    <a:lnTo>
                      <a:pt x="0" y="332433"/>
                    </a:lnTo>
                    <a:close/>
                  </a:path>
                </a:pathLst>
              </a:custGeom>
              <a:solidFill>
                <a:srgbClr val="000000"/>
              </a:solidFill>
              <a:ln w="1794" cap="flat">
                <a:noFill/>
                <a:prstDash val="solid"/>
                <a:miter/>
              </a:ln>
            </p:spPr>
            <p:txBody>
              <a:bodyPr rtlCol="0" anchor="ctr"/>
              <a:lstStyle/>
              <a:p>
                <a:endParaRPr lang="zh-CN" altLang="en-US"/>
              </a:p>
            </p:txBody>
          </p:sp>
          <p:sp>
            <p:nvSpPr>
              <p:cNvPr id="39" name="任意多边形: 形状 38"/>
              <p:cNvSpPr/>
              <p:nvPr userDrawn="1"/>
            </p:nvSpPr>
            <p:spPr>
              <a:xfrm>
                <a:off x="2713715" y="3451841"/>
                <a:ext cx="259922" cy="332419"/>
              </a:xfrm>
              <a:custGeom>
                <a:avLst/>
                <a:gdLst>
                  <a:gd name="connsiteX0" fmla="*/ 89732 w 259922"/>
                  <a:gd name="connsiteY0" fmla="*/ 332420 h 332419"/>
                  <a:gd name="connsiteX1" fmla="*/ 169669 w 259922"/>
                  <a:gd name="connsiteY1" fmla="*/ 332420 h 332419"/>
                  <a:gd name="connsiteX2" fmla="*/ 169669 w 259922"/>
                  <a:gd name="connsiteY2" fmla="*/ 66045 h 332419"/>
                  <a:gd name="connsiteX3" fmla="*/ 259922 w 259922"/>
                  <a:gd name="connsiteY3" fmla="*/ 66045 h 332419"/>
                  <a:gd name="connsiteX4" fmla="*/ 259922 w 259922"/>
                  <a:gd name="connsiteY4" fmla="*/ 0 h 332419"/>
                  <a:gd name="connsiteX5" fmla="*/ 0 w 259922"/>
                  <a:gd name="connsiteY5" fmla="*/ 0 h 332419"/>
                  <a:gd name="connsiteX6" fmla="*/ 0 w 259922"/>
                  <a:gd name="connsiteY6" fmla="*/ 66045 h 332419"/>
                  <a:gd name="connsiteX7" fmla="*/ 89732 w 259922"/>
                  <a:gd name="connsiteY7" fmla="*/ 66045 h 33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922" h="332419">
                    <a:moveTo>
                      <a:pt x="89732" y="332420"/>
                    </a:moveTo>
                    <a:lnTo>
                      <a:pt x="169669" y="332420"/>
                    </a:lnTo>
                    <a:lnTo>
                      <a:pt x="169669" y="66045"/>
                    </a:lnTo>
                    <a:lnTo>
                      <a:pt x="259922" y="66045"/>
                    </a:lnTo>
                    <a:lnTo>
                      <a:pt x="259922" y="0"/>
                    </a:lnTo>
                    <a:lnTo>
                      <a:pt x="0" y="0"/>
                    </a:lnTo>
                    <a:lnTo>
                      <a:pt x="0" y="66045"/>
                    </a:lnTo>
                    <a:lnTo>
                      <a:pt x="89732" y="66045"/>
                    </a:lnTo>
                    <a:close/>
                  </a:path>
                </a:pathLst>
              </a:custGeom>
              <a:solidFill>
                <a:srgbClr val="000000"/>
              </a:solidFill>
              <a:ln w="1794" cap="flat">
                <a:noFill/>
                <a:prstDash val="solid"/>
                <a:miter/>
              </a:ln>
            </p:spPr>
            <p:txBody>
              <a:bodyPr rtlCol="0" anchor="ctr"/>
              <a:lstStyle/>
              <a:p>
                <a:endParaRPr lang="zh-CN" altLang="en-US"/>
              </a:p>
            </p:txBody>
          </p:sp>
          <p:sp>
            <p:nvSpPr>
              <p:cNvPr id="40" name="任意多边形: 形状 39"/>
              <p:cNvSpPr/>
              <p:nvPr userDrawn="1"/>
            </p:nvSpPr>
            <p:spPr>
              <a:xfrm>
                <a:off x="3026743" y="3420175"/>
                <a:ext cx="399147" cy="388526"/>
              </a:xfrm>
              <a:custGeom>
                <a:avLst/>
                <a:gdLst>
                  <a:gd name="connsiteX0" fmla="*/ 387323 w 399147"/>
                  <a:gd name="connsiteY0" fmla="*/ 305498 h 388526"/>
                  <a:gd name="connsiteX1" fmla="*/ 387323 w 399147"/>
                  <a:gd name="connsiteY1" fmla="*/ 257334 h 388526"/>
                  <a:gd name="connsiteX2" fmla="*/ 291211 w 399147"/>
                  <a:gd name="connsiteY2" fmla="*/ 257334 h 388526"/>
                  <a:gd name="connsiteX3" fmla="*/ 292235 w 399147"/>
                  <a:gd name="connsiteY3" fmla="*/ 248475 h 388526"/>
                  <a:gd name="connsiteX4" fmla="*/ 293260 w 399147"/>
                  <a:gd name="connsiteY4" fmla="*/ 239273 h 388526"/>
                  <a:gd name="connsiteX5" fmla="*/ 367212 w 399147"/>
                  <a:gd name="connsiteY5" fmla="*/ 239273 h 388526"/>
                  <a:gd name="connsiteX6" fmla="*/ 367212 w 399147"/>
                  <a:gd name="connsiteY6" fmla="*/ 98628 h 388526"/>
                  <a:gd name="connsiteX7" fmla="*/ 159084 w 399147"/>
                  <a:gd name="connsiteY7" fmla="*/ 98628 h 388526"/>
                  <a:gd name="connsiteX8" fmla="*/ 159084 w 399147"/>
                  <a:gd name="connsiteY8" fmla="*/ 239273 h 388526"/>
                  <a:gd name="connsiteX9" fmla="*/ 235193 w 399147"/>
                  <a:gd name="connsiteY9" fmla="*/ 239273 h 388526"/>
                  <a:gd name="connsiteX10" fmla="*/ 234061 w 399147"/>
                  <a:gd name="connsiteY10" fmla="*/ 248475 h 388526"/>
                  <a:gd name="connsiteX11" fmla="*/ 232696 w 399147"/>
                  <a:gd name="connsiteY11" fmla="*/ 257334 h 388526"/>
                  <a:gd name="connsiteX12" fmla="*/ 143970 w 399147"/>
                  <a:gd name="connsiteY12" fmla="*/ 257334 h 388526"/>
                  <a:gd name="connsiteX13" fmla="*/ 143970 w 399147"/>
                  <a:gd name="connsiteY13" fmla="*/ 305498 h 388526"/>
                  <a:gd name="connsiteX14" fmla="*/ 211453 w 399147"/>
                  <a:gd name="connsiteY14" fmla="*/ 305498 h 388526"/>
                  <a:gd name="connsiteX15" fmla="*/ 179751 w 399147"/>
                  <a:gd name="connsiteY15" fmla="*/ 326058 h 388526"/>
                  <a:gd name="connsiteX16" fmla="*/ 126358 w 399147"/>
                  <a:gd name="connsiteY16" fmla="*/ 341046 h 388526"/>
                  <a:gd name="connsiteX17" fmla="*/ 143629 w 399147"/>
                  <a:gd name="connsiteY17" fmla="*/ 363762 h 388526"/>
                  <a:gd name="connsiteX18" fmla="*/ 156245 w 399147"/>
                  <a:gd name="connsiteY18" fmla="*/ 388527 h 388526"/>
                  <a:gd name="connsiteX19" fmla="*/ 232480 w 399147"/>
                  <a:gd name="connsiteY19" fmla="*/ 359215 h 388526"/>
                  <a:gd name="connsiteX20" fmla="*/ 273149 w 399147"/>
                  <a:gd name="connsiteY20" fmla="*/ 317755 h 388526"/>
                  <a:gd name="connsiteX21" fmla="*/ 309398 w 399147"/>
                  <a:gd name="connsiteY21" fmla="*/ 360815 h 388526"/>
                  <a:gd name="connsiteX22" fmla="*/ 363133 w 399147"/>
                  <a:gd name="connsiteY22" fmla="*/ 387736 h 388526"/>
                  <a:gd name="connsiteX23" fmla="*/ 379379 w 399147"/>
                  <a:gd name="connsiteY23" fmla="*/ 361713 h 388526"/>
                  <a:gd name="connsiteX24" fmla="*/ 399148 w 399147"/>
                  <a:gd name="connsiteY24" fmla="*/ 338656 h 388526"/>
                  <a:gd name="connsiteX25" fmla="*/ 359161 w 399147"/>
                  <a:gd name="connsiteY25" fmla="*/ 325932 h 388526"/>
                  <a:gd name="connsiteX26" fmla="*/ 329275 w 399147"/>
                  <a:gd name="connsiteY26" fmla="*/ 305480 h 388526"/>
                  <a:gd name="connsiteX27" fmla="*/ 387323 w 399147"/>
                  <a:gd name="connsiteY27" fmla="*/ 305480 h 388526"/>
                  <a:gd name="connsiteX28" fmla="*/ 213843 w 399147"/>
                  <a:gd name="connsiteY28" fmla="*/ 139064 h 388526"/>
                  <a:gd name="connsiteX29" fmla="*/ 309955 w 399147"/>
                  <a:gd name="connsiteY29" fmla="*/ 139064 h 388526"/>
                  <a:gd name="connsiteX30" fmla="*/ 309955 w 399147"/>
                  <a:gd name="connsiteY30" fmla="*/ 150080 h 388526"/>
                  <a:gd name="connsiteX31" fmla="*/ 213843 w 399147"/>
                  <a:gd name="connsiteY31" fmla="*/ 150080 h 388526"/>
                  <a:gd name="connsiteX32" fmla="*/ 213843 w 399147"/>
                  <a:gd name="connsiteY32" fmla="*/ 139064 h 388526"/>
                  <a:gd name="connsiteX33" fmla="*/ 213843 w 399147"/>
                  <a:gd name="connsiteY33" fmla="*/ 187677 h 388526"/>
                  <a:gd name="connsiteX34" fmla="*/ 309955 w 399147"/>
                  <a:gd name="connsiteY34" fmla="*/ 187677 h 388526"/>
                  <a:gd name="connsiteX35" fmla="*/ 309955 w 399147"/>
                  <a:gd name="connsiteY35" fmla="*/ 198819 h 388526"/>
                  <a:gd name="connsiteX36" fmla="*/ 213843 w 399147"/>
                  <a:gd name="connsiteY36" fmla="*/ 198819 h 388526"/>
                  <a:gd name="connsiteX37" fmla="*/ 213843 w 399147"/>
                  <a:gd name="connsiteY37" fmla="*/ 187677 h 388526"/>
                  <a:gd name="connsiteX38" fmla="*/ 158293 w 399147"/>
                  <a:gd name="connsiteY38" fmla="*/ 214724 h 388526"/>
                  <a:gd name="connsiteX39" fmla="*/ 144653 w 399147"/>
                  <a:gd name="connsiteY39" fmla="*/ 194272 h 388526"/>
                  <a:gd name="connsiteX40" fmla="*/ 124651 w 399147"/>
                  <a:gd name="connsiteY40" fmla="*/ 165536 h 388526"/>
                  <a:gd name="connsiteX41" fmla="*/ 107488 w 399147"/>
                  <a:gd name="connsiteY41" fmla="*/ 142353 h 388526"/>
                  <a:gd name="connsiteX42" fmla="*/ 107488 w 399147"/>
                  <a:gd name="connsiteY42" fmla="*/ 129629 h 388526"/>
                  <a:gd name="connsiteX43" fmla="*/ 141903 w 399147"/>
                  <a:gd name="connsiteY43" fmla="*/ 129629 h 388526"/>
                  <a:gd name="connsiteX44" fmla="*/ 141903 w 399147"/>
                  <a:gd name="connsiteY44" fmla="*/ 74869 h 388526"/>
                  <a:gd name="connsiteX45" fmla="*/ 107488 w 399147"/>
                  <a:gd name="connsiteY45" fmla="*/ 74869 h 388526"/>
                  <a:gd name="connsiteX46" fmla="*/ 107488 w 399147"/>
                  <a:gd name="connsiteY46" fmla="*/ 0 h 388526"/>
                  <a:gd name="connsiteX47" fmla="*/ 51470 w 399147"/>
                  <a:gd name="connsiteY47" fmla="*/ 0 h 388526"/>
                  <a:gd name="connsiteX48" fmla="*/ 51470 w 399147"/>
                  <a:gd name="connsiteY48" fmla="*/ 74869 h 388526"/>
                  <a:gd name="connsiteX49" fmla="*/ 11035 w 399147"/>
                  <a:gd name="connsiteY49" fmla="*/ 74869 h 388526"/>
                  <a:gd name="connsiteX50" fmla="*/ 11035 w 399147"/>
                  <a:gd name="connsiteY50" fmla="*/ 129629 h 388526"/>
                  <a:gd name="connsiteX51" fmla="*/ 51470 w 399147"/>
                  <a:gd name="connsiteY51" fmla="*/ 129629 h 388526"/>
                  <a:gd name="connsiteX52" fmla="*/ 51470 w 399147"/>
                  <a:gd name="connsiteY52" fmla="*/ 144401 h 388526"/>
                  <a:gd name="connsiteX53" fmla="*/ 29545 w 399147"/>
                  <a:gd name="connsiteY53" fmla="*/ 207446 h 388526"/>
                  <a:gd name="connsiteX54" fmla="*/ 0 w 399147"/>
                  <a:gd name="connsiteY54" fmla="*/ 259365 h 388526"/>
                  <a:gd name="connsiteX55" fmla="*/ 15222 w 399147"/>
                  <a:gd name="connsiteY55" fmla="*/ 289468 h 388526"/>
                  <a:gd name="connsiteX56" fmla="*/ 27371 w 399147"/>
                  <a:gd name="connsiteY56" fmla="*/ 320253 h 388526"/>
                  <a:gd name="connsiteX57" fmla="*/ 39861 w 399147"/>
                  <a:gd name="connsiteY57" fmla="*/ 298094 h 388526"/>
                  <a:gd name="connsiteX58" fmla="*/ 51453 w 399147"/>
                  <a:gd name="connsiteY58" fmla="*/ 271963 h 388526"/>
                  <a:gd name="connsiteX59" fmla="*/ 51453 w 399147"/>
                  <a:gd name="connsiteY59" fmla="*/ 388527 h 388526"/>
                  <a:gd name="connsiteX60" fmla="*/ 107470 w 399147"/>
                  <a:gd name="connsiteY60" fmla="*/ 388527 h 388526"/>
                  <a:gd name="connsiteX61" fmla="*/ 107470 w 399147"/>
                  <a:gd name="connsiteY61" fmla="*/ 217995 h 388526"/>
                  <a:gd name="connsiteX62" fmla="*/ 116564 w 399147"/>
                  <a:gd name="connsiteY62" fmla="*/ 237997 h 388526"/>
                  <a:gd name="connsiteX63" fmla="*/ 123501 w 399147"/>
                  <a:gd name="connsiteY63" fmla="*/ 255609 h 388526"/>
                  <a:gd name="connsiteX64" fmla="*/ 158293 w 399147"/>
                  <a:gd name="connsiteY64" fmla="*/ 214724 h 388526"/>
                  <a:gd name="connsiteX65" fmla="*/ 192260 w 399147"/>
                  <a:gd name="connsiteY65" fmla="*/ 92032 h 388526"/>
                  <a:gd name="connsiteX66" fmla="*/ 248277 w 399147"/>
                  <a:gd name="connsiteY66" fmla="*/ 92032 h 388526"/>
                  <a:gd name="connsiteX67" fmla="*/ 248277 w 399147"/>
                  <a:gd name="connsiteY67" fmla="*/ 72821 h 388526"/>
                  <a:gd name="connsiteX68" fmla="*/ 287131 w 399147"/>
                  <a:gd name="connsiteY68" fmla="*/ 72821 h 388526"/>
                  <a:gd name="connsiteX69" fmla="*/ 287131 w 399147"/>
                  <a:gd name="connsiteY69" fmla="*/ 92014 h 388526"/>
                  <a:gd name="connsiteX70" fmla="*/ 344730 w 399147"/>
                  <a:gd name="connsiteY70" fmla="*/ 92014 h 388526"/>
                  <a:gd name="connsiteX71" fmla="*/ 344730 w 399147"/>
                  <a:gd name="connsiteY71" fmla="*/ 72821 h 388526"/>
                  <a:gd name="connsiteX72" fmla="*/ 384842 w 399147"/>
                  <a:gd name="connsiteY72" fmla="*/ 72821 h 388526"/>
                  <a:gd name="connsiteX73" fmla="*/ 384842 w 399147"/>
                  <a:gd name="connsiteY73" fmla="*/ 24549 h 388526"/>
                  <a:gd name="connsiteX74" fmla="*/ 344730 w 399147"/>
                  <a:gd name="connsiteY74" fmla="*/ 24549 h 388526"/>
                  <a:gd name="connsiteX75" fmla="*/ 344730 w 399147"/>
                  <a:gd name="connsiteY75" fmla="*/ 0 h 388526"/>
                  <a:gd name="connsiteX76" fmla="*/ 287131 w 399147"/>
                  <a:gd name="connsiteY76" fmla="*/ 0 h 388526"/>
                  <a:gd name="connsiteX77" fmla="*/ 287131 w 399147"/>
                  <a:gd name="connsiteY77" fmla="*/ 24531 h 388526"/>
                  <a:gd name="connsiteX78" fmla="*/ 248277 w 399147"/>
                  <a:gd name="connsiteY78" fmla="*/ 24531 h 388526"/>
                  <a:gd name="connsiteX79" fmla="*/ 248277 w 399147"/>
                  <a:gd name="connsiteY79" fmla="*/ 0 h 388526"/>
                  <a:gd name="connsiteX80" fmla="*/ 192260 w 399147"/>
                  <a:gd name="connsiteY80" fmla="*/ 0 h 388526"/>
                  <a:gd name="connsiteX81" fmla="*/ 192260 w 399147"/>
                  <a:gd name="connsiteY81" fmla="*/ 24531 h 388526"/>
                  <a:gd name="connsiteX82" fmla="*/ 150907 w 399147"/>
                  <a:gd name="connsiteY82" fmla="*/ 24531 h 388526"/>
                  <a:gd name="connsiteX83" fmla="*/ 150907 w 399147"/>
                  <a:gd name="connsiteY83" fmla="*/ 72821 h 388526"/>
                  <a:gd name="connsiteX84" fmla="*/ 192260 w 399147"/>
                  <a:gd name="connsiteY84" fmla="*/ 72821 h 388526"/>
                  <a:gd name="connsiteX85" fmla="*/ 192260 w 399147"/>
                  <a:gd name="connsiteY85" fmla="*/ 92032 h 38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9147" h="388526">
                    <a:moveTo>
                      <a:pt x="387323" y="305498"/>
                    </a:moveTo>
                    <a:lnTo>
                      <a:pt x="387323" y="257334"/>
                    </a:lnTo>
                    <a:lnTo>
                      <a:pt x="291211" y="257334"/>
                    </a:lnTo>
                    <a:cubicBezTo>
                      <a:pt x="291552" y="254387"/>
                      <a:pt x="291894" y="251422"/>
                      <a:pt x="292235" y="248475"/>
                    </a:cubicBezTo>
                    <a:lnTo>
                      <a:pt x="293260" y="239273"/>
                    </a:lnTo>
                    <a:lnTo>
                      <a:pt x="367212" y="239273"/>
                    </a:lnTo>
                    <a:lnTo>
                      <a:pt x="367212" y="98628"/>
                    </a:lnTo>
                    <a:lnTo>
                      <a:pt x="159084" y="98628"/>
                    </a:lnTo>
                    <a:lnTo>
                      <a:pt x="159084" y="239273"/>
                    </a:lnTo>
                    <a:lnTo>
                      <a:pt x="235193" y="239273"/>
                    </a:lnTo>
                    <a:lnTo>
                      <a:pt x="234061" y="248475"/>
                    </a:lnTo>
                    <a:cubicBezTo>
                      <a:pt x="233720" y="251422"/>
                      <a:pt x="233271" y="254387"/>
                      <a:pt x="232696" y="257334"/>
                    </a:cubicBezTo>
                    <a:lnTo>
                      <a:pt x="143970" y="257334"/>
                    </a:lnTo>
                    <a:lnTo>
                      <a:pt x="143970" y="305498"/>
                    </a:lnTo>
                    <a:lnTo>
                      <a:pt x="211453" y="305498"/>
                    </a:lnTo>
                    <a:cubicBezTo>
                      <a:pt x="204067" y="313226"/>
                      <a:pt x="193500" y="320145"/>
                      <a:pt x="179751" y="326058"/>
                    </a:cubicBezTo>
                    <a:cubicBezTo>
                      <a:pt x="166111" y="331970"/>
                      <a:pt x="148283" y="336966"/>
                      <a:pt x="126358" y="341046"/>
                    </a:cubicBezTo>
                    <a:cubicBezTo>
                      <a:pt x="132145" y="347174"/>
                      <a:pt x="137824" y="354686"/>
                      <a:pt x="143629" y="363762"/>
                    </a:cubicBezTo>
                    <a:cubicBezTo>
                      <a:pt x="149308" y="372730"/>
                      <a:pt x="153513" y="381033"/>
                      <a:pt x="156245" y="388527"/>
                    </a:cubicBezTo>
                    <a:cubicBezTo>
                      <a:pt x="188629" y="380799"/>
                      <a:pt x="214077" y="371022"/>
                      <a:pt x="232480" y="359215"/>
                    </a:cubicBezTo>
                    <a:cubicBezTo>
                      <a:pt x="250990" y="347516"/>
                      <a:pt x="264523" y="333660"/>
                      <a:pt x="273149" y="317755"/>
                    </a:cubicBezTo>
                    <a:cubicBezTo>
                      <a:pt x="282692" y="334792"/>
                      <a:pt x="294733" y="349115"/>
                      <a:pt x="309398" y="360815"/>
                    </a:cubicBezTo>
                    <a:cubicBezTo>
                      <a:pt x="324171" y="372622"/>
                      <a:pt x="341998" y="381500"/>
                      <a:pt x="363133" y="387736"/>
                    </a:cubicBezTo>
                    <a:cubicBezTo>
                      <a:pt x="367105" y="379775"/>
                      <a:pt x="372568" y="371148"/>
                      <a:pt x="379379" y="361713"/>
                    </a:cubicBezTo>
                    <a:cubicBezTo>
                      <a:pt x="386190" y="352404"/>
                      <a:pt x="392786" y="344676"/>
                      <a:pt x="399148" y="338656"/>
                    </a:cubicBezTo>
                    <a:cubicBezTo>
                      <a:pt x="384034" y="335708"/>
                      <a:pt x="370753" y="331503"/>
                      <a:pt x="359161" y="325932"/>
                    </a:cubicBezTo>
                    <a:cubicBezTo>
                      <a:pt x="347569" y="320253"/>
                      <a:pt x="337577" y="313442"/>
                      <a:pt x="329275" y="305480"/>
                    </a:cubicBezTo>
                    <a:lnTo>
                      <a:pt x="387323" y="305480"/>
                    </a:lnTo>
                    <a:close/>
                    <a:moveTo>
                      <a:pt x="213843" y="139064"/>
                    </a:moveTo>
                    <a:lnTo>
                      <a:pt x="309955" y="139064"/>
                    </a:lnTo>
                    <a:lnTo>
                      <a:pt x="309955" y="150080"/>
                    </a:lnTo>
                    <a:lnTo>
                      <a:pt x="213843" y="150080"/>
                    </a:lnTo>
                    <a:lnTo>
                      <a:pt x="213843" y="139064"/>
                    </a:lnTo>
                    <a:close/>
                    <a:moveTo>
                      <a:pt x="213843" y="187677"/>
                    </a:moveTo>
                    <a:lnTo>
                      <a:pt x="309955" y="187677"/>
                    </a:lnTo>
                    <a:lnTo>
                      <a:pt x="309955" y="198819"/>
                    </a:lnTo>
                    <a:lnTo>
                      <a:pt x="213843" y="198819"/>
                    </a:lnTo>
                    <a:lnTo>
                      <a:pt x="213843" y="187677"/>
                    </a:lnTo>
                    <a:close/>
                    <a:moveTo>
                      <a:pt x="158293" y="214724"/>
                    </a:moveTo>
                    <a:cubicBezTo>
                      <a:pt x="155562" y="210411"/>
                      <a:pt x="151015" y="203582"/>
                      <a:pt x="144653" y="194272"/>
                    </a:cubicBezTo>
                    <a:cubicBezTo>
                      <a:pt x="138291" y="184963"/>
                      <a:pt x="131695" y="175294"/>
                      <a:pt x="124651" y="165536"/>
                    </a:cubicBezTo>
                    <a:cubicBezTo>
                      <a:pt x="117714" y="155759"/>
                      <a:pt x="112035" y="148032"/>
                      <a:pt x="107488" y="142353"/>
                    </a:cubicBezTo>
                    <a:lnTo>
                      <a:pt x="107488" y="129629"/>
                    </a:lnTo>
                    <a:lnTo>
                      <a:pt x="141903" y="129629"/>
                    </a:lnTo>
                    <a:lnTo>
                      <a:pt x="141903" y="74869"/>
                    </a:lnTo>
                    <a:lnTo>
                      <a:pt x="107488" y="74869"/>
                    </a:lnTo>
                    <a:lnTo>
                      <a:pt x="107488" y="0"/>
                    </a:lnTo>
                    <a:lnTo>
                      <a:pt x="51470" y="0"/>
                    </a:lnTo>
                    <a:lnTo>
                      <a:pt x="51470" y="74869"/>
                    </a:lnTo>
                    <a:lnTo>
                      <a:pt x="11035" y="74869"/>
                    </a:lnTo>
                    <a:lnTo>
                      <a:pt x="11035" y="129629"/>
                    </a:lnTo>
                    <a:lnTo>
                      <a:pt x="51470" y="129629"/>
                    </a:lnTo>
                    <a:lnTo>
                      <a:pt x="51470" y="144401"/>
                    </a:lnTo>
                    <a:cubicBezTo>
                      <a:pt x="45684" y="165877"/>
                      <a:pt x="38405" y="186886"/>
                      <a:pt x="29545" y="207446"/>
                    </a:cubicBezTo>
                    <a:cubicBezTo>
                      <a:pt x="20793" y="228005"/>
                      <a:pt x="10909" y="245383"/>
                      <a:pt x="0" y="259365"/>
                    </a:cubicBezTo>
                    <a:cubicBezTo>
                      <a:pt x="4888" y="267884"/>
                      <a:pt x="9992" y="278002"/>
                      <a:pt x="15222" y="289468"/>
                    </a:cubicBezTo>
                    <a:cubicBezTo>
                      <a:pt x="20452" y="300933"/>
                      <a:pt x="24423" y="311159"/>
                      <a:pt x="27371" y="320253"/>
                    </a:cubicBezTo>
                    <a:cubicBezTo>
                      <a:pt x="31684" y="313657"/>
                      <a:pt x="35781" y="306271"/>
                      <a:pt x="39861" y="298094"/>
                    </a:cubicBezTo>
                    <a:cubicBezTo>
                      <a:pt x="43959" y="289917"/>
                      <a:pt x="47822" y="281165"/>
                      <a:pt x="51453" y="271963"/>
                    </a:cubicBezTo>
                    <a:lnTo>
                      <a:pt x="51453" y="388527"/>
                    </a:lnTo>
                    <a:lnTo>
                      <a:pt x="107470" y="388527"/>
                    </a:lnTo>
                    <a:lnTo>
                      <a:pt x="107470" y="217995"/>
                    </a:lnTo>
                    <a:cubicBezTo>
                      <a:pt x="110759" y="224932"/>
                      <a:pt x="113832" y="231635"/>
                      <a:pt x="116564" y="237997"/>
                    </a:cubicBezTo>
                    <a:cubicBezTo>
                      <a:pt x="119295" y="244359"/>
                      <a:pt x="121559" y="250272"/>
                      <a:pt x="123501" y="255609"/>
                    </a:cubicBezTo>
                    <a:lnTo>
                      <a:pt x="158293" y="214724"/>
                    </a:lnTo>
                    <a:close/>
                    <a:moveTo>
                      <a:pt x="192260" y="92032"/>
                    </a:moveTo>
                    <a:lnTo>
                      <a:pt x="248277" y="92032"/>
                    </a:lnTo>
                    <a:lnTo>
                      <a:pt x="248277" y="72821"/>
                    </a:lnTo>
                    <a:lnTo>
                      <a:pt x="287131" y="72821"/>
                    </a:lnTo>
                    <a:lnTo>
                      <a:pt x="287131" y="92014"/>
                    </a:lnTo>
                    <a:lnTo>
                      <a:pt x="344730" y="92014"/>
                    </a:lnTo>
                    <a:lnTo>
                      <a:pt x="344730" y="72821"/>
                    </a:lnTo>
                    <a:lnTo>
                      <a:pt x="384842" y="72821"/>
                    </a:lnTo>
                    <a:lnTo>
                      <a:pt x="384842" y="24549"/>
                    </a:lnTo>
                    <a:lnTo>
                      <a:pt x="344730" y="24549"/>
                    </a:lnTo>
                    <a:lnTo>
                      <a:pt x="344730" y="0"/>
                    </a:lnTo>
                    <a:lnTo>
                      <a:pt x="287131" y="0"/>
                    </a:lnTo>
                    <a:lnTo>
                      <a:pt x="287131" y="24531"/>
                    </a:lnTo>
                    <a:lnTo>
                      <a:pt x="248277" y="24531"/>
                    </a:lnTo>
                    <a:lnTo>
                      <a:pt x="248277" y="0"/>
                    </a:lnTo>
                    <a:lnTo>
                      <a:pt x="192260" y="0"/>
                    </a:lnTo>
                    <a:lnTo>
                      <a:pt x="192260" y="24531"/>
                    </a:lnTo>
                    <a:lnTo>
                      <a:pt x="150907" y="24531"/>
                    </a:lnTo>
                    <a:lnTo>
                      <a:pt x="150907" y="72821"/>
                    </a:lnTo>
                    <a:lnTo>
                      <a:pt x="192260" y="72821"/>
                    </a:lnTo>
                    <a:lnTo>
                      <a:pt x="192260" y="92032"/>
                    </a:lnTo>
                    <a:close/>
                  </a:path>
                </a:pathLst>
              </a:custGeom>
              <a:solidFill>
                <a:srgbClr val="000000"/>
              </a:solidFill>
              <a:ln w="1794" cap="flat">
                <a:noFill/>
                <a:prstDash val="solid"/>
                <a:miter/>
              </a:ln>
            </p:spPr>
            <p:txBody>
              <a:bodyPr rtlCol="0" anchor="ctr"/>
              <a:lstStyle/>
              <a:p>
                <a:endParaRPr lang="zh-CN" altLang="en-US"/>
              </a:p>
            </p:txBody>
          </p:sp>
          <p:sp>
            <p:nvSpPr>
              <p:cNvPr id="41" name="任意多边形: 形状 40"/>
              <p:cNvSpPr/>
              <p:nvPr userDrawn="1"/>
            </p:nvSpPr>
            <p:spPr>
              <a:xfrm>
                <a:off x="3480148" y="3420876"/>
                <a:ext cx="396829" cy="390287"/>
              </a:xfrm>
              <a:custGeom>
                <a:avLst/>
                <a:gdLst>
                  <a:gd name="connsiteX0" fmla="*/ 340992 w 396829"/>
                  <a:gd name="connsiteY0" fmla="*/ 106823 h 390287"/>
                  <a:gd name="connsiteX1" fmla="*/ 330802 w 396829"/>
                  <a:gd name="connsiteY1" fmla="*/ 108530 h 390287"/>
                  <a:gd name="connsiteX2" fmla="*/ 221930 w 396829"/>
                  <a:gd name="connsiteY2" fmla="*/ 108530 h 390287"/>
                  <a:gd name="connsiteX3" fmla="*/ 221930 w 396829"/>
                  <a:gd name="connsiteY3" fmla="*/ 76253 h 390287"/>
                  <a:gd name="connsiteX4" fmla="*/ 308931 w 396829"/>
                  <a:gd name="connsiteY4" fmla="*/ 66962 h 390287"/>
                  <a:gd name="connsiteX5" fmla="*/ 388347 w 396829"/>
                  <a:gd name="connsiteY5" fmla="*/ 47355 h 390287"/>
                  <a:gd name="connsiteX6" fmla="*/ 347911 w 396829"/>
                  <a:gd name="connsiteY6" fmla="*/ 0 h 390287"/>
                  <a:gd name="connsiteX7" fmla="*/ 264307 w 396829"/>
                  <a:gd name="connsiteY7" fmla="*/ 19265 h 390287"/>
                  <a:gd name="connsiteX8" fmla="*/ 164386 w 396829"/>
                  <a:gd name="connsiteY8" fmla="*/ 27766 h 390287"/>
                  <a:gd name="connsiteX9" fmla="*/ 164386 w 396829"/>
                  <a:gd name="connsiteY9" fmla="*/ 123608 h 390287"/>
                  <a:gd name="connsiteX10" fmla="*/ 161780 w 396829"/>
                  <a:gd name="connsiteY10" fmla="*/ 198945 h 390287"/>
                  <a:gd name="connsiteX11" fmla="*/ 147960 w 396829"/>
                  <a:gd name="connsiteY11" fmla="*/ 281416 h 390287"/>
                  <a:gd name="connsiteX12" fmla="*/ 114209 w 396829"/>
                  <a:gd name="connsiteY12" fmla="*/ 356412 h 390287"/>
                  <a:gd name="connsiteX13" fmla="*/ 139926 w 396829"/>
                  <a:gd name="connsiteY13" fmla="*/ 371705 h 390287"/>
                  <a:gd name="connsiteX14" fmla="*/ 163146 w 396829"/>
                  <a:gd name="connsiteY14" fmla="*/ 390288 h 390287"/>
                  <a:gd name="connsiteX15" fmla="*/ 176283 w 396829"/>
                  <a:gd name="connsiteY15" fmla="*/ 368758 h 390287"/>
                  <a:gd name="connsiteX16" fmla="*/ 187264 w 396829"/>
                  <a:gd name="connsiteY16" fmla="*/ 345090 h 390287"/>
                  <a:gd name="connsiteX17" fmla="*/ 203456 w 396829"/>
                  <a:gd name="connsiteY17" fmla="*/ 366494 h 390287"/>
                  <a:gd name="connsiteX18" fmla="*/ 216593 w 396829"/>
                  <a:gd name="connsiteY18" fmla="*/ 387898 h 390287"/>
                  <a:gd name="connsiteX19" fmla="*/ 255340 w 396829"/>
                  <a:gd name="connsiteY19" fmla="*/ 364553 h 390287"/>
                  <a:gd name="connsiteX20" fmla="*/ 288767 w 396829"/>
                  <a:gd name="connsiteY20" fmla="*/ 336014 h 390287"/>
                  <a:gd name="connsiteX21" fmla="*/ 357759 w 396829"/>
                  <a:gd name="connsiteY21" fmla="*/ 389479 h 390287"/>
                  <a:gd name="connsiteX22" fmla="*/ 375425 w 396829"/>
                  <a:gd name="connsiteY22" fmla="*/ 362288 h 390287"/>
                  <a:gd name="connsiteX23" fmla="*/ 396830 w 396829"/>
                  <a:gd name="connsiteY23" fmla="*/ 338494 h 390287"/>
                  <a:gd name="connsiteX24" fmla="*/ 357526 w 396829"/>
                  <a:gd name="connsiteY24" fmla="*/ 316856 h 390287"/>
                  <a:gd name="connsiteX25" fmla="*/ 325914 w 396829"/>
                  <a:gd name="connsiteY25" fmla="*/ 287509 h 390287"/>
                  <a:gd name="connsiteX26" fmla="*/ 358766 w 396829"/>
                  <a:gd name="connsiteY26" fmla="*/ 212172 h 390287"/>
                  <a:gd name="connsiteX27" fmla="*/ 378139 w 396829"/>
                  <a:gd name="connsiteY27" fmla="*/ 117013 h 390287"/>
                  <a:gd name="connsiteX28" fmla="*/ 340992 w 396829"/>
                  <a:gd name="connsiteY28" fmla="*/ 106823 h 390287"/>
                  <a:gd name="connsiteX29" fmla="*/ 313693 w 396829"/>
                  <a:gd name="connsiteY29" fmla="*/ 161079 h 390287"/>
                  <a:gd name="connsiteX30" fmla="*/ 290474 w 396829"/>
                  <a:gd name="connsiteY30" fmla="*/ 230862 h 390287"/>
                  <a:gd name="connsiteX31" fmla="*/ 277445 w 396829"/>
                  <a:gd name="connsiteY31" fmla="*/ 197220 h 390287"/>
                  <a:gd name="connsiteX32" fmla="*/ 267596 w 396829"/>
                  <a:gd name="connsiteY32" fmla="*/ 161079 h 390287"/>
                  <a:gd name="connsiteX33" fmla="*/ 313693 w 396829"/>
                  <a:gd name="connsiteY33" fmla="*/ 161079 h 390287"/>
                  <a:gd name="connsiteX34" fmla="*/ 191343 w 396829"/>
                  <a:gd name="connsiteY34" fmla="*/ 334414 h 390287"/>
                  <a:gd name="connsiteX35" fmla="*/ 210950 w 396829"/>
                  <a:gd name="connsiteY35" fmla="*/ 259994 h 390287"/>
                  <a:gd name="connsiteX36" fmla="*/ 219900 w 396829"/>
                  <a:gd name="connsiteY36" fmla="*/ 184765 h 390287"/>
                  <a:gd name="connsiteX37" fmla="*/ 235301 w 396829"/>
                  <a:gd name="connsiteY37" fmla="*/ 238123 h 390287"/>
                  <a:gd name="connsiteX38" fmla="*/ 255358 w 396829"/>
                  <a:gd name="connsiteY38" fmla="*/ 285478 h 390287"/>
                  <a:gd name="connsiteX39" fmla="*/ 225794 w 396829"/>
                  <a:gd name="connsiteY39" fmla="*/ 313352 h 390287"/>
                  <a:gd name="connsiteX40" fmla="*/ 191343 w 396829"/>
                  <a:gd name="connsiteY40" fmla="*/ 334414 h 390287"/>
                  <a:gd name="connsiteX41" fmla="*/ 159965 w 396829"/>
                  <a:gd name="connsiteY41" fmla="*/ 207535 h 390287"/>
                  <a:gd name="connsiteX42" fmla="*/ 146486 w 396829"/>
                  <a:gd name="connsiteY42" fmla="*/ 185898 h 390287"/>
                  <a:gd name="connsiteX43" fmla="*/ 127005 w 396829"/>
                  <a:gd name="connsiteY43" fmla="*/ 155885 h 390287"/>
                  <a:gd name="connsiteX44" fmla="*/ 111370 w 396829"/>
                  <a:gd name="connsiteY44" fmla="*/ 133349 h 390287"/>
                  <a:gd name="connsiteX45" fmla="*/ 111370 w 396829"/>
                  <a:gd name="connsiteY45" fmla="*/ 129269 h 390287"/>
                  <a:gd name="connsiteX46" fmla="*/ 152147 w 396829"/>
                  <a:gd name="connsiteY46" fmla="*/ 129269 h 390287"/>
                  <a:gd name="connsiteX47" fmla="*/ 152147 w 396829"/>
                  <a:gd name="connsiteY47" fmla="*/ 74672 h 390287"/>
                  <a:gd name="connsiteX48" fmla="*/ 111370 w 396829"/>
                  <a:gd name="connsiteY48" fmla="*/ 74672 h 390287"/>
                  <a:gd name="connsiteX49" fmla="*/ 111370 w 396829"/>
                  <a:gd name="connsiteY49" fmla="*/ 0 h 390287"/>
                  <a:gd name="connsiteX50" fmla="*/ 56305 w 396829"/>
                  <a:gd name="connsiteY50" fmla="*/ 0 h 390287"/>
                  <a:gd name="connsiteX51" fmla="*/ 56305 w 396829"/>
                  <a:gd name="connsiteY51" fmla="*/ 74654 h 390287"/>
                  <a:gd name="connsiteX52" fmla="*/ 10657 w 396829"/>
                  <a:gd name="connsiteY52" fmla="*/ 74654 h 390287"/>
                  <a:gd name="connsiteX53" fmla="*/ 10657 w 396829"/>
                  <a:gd name="connsiteY53" fmla="*/ 129251 h 390287"/>
                  <a:gd name="connsiteX54" fmla="*/ 54723 w 396829"/>
                  <a:gd name="connsiteY54" fmla="*/ 129251 h 390287"/>
                  <a:gd name="connsiteX55" fmla="*/ 41011 w 396829"/>
                  <a:gd name="connsiteY55" fmla="*/ 177163 h 390287"/>
                  <a:gd name="connsiteX56" fmla="*/ 22428 w 396829"/>
                  <a:gd name="connsiteY56" fmla="*/ 222811 h 390287"/>
                  <a:gd name="connsiteX57" fmla="*/ 0 w 396829"/>
                  <a:gd name="connsiteY57" fmla="*/ 258503 h 390287"/>
                  <a:gd name="connsiteX58" fmla="*/ 14054 w 396829"/>
                  <a:gd name="connsiteY58" fmla="*/ 288515 h 390287"/>
                  <a:gd name="connsiteX59" fmla="*/ 25376 w 396829"/>
                  <a:gd name="connsiteY59" fmla="*/ 318869 h 390287"/>
                  <a:gd name="connsiteX60" fmla="*/ 41694 w 396829"/>
                  <a:gd name="connsiteY60" fmla="*/ 286125 h 390287"/>
                  <a:gd name="connsiteX61" fmla="*/ 56305 w 396829"/>
                  <a:gd name="connsiteY61" fmla="*/ 245455 h 390287"/>
                  <a:gd name="connsiteX62" fmla="*/ 56305 w 396829"/>
                  <a:gd name="connsiteY62" fmla="*/ 387395 h 390287"/>
                  <a:gd name="connsiteX63" fmla="*/ 111370 w 396829"/>
                  <a:gd name="connsiteY63" fmla="*/ 387395 h 390287"/>
                  <a:gd name="connsiteX64" fmla="*/ 111370 w 396829"/>
                  <a:gd name="connsiteY64" fmla="*/ 208739 h 390287"/>
                  <a:gd name="connsiteX65" fmla="*/ 119744 w 396829"/>
                  <a:gd name="connsiteY65" fmla="*/ 231402 h 390287"/>
                  <a:gd name="connsiteX66" fmla="*/ 126088 w 396829"/>
                  <a:gd name="connsiteY66" fmla="*/ 251224 h 390287"/>
                  <a:gd name="connsiteX67" fmla="*/ 159965 w 396829"/>
                  <a:gd name="connsiteY67" fmla="*/ 207535 h 39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96829" h="390287">
                    <a:moveTo>
                      <a:pt x="340992" y="106823"/>
                    </a:moveTo>
                    <a:lnTo>
                      <a:pt x="330802" y="108530"/>
                    </a:lnTo>
                    <a:lnTo>
                      <a:pt x="221930" y="108530"/>
                    </a:lnTo>
                    <a:lnTo>
                      <a:pt x="221930" y="76253"/>
                    </a:lnTo>
                    <a:cubicBezTo>
                      <a:pt x="251152" y="74672"/>
                      <a:pt x="280158" y="71617"/>
                      <a:pt x="308931" y="66962"/>
                    </a:cubicBezTo>
                    <a:cubicBezTo>
                      <a:pt x="337703" y="62433"/>
                      <a:pt x="364103" y="55856"/>
                      <a:pt x="388347" y="47355"/>
                    </a:cubicBezTo>
                    <a:lnTo>
                      <a:pt x="347911" y="0"/>
                    </a:lnTo>
                    <a:cubicBezTo>
                      <a:pt x="324692" y="8267"/>
                      <a:pt x="296818" y="14719"/>
                      <a:pt x="264307" y="19265"/>
                    </a:cubicBezTo>
                    <a:cubicBezTo>
                      <a:pt x="231797" y="23686"/>
                      <a:pt x="198496" y="26508"/>
                      <a:pt x="164386" y="27766"/>
                    </a:cubicBezTo>
                    <a:lnTo>
                      <a:pt x="164386" y="123608"/>
                    </a:lnTo>
                    <a:cubicBezTo>
                      <a:pt x="164619" y="146270"/>
                      <a:pt x="163703" y="171413"/>
                      <a:pt x="161780" y="198945"/>
                    </a:cubicBezTo>
                    <a:cubicBezTo>
                      <a:pt x="159749" y="226477"/>
                      <a:pt x="155094" y="253884"/>
                      <a:pt x="147960" y="281416"/>
                    </a:cubicBezTo>
                    <a:cubicBezTo>
                      <a:pt x="140717" y="308823"/>
                      <a:pt x="129503" y="333875"/>
                      <a:pt x="114209" y="356412"/>
                    </a:cubicBezTo>
                    <a:cubicBezTo>
                      <a:pt x="121577" y="359700"/>
                      <a:pt x="130060" y="364786"/>
                      <a:pt x="139926" y="371705"/>
                    </a:cubicBezTo>
                    <a:cubicBezTo>
                      <a:pt x="149793" y="378624"/>
                      <a:pt x="157485" y="384843"/>
                      <a:pt x="163146" y="390288"/>
                    </a:cubicBezTo>
                    <a:cubicBezTo>
                      <a:pt x="167908" y="383603"/>
                      <a:pt x="172203" y="376360"/>
                      <a:pt x="176283" y="368758"/>
                    </a:cubicBezTo>
                    <a:cubicBezTo>
                      <a:pt x="180362" y="361156"/>
                      <a:pt x="183993" y="353231"/>
                      <a:pt x="187264" y="345090"/>
                    </a:cubicBezTo>
                    <a:cubicBezTo>
                      <a:pt x="192709" y="351433"/>
                      <a:pt x="198136" y="358568"/>
                      <a:pt x="203456" y="366494"/>
                    </a:cubicBezTo>
                    <a:cubicBezTo>
                      <a:pt x="208775" y="374311"/>
                      <a:pt x="213196" y="381446"/>
                      <a:pt x="216593" y="387898"/>
                    </a:cubicBezTo>
                    <a:cubicBezTo>
                      <a:pt x="230413" y="380871"/>
                      <a:pt x="243335" y="373179"/>
                      <a:pt x="255340" y="364553"/>
                    </a:cubicBezTo>
                    <a:cubicBezTo>
                      <a:pt x="267237" y="355944"/>
                      <a:pt x="278451" y="346419"/>
                      <a:pt x="288767" y="336014"/>
                    </a:cubicBezTo>
                    <a:cubicBezTo>
                      <a:pt x="307116" y="357759"/>
                      <a:pt x="329993" y="375551"/>
                      <a:pt x="357759" y="389479"/>
                    </a:cubicBezTo>
                    <a:cubicBezTo>
                      <a:pt x="362073" y="381105"/>
                      <a:pt x="367949" y="372029"/>
                      <a:pt x="375425" y="362288"/>
                    </a:cubicBezTo>
                    <a:cubicBezTo>
                      <a:pt x="382902" y="352548"/>
                      <a:pt x="390036" y="344622"/>
                      <a:pt x="396830" y="338494"/>
                    </a:cubicBezTo>
                    <a:cubicBezTo>
                      <a:pt x="382434" y="332599"/>
                      <a:pt x="369297" y="325357"/>
                      <a:pt x="357526" y="316856"/>
                    </a:cubicBezTo>
                    <a:cubicBezTo>
                      <a:pt x="345862" y="308356"/>
                      <a:pt x="335205" y="298507"/>
                      <a:pt x="325914" y="287509"/>
                    </a:cubicBezTo>
                    <a:cubicBezTo>
                      <a:pt x="339177" y="265530"/>
                      <a:pt x="350050" y="240495"/>
                      <a:pt x="358766" y="212172"/>
                    </a:cubicBezTo>
                    <a:cubicBezTo>
                      <a:pt x="367374" y="183957"/>
                      <a:pt x="373826" y="152237"/>
                      <a:pt x="378139" y="117013"/>
                    </a:cubicBezTo>
                    <a:lnTo>
                      <a:pt x="340992" y="106823"/>
                    </a:lnTo>
                    <a:close/>
                    <a:moveTo>
                      <a:pt x="313693" y="161079"/>
                    </a:moveTo>
                    <a:cubicBezTo>
                      <a:pt x="307924" y="186347"/>
                      <a:pt x="300215" y="209566"/>
                      <a:pt x="290474" y="230862"/>
                    </a:cubicBezTo>
                    <a:cubicBezTo>
                      <a:pt x="285604" y="219990"/>
                      <a:pt x="281183" y="208775"/>
                      <a:pt x="277445" y="197220"/>
                    </a:cubicBezTo>
                    <a:cubicBezTo>
                      <a:pt x="273707" y="185556"/>
                      <a:pt x="270418" y="173551"/>
                      <a:pt x="267596" y="161079"/>
                    </a:cubicBezTo>
                    <a:lnTo>
                      <a:pt x="313693" y="161079"/>
                    </a:lnTo>
                    <a:close/>
                    <a:moveTo>
                      <a:pt x="191343" y="334414"/>
                    </a:moveTo>
                    <a:cubicBezTo>
                      <a:pt x="199951" y="310620"/>
                      <a:pt x="206529" y="285927"/>
                      <a:pt x="210950" y="259994"/>
                    </a:cubicBezTo>
                    <a:cubicBezTo>
                      <a:pt x="215371" y="234169"/>
                      <a:pt x="218318" y="209135"/>
                      <a:pt x="219900" y="184765"/>
                    </a:cubicBezTo>
                    <a:cubicBezTo>
                      <a:pt x="224321" y="203564"/>
                      <a:pt x="229533" y="221355"/>
                      <a:pt x="235301" y="238123"/>
                    </a:cubicBezTo>
                    <a:cubicBezTo>
                      <a:pt x="241196" y="254998"/>
                      <a:pt x="247881" y="270741"/>
                      <a:pt x="255358" y="285478"/>
                    </a:cubicBezTo>
                    <a:cubicBezTo>
                      <a:pt x="246408" y="295901"/>
                      <a:pt x="236559" y="305193"/>
                      <a:pt x="225794" y="313352"/>
                    </a:cubicBezTo>
                    <a:cubicBezTo>
                      <a:pt x="215029" y="321493"/>
                      <a:pt x="203582" y="328520"/>
                      <a:pt x="191343" y="334414"/>
                    </a:cubicBezTo>
                    <a:close/>
                    <a:moveTo>
                      <a:pt x="159965" y="207535"/>
                    </a:moveTo>
                    <a:cubicBezTo>
                      <a:pt x="157359" y="203114"/>
                      <a:pt x="152830" y="195872"/>
                      <a:pt x="146486" y="185898"/>
                    </a:cubicBezTo>
                    <a:cubicBezTo>
                      <a:pt x="140142" y="175923"/>
                      <a:pt x="133690" y="165967"/>
                      <a:pt x="127005" y="155885"/>
                    </a:cubicBezTo>
                    <a:cubicBezTo>
                      <a:pt x="120320" y="145803"/>
                      <a:pt x="115108" y="138327"/>
                      <a:pt x="111370" y="133349"/>
                    </a:cubicBezTo>
                    <a:lnTo>
                      <a:pt x="111370" y="129269"/>
                    </a:lnTo>
                    <a:lnTo>
                      <a:pt x="152147" y="129269"/>
                    </a:lnTo>
                    <a:lnTo>
                      <a:pt x="152147" y="74672"/>
                    </a:lnTo>
                    <a:lnTo>
                      <a:pt x="111370" y="74672"/>
                    </a:lnTo>
                    <a:lnTo>
                      <a:pt x="111370" y="0"/>
                    </a:lnTo>
                    <a:lnTo>
                      <a:pt x="56305" y="0"/>
                    </a:lnTo>
                    <a:lnTo>
                      <a:pt x="56305" y="74654"/>
                    </a:lnTo>
                    <a:lnTo>
                      <a:pt x="10657" y="74654"/>
                    </a:lnTo>
                    <a:lnTo>
                      <a:pt x="10657" y="129251"/>
                    </a:lnTo>
                    <a:lnTo>
                      <a:pt x="54723" y="129251"/>
                    </a:lnTo>
                    <a:cubicBezTo>
                      <a:pt x="50985" y="144994"/>
                      <a:pt x="46456" y="160971"/>
                      <a:pt x="41011" y="177163"/>
                    </a:cubicBezTo>
                    <a:cubicBezTo>
                      <a:pt x="35566" y="193482"/>
                      <a:pt x="29348" y="208650"/>
                      <a:pt x="22428" y="222811"/>
                    </a:cubicBezTo>
                    <a:cubicBezTo>
                      <a:pt x="15509" y="237081"/>
                      <a:pt x="8033" y="248978"/>
                      <a:pt x="0" y="258503"/>
                    </a:cubicBezTo>
                    <a:cubicBezTo>
                      <a:pt x="4529" y="267003"/>
                      <a:pt x="9183" y="276959"/>
                      <a:pt x="14054" y="288515"/>
                    </a:cubicBezTo>
                    <a:cubicBezTo>
                      <a:pt x="18924" y="300179"/>
                      <a:pt x="22662" y="310261"/>
                      <a:pt x="25376" y="318869"/>
                    </a:cubicBezTo>
                    <a:cubicBezTo>
                      <a:pt x="31037" y="309578"/>
                      <a:pt x="36482" y="298705"/>
                      <a:pt x="41694" y="286125"/>
                    </a:cubicBezTo>
                    <a:cubicBezTo>
                      <a:pt x="47014" y="273671"/>
                      <a:pt x="51776" y="260066"/>
                      <a:pt x="56305" y="245455"/>
                    </a:cubicBezTo>
                    <a:lnTo>
                      <a:pt x="56305" y="387395"/>
                    </a:lnTo>
                    <a:lnTo>
                      <a:pt x="111370" y="387395"/>
                    </a:lnTo>
                    <a:lnTo>
                      <a:pt x="111370" y="208739"/>
                    </a:lnTo>
                    <a:cubicBezTo>
                      <a:pt x="114425" y="216557"/>
                      <a:pt x="117264" y="224141"/>
                      <a:pt x="119744" y="231402"/>
                    </a:cubicBezTo>
                    <a:cubicBezTo>
                      <a:pt x="122350" y="238644"/>
                      <a:pt x="124381" y="245222"/>
                      <a:pt x="126088" y="251224"/>
                    </a:cubicBezTo>
                    <a:lnTo>
                      <a:pt x="159965" y="207535"/>
                    </a:lnTo>
                    <a:close/>
                  </a:path>
                </a:pathLst>
              </a:custGeom>
              <a:solidFill>
                <a:srgbClr val="000000"/>
              </a:solidFill>
              <a:ln w="1794" cap="flat">
                <a:noFill/>
                <a:prstDash val="solid"/>
                <a:miter/>
              </a:ln>
            </p:spPr>
            <p:txBody>
              <a:bodyPr rtlCol="0" anchor="ctr"/>
              <a:lstStyle/>
              <a:p>
                <a:endParaRPr lang="zh-CN" altLang="en-US"/>
              </a:p>
            </p:txBody>
          </p:sp>
          <p:grpSp>
            <p:nvGrpSpPr>
              <p:cNvPr id="42" name="组合 41"/>
              <p:cNvGrpSpPr/>
              <p:nvPr userDrawn="1"/>
            </p:nvGrpSpPr>
            <p:grpSpPr>
              <a:xfrm>
                <a:off x="2038610" y="3870398"/>
                <a:ext cx="413489" cy="89750"/>
                <a:chOff x="8686551" y="964247"/>
                <a:chExt cx="413489" cy="89750"/>
              </a:xfrm>
            </p:grpSpPr>
            <p:sp>
              <p:nvSpPr>
                <p:cNvPr id="61" name="任意多边形: 形状 60"/>
                <p:cNvSpPr/>
                <p:nvPr/>
              </p:nvSpPr>
              <p:spPr>
                <a:xfrm>
                  <a:off x="8686551"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6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6"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62" name="任意多边形: 形状 61"/>
                <p:cNvSpPr/>
                <p:nvPr/>
              </p:nvSpPr>
              <p:spPr>
                <a:xfrm>
                  <a:off x="8810681"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6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6"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63" name="任意多边形: 形状 62"/>
                <p:cNvSpPr/>
                <p:nvPr/>
              </p:nvSpPr>
              <p:spPr>
                <a:xfrm>
                  <a:off x="8947228"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7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7"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64" name="任意多边形: 形状 63"/>
                <p:cNvSpPr/>
                <p:nvPr/>
              </p:nvSpPr>
              <p:spPr>
                <a:xfrm>
                  <a:off x="9078816" y="1031389"/>
                  <a:ext cx="21224" cy="22608"/>
                </a:xfrm>
                <a:custGeom>
                  <a:avLst/>
                  <a:gdLst>
                    <a:gd name="connsiteX0" fmla="*/ 10675 w 21224"/>
                    <a:gd name="connsiteY0" fmla="*/ 22608 h 22608"/>
                    <a:gd name="connsiteX1" fmla="*/ 18115 w 21224"/>
                    <a:gd name="connsiteY1" fmla="*/ 19499 h 22608"/>
                    <a:gd name="connsiteX2" fmla="*/ 21224 w 21224"/>
                    <a:gd name="connsiteY2" fmla="*/ 11430 h 22608"/>
                    <a:gd name="connsiteX3" fmla="*/ 18115 w 21224"/>
                    <a:gd name="connsiteY3" fmla="*/ 3235 h 22608"/>
                    <a:gd name="connsiteX4" fmla="*/ 10675 w 21224"/>
                    <a:gd name="connsiteY4" fmla="*/ 0 h 22608"/>
                    <a:gd name="connsiteX5" fmla="*/ 3109 w 21224"/>
                    <a:gd name="connsiteY5" fmla="*/ 3235 h 22608"/>
                    <a:gd name="connsiteX6" fmla="*/ 0 w 21224"/>
                    <a:gd name="connsiteY6" fmla="*/ 11430 h 22608"/>
                    <a:gd name="connsiteX7" fmla="*/ 3109 w 21224"/>
                    <a:gd name="connsiteY7" fmla="*/ 19499 h 22608"/>
                    <a:gd name="connsiteX8" fmla="*/ 10675 w 21224"/>
                    <a:gd name="connsiteY8" fmla="*/ 22608 h 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 h="22608">
                      <a:moveTo>
                        <a:pt x="10675" y="22608"/>
                      </a:moveTo>
                      <a:cubicBezTo>
                        <a:pt x="13658" y="22482"/>
                        <a:pt x="16138" y="21494"/>
                        <a:pt x="18115" y="19499"/>
                      </a:cubicBezTo>
                      <a:cubicBezTo>
                        <a:pt x="20110" y="17504"/>
                        <a:pt x="21224" y="14791"/>
                        <a:pt x="21224" y="11430"/>
                      </a:cubicBezTo>
                      <a:cubicBezTo>
                        <a:pt x="21224" y="8069"/>
                        <a:pt x="20110" y="5356"/>
                        <a:pt x="18115" y="3235"/>
                      </a:cubicBezTo>
                      <a:cubicBezTo>
                        <a:pt x="16120" y="1132"/>
                        <a:pt x="13640" y="0"/>
                        <a:pt x="10675" y="0"/>
                      </a:cubicBezTo>
                      <a:cubicBezTo>
                        <a:pt x="7692" y="0"/>
                        <a:pt x="5212" y="1114"/>
                        <a:pt x="3109" y="3235"/>
                      </a:cubicBezTo>
                      <a:cubicBezTo>
                        <a:pt x="1114" y="5338"/>
                        <a:pt x="126" y="8069"/>
                        <a:pt x="0" y="11430"/>
                      </a:cubicBezTo>
                      <a:cubicBezTo>
                        <a:pt x="126" y="14773"/>
                        <a:pt x="1114" y="17504"/>
                        <a:pt x="3109" y="19499"/>
                      </a:cubicBezTo>
                      <a:cubicBezTo>
                        <a:pt x="5212" y="21476"/>
                        <a:pt x="7692" y="22482"/>
                        <a:pt x="10675" y="22608"/>
                      </a:cubicBezTo>
                      <a:close/>
                    </a:path>
                  </a:pathLst>
                </a:custGeom>
                <a:solidFill>
                  <a:srgbClr val="999999"/>
                </a:solidFill>
                <a:ln w="6350" cap="flat">
                  <a:solidFill>
                    <a:srgbClr val="999999"/>
                  </a:solidFill>
                  <a:prstDash val="solid"/>
                  <a:miter/>
                </a:ln>
              </p:spPr>
              <p:txBody>
                <a:bodyPr rtlCol="0" anchor="ctr"/>
                <a:lstStyle/>
                <a:p>
                  <a:endParaRPr lang="zh-CN" altLang="en-US"/>
                </a:p>
              </p:txBody>
            </p:sp>
          </p:grpSp>
          <p:grpSp>
            <p:nvGrpSpPr>
              <p:cNvPr id="43" name="组合 42"/>
              <p:cNvGrpSpPr/>
              <p:nvPr userDrawn="1"/>
            </p:nvGrpSpPr>
            <p:grpSpPr>
              <a:xfrm>
                <a:off x="2487485" y="3830214"/>
                <a:ext cx="173892" cy="129934"/>
                <a:chOff x="9130663" y="924063"/>
                <a:chExt cx="173892" cy="129934"/>
              </a:xfrm>
            </p:grpSpPr>
            <p:sp>
              <p:nvSpPr>
                <p:cNvPr id="59" name="任意多边形: 形状 58"/>
                <p:cNvSpPr/>
                <p:nvPr/>
              </p:nvSpPr>
              <p:spPr>
                <a:xfrm>
                  <a:off x="9130663" y="933588"/>
                  <a:ext cx="76343" cy="120409"/>
                </a:xfrm>
                <a:custGeom>
                  <a:avLst/>
                  <a:gdLst>
                    <a:gd name="connsiteX0" fmla="*/ 37614 w 76343"/>
                    <a:gd name="connsiteY0" fmla="*/ 120409 h 120409"/>
                    <a:gd name="connsiteX1" fmla="*/ 56610 w 76343"/>
                    <a:gd name="connsiteY1" fmla="*/ 115575 h 120409"/>
                    <a:gd name="connsiteX2" fmla="*/ 70754 w 76343"/>
                    <a:gd name="connsiteY2" fmla="*/ 101791 h 120409"/>
                    <a:gd name="connsiteX3" fmla="*/ 76343 w 76343"/>
                    <a:gd name="connsiteY3" fmla="*/ 79704 h 120409"/>
                    <a:gd name="connsiteX4" fmla="*/ 65920 w 76343"/>
                    <a:gd name="connsiteY4" fmla="*/ 51147 h 120409"/>
                    <a:gd name="connsiteX5" fmla="*/ 40723 w 76343"/>
                    <a:gd name="connsiteY5" fmla="*/ 42089 h 120409"/>
                    <a:gd name="connsiteX6" fmla="*/ 31163 w 76343"/>
                    <a:gd name="connsiteY6" fmla="*/ 43455 h 120409"/>
                    <a:gd name="connsiteX7" fmla="*/ 23093 w 76343"/>
                    <a:gd name="connsiteY7" fmla="*/ 46798 h 120409"/>
                    <a:gd name="connsiteX8" fmla="*/ 26077 w 76343"/>
                    <a:gd name="connsiteY8" fmla="*/ 12544 h 120409"/>
                    <a:gd name="connsiteX9" fmla="*/ 70754 w 76343"/>
                    <a:gd name="connsiteY9" fmla="*/ 12544 h 120409"/>
                    <a:gd name="connsiteX10" fmla="*/ 70754 w 76343"/>
                    <a:gd name="connsiteY10" fmla="*/ 0 h 120409"/>
                    <a:gd name="connsiteX11" fmla="*/ 13155 w 76343"/>
                    <a:gd name="connsiteY11" fmla="*/ 0 h 120409"/>
                    <a:gd name="connsiteX12" fmla="*/ 9435 w 76343"/>
                    <a:gd name="connsiteY12" fmla="*/ 55352 h 120409"/>
                    <a:gd name="connsiteX13" fmla="*/ 17378 w 76343"/>
                    <a:gd name="connsiteY13" fmla="*/ 60187 h 120409"/>
                    <a:gd name="connsiteX14" fmla="*/ 26688 w 76343"/>
                    <a:gd name="connsiteY14" fmla="*/ 54975 h 120409"/>
                    <a:gd name="connsiteX15" fmla="*/ 36985 w 76343"/>
                    <a:gd name="connsiteY15" fmla="*/ 53232 h 120409"/>
                    <a:gd name="connsiteX16" fmla="*/ 54867 w 76343"/>
                    <a:gd name="connsiteY16" fmla="*/ 60312 h 120409"/>
                    <a:gd name="connsiteX17" fmla="*/ 61570 w 76343"/>
                    <a:gd name="connsiteY17" fmla="*/ 80171 h 120409"/>
                    <a:gd name="connsiteX18" fmla="*/ 54130 w 76343"/>
                    <a:gd name="connsiteY18" fmla="*/ 100659 h 120409"/>
                    <a:gd name="connsiteX19" fmla="*/ 36374 w 76343"/>
                    <a:gd name="connsiteY19" fmla="*/ 108099 h 120409"/>
                    <a:gd name="connsiteX20" fmla="*/ 19247 w 76343"/>
                    <a:gd name="connsiteY20" fmla="*/ 104127 h 120409"/>
                    <a:gd name="connsiteX21" fmla="*/ 7332 w 76343"/>
                    <a:gd name="connsiteY21" fmla="*/ 95069 h 120409"/>
                    <a:gd name="connsiteX22" fmla="*/ 0 w 76343"/>
                    <a:gd name="connsiteY22" fmla="*/ 104756 h 120409"/>
                    <a:gd name="connsiteX23" fmla="*/ 14898 w 76343"/>
                    <a:gd name="connsiteY23" fmla="*/ 115557 h 120409"/>
                    <a:gd name="connsiteX24" fmla="*/ 37614 w 76343"/>
                    <a:gd name="connsiteY24" fmla="*/ 120409 h 1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43" h="120409">
                      <a:moveTo>
                        <a:pt x="37614" y="120409"/>
                      </a:moveTo>
                      <a:cubicBezTo>
                        <a:pt x="44444" y="120409"/>
                        <a:pt x="50770" y="118792"/>
                        <a:pt x="56610" y="115575"/>
                      </a:cubicBezTo>
                      <a:cubicBezTo>
                        <a:pt x="62451" y="112466"/>
                        <a:pt x="67160" y="107883"/>
                        <a:pt x="70754" y="101791"/>
                      </a:cubicBezTo>
                      <a:cubicBezTo>
                        <a:pt x="74348" y="95824"/>
                        <a:pt x="76217" y="88384"/>
                        <a:pt x="76343" y="79704"/>
                      </a:cubicBezTo>
                      <a:cubicBezTo>
                        <a:pt x="76091" y="66800"/>
                        <a:pt x="72623" y="57239"/>
                        <a:pt x="65920" y="51147"/>
                      </a:cubicBezTo>
                      <a:cubicBezTo>
                        <a:pt x="59216" y="45055"/>
                        <a:pt x="50770" y="42089"/>
                        <a:pt x="40723" y="42089"/>
                      </a:cubicBezTo>
                      <a:cubicBezTo>
                        <a:pt x="37255" y="42215"/>
                        <a:pt x="34020" y="42593"/>
                        <a:pt x="31163" y="43455"/>
                      </a:cubicBezTo>
                      <a:cubicBezTo>
                        <a:pt x="28431" y="44192"/>
                        <a:pt x="25699" y="45324"/>
                        <a:pt x="23093" y="46798"/>
                      </a:cubicBezTo>
                      <a:lnTo>
                        <a:pt x="26077" y="12544"/>
                      </a:lnTo>
                      <a:lnTo>
                        <a:pt x="70754" y="12544"/>
                      </a:lnTo>
                      <a:lnTo>
                        <a:pt x="70754" y="0"/>
                      </a:lnTo>
                      <a:lnTo>
                        <a:pt x="13155" y="0"/>
                      </a:lnTo>
                      <a:lnTo>
                        <a:pt x="9435" y="55352"/>
                      </a:lnTo>
                      <a:lnTo>
                        <a:pt x="17378" y="60187"/>
                      </a:lnTo>
                      <a:cubicBezTo>
                        <a:pt x="20613" y="57958"/>
                        <a:pt x="23704" y="56215"/>
                        <a:pt x="26688" y="54975"/>
                      </a:cubicBezTo>
                      <a:cubicBezTo>
                        <a:pt x="29797" y="53861"/>
                        <a:pt x="33140" y="53232"/>
                        <a:pt x="36985" y="53232"/>
                      </a:cubicBezTo>
                      <a:cubicBezTo>
                        <a:pt x="44551" y="53358"/>
                        <a:pt x="50518" y="55712"/>
                        <a:pt x="54867" y="60312"/>
                      </a:cubicBezTo>
                      <a:cubicBezTo>
                        <a:pt x="59216" y="65021"/>
                        <a:pt x="61445" y="71617"/>
                        <a:pt x="61570" y="80171"/>
                      </a:cubicBezTo>
                      <a:cubicBezTo>
                        <a:pt x="61319" y="88851"/>
                        <a:pt x="58839" y="95681"/>
                        <a:pt x="54130" y="100659"/>
                      </a:cubicBezTo>
                      <a:cubicBezTo>
                        <a:pt x="49422" y="105493"/>
                        <a:pt x="43455" y="108099"/>
                        <a:pt x="36374" y="108099"/>
                      </a:cubicBezTo>
                      <a:cubicBezTo>
                        <a:pt x="29545" y="107973"/>
                        <a:pt x="23830" y="106607"/>
                        <a:pt x="19247" y="104127"/>
                      </a:cubicBezTo>
                      <a:cubicBezTo>
                        <a:pt x="14647" y="101647"/>
                        <a:pt x="10675" y="98538"/>
                        <a:pt x="7332" y="95069"/>
                      </a:cubicBezTo>
                      <a:lnTo>
                        <a:pt x="0" y="104756"/>
                      </a:lnTo>
                      <a:cubicBezTo>
                        <a:pt x="3972" y="108854"/>
                        <a:pt x="8932" y="112448"/>
                        <a:pt x="14898" y="115557"/>
                      </a:cubicBezTo>
                      <a:cubicBezTo>
                        <a:pt x="20991" y="118666"/>
                        <a:pt x="28557" y="120284"/>
                        <a:pt x="37614" y="120409"/>
                      </a:cubicBezTo>
                      <a:close/>
                    </a:path>
                  </a:pathLst>
                </a:custGeom>
                <a:solidFill>
                  <a:srgbClr val="FF5200"/>
                </a:solidFill>
                <a:ln w="6350" cap="flat">
                  <a:solidFill>
                    <a:srgbClr val="FF5200"/>
                  </a:solidFill>
                  <a:prstDash val="solid"/>
                  <a:miter/>
                </a:ln>
              </p:spPr>
              <p:txBody>
                <a:bodyPr rtlCol="0" anchor="ctr"/>
                <a:lstStyle/>
                <a:p>
                  <a:endParaRPr lang="zh-CN" altLang="en-US"/>
                </a:p>
              </p:txBody>
            </p:sp>
            <p:sp>
              <p:nvSpPr>
                <p:cNvPr id="60" name="任意多边形: 形状 59"/>
                <p:cNvSpPr/>
                <p:nvPr/>
              </p:nvSpPr>
              <p:spPr>
                <a:xfrm>
                  <a:off x="9239624" y="924063"/>
                  <a:ext cx="64931" cy="126897"/>
                </a:xfrm>
                <a:custGeom>
                  <a:avLst/>
                  <a:gdLst>
                    <a:gd name="connsiteX0" fmla="*/ 18 w 64931"/>
                    <a:gd name="connsiteY0" fmla="*/ 118289 h 118288"/>
                    <a:gd name="connsiteX1" fmla="*/ 64931 w 64931"/>
                    <a:gd name="connsiteY1" fmla="*/ 118289 h 118288"/>
                    <a:gd name="connsiteX2" fmla="*/ 64931 w 64931"/>
                    <a:gd name="connsiteY2" fmla="*/ 105996 h 118288"/>
                    <a:gd name="connsiteX3" fmla="*/ 41227 w 64931"/>
                    <a:gd name="connsiteY3" fmla="*/ 105996 h 118288"/>
                    <a:gd name="connsiteX4" fmla="*/ 41227 w 64931"/>
                    <a:gd name="connsiteY4" fmla="*/ 0 h 118288"/>
                    <a:gd name="connsiteX5" fmla="*/ 29923 w 64931"/>
                    <a:gd name="connsiteY5" fmla="*/ 0 h 118288"/>
                    <a:gd name="connsiteX6" fmla="*/ 19122 w 64931"/>
                    <a:gd name="connsiteY6" fmla="*/ 4834 h 118288"/>
                    <a:gd name="connsiteX7" fmla="*/ 5337 w 64931"/>
                    <a:gd name="connsiteY7" fmla="*/ 8429 h 118288"/>
                    <a:gd name="connsiteX8" fmla="*/ 5337 w 64931"/>
                    <a:gd name="connsiteY8" fmla="*/ 17738 h 118288"/>
                    <a:gd name="connsiteX9" fmla="*/ 26310 w 64931"/>
                    <a:gd name="connsiteY9" fmla="*/ 17738 h 118288"/>
                    <a:gd name="connsiteX10" fmla="*/ 26310 w 64931"/>
                    <a:gd name="connsiteY10" fmla="*/ 105996 h 118288"/>
                    <a:gd name="connsiteX11" fmla="*/ 0 w 64931"/>
                    <a:gd name="connsiteY11" fmla="*/ 105996 h 118288"/>
                    <a:gd name="connsiteX12" fmla="*/ 0 w 64931"/>
                    <a:gd name="connsiteY12" fmla="*/ 118289 h 1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31" h="118288">
                      <a:moveTo>
                        <a:pt x="18" y="118289"/>
                      </a:moveTo>
                      <a:lnTo>
                        <a:pt x="64931" y="118289"/>
                      </a:lnTo>
                      <a:lnTo>
                        <a:pt x="64931" y="105996"/>
                      </a:lnTo>
                      <a:lnTo>
                        <a:pt x="41227" y="105996"/>
                      </a:lnTo>
                      <a:lnTo>
                        <a:pt x="41227" y="0"/>
                      </a:lnTo>
                      <a:lnTo>
                        <a:pt x="29923" y="0"/>
                      </a:lnTo>
                      <a:cubicBezTo>
                        <a:pt x="26688" y="1869"/>
                        <a:pt x="23093" y="3469"/>
                        <a:pt x="19122" y="4834"/>
                      </a:cubicBezTo>
                      <a:cubicBezTo>
                        <a:pt x="15150" y="6200"/>
                        <a:pt x="10549" y="7440"/>
                        <a:pt x="5337" y="8429"/>
                      </a:cubicBezTo>
                      <a:lnTo>
                        <a:pt x="5337" y="17738"/>
                      </a:lnTo>
                      <a:lnTo>
                        <a:pt x="26310" y="17738"/>
                      </a:lnTo>
                      <a:lnTo>
                        <a:pt x="26310" y="105996"/>
                      </a:lnTo>
                      <a:lnTo>
                        <a:pt x="0" y="105996"/>
                      </a:lnTo>
                      <a:lnTo>
                        <a:pt x="0" y="118289"/>
                      </a:lnTo>
                      <a:close/>
                    </a:path>
                  </a:pathLst>
                </a:custGeom>
                <a:solidFill>
                  <a:srgbClr val="FF5200"/>
                </a:solidFill>
                <a:ln w="6350" cap="flat">
                  <a:solidFill>
                    <a:srgbClr val="FF5200"/>
                  </a:solidFill>
                  <a:prstDash val="solid"/>
                  <a:miter/>
                </a:ln>
              </p:spPr>
              <p:txBody>
                <a:bodyPr rtlCol="0" anchor="ctr"/>
                <a:lstStyle/>
                <a:p>
                  <a:endParaRPr lang="zh-CN" altLang="en-US"/>
                </a:p>
              </p:txBody>
            </p:sp>
          </p:grpSp>
          <p:grpSp>
            <p:nvGrpSpPr>
              <p:cNvPr id="44" name="组合 43"/>
              <p:cNvGrpSpPr/>
              <p:nvPr userDrawn="1"/>
            </p:nvGrpSpPr>
            <p:grpSpPr>
              <a:xfrm>
                <a:off x="2698897" y="3829531"/>
                <a:ext cx="804243" cy="165482"/>
                <a:chOff x="9323023" y="923380"/>
                <a:chExt cx="804243" cy="165482"/>
              </a:xfrm>
            </p:grpSpPr>
            <p:sp>
              <p:nvSpPr>
                <p:cNvPr id="51" name="任意多边形: 形状 50"/>
                <p:cNvSpPr/>
                <p:nvPr/>
              </p:nvSpPr>
              <p:spPr>
                <a:xfrm>
                  <a:off x="9323023" y="961965"/>
                  <a:ext cx="76594" cy="126897"/>
                </a:xfrm>
                <a:custGeom>
                  <a:avLst/>
                  <a:gdLst>
                    <a:gd name="connsiteX0" fmla="*/ 36123 w 76594"/>
                    <a:gd name="connsiteY0" fmla="*/ 79740 h 126897"/>
                    <a:gd name="connsiteX1" fmla="*/ 26185 w 76594"/>
                    <a:gd name="connsiteY1" fmla="*/ 77745 h 126897"/>
                    <a:gd name="connsiteX2" fmla="*/ 14647 w 76594"/>
                    <a:gd name="connsiteY2" fmla="*/ 70538 h 126897"/>
                    <a:gd name="connsiteX3" fmla="*/ 14647 w 76594"/>
                    <a:gd name="connsiteY3" fmla="*/ 24495 h 126897"/>
                    <a:gd name="connsiteX4" fmla="*/ 26813 w 76594"/>
                    <a:gd name="connsiteY4" fmla="*/ 15563 h 126897"/>
                    <a:gd name="connsiteX5" fmla="*/ 38225 w 76594"/>
                    <a:gd name="connsiteY5" fmla="*/ 12454 h 126897"/>
                    <a:gd name="connsiteX6" fmla="*/ 55981 w 76594"/>
                    <a:gd name="connsiteY6" fmla="*/ 21386 h 126897"/>
                    <a:gd name="connsiteX7" fmla="*/ 61319 w 76594"/>
                    <a:gd name="connsiteY7" fmla="*/ 44839 h 126897"/>
                    <a:gd name="connsiteX8" fmla="*/ 54112 w 76594"/>
                    <a:gd name="connsiteY8" fmla="*/ 70538 h 126897"/>
                    <a:gd name="connsiteX9" fmla="*/ 36123 w 76594"/>
                    <a:gd name="connsiteY9" fmla="*/ 79740 h 126897"/>
                    <a:gd name="connsiteX10" fmla="*/ 0 w 76594"/>
                    <a:gd name="connsiteY10" fmla="*/ 126897 h 126897"/>
                    <a:gd name="connsiteX11" fmla="*/ 14647 w 76594"/>
                    <a:gd name="connsiteY11" fmla="*/ 126897 h 126897"/>
                    <a:gd name="connsiteX12" fmla="*/ 14647 w 76594"/>
                    <a:gd name="connsiteY12" fmla="*/ 97100 h 126897"/>
                    <a:gd name="connsiteX13" fmla="*/ 14269 w 76594"/>
                    <a:gd name="connsiteY13" fmla="*/ 81824 h 126897"/>
                    <a:gd name="connsiteX14" fmla="*/ 26436 w 76594"/>
                    <a:gd name="connsiteY14" fmla="*/ 89265 h 126897"/>
                    <a:gd name="connsiteX15" fmla="*/ 38477 w 76594"/>
                    <a:gd name="connsiteY15" fmla="*/ 91996 h 126897"/>
                    <a:gd name="connsiteX16" fmla="*/ 57347 w 76594"/>
                    <a:gd name="connsiteY16" fmla="*/ 86407 h 126897"/>
                    <a:gd name="connsiteX17" fmla="*/ 71257 w 76594"/>
                    <a:gd name="connsiteY17" fmla="*/ 70269 h 126897"/>
                    <a:gd name="connsiteX18" fmla="*/ 76595 w 76594"/>
                    <a:gd name="connsiteY18" fmla="*/ 44695 h 126897"/>
                    <a:gd name="connsiteX19" fmla="*/ 67663 w 76594"/>
                    <a:gd name="connsiteY19" fmla="*/ 12293 h 126897"/>
                    <a:gd name="connsiteX20" fmla="*/ 41712 w 76594"/>
                    <a:gd name="connsiteY20" fmla="*/ 0 h 126897"/>
                    <a:gd name="connsiteX21" fmla="*/ 26939 w 76594"/>
                    <a:gd name="connsiteY21" fmla="*/ 3720 h 126897"/>
                    <a:gd name="connsiteX22" fmla="*/ 13784 w 76594"/>
                    <a:gd name="connsiteY22" fmla="*/ 12293 h 126897"/>
                    <a:gd name="connsiteX23" fmla="*/ 13281 w 76594"/>
                    <a:gd name="connsiteY23" fmla="*/ 12293 h 126897"/>
                    <a:gd name="connsiteX24" fmla="*/ 12041 w 76594"/>
                    <a:gd name="connsiteY24" fmla="*/ 2246 h 126897"/>
                    <a:gd name="connsiteX25" fmla="*/ 0 w 76594"/>
                    <a:gd name="connsiteY25" fmla="*/ 2246 h 126897"/>
                    <a:gd name="connsiteX26" fmla="*/ 0 w 76594"/>
                    <a:gd name="connsiteY26" fmla="*/ 126897 h 1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94" h="126897">
                      <a:moveTo>
                        <a:pt x="36123" y="79740"/>
                      </a:moveTo>
                      <a:cubicBezTo>
                        <a:pt x="33140" y="79866"/>
                        <a:pt x="29797" y="79111"/>
                        <a:pt x="26185" y="77745"/>
                      </a:cubicBezTo>
                      <a:cubicBezTo>
                        <a:pt x="22464" y="76253"/>
                        <a:pt x="18618" y="73899"/>
                        <a:pt x="14647" y="70538"/>
                      </a:cubicBezTo>
                      <a:lnTo>
                        <a:pt x="14647" y="24495"/>
                      </a:lnTo>
                      <a:cubicBezTo>
                        <a:pt x="18870" y="20649"/>
                        <a:pt x="22968" y="17540"/>
                        <a:pt x="26813" y="15563"/>
                      </a:cubicBezTo>
                      <a:cubicBezTo>
                        <a:pt x="30659" y="13461"/>
                        <a:pt x="34505" y="12454"/>
                        <a:pt x="38225" y="12454"/>
                      </a:cubicBezTo>
                      <a:cubicBezTo>
                        <a:pt x="46421" y="12580"/>
                        <a:pt x="52369" y="15563"/>
                        <a:pt x="55981" y="21386"/>
                      </a:cubicBezTo>
                      <a:cubicBezTo>
                        <a:pt x="59576" y="27227"/>
                        <a:pt x="61319" y="35045"/>
                        <a:pt x="61319" y="44839"/>
                      </a:cubicBezTo>
                      <a:cubicBezTo>
                        <a:pt x="61193" y="55892"/>
                        <a:pt x="58713" y="64446"/>
                        <a:pt x="54112" y="70538"/>
                      </a:cubicBezTo>
                      <a:cubicBezTo>
                        <a:pt x="49512" y="76631"/>
                        <a:pt x="43455" y="79614"/>
                        <a:pt x="36123" y="79740"/>
                      </a:cubicBezTo>
                      <a:close/>
                      <a:moveTo>
                        <a:pt x="0" y="126897"/>
                      </a:moveTo>
                      <a:lnTo>
                        <a:pt x="14647" y="126897"/>
                      </a:lnTo>
                      <a:lnTo>
                        <a:pt x="14647" y="97100"/>
                      </a:lnTo>
                      <a:lnTo>
                        <a:pt x="14269" y="81824"/>
                      </a:lnTo>
                      <a:cubicBezTo>
                        <a:pt x="18241" y="85059"/>
                        <a:pt x="22339" y="87539"/>
                        <a:pt x="26436" y="89265"/>
                      </a:cubicBezTo>
                      <a:cubicBezTo>
                        <a:pt x="30534" y="91134"/>
                        <a:pt x="34505" y="91996"/>
                        <a:pt x="38477" y="91996"/>
                      </a:cubicBezTo>
                      <a:cubicBezTo>
                        <a:pt x="45306" y="91996"/>
                        <a:pt x="51632" y="90127"/>
                        <a:pt x="57347" y="86407"/>
                      </a:cubicBezTo>
                      <a:cubicBezTo>
                        <a:pt x="63062" y="82687"/>
                        <a:pt x="67645" y="77350"/>
                        <a:pt x="71257" y="70269"/>
                      </a:cubicBezTo>
                      <a:cubicBezTo>
                        <a:pt x="74726" y="63314"/>
                        <a:pt x="76469" y="54759"/>
                        <a:pt x="76595" y="44695"/>
                      </a:cubicBezTo>
                      <a:cubicBezTo>
                        <a:pt x="76595" y="31037"/>
                        <a:pt x="73611" y="20236"/>
                        <a:pt x="67663" y="12293"/>
                      </a:cubicBezTo>
                      <a:cubicBezTo>
                        <a:pt x="61696" y="4223"/>
                        <a:pt x="53142" y="126"/>
                        <a:pt x="41712" y="0"/>
                      </a:cubicBezTo>
                      <a:cubicBezTo>
                        <a:pt x="36626" y="126"/>
                        <a:pt x="31666" y="1366"/>
                        <a:pt x="26939" y="3720"/>
                      </a:cubicBezTo>
                      <a:cubicBezTo>
                        <a:pt x="22231" y="6074"/>
                        <a:pt x="17756" y="8932"/>
                        <a:pt x="13784" y="12293"/>
                      </a:cubicBezTo>
                      <a:lnTo>
                        <a:pt x="13281" y="12293"/>
                      </a:lnTo>
                      <a:lnTo>
                        <a:pt x="12041" y="2246"/>
                      </a:lnTo>
                      <a:lnTo>
                        <a:pt x="0" y="2246"/>
                      </a:lnTo>
                      <a:lnTo>
                        <a:pt x="0" y="126897"/>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2" name="任意多边形: 形状 51"/>
                <p:cNvSpPr/>
                <p:nvPr/>
              </p:nvSpPr>
              <p:spPr>
                <a:xfrm>
                  <a:off x="9429477" y="961965"/>
                  <a:ext cx="76594" cy="126897"/>
                </a:xfrm>
                <a:custGeom>
                  <a:avLst/>
                  <a:gdLst>
                    <a:gd name="connsiteX0" fmla="*/ 36123 w 76594"/>
                    <a:gd name="connsiteY0" fmla="*/ 79740 h 126897"/>
                    <a:gd name="connsiteX1" fmla="*/ 26185 w 76594"/>
                    <a:gd name="connsiteY1" fmla="*/ 77745 h 126897"/>
                    <a:gd name="connsiteX2" fmla="*/ 14647 w 76594"/>
                    <a:gd name="connsiteY2" fmla="*/ 70538 h 126897"/>
                    <a:gd name="connsiteX3" fmla="*/ 14647 w 76594"/>
                    <a:gd name="connsiteY3" fmla="*/ 24495 h 126897"/>
                    <a:gd name="connsiteX4" fmla="*/ 26813 w 76594"/>
                    <a:gd name="connsiteY4" fmla="*/ 15563 h 126897"/>
                    <a:gd name="connsiteX5" fmla="*/ 38225 w 76594"/>
                    <a:gd name="connsiteY5" fmla="*/ 12454 h 126897"/>
                    <a:gd name="connsiteX6" fmla="*/ 55981 w 76594"/>
                    <a:gd name="connsiteY6" fmla="*/ 21386 h 126897"/>
                    <a:gd name="connsiteX7" fmla="*/ 61319 w 76594"/>
                    <a:gd name="connsiteY7" fmla="*/ 44839 h 126897"/>
                    <a:gd name="connsiteX8" fmla="*/ 54112 w 76594"/>
                    <a:gd name="connsiteY8" fmla="*/ 70538 h 126897"/>
                    <a:gd name="connsiteX9" fmla="*/ 36123 w 76594"/>
                    <a:gd name="connsiteY9" fmla="*/ 79740 h 126897"/>
                    <a:gd name="connsiteX10" fmla="*/ 0 w 76594"/>
                    <a:gd name="connsiteY10" fmla="*/ 126897 h 126897"/>
                    <a:gd name="connsiteX11" fmla="*/ 14647 w 76594"/>
                    <a:gd name="connsiteY11" fmla="*/ 126897 h 126897"/>
                    <a:gd name="connsiteX12" fmla="*/ 14647 w 76594"/>
                    <a:gd name="connsiteY12" fmla="*/ 97100 h 126897"/>
                    <a:gd name="connsiteX13" fmla="*/ 14269 w 76594"/>
                    <a:gd name="connsiteY13" fmla="*/ 81824 h 126897"/>
                    <a:gd name="connsiteX14" fmla="*/ 26436 w 76594"/>
                    <a:gd name="connsiteY14" fmla="*/ 89265 h 126897"/>
                    <a:gd name="connsiteX15" fmla="*/ 38477 w 76594"/>
                    <a:gd name="connsiteY15" fmla="*/ 91996 h 126897"/>
                    <a:gd name="connsiteX16" fmla="*/ 57347 w 76594"/>
                    <a:gd name="connsiteY16" fmla="*/ 86407 h 126897"/>
                    <a:gd name="connsiteX17" fmla="*/ 71257 w 76594"/>
                    <a:gd name="connsiteY17" fmla="*/ 70269 h 126897"/>
                    <a:gd name="connsiteX18" fmla="*/ 76595 w 76594"/>
                    <a:gd name="connsiteY18" fmla="*/ 44695 h 126897"/>
                    <a:gd name="connsiteX19" fmla="*/ 67663 w 76594"/>
                    <a:gd name="connsiteY19" fmla="*/ 12293 h 126897"/>
                    <a:gd name="connsiteX20" fmla="*/ 41712 w 76594"/>
                    <a:gd name="connsiteY20" fmla="*/ 0 h 126897"/>
                    <a:gd name="connsiteX21" fmla="*/ 26939 w 76594"/>
                    <a:gd name="connsiteY21" fmla="*/ 3720 h 126897"/>
                    <a:gd name="connsiteX22" fmla="*/ 13784 w 76594"/>
                    <a:gd name="connsiteY22" fmla="*/ 12293 h 126897"/>
                    <a:gd name="connsiteX23" fmla="*/ 13281 w 76594"/>
                    <a:gd name="connsiteY23" fmla="*/ 12293 h 126897"/>
                    <a:gd name="connsiteX24" fmla="*/ 12041 w 76594"/>
                    <a:gd name="connsiteY24" fmla="*/ 2246 h 126897"/>
                    <a:gd name="connsiteX25" fmla="*/ 0 w 76594"/>
                    <a:gd name="connsiteY25" fmla="*/ 2246 h 126897"/>
                    <a:gd name="connsiteX26" fmla="*/ 0 w 76594"/>
                    <a:gd name="connsiteY26" fmla="*/ 126897 h 1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94" h="126897">
                      <a:moveTo>
                        <a:pt x="36123" y="79740"/>
                      </a:moveTo>
                      <a:cubicBezTo>
                        <a:pt x="33140" y="79866"/>
                        <a:pt x="29797" y="79111"/>
                        <a:pt x="26185" y="77745"/>
                      </a:cubicBezTo>
                      <a:cubicBezTo>
                        <a:pt x="22464" y="76253"/>
                        <a:pt x="18618" y="73899"/>
                        <a:pt x="14647" y="70538"/>
                      </a:cubicBezTo>
                      <a:lnTo>
                        <a:pt x="14647" y="24495"/>
                      </a:lnTo>
                      <a:cubicBezTo>
                        <a:pt x="18870" y="20649"/>
                        <a:pt x="22968" y="17540"/>
                        <a:pt x="26813" y="15563"/>
                      </a:cubicBezTo>
                      <a:cubicBezTo>
                        <a:pt x="30659" y="13461"/>
                        <a:pt x="34505" y="12454"/>
                        <a:pt x="38225" y="12454"/>
                      </a:cubicBezTo>
                      <a:cubicBezTo>
                        <a:pt x="46420" y="12580"/>
                        <a:pt x="52369" y="15563"/>
                        <a:pt x="55981" y="21386"/>
                      </a:cubicBezTo>
                      <a:cubicBezTo>
                        <a:pt x="59576" y="27227"/>
                        <a:pt x="61319" y="35045"/>
                        <a:pt x="61319" y="44839"/>
                      </a:cubicBezTo>
                      <a:cubicBezTo>
                        <a:pt x="61193" y="55892"/>
                        <a:pt x="58713" y="64446"/>
                        <a:pt x="54112" y="70538"/>
                      </a:cubicBezTo>
                      <a:cubicBezTo>
                        <a:pt x="49530" y="76631"/>
                        <a:pt x="43437" y="79614"/>
                        <a:pt x="36123" y="79740"/>
                      </a:cubicBezTo>
                      <a:close/>
                      <a:moveTo>
                        <a:pt x="0" y="126897"/>
                      </a:moveTo>
                      <a:lnTo>
                        <a:pt x="14647" y="126897"/>
                      </a:lnTo>
                      <a:lnTo>
                        <a:pt x="14647" y="97100"/>
                      </a:lnTo>
                      <a:lnTo>
                        <a:pt x="14269" y="81824"/>
                      </a:lnTo>
                      <a:cubicBezTo>
                        <a:pt x="18241" y="85059"/>
                        <a:pt x="22339" y="87539"/>
                        <a:pt x="26436" y="89265"/>
                      </a:cubicBezTo>
                      <a:cubicBezTo>
                        <a:pt x="30534" y="91134"/>
                        <a:pt x="34505" y="91996"/>
                        <a:pt x="38477" y="91996"/>
                      </a:cubicBezTo>
                      <a:cubicBezTo>
                        <a:pt x="45306" y="91996"/>
                        <a:pt x="51632" y="90127"/>
                        <a:pt x="57347" y="86407"/>
                      </a:cubicBezTo>
                      <a:cubicBezTo>
                        <a:pt x="63062" y="82687"/>
                        <a:pt x="67645" y="77350"/>
                        <a:pt x="71257" y="70269"/>
                      </a:cubicBezTo>
                      <a:cubicBezTo>
                        <a:pt x="74726" y="63314"/>
                        <a:pt x="76469" y="54759"/>
                        <a:pt x="76595" y="44695"/>
                      </a:cubicBezTo>
                      <a:cubicBezTo>
                        <a:pt x="76595" y="31037"/>
                        <a:pt x="73611" y="20236"/>
                        <a:pt x="67663" y="12293"/>
                      </a:cubicBezTo>
                      <a:cubicBezTo>
                        <a:pt x="61696" y="4223"/>
                        <a:pt x="53142" y="126"/>
                        <a:pt x="41712" y="0"/>
                      </a:cubicBezTo>
                      <a:cubicBezTo>
                        <a:pt x="36626" y="126"/>
                        <a:pt x="31666" y="1366"/>
                        <a:pt x="26939" y="3720"/>
                      </a:cubicBezTo>
                      <a:cubicBezTo>
                        <a:pt x="22231" y="6074"/>
                        <a:pt x="17756" y="8932"/>
                        <a:pt x="13784" y="12293"/>
                      </a:cubicBezTo>
                      <a:lnTo>
                        <a:pt x="13281" y="12293"/>
                      </a:lnTo>
                      <a:lnTo>
                        <a:pt x="12041" y="2246"/>
                      </a:lnTo>
                      <a:lnTo>
                        <a:pt x="0" y="2246"/>
                      </a:lnTo>
                      <a:lnTo>
                        <a:pt x="0" y="126897"/>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3" name="任意多边形: 形状 52"/>
                <p:cNvSpPr/>
                <p:nvPr/>
              </p:nvSpPr>
              <p:spPr>
                <a:xfrm>
                  <a:off x="9527744" y="939788"/>
                  <a:ext cx="54256" cy="114209"/>
                </a:xfrm>
                <a:custGeom>
                  <a:avLst/>
                  <a:gdLst>
                    <a:gd name="connsiteX0" fmla="*/ 38118 w 54256"/>
                    <a:gd name="connsiteY0" fmla="*/ 114209 h 114209"/>
                    <a:gd name="connsiteX1" fmla="*/ 46313 w 54256"/>
                    <a:gd name="connsiteY1" fmla="*/ 113221 h 114209"/>
                    <a:gd name="connsiteX2" fmla="*/ 54256 w 54256"/>
                    <a:gd name="connsiteY2" fmla="*/ 110992 h 114209"/>
                    <a:gd name="connsiteX3" fmla="*/ 51273 w 54256"/>
                    <a:gd name="connsiteY3" fmla="*/ 100066 h 114209"/>
                    <a:gd name="connsiteX4" fmla="*/ 46438 w 54256"/>
                    <a:gd name="connsiteY4" fmla="*/ 101557 h 114209"/>
                    <a:gd name="connsiteX5" fmla="*/ 41352 w 54256"/>
                    <a:gd name="connsiteY5" fmla="*/ 102294 h 114209"/>
                    <a:gd name="connsiteX6" fmla="*/ 30803 w 54256"/>
                    <a:gd name="connsiteY6" fmla="*/ 97819 h 114209"/>
                    <a:gd name="connsiteX7" fmla="*/ 27820 w 54256"/>
                    <a:gd name="connsiteY7" fmla="*/ 85275 h 114209"/>
                    <a:gd name="connsiteX8" fmla="*/ 27820 w 54256"/>
                    <a:gd name="connsiteY8" fmla="*/ 36374 h 114209"/>
                    <a:gd name="connsiteX9" fmla="*/ 51524 w 54256"/>
                    <a:gd name="connsiteY9" fmla="*/ 36374 h 114209"/>
                    <a:gd name="connsiteX10" fmla="*/ 51524 w 54256"/>
                    <a:gd name="connsiteY10" fmla="*/ 24459 h 114209"/>
                    <a:gd name="connsiteX11" fmla="*/ 27820 w 54256"/>
                    <a:gd name="connsiteY11" fmla="*/ 24459 h 114209"/>
                    <a:gd name="connsiteX12" fmla="*/ 27820 w 54256"/>
                    <a:gd name="connsiteY12" fmla="*/ 0 h 114209"/>
                    <a:gd name="connsiteX13" fmla="*/ 15527 w 54256"/>
                    <a:gd name="connsiteY13" fmla="*/ 0 h 114209"/>
                    <a:gd name="connsiteX14" fmla="*/ 13784 w 54256"/>
                    <a:gd name="connsiteY14" fmla="*/ 24459 h 114209"/>
                    <a:gd name="connsiteX15" fmla="*/ 0 w 54256"/>
                    <a:gd name="connsiteY15" fmla="*/ 25322 h 114209"/>
                    <a:gd name="connsiteX16" fmla="*/ 0 w 54256"/>
                    <a:gd name="connsiteY16" fmla="*/ 36374 h 114209"/>
                    <a:gd name="connsiteX17" fmla="*/ 13029 w 54256"/>
                    <a:gd name="connsiteY17" fmla="*/ 36374 h 114209"/>
                    <a:gd name="connsiteX18" fmla="*/ 13029 w 54256"/>
                    <a:gd name="connsiteY18" fmla="*/ 85023 h 114209"/>
                    <a:gd name="connsiteX19" fmla="*/ 18618 w 54256"/>
                    <a:gd name="connsiteY19" fmla="*/ 106122 h 114209"/>
                    <a:gd name="connsiteX20" fmla="*/ 38118 w 54256"/>
                    <a:gd name="connsiteY20" fmla="*/ 114209 h 1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56" h="114209">
                      <a:moveTo>
                        <a:pt x="38118" y="114209"/>
                      </a:moveTo>
                      <a:cubicBezTo>
                        <a:pt x="40723" y="114209"/>
                        <a:pt x="43455" y="113832"/>
                        <a:pt x="46313" y="113221"/>
                      </a:cubicBezTo>
                      <a:cubicBezTo>
                        <a:pt x="49044" y="112592"/>
                        <a:pt x="51650" y="111855"/>
                        <a:pt x="54256" y="110992"/>
                      </a:cubicBezTo>
                      <a:lnTo>
                        <a:pt x="51273" y="100066"/>
                      </a:lnTo>
                      <a:cubicBezTo>
                        <a:pt x="49781" y="100569"/>
                        <a:pt x="48164" y="101054"/>
                        <a:pt x="46438" y="101557"/>
                      </a:cubicBezTo>
                      <a:cubicBezTo>
                        <a:pt x="44569" y="102060"/>
                        <a:pt x="42970" y="102294"/>
                        <a:pt x="41352" y="102294"/>
                      </a:cubicBezTo>
                      <a:cubicBezTo>
                        <a:pt x="36267" y="102294"/>
                        <a:pt x="32780" y="100802"/>
                        <a:pt x="30803" y="97819"/>
                      </a:cubicBezTo>
                      <a:cubicBezTo>
                        <a:pt x="28700" y="94962"/>
                        <a:pt x="27694" y="90738"/>
                        <a:pt x="27820" y="85275"/>
                      </a:cubicBezTo>
                      <a:lnTo>
                        <a:pt x="27820" y="36374"/>
                      </a:lnTo>
                      <a:lnTo>
                        <a:pt x="51524" y="36374"/>
                      </a:lnTo>
                      <a:lnTo>
                        <a:pt x="51524" y="24459"/>
                      </a:lnTo>
                      <a:lnTo>
                        <a:pt x="27820" y="24459"/>
                      </a:lnTo>
                      <a:lnTo>
                        <a:pt x="27820" y="0"/>
                      </a:lnTo>
                      <a:lnTo>
                        <a:pt x="15527" y="0"/>
                      </a:lnTo>
                      <a:lnTo>
                        <a:pt x="13784" y="24459"/>
                      </a:lnTo>
                      <a:lnTo>
                        <a:pt x="0" y="25322"/>
                      </a:lnTo>
                      <a:lnTo>
                        <a:pt x="0" y="36374"/>
                      </a:lnTo>
                      <a:lnTo>
                        <a:pt x="13029" y="36374"/>
                      </a:lnTo>
                      <a:lnTo>
                        <a:pt x="13029" y="85023"/>
                      </a:lnTo>
                      <a:cubicBezTo>
                        <a:pt x="12904" y="93829"/>
                        <a:pt x="14773" y="100910"/>
                        <a:pt x="18618" y="106122"/>
                      </a:cubicBezTo>
                      <a:cubicBezTo>
                        <a:pt x="22339" y="111352"/>
                        <a:pt x="28808" y="114083"/>
                        <a:pt x="38118" y="114209"/>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4" name="任意多边形: 形状 53"/>
                <p:cNvSpPr/>
                <p:nvPr/>
              </p:nvSpPr>
              <p:spPr>
                <a:xfrm>
                  <a:off x="9607474" y="962019"/>
                  <a:ext cx="120804" cy="89875"/>
                </a:xfrm>
                <a:custGeom>
                  <a:avLst/>
                  <a:gdLst>
                    <a:gd name="connsiteX0" fmla="*/ 36 w 120804"/>
                    <a:gd name="connsiteY0" fmla="*/ 89858 h 89875"/>
                    <a:gd name="connsiteX1" fmla="*/ 14683 w 120804"/>
                    <a:gd name="connsiteY1" fmla="*/ 89858 h 89875"/>
                    <a:gd name="connsiteX2" fmla="*/ 14683 w 120804"/>
                    <a:gd name="connsiteY2" fmla="*/ 26310 h 89875"/>
                    <a:gd name="connsiteX3" fmla="*/ 26220 w 120804"/>
                    <a:gd name="connsiteY3" fmla="*/ 16138 h 89875"/>
                    <a:gd name="connsiteX4" fmla="*/ 36770 w 120804"/>
                    <a:gd name="connsiteY4" fmla="*/ 12904 h 89875"/>
                    <a:gd name="connsiteX5" fmla="*/ 49062 w 120804"/>
                    <a:gd name="connsiteY5" fmla="*/ 18367 h 89875"/>
                    <a:gd name="connsiteX6" fmla="*/ 53034 w 120804"/>
                    <a:gd name="connsiteY6" fmla="*/ 36249 h 89875"/>
                    <a:gd name="connsiteX7" fmla="*/ 53034 w 120804"/>
                    <a:gd name="connsiteY7" fmla="*/ 89876 h 89875"/>
                    <a:gd name="connsiteX8" fmla="*/ 67807 w 120804"/>
                    <a:gd name="connsiteY8" fmla="*/ 89876 h 89875"/>
                    <a:gd name="connsiteX9" fmla="*/ 67807 w 120804"/>
                    <a:gd name="connsiteY9" fmla="*/ 26310 h 89875"/>
                    <a:gd name="connsiteX10" fmla="*/ 79344 w 120804"/>
                    <a:gd name="connsiteY10" fmla="*/ 16138 h 89875"/>
                    <a:gd name="connsiteX11" fmla="*/ 89894 w 120804"/>
                    <a:gd name="connsiteY11" fmla="*/ 12904 h 89875"/>
                    <a:gd name="connsiteX12" fmla="*/ 102186 w 120804"/>
                    <a:gd name="connsiteY12" fmla="*/ 18367 h 89875"/>
                    <a:gd name="connsiteX13" fmla="*/ 106158 w 120804"/>
                    <a:gd name="connsiteY13" fmla="*/ 36249 h 89875"/>
                    <a:gd name="connsiteX14" fmla="*/ 106158 w 120804"/>
                    <a:gd name="connsiteY14" fmla="*/ 89876 h 89875"/>
                    <a:gd name="connsiteX15" fmla="*/ 120805 w 120804"/>
                    <a:gd name="connsiteY15" fmla="*/ 89876 h 89875"/>
                    <a:gd name="connsiteX16" fmla="*/ 120805 w 120804"/>
                    <a:gd name="connsiteY16" fmla="*/ 34398 h 89875"/>
                    <a:gd name="connsiteX17" fmla="*/ 114353 w 120804"/>
                    <a:gd name="connsiteY17" fmla="*/ 8824 h 89875"/>
                    <a:gd name="connsiteX18" fmla="*/ 94243 w 120804"/>
                    <a:gd name="connsiteY18" fmla="*/ 18 h 89875"/>
                    <a:gd name="connsiteX19" fmla="*/ 79219 w 120804"/>
                    <a:gd name="connsiteY19" fmla="*/ 4727 h 89875"/>
                    <a:gd name="connsiteX20" fmla="*/ 65308 w 120804"/>
                    <a:gd name="connsiteY20" fmla="*/ 16767 h 89875"/>
                    <a:gd name="connsiteX21" fmla="*/ 56862 w 120804"/>
                    <a:gd name="connsiteY21" fmla="*/ 4475 h 89875"/>
                    <a:gd name="connsiteX22" fmla="*/ 41101 w 120804"/>
                    <a:gd name="connsiteY22" fmla="*/ 0 h 89875"/>
                    <a:gd name="connsiteX23" fmla="*/ 26328 w 120804"/>
                    <a:gd name="connsiteY23" fmla="*/ 4349 h 89875"/>
                    <a:gd name="connsiteX24" fmla="*/ 13784 w 120804"/>
                    <a:gd name="connsiteY24" fmla="*/ 15024 h 89875"/>
                    <a:gd name="connsiteX25" fmla="*/ 13281 w 120804"/>
                    <a:gd name="connsiteY25" fmla="*/ 15024 h 89875"/>
                    <a:gd name="connsiteX26" fmla="*/ 12041 w 120804"/>
                    <a:gd name="connsiteY26" fmla="*/ 2246 h 89875"/>
                    <a:gd name="connsiteX27" fmla="*/ 0 w 120804"/>
                    <a:gd name="connsiteY27" fmla="*/ 2246 h 89875"/>
                    <a:gd name="connsiteX28" fmla="*/ 0 w 120804"/>
                    <a:gd name="connsiteY28" fmla="*/ 89858 h 8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804" h="89875">
                      <a:moveTo>
                        <a:pt x="36" y="89858"/>
                      </a:moveTo>
                      <a:lnTo>
                        <a:pt x="14683" y="89858"/>
                      </a:lnTo>
                      <a:lnTo>
                        <a:pt x="14683" y="26310"/>
                      </a:lnTo>
                      <a:cubicBezTo>
                        <a:pt x="18654" y="21710"/>
                        <a:pt x="22626" y="18367"/>
                        <a:pt x="26220" y="16138"/>
                      </a:cubicBezTo>
                      <a:cubicBezTo>
                        <a:pt x="29941" y="14036"/>
                        <a:pt x="33427" y="12904"/>
                        <a:pt x="36770" y="12904"/>
                      </a:cubicBezTo>
                      <a:cubicBezTo>
                        <a:pt x="42359" y="12778"/>
                        <a:pt x="46456" y="14647"/>
                        <a:pt x="49062" y="18367"/>
                      </a:cubicBezTo>
                      <a:cubicBezTo>
                        <a:pt x="51794" y="22087"/>
                        <a:pt x="53160" y="28054"/>
                        <a:pt x="53034" y="36249"/>
                      </a:cubicBezTo>
                      <a:lnTo>
                        <a:pt x="53034" y="89876"/>
                      </a:lnTo>
                      <a:lnTo>
                        <a:pt x="67807" y="89876"/>
                      </a:lnTo>
                      <a:lnTo>
                        <a:pt x="67807" y="26310"/>
                      </a:lnTo>
                      <a:cubicBezTo>
                        <a:pt x="71904" y="21710"/>
                        <a:pt x="75750" y="18367"/>
                        <a:pt x="79344" y="16138"/>
                      </a:cubicBezTo>
                      <a:cubicBezTo>
                        <a:pt x="82939" y="14036"/>
                        <a:pt x="86551" y="12904"/>
                        <a:pt x="89894" y="12904"/>
                      </a:cubicBezTo>
                      <a:cubicBezTo>
                        <a:pt x="95357" y="12778"/>
                        <a:pt x="99580" y="14647"/>
                        <a:pt x="102186" y="18367"/>
                      </a:cubicBezTo>
                      <a:cubicBezTo>
                        <a:pt x="104918" y="22087"/>
                        <a:pt x="106158" y="28054"/>
                        <a:pt x="106158" y="36249"/>
                      </a:cubicBezTo>
                      <a:lnTo>
                        <a:pt x="106158" y="89876"/>
                      </a:lnTo>
                      <a:lnTo>
                        <a:pt x="120805" y="89876"/>
                      </a:lnTo>
                      <a:lnTo>
                        <a:pt x="120805" y="34398"/>
                      </a:lnTo>
                      <a:cubicBezTo>
                        <a:pt x="120805" y="23093"/>
                        <a:pt x="118702" y="14539"/>
                        <a:pt x="114353" y="8824"/>
                      </a:cubicBezTo>
                      <a:cubicBezTo>
                        <a:pt x="109878" y="2983"/>
                        <a:pt x="103175" y="18"/>
                        <a:pt x="94243" y="18"/>
                      </a:cubicBezTo>
                      <a:cubicBezTo>
                        <a:pt x="88905" y="144"/>
                        <a:pt x="83945" y="1635"/>
                        <a:pt x="79219" y="4727"/>
                      </a:cubicBezTo>
                      <a:cubicBezTo>
                        <a:pt x="74384" y="7710"/>
                        <a:pt x="69784" y="11807"/>
                        <a:pt x="65308" y="16767"/>
                      </a:cubicBezTo>
                      <a:cubicBezTo>
                        <a:pt x="63565" y="11556"/>
                        <a:pt x="60834" y="7458"/>
                        <a:pt x="56862" y="4475"/>
                      </a:cubicBezTo>
                      <a:cubicBezTo>
                        <a:pt x="53016" y="1617"/>
                        <a:pt x="47804" y="0"/>
                        <a:pt x="41101" y="0"/>
                      </a:cubicBezTo>
                      <a:cubicBezTo>
                        <a:pt x="35889" y="126"/>
                        <a:pt x="30929" y="1492"/>
                        <a:pt x="26328" y="4349"/>
                      </a:cubicBezTo>
                      <a:cubicBezTo>
                        <a:pt x="21853" y="7207"/>
                        <a:pt x="17648" y="10675"/>
                        <a:pt x="13784" y="15024"/>
                      </a:cubicBezTo>
                      <a:lnTo>
                        <a:pt x="13281" y="15024"/>
                      </a:lnTo>
                      <a:lnTo>
                        <a:pt x="12041" y="2246"/>
                      </a:lnTo>
                      <a:lnTo>
                        <a:pt x="0" y="2246"/>
                      </a:lnTo>
                      <a:lnTo>
                        <a:pt x="0" y="89858"/>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5" name="任意多边形: 形状 54"/>
                <p:cNvSpPr/>
                <p:nvPr/>
              </p:nvSpPr>
              <p:spPr>
                <a:xfrm>
                  <a:off x="9755012" y="962037"/>
                  <a:ext cx="81321" cy="91960"/>
                </a:xfrm>
                <a:custGeom>
                  <a:avLst/>
                  <a:gdLst>
                    <a:gd name="connsiteX0" fmla="*/ 40723 w 81321"/>
                    <a:gd name="connsiteY0" fmla="*/ 79668 h 91960"/>
                    <a:gd name="connsiteX1" fmla="*/ 22356 w 81321"/>
                    <a:gd name="connsiteY1" fmla="*/ 70484 h 91960"/>
                    <a:gd name="connsiteX2" fmla="*/ 15402 w 81321"/>
                    <a:gd name="connsiteY2" fmla="*/ 46151 h 91960"/>
                    <a:gd name="connsiteX3" fmla="*/ 22356 w 81321"/>
                    <a:gd name="connsiteY3" fmla="*/ 21566 h 91960"/>
                    <a:gd name="connsiteX4" fmla="*/ 40723 w 81321"/>
                    <a:gd name="connsiteY4" fmla="*/ 12257 h 91960"/>
                    <a:gd name="connsiteX5" fmla="*/ 59090 w 81321"/>
                    <a:gd name="connsiteY5" fmla="*/ 21566 h 91960"/>
                    <a:gd name="connsiteX6" fmla="*/ 66171 w 81321"/>
                    <a:gd name="connsiteY6" fmla="*/ 46151 h 91960"/>
                    <a:gd name="connsiteX7" fmla="*/ 59090 w 81321"/>
                    <a:gd name="connsiteY7" fmla="*/ 70484 h 91960"/>
                    <a:gd name="connsiteX8" fmla="*/ 40723 w 81321"/>
                    <a:gd name="connsiteY8" fmla="*/ 79668 h 91960"/>
                    <a:gd name="connsiteX9" fmla="*/ 40723 w 81321"/>
                    <a:gd name="connsiteY9" fmla="*/ 91960 h 91960"/>
                    <a:gd name="connsiteX10" fmla="*/ 60834 w 81321"/>
                    <a:gd name="connsiteY10" fmla="*/ 86497 h 91960"/>
                    <a:gd name="connsiteX11" fmla="*/ 75606 w 81321"/>
                    <a:gd name="connsiteY11" fmla="*/ 70862 h 91960"/>
                    <a:gd name="connsiteX12" fmla="*/ 81321 w 81321"/>
                    <a:gd name="connsiteY12" fmla="*/ 46169 h 91960"/>
                    <a:gd name="connsiteX13" fmla="*/ 75606 w 81321"/>
                    <a:gd name="connsiteY13" fmla="*/ 21224 h 91960"/>
                    <a:gd name="connsiteX14" fmla="*/ 60834 w 81321"/>
                    <a:gd name="connsiteY14" fmla="*/ 5463 h 91960"/>
                    <a:gd name="connsiteX15" fmla="*/ 40723 w 81321"/>
                    <a:gd name="connsiteY15" fmla="*/ 0 h 91960"/>
                    <a:gd name="connsiteX16" fmla="*/ 20613 w 81321"/>
                    <a:gd name="connsiteY16" fmla="*/ 5463 h 91960"/>
                    <a:gd name="connsiteX17" fmla="*/ 5841 w 81321"/>
                    <a:gd name="connsiteY17" fmla="*/ 21224 h 91960"/>
                    <a:gd name="connsiteX18" fmla="*/ 0 w 81321"/>
                    <a:gd name="connsiteY18" fmla="*/ 46169 h 91960"/>
                    <a:gd name="connsiteX19" fmla="*/ 5841 w 81321"/>
                    <a:gd name="connsiteY19" fmla="*/ 70862 h 91960"/>
                    <a:gd name="connsiteX20" fmla="*/ 20613 w 81321"/>
                    <a:gd name="connsiteY20" fmla="*/ 86497 h 91960"/>
                    <a:gd name="connsiteX21" fmla="*/ 40723 w 81321"/>
                    <a:gd name="connsiteY21" fmla="*/ 91960 h 9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21" h="91960">
                      <a:moveTo>
                        <a:pt x="40723" y="79668"/>
                      </a:moveTo>
                      <a:cubicBezTo>
                        <a:pt x="33032" y="79542"/>
                        <a:pt x="26939" y="76433"/>
                        <a:pt x="22356" y="70484"/>
                      </a:cubicBezTo>
                      <a:cubicBezTo>
                        <a:pt x="17756" y="64410"/>
                        <a:pt x="15527" y="56341"/>
                        <a:pt x="15402" y="46151"/>
                      </a:cubicBezTo>
                      <a:cubicBezTo>
                        <a:pt x="15527" y="35853"/>
                        <a:pt x="17756" y="27658"/>
                        <a:pt x="22356" y="21566"/>
                      </a:cubicBezTo>
                      <a:cubicBezTo>
                        <a:pt x="26957" y="15473"/>
                        <a:pt x="33032" y="12382"/>
                        <a:pt x="40723" y="12257"/>
                      </a:cubicBezTo>
                      <a:cubicBezTo>
                        <a:pt x="48415" y="12382"/>
                        <a:pt x="54508" y="15491"/>
                        <a:pt x="59090" y="21566"/>
                      </a:cubicBezTo>
                      <a:cubicBezTo>
                        <a:pt x="63691" y="27640"/>
                        <a:pt x="66045" y="35835"/>
                        <a:pt x="66171" y="46151"/>
                      </a:cubicBezTo>
                      <a:cubicBezTo>
                        <a:pt x="66045" y="56323"/>
                        <a:pt x="63691" y="64392"/>
                        <a:pt x="59090" y="70484"/>
                      </a:cubicBezTo>
                      <a:cubicBezTo>
                        <a:pt x="54508" y="76433"/>
                        <a:pt x="48415" y="79542"/>
                        <a:pt x="40723" y="79668"/>
                      </a:cubicBezTo>
                      <a:close/>
                      <a:moveTo>
                        <a:pt x="40723" y="91960"/>
                      </a:moveTo>
                      <a:cubicBezTo>
                        <a:pt x="47930" y="91960"/>
                        <a:pt x="54633" y="90091"/>
                        <a:pt x="60834" y="86497"/>
                      </a:cubicBezTo>
                      <a:cubicBezTo>
                        <a:pt x="66908" y="82903"/>
                        <a:pt x="71886" y="77691"/>
                        <a:pt x="75606" y="70862"/>
                      </a:cubicBezTo>
                      <a:cubicBezTo>
                        <a:pt x="79326" y="64158"/>
                        <a:pt x="81321" y="55838"/>
                        <a:pt x="81321" y="46169"/>
                      </a:cubicBezTo>
                      <a:cubicBezTo>
                        <a:pt x="81321" y="36356"/>
                        <a:pt x="79326" y="28054"/>
                        <a:pt x="75606" y="21224"/>
                      </a:cubicBezTo>
                      <a:cubicBezTo>
                        <a:pt x="71886" y="14269"/>
                        <a:pt x="66926" y="9058"/>
                        <a:pt x="60834" y="5463"/>
                      </a:cubicBezTo>
                      <a:cubicBezTo>
                        <a:pt x="54633" y="1869"/>
                        <a:pt x="47930" y="0"/>
                        <a:pt x="40723" y="0"/>
                      </a:cubicBezTo>
                      <a:cubicBezTo>
                        <a:pt x="33409" y="0"/>
                        <a:pt x="26706" y="1869"/>
                        <a:pt x="20613" y="5463"/>
                      </a:cubicBezTo>
                      <a:cubicBezTo>
                        <a:pt x="14539" y="9058"/>
                        <a:pt x="9561" y="14269"/>
                        <a:pt x="5841" y="21224"/>
                      </a:cubicBezTo>
                      <a:cubicBezTo>
                        <a:pt x="2121" y="28054"/>
                        <a:pt x="126" y="36374"/>
                        <a:pt x="0" y="46169"/>
                      </a:cubicBezTo>
                      <a:cubicBezTo>
                        <a:pt x="126" y="55856"/>
                        <a:pt x="2103" y="64158"/>
                        <a:pt x="5841" y="70862"/>
                      </a:cubicBezTo>
                      <a:cubicBezTo>
                        <a:pt x="9561" y="77691"/>
                        <a:pt x="14521" y="82903"/>
                        <a:pt x="20613" y="86497"/>
                      </a:cubicBezTo>
                      <a:cubicBezTo>
                        <a:pt x="26706" y="90091"/>
                        <a:pt x="33409" y="91960"/>
                        <a:pt x="40723" y="91960"/>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6" name="任意多边形: 形状 55"/>
                <p:cNvSpPr/>
                <p:nvPr/>
              </p:nvSpPr>
              <p:spPr>
                <a:xfrm>
                  <a:off x="9863443" y="923380"/>
                  <a:ext cx="76558" cy="130617"/>
                </a:xfrm>
                <a:custGeom>
                  <a:avLst/>
                  <a:gdLst>
                    <a:gd name="connsiteX0" fmla="*/ 36087 w 76558"/>
                    <a:gd name="connsiteY0" fmla="*/ 118325 h 130617"/>
                    <a:gd name="connsiteX1" fmla="*/ 26041 w 76558"/>
                    <a:gd name="connsiteY1" fmla="*/ 116330 h 130617"/>
                    <a:gd name="connsiteX2" fmla="*/ 14629 w 76558"/>
                    <a:gd name="connsiteY2" fmla="*/ 109123 h 130617"/>
                    <a:gd name="connsiteX3" fmla="*/ 14629 w 76558"/>
                    <a:gd name="connsiteY3" fmla="*/ 63080 h 130617"/>
                    <a:gd name="connsiteX4" fmla="*/ 26795 w 76558"/>
                    <a:gd name="connsiteY4" fmla="*/ 54148 h 130617"/>
                    <a:gd name="connsiteX5" fmla="*/ 38207 w 76558"/>
                    <a:gd name="connsiteY5" fmla="*/ 51039 h 130617"/>
                    <a:gd name="connsiteX6" fmla="*/ 55963 w 76558"/>
                    <a:gd name="connsiteY6" fmla="*/ 59971 h 130617"/>
                    <a:gd name="connsiteX7" fmla="*/ 61301 w 76558"/>
                    <a:gd name="connsiteY7" fmla="*/ 83424 h 130617"/>
                    <a:gd name="connsiteX8" fmla="*/ 54094 w 76558"/>
                    <a:gd name="connsiteY8" fmla="*/ 109123 h 130617"/>
                    <a:gd name="connsiteX9" fmla="*/ 36087 w 76558"/>
                    <a:gd name="connsiteY9" fmla="*/ 118325 h 130617"/>
                    <a:gd name="connsiteX10" fmla="*/ 38441 w 76558"/>
                    <a:gd name="connsiteY10" fmla="*/ 130617 h 130617"/>
                    <a:gd name="connsiteX11" fmla="*/ 57311 w 76558"/>
                    <a:gd name="connsiteY11" fmla="*/ 125028 h 130617"/>
                    <a:gd name="connsiteX12" fmla="*/ 71221 w 76558"/>
                    <a:gd name="connsiteY12" fmla="*/ 108890 h 130617"/>
                    <a:gd name="connsiteX13" fmla="*/ 76559 w 76558"/>
                    <a:gd name="connsiteY13" fmla="*/ 83190 h 130617"/>
                    <a:gd name="connsiteX14" fmla="*/ 67627 w 76558"/>
                    <a:gd name="connsiteY14" fmla="*/ 50788 h 130617"/>
                    <a:gd name="connsiteX15" fmla="*/ 41568 w 76558"/>
                    <a:gd name="connsiteY15" fmla="*/ 38621 h 130617"/>
                    <a:gd name="connsiteX16" fmla="*/ 27173 w 76558"/>
                    <a:gd name="connsiteY16" fmla="*/ 42215 h 130617"/>
                    <a:gd name="connsiteX17" fmla="*/ 14144 w 76558"/>
                    <a:gd name="connsiteY17" fmla="*/ 51021 h 130617"/>
                    <a:gd name="connsiteX18" fmla="*/ 14647 w 76558"/>
                    <a:gd name="connsiteY18" fmla="*/ 35260 h 130617"/>
                    <a:gd name="connsiteX19" fmla="*/ 14647 w 76558"/>
                    <a:gd name="connsiteY19" fmla="*/ 0 h 130617"/>
                    <a:gd name="connsiteX20" fmla="*/ 0 w 76558"/>
                    <a:gd name="connsiteY20" fmla="*/ 0 h 130617"/>
                    <a:gd name="connsiteX21" fmla="*/ 0 w 76558"/>
                    <a:gd name="connsiteY21" fmla="*/ 128479 h 130617"/>
                    <a:gd name="connsiteX22" fmla="*/ 11664 w 76558"/>
                    <a:gd name="connsiteY22" fmla="*/ 128479 h 130617"/>
                    <a:gd name="connsiteX23" fmla="*/ 13029 w 76558"/>
                    <a:gd name="connsiteY23" fmla="*/ 119421 h 130617"/>
                    <a:gd name="connsiteX24" fmla="*/ 13532 w 76558"/>
                    <a:gd name="connsiteY24" fmla="*/ 119421 h 130617"/>
                    <a:gd name="connsiteX25" fmla="*/ 25951 w 76558"/>
                    <a:gd name="connsiteY25" fmla="*/ 127616 h 130617"/>
                    <a:gd name="connsiteX26" fmla="*/ 38441 w 76558"/>
                    <a:gd name="connsiteY26" fmla="*/ 130617 h 13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58" h="130617">
                      <a:moveTo>
                        <a:pt x="36087" y="118325"/>
                      </a:moveTo>
                      <a:cubicBezTo>
                        <a:pt x="33103" y="118450"/>
                        <a:pt x="29761" y="117696"/>
                        <a:pt x="26041" y="116330"/>
                      </a:cubicBezTo>
                      <a:cubicBezTo>
                        <a:pt x="22321" y="114838"/>
                        <a:pt x="18475" y="112484"/>
                        <a:pt x="14629" y="109123"/>
                      </a:cubicBezTo>
                      <a:lnTo>
                        <a:pt x="14629" y="63080"/>
                      </a:lnTo>
                      <a:cubicBezTo>
                        <a:pt x="18852" y="59234"/>
                        <a:pt x="22824" y="56125"/>
                        <a:pt x="26795" y="54148"/>
                      </a:cubicBezTo>
                      <a:cubicBezTo>
                        <a:pt x="30641" y="52046"/>
                        <a:pt x="34487" y="51039"/>
                        <a:pt x="38207" y="51039"/>
                      </a:cubicBezTo>
                      <a:cubicBezTo>
                        <a:pt x="46402" y="51165"/>
                        <a:pt x="52351" y="54148"/>
                        <a:pt x="55963" y="59971"/>
                      </a:cubicBezTo>
                      <a:cubicBezTo>
                        <a:pt x="59557" y="65812"/>
                        <a:pt x="61301" y="73629"/>
                        <a:pt x="61301" y="83424"/>
                      </a:cubicBezTo>
                      <a:cubicBezTo>
                        <a:pt x="61175" y="94476"/>
                        <a:pt x="58695" y="103031"/>
                        <a:pt x="54094" y="109123"/>
                      </a:cubicBezTo>
                      <a:cubicBezTo>
                        <a:pt x="49493" y="115216"/>
                        <a:pt x="43401" y="118199"/>
                        <a:pt x="36087" y="118325"/>
                      </a:cubicBezTo>
                      <a:close/>
                      <a:moveTo>
                        <a:pt x="38441" y="130617"/>
                      </a:moveTo>
                      <a:cubicBezTo>
                        <a:pt x="45270" y="130617"/>
                        <a:pt x="51596" y="128748"/>
                        <a:pt x="57311" y="125028"/>
                      </a:cubicBezTo>
                      <a:cubicBezTo>
                        <a:pt x="63026" y="121308"/>
                        <a:pt x="67609" y="115970"/>
                        <a:pt x="71221" y="108890"/>
                      </a:cubicBezTo>
                      <a:cubicBezTo>
                        <a:pt x="74690" y="101809"/>
                        <a:pt x="76433" y="93254"/>
                        <a:pt x="76559" y="83190"/>
                      </a:cubicBezTo>
                      <a:cubicBezTo>
                        <a:pt x="76559" y="69532"/>
                        <a:pt x="73575" y="58857"/>
                        <a:pt x="67627" y="50788"/>
                      </a:cubicBezTo>
                      <a:cubicBezTo>
                        <a:pt x="61660" y="42844"/>
                        <a:pt x="52980" y="38747"/>
                        <a:pt x="41568" y="38621"/>
                      </a:cubicBezTo>
                      <a:cubicBezTo>
                        <a:pt x="36734" y="38747"/>
                        <a:pt x="31881" y="39861"/>
                        <a:pt x="27173" y="42215"/>
                      </a:cubicBezTo>
                      <a:cubicBezTo>
                        <a:pt x="22464" y="44569"/>
                        <a:pt x="18115" y="47427"/>
                        <a:pt x="14144" y="51021"/>
                      </a:cubicBezTo>
                      <a:lnTo>
                        <a:pt x="14647" y="35260"/>
                      </a:lnTo>
                      <a:lnTo>
                        <a:pt x="14647" y="0"/>
                      </a:lnTo>
                      <a:lnTo>
                        <a:pt x="0" y="0"/>
                      </a:lnTo>
                      <a:lnTo>
                        <a:pt x="0" y="128479"/>
                      </a:lnTo>
                      <a:lnTo>
                        <a:pt x="11664" y="128479"/>
                      </a:lnTo>
                      <a:lnTo>
                        <a:pt x="13029" y="119421"/>
                      </a:lnTo>
                      <a:lnTo>
                        <a:pt x="13532" y="119421"/>
                      </a:lnTo>
                      <a:cubicBezTo>
                        <a:pt x="17378" y="123015"/>
                        <a:pt x="21602" y="125747"/>
                        <a:pt x="25951" y="127616"/>
                      </a:cubicBezTo>
                      <a:cubicBezTo>
                        <a:pt x="30120" y="129611"/>
                        <a:pt x="34344" y="130617"/>
                        <a:pt x="38441" y="130617"/>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7" name="任意多边形: 形状 56"/>
                <p:cNvSpPr/>
                <p:nvPr/>
              </p:nvSpPr>
              <p:spPr>
                <a:xfrm>
                  <a:off x="9959492" y="962019"/>
                  <a:ext cx="68651" cy="91978"/>
                </a:xfrm>
                <a:custGeom>
                  <a:avLst/>
                  <a:gdLst>
                    <a:gd name="connsiteX0" fmla="*/ 29922 w 68651"/>
                    <a:gd name="connsiteY0" fmla="*/ 80171 h 91978"/>
                    <a:gd name="connsiteX1" fmla="*/ 18870 w 68651"/>
                    <a:gd name="connsiteY1" fmla="*/ 76936 h 91978"/>
                    <a:gd name="connsiteX2" fmla="*/ 14395 w 68651"/>
                    <a:gd name="connsiteY2" fmla="*/ 66135 h 91978"/>
                    <a:gd name="connsiteX3" fmla="*/ 23075 w 68651"/>
                    <a:gd name="connsiteY3" fmla="*/ 52117 h 91978"/>
                    <a:gd name="connsiteX4" fmla="*/ 53986 w 68651"/>
                    <a:gd name="connsiteY4" fmla="*/ 44048 h 91978"/>
                    <a:gd name="connsiteX5" fmla="*/ 53986 w 68651"/>
                    <a:gd name="connsiteY5" fmla="*/ 68508 h 91978"/>
                    <a:gd name="connsiteX6" fmla="*/ 41945 w 68651"/>
                    <a:gd name="connsiteY6" fmla="*/ 77188 h 91978"/>
                    <a:gd name="connsiteX7" fmla="*/ 29922 w 68651"/>
                    <a:gd name="connsiteY7" fmla="*/ 80171 h 91978"/>
                    <a:gd name="connsiteX8" fmla="*/ 25699 w 68651"/>
                    <a:gd name="connsiteY8" fmla="*/ 91978 h 91978"/>
                    <a:gd name="connsiteX9" fmla="*/ 41083 w 68651"/>
                    <a:gd name="connsiteY9" fmla="*/ 88258 h 91978"/>
                    <a:gd name="connsiteX10" fmla="*/ 54741 w 68651"/>
                    <a:gd name="connsiteY10" fmla="*/ 79452 h 91978"/>
                    <a:gd name="connsiteX11" fmla="*/ 55244 w 68651"/>
                    <a:gd name="connsiteY11" fmla="*/ 79452 h 91978"/>
                    <a:gd name="connsiteX12" fmla="*/ 56484 w 68651"/>
                    <a:gd name="connsiteY12" fmla="*/ 89876 h 91978"/>
                    <a:gd name="connsiteX13" fmla="*/ 68651 w 68651"/>
                    <a:gd name="connsiteY13" fmla="*/ 89876 h 91978"/>
                    <a:gd name="connsiteX14" fmla="*/ 68651 w 68651"/>
                    <a:gd name="connsiteY14" fmla="*/ 35997 h 91978"/>
                    <a:gd name="connsiteX15" fmla="*/ 61445 w 68651"/>
                    <a:gd name="connsiteY15" fmla="*/ 9938 h 91978"/>
                    <a:gd name="connsiteX16" fmla="*/ 38351 w 68651"/>
                    <a:gd name="connsiteY16" fmla="*/ 0 h 91978"/>
                    <a:gd name="connsiteX17" fmla="*/ 18744 w 68651"/>
                    <a:gd name="connsiteY17" fmla="*/ 3720 h 91978"/>
                    <a:gd name="connsiteX18" fmla="*/ 3720 w 68651"/>
                    <a:gd name="connsiteY18" fmla="*/ 11412 h 91978"/>
                    <a:gd name="connsiteX19" fmla="*/ 9561 w 68651"/>
                    <a:gd name="connsiteY19" fmla="*/ 21584 h 91978"/>
                    <a:gd name="connsiteX20" fmla="*/ 21476 w 68651"/>
                    <a:gd name="connsiteY20" fmla="*/ 15132 h 91978"/>
                    <a:gd name="connsiteX21" fmla="*/ 35871 w 68651"/>
                    <a:gd name="connsiteY21" fmla="*/ 12275 h 91978"/>
                    <a:gd name="connsiteX22" fmla="*/ 50266 w 68651"/>
                    <a:gd name="connsiteY22" fmla="*/ 19104 h 91978"/>
                    <a:gd name="connsiteX23" fmla="*/ 53986 w 68651"/>
                    <a:gd name="connsiteY23" fmla="*/ 34380 h 91978"/>
                    <a:gd name="connsiteX24" fmla="*/ 13029 w 68651"/>
                    <a:gd name="connsiteY24" fmla="*/ 45180 h 91978"/>
                    <a:gd name="connsiteX25" fmla="*/ 0 w 68651"/>
                    <a:gd name="connsiteY25" fmla="*/ 67160 h 91978"/>
                    <a:gd name="connsiteX26" fmla="*/ 7332 w 68651"/>
                    <a:gd name="connsiteY26" fmla="*/ 85527 h 91978"/>
                    <a:gd name="connsiteX27" fmla="*/ 25699 w 68651"/>
                    <a:gd name="connsiteY27" fmla="*/ 91978 h 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651" h="91978">
                      <a:moveTo>
                        <a:pt x="29922" y="80171"/>
                      </a:moveTo>
                      <a:cubicBezTo>
                        <a:pt x="25448" y="80171"/>
                        <a:pt x="21728" y="79183"/>
                        <a:pt x="18870" y="76936"/>
                      </a:cubicBezTo>
                      <a:cubicBezTo>
                        <a:pt x="16012" y="74708"/>
                        <a:pt x="14521" y="71095"/>
                        <a:pt x="14395" y="66135"/>
                      </a:cubicBezTo>
                      <a:cubicBezTo>
                        <a:pt x="14144" y="60420"/>
                        <a:pt x="17127" y="55838"/>
                        <a:pt x="23075" y="52117"/>
                      </a:cubicBezTo>
                      <a:cubicBezTo>
                        <a:pt x="29042" y="48523"/>
                        <a:pt x="39339" y="45792"/>
                        <a:pt x="53986" y="44048"/>
                      </a:cubicBezTo>
                      <a:lnTo>
                        <a:pt x="53986" y="68508"/>
                      </a:lnTo>
                      <a:cubicBezTo>
                        <a:pt x="49763" y="72353"/>
                        <a:pt x="45666" y="75211"/>
                        <a:pt x="41945" y="77188"/>
                      </a:cubicBezTo>
                      <a:cubicBezTo>
                        <a:pt x="38118" y="79183"/>
                        <a:pt x="34146" y="80171"/>
                        <a:pt x="29922" y="80171"/>
                      </a:cubicBezTo>
                      <a:close/>
                      <a:moveTo>
                        <a:pt x="25699" y="91978"/>
                      </a:moveTo>
                      <a:cubicBezTo>
                        <a:pt x="31163" y="91853"/>
                        <a:pt x="36248" y="90613"/>
                        <a:pt x="41083" y="88258"/>
                      </a:cubicBezTo>
                      <a:cubicBezTo>
                        <a:pt x="46043" y="85904"/>
                        <a:pt x="50518" y="82921"/>
                        <a:pt x="54741" y="79452"/>
                      </a:cubicBezTo>
                      <a:lnTo>
                        <a:pt x="55244" y="79452"/>
                      </a:lnTo>
                      <a:lnTo>
                        <a:pt x="56484" y="89876"/>
                      </a:lnTo>
                      <a:lnTo>
                        <a:pt x="68651" y="89876"/>
                      </a:lnTo>
                      <a:lnTo>
                        <a:pt x="68651" y="35997"/>
                      </a:lnTo>
                      <a:cubicBezTo>
                        <a:pt x="68651" y="24945"/>
                        <a:pt x="66297" y="16264"/>
                        <a:pt x="61445" y="9938"/>
                      </a:cubicBezTo>
                      <a:cubicBezTo>
                        <a:pt x="56610" y="3486"/>
                        <a:pt x="48900" y="126"/>
                        <a:pt x="38351" y="0"/>
                      </a:cubicBezTo>
                      <a:cubicBezTo>
                        <a:pt x="31145" y="126"/>
                        <a:pt x="24693" y="1366"/>
                        <a:pt x="18744" y="3720"/>
                      </a:cubicBezTo>
                      <a:cubicBezTo>
                        <a:pt x="12903" y="6200"/>
                        <a:pt x="7818" y="8680"/>
                        <a:pt x="3720" y="11412"/>
                      </a:cubicBezTo>
                      <a:lnTo>
                        <a:pt x="9561" y="21584"/>
                      </a:lnTo>
                      <a:cubicBezTo>
                        <a:pt x="13029" y="19104"/>
                        <a:pt x="17001" y="16983"/>
                        <a:pt x="21476" y="15132"/>
                      </a:cubicBezTo>
                      <a:cubicBezTo>
                        <a:pt x="25951" y="13263"/>
                        <a:pt x="30785" y="12275"/>
                        <a:pt x="35871" y="12275"/>
                      </a:cubicBezTo>
                      <a:cubicBezTo>
                        <a:pt x="42952" y="12400"/>
                        <a:pt x="47660" y="14755"/>
                        <a:pt x="50266" y="19104"/>
                      </a:cubicBezTo>
                      <a:cubicBezTo>
                        <a:pt x="52872" y="23327"/>
                        <a:pt x="54112" y="28413"/>
                        <a:pt x="53986" y="34380"/>
                      </a:cubicBezTo>
                      <a:cubicBezTo>
                        <a:pt x="35368" y="36374"/>
                        <a:pt x="21710" y="39969"/>
                        <a:pt x="13029" y="45180"/>
                      </a:cubicBezTo>
                      <a:cubicBezTo>
                        <a:pt x="4349" y="50392"/>
                        <a:pt x="0" y="57725"/>
                        <a:pt x="0" y="67160"/>
                      </a:cubicBezTo>
                      <a:cubicBezTo>
                        <a:pt x="251" y="75103"/>
                        <a:pt x="2606" y="81177"/>
                        <a:pt x="7332" y="85527"/>
                      </a:cubicBezTo>
                      <a:cubicBezTo>
                        <a:pt x="12059" y="89732"/>
                        <a:pt x="18259" y="91853"/>
                        <a:pt x="25699" y="91978"/>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58" name="任意多边形: 形状 57"/>
                <p:cNvSpPr/>
                <p:nvPr/>
              </p:nvSpPr>
              <p:spPr>
                <a:xfrm>
                  <a:off x="10057249" y="962055"/>
                  <a:ext cx="70017" cy="89857"/>
                </a:xfrm>
                <a:custGeom>
                  <a:avLst/>
                  <a:gdLst>
                    <a:gd name="connsiteX0" fmla="*/ 0 w 70017"/>
                    <a:gd name="connsiteY0" fmla="*/ 89822 h 89857"/>
                    <a:gd name="connsiteX1" fmla="*/ 14647 w 70017"/>
                    <a:gd name="connsiteY1" fmla="*/ 89822 h 89857"/>
                    <a:gd name="connsiteX2" fmla="*/ 14647 w 70017"/>
                    <a:gd name="connsiteY2" fmla="*/ 26274 h 89857"/>
                    <a:gd name="connsiteX3" fmla="*/ 26562 w 70017"/>
                    <a:gd name="connsiteY3" fmla="*/ 16228 h 89857"/>
                    <a:gd name="connsiteX4" fmla="*/ 38729 w 70017"/>
                    <a:gd name="connsiteY4" fmla="*/ 12886 h 89857"/>
                    <a:gd name="connsiteX5" fmla="*/ 51399 w 70017"/>
                    <a:gd name="connsiteY5" fmla="*/ 18349 h 89857"/>
                    <a:gd name="connsiteX6" fmla="*/ 55370 w 70017"/>
                    <a:gd name="connsiteY6" fmla="*/ 36231 h 89857"/>
                    <a:gd name="connsiteX7" fmla="*/ 55370 w 70017"/>
                    <a:gd name="connsiteY7" fmla="*/ 89858 h 89857"/>
                    <a:gd name="connsiteX8" fmla="*/ 70017 w 70017"/>
                    <a:gd name="connsiteY8" fmla="*/ 89858 h 89857"/>
                    <a:gd name="connsiteX9" fmla="*/ 70017 w 70017"/>
                    <a:gd name="connsiteY9" fmla="*/ 34380 h 89857"/>
                    <a:gd name="connsiteX10" fmla="*/ 63439 w 70017"/>
                    <a:gd name="connsiteY10" fmla="*/ 8806 h 89857"/>
                    <a:gd name="connsiteX11" fmla="*/ 43203 w 70017"/>
                    <a:gd name="connsiteY11" fmla="*/ 0 h 89857"/>
                    <a:gd name="connsiteX12" fmla="*/ 27191 w 70017"/>
                    <a:gd name="connsiteY12" fmla="*/ 4349 h 89857"/>
                    <a:gd name="connsiteX13" fmla="*/ 13784 w 70017"/>
                    <a:gd name="connsiteY13" fmla="*/ 14773 h 89857"/>
                    <a:gd name="connsiteX14" fmla="*/ 13281 w 70017"/>
                    <a:gd name="connsiteY14" fmla="*/ 14773 h 89857"/>
                    <a:gd name="connsiteX15" fmla="*/ 12041 w 70017"/>
                    <a:gd name="connsiteY15" fmla="*/ 2229 h 89857"/>
                    <a:gd name="connsiteX16" fmla="*/ 0 w 70017"/>
                    <a:gd name="connsiteY16" fmla="*/ 2229 h 89857"/>
                    <a:gd name="connsiteX17" fmla="*/ 0 w 70017"/>
                    <a:gd name="connsiteY17" fmla="*/ 89822 h 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017" h="89857">
                      <a:moveTo>
                        <a:pt x="0" y="89822"/>
                      </a:moveTo>
                      <a:lnTo>
                        <a:pt x="14647" y="89822"/>
                      </a:lnTo>
                      <a:lnTo>
                        <a:pt x="14647" y="26274"/>
                      </a:lnTo>
                      <a:cubicBezTo>
                        <a:pt x="18996" y="21799"/>
                        <a:pt x="22967" y="18457"/>
                        <a:pt x="26562" y="16228"/>
                      </a:cubicBezTo>
                      <a:cubicBezTo>
                        <a:pt x="30282" y="14000"/>
                        <a:pt x="34254" y="12886"/>
                        <a:pt x="38729" y="12886"/>
                      </a:cubicBezTo>
                      <a:cubicBezTo>
                        <a:pt x="44444" y="12760"/>
                        <a:pt x="48667" y="14629"/>
                        <a:pt x="51399" y="18349"/>
                      </a:cubicBezTo>
                      <a:cubicBezTo>
                        <a:pt x="54004" y="22069"/>
                        <a:pt x="55370" y="28036"/>
                        <a:pt x="55370" y="36231"/>
                      </a:cubicBezTo>
                      <a:lnTo>
                        <a:pt x="55370" y="89858"/>
                      </a:lnTo>
                      <a:lnTo>
                        <a:pt x="70017" y="89858"/>
                      </a:lnTo>
                      <a:lnTo>
                        <a:pt x="70017" y="34380"/>
                      </a:lnTo>
                      <a:cubicBezTo>
                        <a:pt x="70017" y="23076"/>
                        <a:pt x="67914" y="14521"/>
                        <a:pt x="63439" y="8806"/>
                      </a:cubicBezTo>
                      <a:cubicBezTo>
                        <a:pt x="59090" y="2965"/>
                        <a:pt x="52387" y="0"/>
                        <a:pt x="43203" y="0"/>
                      </a:cubicBezTo>
                      <a:cubicBezTo>
                        <a:pt x="37237" y="126"/>
                        <a:pt x="31899" y="1492"/>
                        <a:pt x="27191" y="4349"/>
                      </a:cubicBezTo>
                      <a:cubicBezTo>
                        <a:pt x="22482" y="7081"/>
                        <a:pt x="18007" y="10549"/>
                        <a:pt x="13784" y="14773"/>
                      </a:cubicBezTo>
                      <a:lnTo>
                        <a:pt x="13281" y="14773"/>
                      </a:lnTo>
                      <a:lnTo>
                        <a:pt x="12041" y="2229"/>
                      </a:lnTo>
                      <a:lnTo>
                        <a:pt x="0" y="2229"/>
                      </a:lnTo>
                      <a:lnTo>
                        <a:pt x="0" y="89822"/>
                      </a:lnTo>
                      <a:close/>
                    </a:path>
                  </a:pathLst>
                </a:custGeom>
                <a:solidFill>
                  <a:srgbClr val="003399"/>
                </a:solidFill>
                <a:ln w="6350" cap="flat">
                  <a:solidFill>
                    <a:srgbClr val="003399"/>
                  </a:solidFill>
                  <a:prstDash val="solid"/>
                  <a:miter/>
                </a:ln>
              </p:spPr>
              <p:txBody>
                <a:bodyPr rtlCol="0" anchor="ctr"/>
                <a:lstStyle/>
                <a:p>
                  <a:endParaRPr lang="zh-CN" altLang="en-US" dirty="0"/>
                </a:p>
              </p:txBody>
            </p:sp>
          </p:grpSp>
          <p:grpSp>
            <p:nvGrpSpPr>
              <p:cNvPr id="45" name="组合 44"/>
              <p:cNvGrpSpPr/>
              <p:nvPr userDrawn="1"/>
            </p:nvGrpSpPr>
            <p:grpSpPr>
              <a:xfrm>
                <a:off x="3550756" y="3868116"/>
                <a:ext cx="359700" cy="92032"/>
                <a:chOff x="10146307" y="961965"/>
                <a:chExt cx="359700" cy="92032"/>
              </a:xfrm>
            </p:grpSpPr>
            <p:sp>
              <p:nvSpPr>
                <p:cNvPr id="47" name="任意多边形: 形状 46"/>
                <p:cNvSpPr/>
                <p:nvPr/>
              </p:nvSpPr>
              <p:spPr>
                <a:xfrm>
                  <a:off x="10146307" y="1031389"/>
                  <a:ext cx="21224" cy="22608"/>
                </a:xfrm>
                <a:custGeom>
                  <a:avLst/>
                  <a:gdLst>
                    <a:gd name="connsiteX0" fmla="*/ 10675 w 21224"/>
                    <a:gd name="connsiteY0" fmla="*/ 22608 h 22608"/>
                    <a:gd name="connsiteX1" fmla="*/ 18115 w 21224"/>
                    <a:gd name="connsiteY1" fmla="*/ 19499 h 22608"/>
                    <a:gd name="connsiteX2" fmla="*/ 21224 w 21224"/>
                    <a:gd name="connsiteY2" fmla="*/ 11430 h 22608"/>
                    <a:gd name="connsiteX3" fmla="*/ 18115 w 21224"/>
                    <a:gd name="connsiteY3" fmla="*/ 3235 h 22608"/>
                    <a:gd name="connsiteX4" fmla="*/ 10675 w 21224"/>
                    <a:gd name="connsiteY4" fmla="*/ 0 h 22608"/>
                    <a:gd name="connsiteX5" fmla="*/ 3109 w 21224"/>
                    <a:gd name="connsiteY5" fmla="*/ 3235 h 22608"/>
                    <a:gd name="connsiteX6" fmla="*/ 0 w 21224"/>
                    <a:gd name="connsiteY6" fmla="*/ 11430 h 22608"/>
                    <a:gd name="connsiteX7" fmla="*/ 3109 w 21224"/>
                    <a:gd name="connsiteY7" fmla="*/ 19499 h 22608"/>
                    <a:gd name="connsiteX8" fmla="*/ 10675 w 21224"/>
                    <a:gd name="connsiteY8" fmla="*/ 22608 h 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 h="22608">
                      <a:moveTo>
                        <a:pt x="10675" y="22608"/>
                      </a:moveTo>
                      <a:cubicBezTo>
                        <a:pt x="13659" y="22482"/>
                        <a:pt x="16139" y="21494"/>
                        <a:pt x="18115" y="19499"/>
                      </a:cubicBezTo>
                      <a:cubicBezTo>
                        <a:pt x="20110" y="17504"/>
                        <a:pt x="21224" y="14791"/>
                        <a:pt x="21224" y="11430"/>
                      </a:cubicBezTo>
                      <a:cubicBezTo>
                        <a:pt x="21224" y="8069"/>
                        <a:pt x="20110" y="5356"/>
                        <a:pt x="18115" y="3235"/>
                      </a:cubicBezTo>
                      <a:cubicBezTo>
                        <a:pt x="16139" y="1132"/>
                        <a:pt x="13641" y="0"/>
                        <a:pt x="10675" y="0"/>
                      </a:cubicBezTo>
                      <a:cubicBezTo>
                        <a:pt x="7710" y="0"/>
                        <a:pt x="5212" y="1114"/>
                        <a:pt x="3109" y="3235"/>
                      </a:cubicBezTo>
                      <a:cubicBezTo>
                        <a:pt x="1114" y="5338"/>
                        <a:pt x="126" y="8069"/>
                        <a:pt x="0" y="11430"/>
                      </a:cubicBezTo>
                      <a:cubicBezTo>
                        <a:pt x="126" y="14773"/>
                        <a:pt x="1114" y="17504"/>
                        <a:pt x="3109" y="19499"/>
                      </a:cubicBezTo>
                      <a:cubicBezTo>
                        <a:pt x="5212" y="21476"/>
                        <a:pt x="7692" y="22482"/>
                        <a:pt x="10675" y="22608"/>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48" name="任意多边形: 形状 47"/>
                <p:cNvSpPr/>
                <p:nvPr/>
              </p:nvSpPr>
              <p:spPr>
                <a:xfrm>
                  <a:off x="10192350" y="961965"/>
                  <a:ext cx="69388" cy="92032"/>
                </a:xfrm>
                <a:custGeom>
                  <a:avLst/>
                  <a:gdLst>
                    <a:gd name="connsiteX0" fmla="*/ 41209 w 69388"/>
                    <a:gd name="connsiteY0" fmla="*/ 92032 h 92032"/>
                    <a:gd name="connsiteX1" fmla="*/ 56359 w 69388"/>
                    <a:gd name="connsiteY1" fmla="*/ 89049 h 92032"/>
                    <a:gd name="connsiteX2" fmla="*/ 69388 w 69388"/>
                    <a:gd name="connsiteY2" fmla="*/ 80854 h 92032"/>
                    <a:gd name="connsiteX3" fmla="*/ 63188 w 69388"/>
                    <a:gd name="connsiteY3" fmla="*/ 71042 h 92032"/>
                    <a:gd name="connsiteX4" fmla="*/ 53753 w 69388"/>
                    <a:gd name="connsiteY4" fmla="*/ 77242 h 92032"/>
                    <a:gd name="connsiteX5" fmla="*/ 42449 w 69388"/>
                    <a:gd name="connsiteY5" fmla="*/ 79722 h 92032"/>
                    <a:gd name="connsiteX6" fmla="*/ 22842 w 69388"/>
                    <a:gd name="connsiteY6" fmla="*/ 70538 h 92032"/>
                    <a:gd name="connsiteX7" fmla="*/ 15402 w 69388"/>
                    <a:gd name="connsiteY7" fmla="*/ 46205 h 92032"/>
                    <a:gd name="connsiteX8" fmla="*/ 23094 w 69388"/>
                    <a:gd name="connsiteY8" fmla="*/ 21620 h 92032"/>
                    <a:gd name="connsiteX9" fmla="*/ 42826 w 69388"/>
                    <a:gd name="connsiteY9" fmla="*/ 12311 h 92032"/>
                    <a:gd name="connsiteX10" fmla="*/ 52261 w 69388"/>
                    <a:gd name="connsiteY10" fmla="*/ 14413 h 92032"/>
                    <a:gd name="connsiteX11" fmla="*/ 60331 w 69388"/>
                    <a:gd name="connsiteY11" fmla="*/ 20128 h 92032"/>
                    <a:gd name="connsiteX12" fmla="*/ 68022 w 69388"/>
                    <a:gd name="connsiteY12" fmla="*/ 10316 h 92032"/>
                    <a:gd name="connsiteX13" fmla="*/ 57096 w 69388"/>
                    <a:gd name="connsiteY13" fmla="*/ 3109 h 92032"/>
                    <a:gd name="connsiteX14" fmla="*/ 42323 w 69388"/>
                    <a:gd name="connsiteY14" fmla="*/ 0 h 92032"/>
                    <a:gd name="connsiteX15" fmla="*/ 21350 w 69388"/>
                    <a:gd name="connsiteY15" fmla="*/ 5463 h 92032"/>
                    <a:gd name="connsiteX16" fmla="*/ 5967 w 69388"/>
                    <a:gd name="connsiteY16" fmla="*/ 21224 h 92032"/>
                    <a:gd name="connsiteX17" fmla="*/ 0 w 69388"/>
                    <a:gd name="connsiteY17" fmla="*/ 46169 h 92032"/>
                    <a:gd name="connsiteX18" fmla="*/ 11915 w 69388"/>
                    <a:gd name="connsiteY18" fmla="*/ 79937 h 92032"/>
                    <a:gd name="connsiteX19" fmla="*/ 41209 w 69388"/>
                    <a:gd name="connsiteY19" fmla="*/ 92032 h 9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388" h="92032">
                      <a:moveTo>
                        <a:pt x="41209" y="92032"/>
                      </a:moveTo>
                      <a:cubicBezTo>
                        <a:pt x="46421" y="92032"/>
                        <a:pt x="51506" y="91044"/>
                        <a:pt x="56359" y="89049"/>
                      </a:cubicBezTo>
                      <a:cubicBezTo>
                        <a:pt x="61193" y="87180"/>
                        <a:pt x="65542" y="84448"/>
                        <a:pt x="69388" y="80854"/>
                      </a:cubicBezTo>
                      <a:lnTo>
                        <a:pt x="63188" y="71042"/>
                      </a:lnTo>
                      <a:cubicBezTo>
                        <a:pt x="60331" y="73647"/>
                        <a:pt x="57222" y="75642"/>
                        <a:pt x="53753" y="77242"/>
                      </a:cubicBezTo>
                      <a:cubicBezTo>
                        <a:pt x="50285" y="78859"/>
                        <a:pt x="46546" y="79722"/>
                        <a:pt x="42449" y="79722"/>
                      </a:cubicBezTo>
                      <a:cubicBezTo>
                        <a:pt x="34254" y="79596"/>
                        <a:pt x="27676" y="76487"/>
                        <a:pt x="22842" y="70538"/>
                      </a:cubicBezTo>
                      <a:cubicBezTo>
                        <a:pt x="18008" y="64464"/>
                        <a:pt x="15527" y="56395"/>
                        <a:pt x="15402" y="46205"/>
                      </a:cubicBezTo>
                      <a:cubicBezTo>
                        <a:pt x="15527" y="35907"/>
                        <a:pt x="18133" y="27712"/>
                        <a:pt x="23094" y="21620"/>
                      </a:cubicBezTo>
                      <a:cubicBezTo>
                        <a:pt x="28179" y="15545"/>
                        <a:pt x="34757" y="12436"/>
                        <a:pt x="42826" y="12311"/>
                      </a:cubicBezTo>
                      <a:cubicBezTo>
                        <a:pt x="46295" y="12311"/>
                        <a:pt x="49530" y="13047"/>
                        <a:pt x="52261" y="14413"/>
                      </a:cubicBezTo>
                      <a:cubicBezTo>
                        <a:pt x="55119" y="15905"/>
                        <a:pt x="57850" y="17756"/>
                        <a:pt x="60331" y="20128"/>
                      </a:cubicBezTo>
                      <a:lnTo>
                        <a:pt x="68022" y="10316"/>
                      </a:lnTo>
                      <a:cubicBezTo>
                        <a:pt x="64787" y="7458"/>
                        <a:pt x="61193" y="5104"/>
                        <a:pt x="57096" y="3109"/>
                      </a:cubicBezTo>
                      <a:cubicBezTo>
                        <a:pt x="52872" y="1114"/>
                        <a:pt x="48038" y="126"/>
                        <a:pt x="42323" y="0"/>
                      </a:cubicBezTo>
                      <a:cubicBezTo>
                        <a:pt x="34757" y="0"/>
                        <a:pt x="27802" y="1869"/>
                        <a:pt x="21350" y="5463"/>
                      </a:cubicBezTo>
                      <a:cubicBezTo>
                        <a:pt x="15024" y="9058"/>
                        <a:pt x="9938" y="14269"/>
                        <a:pt x="5967" y="21224"/>
                      </a:cubicBezTo>
                      <a:cubicBezTo>
                        <a:pt x="2121" y="28054"/>
                        <a:pt x="126" y="36374"/>
                        <a:pt x="0" y="46169"/>
                      </a:cubicBezTo>
                      <a:cubicBezTo>
                        <a:pt x="252" y="60690"/>
                        <a:pt x="4223" y="71994"/>
                        <a:pt x="11915" y="79937"/>
                      </a:cubicBezTo>
                      <a:cubicBezTo>
                        <a:pt x="19499" y="87935"/>
                        <a:pt x="29294" y="91906"/>
                        <a:pt x="41209" y="92032"/>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49" name="任意多边形: 形状 48"/>
                <p:cNvSpPr/>
                <p:nvPr/>
              </p:nvSpPr>
              <p:spPr>
                <a:xfrm>
                  <a:off x="10279225" y="962037"/>
                  <a:ext cx="81321" cy="91960"/>
                </a:xfrm>
                <a:custGeom>
                  <a:avLst/>
                  <a:gdLst>
                    <a:gd name="connsiteX0" fmla="*/ 40723 w 81321"/>
                    <a:gd name="connsiteY0" fmla="*/ 79668 h 91960"/>
                    <a:gd name="connsiteX1" fmla="*/ 22356 w 81321"/>
                    <a:gd name="connsiteY1" fmla="*/ 70484 h 91960"/>
                    <a:gd name="connsiteX2" fmla="*/ 15402 w 81321"/>
                    <a:gd name="connsiteY2" fmla="*/ 46151 h 91960"/>
                    <a:gd name="connsiteX3" fmla="*/ 22356 w 81321"/>
                    <a:gd name="connsiteY3" fmla="*/ 21566 h 91960"/>
                    <a:gd name="connsiteX4" fmla="*/ 40723 w 81321"/>
                    <a:gd name="connsiteY4" fmla="*/ 12257 h 91960"/>
                    <a:gd name="connsiteX5" fmla="*/ 59090 w 81321"/>
                    <a:gd name="connsiteY5" fmla="*/ 21566 h 91960"/>
                    <a:gd name="connsiteX6" fmla="*/ 66171 w 81321"/>
                    <a:gd name="connsiteY6" fmla="*/ 46151 h 91960"/>
                    <a:gd name="connsiteX7" fmla="*/ 59090 w 81321"/>
                    <a:gd name="connsiteY7" fmla="*/ 70484 h 91960"/>
                    <a:gd name="connsiteX8" fmla="*/ 40723 w 81321"/>
                    <a:gd name="connsiteY8" fmla="*/ 79668 h 91960"/>
                    <a:gd name="connsiteX9" fmla="*/ 40723 w 81321"/>
                    <a:gd name="connsiteY9" fmla="*/ 91960 h 91960"/>
                    <a:gd name="connsiteX10" fmla="*/ 60834 w 81321"/>
                    <a:gd name="connsiteY10" fmla="*/ 86497 h 91960"/>
                    <a:gd name="connsiteX11" fmla="*/ 75606 w 81321"/>
                    <a:gd name="connsiteY11" fmla="*/ 70862 h 91960"/>
                    <a:gd name="connsiteX12" fmla="*/ 81321 w 81321"/>
                    <a:gd name="connsiteY12" fmla="*/ 46169 h 91960"/>
                    <a:gd name="connsiteX13" fmla="*/ 75606 w 81321"/>
                    <a:gd name="connsiteY13" fmla="*/ 21224 h 91960"/>
                    <a:gd name="connsiteX14" fmla="*/ 60834 w 81321"/>
                    <a:gd name="connsiteY14" fmla="*/ 5463 h 91960"/>
                    <a:gd name="connsiteX15" fmla="*/ 40723 w 81321"/>
                    <a:gd name="connsiteY15" fmla="*/ 0 h 91960"/>
                    <a:gd name="connsiteX16" fmla="*/ 20613 w 81321"/>
                    <a:gd name="connsiteY16" fmla="*/ 5463 h 91960"/>
                    <a:gd name="connsiteX17" fmla="*/ 5841 w 81321"/>
                    <a:gd name="connsiteY17" fmla="*/ 21224 h 91960"/>
                    <a:gd name="connsiteX18" fmla="*/ 0 w 81321"/>
                    <a:gd name="connsiteY18" fmla="*/ 46169 h 91960"/>
                    <a:gd name="connsiteX19" fmla="*/ 5841 w 81321"/>
                    <a:gd name="connsiteY19" fmla="*/ 70862 h 91960"/>
                    <a:gd name="connsiteX20" fmla="*/ 20613 w 81321"/>
                    <a:gd name="connsiteY20" fmla="*/ 86497 h 91960"/>
                    <a:gd name="connsiteX21" fmla="*/ 40723 w 81321"/>
                    <a:gd name="connsiteY21" fmla="*/ 91960 h 9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21" h="91960">
                      <a:moveTo>
                        <a:pt x="40723" y="79668"/>
                      </a:moveTo>
                      <a:cubicBezTo>
                        <a:pt x="33032" y="79542"/>
                        <a:pt x="26939" y="76433"/>
                        <a:pt x="22356" y="70484"/>
                      </a:cubicBezTo>
                      <a:cubicBezTo>
                        <a:pt x="17756" y="64410"/>
                        <a:pt x="15527" y="56341"/>
                        <a:pt x="15402" y="46151"/>
                      </a:cubicBezTo>
                      <a:cubicBezTo>
                        <a:pt x="15527" y="35853"/>
                        <a:pt x="17756" y="27658"/>
                        <a:pt x="22356" y="21566"/>
                      </a:cubicBezTo>
                      <a:cubicBezTo>
                        <a:pt x="26957" y="15491"/>
                        <a:pt x="33032" y="12382"/>
                        <a:pt x="40723" y="12257"/>
                      </a:cubicBezTo>
                      <a:cubicBezTo>
                        <a:pt x="48415" y="12382"/>
                        <a:pt x="54508" y="15491"/>
                        <a:pt x="59090" y="21566"/>
                      </a:cubicBezTo>
                      <a:cubicBezTo>
                        <a:pt x="63673" y="27640"/>
                        <a:pt x="66045" y="35835"/>
                        <a:pt x="66171" y="46151"/>
                      </a:cubicBezTo>
                      <a:cubicBezTo>
                        <a:pt x="66045" y="56323"/>
                        <a:pt x="63691" y="64392"/>
                        <a:pt x="59090" y="70484"/>
                      </a:cubicBezTo>
                      <a:cubicBezTo>
                        <a:pt x="54508" y="76433"/>
                        <a:pt x="48433" y="79542"/>
                        <a:pt x="40723" y="79668"/>
                      </a:cubicBezTo>
                      <a:close/>
                      <a:moveTo>
                        <a:pt x="40723" y="91960"/>
                      </a:moveTo>
                      <a:cubicBezTo>
                        <a:pt x="47930" y="91960"/>
                        <a:pt x="54633" y="90091"/>
                        <a:pt x="60834" y="86497"/>
                      </a:cubicBezTo>
                      <a:cubicBezTo>
                        <a:pt x="66908" y="82903"/>
                        <a:pt x="71886" y="77691"/>
                        <a:pt x="75606" y="70862"/>
                      </a:cubicBezTo>
                      <a:cubicBezTo>
                        <a:pt x="79326" y="64158"/>
                        <a:pt x="81321" y="55838"/>
                        <a:pt x="81321" y="46169"/>
                      </a:cubicBezTo>
                      <a:cubicBezTo>
                        <a:pt x="81321" y="36356"/>
                        <a:pt x="79326" y="28054"/>
                        <a:pt x="75606" y="21224"/>
                      </a:cubicBezTo>
                      <a:cubicBezTo>
                        <a:pt x="71886" y="14269"/>
                        <a:pt x="66926" y="9058"/>
                        <a:pt x="60834" y="5463"/>
                      </a:cubicBezTo>
                      <a:cubicBezTo>
                        <a:pt x="54633" y="1869"/>
                        <a:pt x="47930" y="0"/>
                        <a:pt x="40723" y="0"/>
                      </a:cubicBezTo>
                      <a:cubicBezTo>
                        <a:pt x="33391" y="0"/>
                        <a:pt x="26706" y="1869"/>
                        <a:pt x="20613" y="5463"/>
                      </a:cubicBezTo>
                      <a:cubicBezTo>
                        <a:pt x="14539" y="9058"/>
                        <a:pt x="9561" y="14269"/>
                        <a:pt x="5841" y="21224"/>
                      </a:cubicBezTo>
                      <a:cubicBezTo>
                        <a:pt x="2121" y="28054"/>
                        <a:pt x="126" y="36374"/>
                        <a:pt x="0" y="46169"/>
                      </a:cubicBezTo>
                      <a:cubicBezTo>
                        <a:pt x="126" y="55856"/>
                        <a:pt x="2103" y="64158"/>
                        <a:pt x="5841" y="70862"/>
                      </a:cubicBezTo>
                      <a:cubicBezTo>
                        <a:pt x="9561" y="77691"/>
                        <a:pt x="14521" y="82903"/>
                        <a:pt x="20613" y="86497"/>
                      </a:cubicBezTo>
                      <a:cubicBezTo>
                        <a:pt x="26706" y="90091"/>
                        <a:pt x="33409" y="91960"/>
                        <a:pt x="40723" y="91960"/>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50" name="任意多边形: 形状 49"/>
                <p:cNvSpPr/>
                <p:nvPr/>
              </p:nvSpPr>
              <p:spPr>
                <a:xfrm>
                  <a:off x="10385203" y="962019"/>
                  <a:ext cx="120804" cy="89875"/>
                </a:xfrm>
                <a:custGeom>
                  <a:avLst/>
                  <a:gdLst>
                    <a:gd name="connsiteX0" fmla="*/ 36 w 120804"/>
                    <a:gd name="connsiteY0" fmla="*/ 89858 h 89875"/>
                    <a:gd name="connsiteX1" fmla="*/ 14683 w 120804"/>
                    <a:gd name="connsiteY1" fmla="*/ 89858 h 89875"/>
                    <a:gd name="connsiteX2" fmla="*/ 14683 w 120804"/>
                    <a:gd name="connsiteY2" fmla="*/ 26310 h 89875"/>
                    <a:gd name="connsiteX3" fmla="*/ 26220 w 120804"/>
                    <a:gd name="connsiteY3" fmla="*/ 16138 h 89875"/>
                    <a:gd name="connsiteX4" fmla="*/ 36770 w 120804"/>
                    <a:gd name="connsiteY4" fmla="*/ 12904 h 89875"/>
                    <a:gd name="connsiteX5" fmla="*/ 49062 w 120804"/>
                    <a:gd name="connsiteY5" fmla="*/ 18367 h 89875"/>
                    <a:gd name="connsiteX6" fmla="*/ 53034 w 120804"/>
                    <a:gd name="connsiteY6" fmla="*/ 36249 h 89875"/>
                    <a:gd name="connsiteX7" fmla="*/ 53034 w 120804"/>
                    <a:gd name="connsiteY7" fmla="*/ 89876 h 89875"/>
                    <a:gd name="connsiteX8" fmla="*/ 67807 w 120804"/>
                    <a:gd name="connsiteY8" fmla="*/ 89876 h 89875"/>
                    <a:gd name="connsiteX9" fmla="*/ 67807 w 120804"/>
                    <a:gd name="connsiteY9" fmla="*/ 26310 h 89875"/>
                    <a:gd name="connsiteX10" fmla="*/ 79344 w 120804"/>
                    <a:gd name="connsiteY10" fmla="*/ 16138 h 89875"/>
                    <a:gd name="connsiteX11" fmla="*/ 89894 w 120804"/>
                    <a:gd name="connsiteY11" fmla="*/ 12904 h 89875"/>
                    <a:gd name="connsiteX12" fmla="*/ 102186 w 120804"/>
                    <a:gd name="connsiteY12" fmla="*/ 18367 h 89875"/>
                    <a:gd name="connsiteX13" fmla="*/ 106158 w 120804"/>
                    <a:gd name="connsiteY13" fmla="*/ 36249 h 89875"/>
                    <a:gd name="connsiteX14" fmla="*/ 106158 w 120804"/>
                    <a:gd name="connsiteY14" fmla="*/ 89876 h 89875"/>
                    <a:gd name="connsiteX15" fmla="*/ 120805 w 120804"/>
                    <a:gd name="connsiteY15" fmla="*/ 89876 h 89875"/>
                    <a:gd name="connsiteX16" fmla="*/ 120805 w 120804"/>
                    <a:gd name="connsiteY16" fmla="*/ 34398 h 89875"/>
                    <a:gd name="connsiteX17" fmla="*/ 114353 w 120804"/>
                    <a:gd name="connsiteY17" fmla="*/ 8824 h 89875"/>
                    <a:gd name="connsiteX18" fmla="*/ 94243 w 120804"/>
                    <a:gd name="connsiteY18" fmla="*/ 18 h 89875"/>
                    <a:gd name="connsiteX19" fmla="*/ 79218 w 120804"/>
                    <a:gd name="connsiteY19" fmla="*/ 4727 h 89875"/>
                    <a:gd name="connsiteX20" fmla="*/ 65308 w 120804"/>
                    <a:gd name="connsiteY20" fmla="*/ 16767 h 89875"/>
                    <a:gd name="connsiteX21" fmla="*/ 56862 w 120804"/>
                    <a:gd name="connsiteY21" fmla="*/ 4475 h 89875"/>
                    <a:gd name="connsiteX22" fmla="*/ 41101 w 120804"/>
                    <a:gd name="connsiteY22" fmla="*/ 0 h 89875"/>
                    <a:gd name="connsiteX23" fmla="*/ 26328 w 120804"/>
                    <a:gd name="connsiteY23" fmla="*/ 4349 h 89875"/>
                    <a:gd name="connsiteX24" fmla="*/ 13784 w 120804"/>
                    <a:gd name="connsiteY24" fmla="*/ 15024 h 89875"/>
                    <a:gd name="connsiteX25" fmla="*/ 13281 w 120804"/>
                    <a:gd name="connsiteY25" fmla="*/ 15024 h 89875"/>
                    <a:gd name="connsiteX26" fmla="*/ 12041 w 120804"/>
                    <a:gd name="connsiteY26" fmla="*/ 2246 h 89875"/>
                    <a:gd name="connsiteX27" fmla="*/ 0 w 120804"/>
                    <a:gd name="connsiteY27" fmla="*/ 2246 h 89875"/>
                    <a:gd name="connsiteX28" fmla="*/ 0 w 120804"/>
                    <a:gd name="connsiteY28" fmla="*/ 89858 h 8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804" h="89875">
                      <a:moveTo>
                        <a:pt x="36" y="89858"/>
                      </a:moveTo>
                      <a:lnTo>
                        <a:pt x="14683" y="89858"/>
                      </a:lnTo>
                      <a:lnTo>
                        <a:pt x="14683" y="26310"/>
                      </a:lnTo>
                      <a:cubicBezTo>
                        <a:pt x="18654" y="21710"/>
                        <a:pt x="22626" y="18367"/>
                        <a:pt x="26220" y="16138"/>
                      </a:cubicBezTo>
                      <a:cubicBezTo>
                        <a:pt x="29941" y="14036"/>
                        <a:pt x="33427" y="12904"/>
                        <a:pt x="36770" y="12904"/>
                      </a:cubicBezTo>
                      <a:cubicBezTo>
                        <a:pt x="42359" y="12778"/>
                        <a:pt x="46456" y="14647"/>
                        <a:pt x="49062" y="18367"/>
                      </a:cubicBezTo>
                      <a:cubicBezTo>
                        <a:pt x="51794" y="22087"/>
                        <a:pt x="53160" y="28054"/>
                        <a:pt x="53034" y="36249"/>
                      </a:cubicBezTo>
                      <a:lnTo>
                        <a:pt x="53034" y="89876"/>
                      </a:lnTo>
                      <a:lnTo>
                        <a:pt x="67807" y="89876"/>
                      </a:lnTo>
                      <a:lnTo>
                        <a:pt x="67807" y="26310"/>
                      </a:lnTo>
                      <a:cubicBezTo>
                        <a:pt x="71904" y="21710"/>
                        <a:pt x="75750" y="18367"/>
                        <a:pt x="79344" y="16138"/>
                      </a:cubicBezTo>
                      <a:cubicBezTo>
                        <a:pt x="82939" y="14036"/>
                        <a:pt x="86551" y="12904"/>
                        <a:pt x="89894" y="12904"/>
                      </a:cubicBezTo>
                      <a:cubicBezTo>
                        <a:pt x="95357" y="12778"/>
                        <a:pt x="99580" y="14647"/>
                        <a:pt x="102186" y="18367"/>
                      </a:cubicBezTo>
                      <a:cubicBezTo>
                        <a:pt x="104918" y="22087"/>
                        <a:pt x="106158" y="28054"/>
                        <a:pt x="106158" y="36249"/>
                      </a:cubicBezTo>
                      <a:lnTo>
                        <a:pt x="106158" y="89876"/>
                      </a:lnTo>
                      <a:lnTo>
                        <a:pt x="120805" y="89876"/>
                      </a:lnTo>
                      <a:lnTo>
                        <a:pt x="120805" y="34398"/>
                      </a:lnTo>
                      <a:cubicBezTo>
                        <a:pt x="120805" y="23093"/>
                        <a:pt x="118702" y="14539"/>
                        <a:pt x="114353" y="8824"/>
                      </a:cubicBezTo>
                      <a:cubicBezTo>
                        <a:pt x="109878" y="2983"/>
                        <a:pt x="103175" y="18"/>
                        <a:pt x="94243" y="18"/>
                      </a:cubicBezTo>
                      <a:cubicBezTo>
                        <a:pt x="88905" y="144"/>
                        <a:pt x="83945" y="1635"/>
                        <a:pt x="79218" y="4727"/>
                      </a:cubicBezTo>
                      <a:cubicBezTo>
                        <a:pt x="74384" y="7710"/>
                        <a:pt x="69783" y="11807"/>
                        <a:pt x="65308" y="16767"/>
                      </a:cubicBezTo>
                      <a:cubicBezTo>
                        <a:pt x="63565" y="11556"/>
                        <a:pt x="60834" y="7458"/>
                        <a:pt x="56862" y="4475"/>
                      </a:cubicBezTo>
                      <a:cubicBezTo>
                        <a:pt x="53016" y="1617"/>
                        <a:pt x="47804" y="0"/>
                        <a:pt x="41101" y="0"/>
                      </a:cubicBezTo>
                      <a:cubicBezTo>
                        <a:pt x="35889" y="126"/>
                        <a:pt x="30929" y="1492"/>
                        <a:pt x="26328" y="4349"/>
                      </a:cubicBezTo>
                      <a:cubicBezTo>
                        <a:pt x="21853" y="7207"/>
                        <a:pt x="17648" y="10675"/>
                        <a:pt x="13784" y="15024"/>
                      </a:cubicBezTo>
                      <a:lnTo>
                        <a:pt x="13281" y="15024"/>
                      </a:lnTo>
                      <a:lnTo>
                        <a:pt x="12041" y="2246"/>
                      </a:lnTo>
                      <a:lnTo>
                        <a:pt x="0" y="2246"/>
                      </a:lnTo>
                      <a:lnTo>
                        <a:pt x="0" y="89858"/>
                      </a:lnTo>
                      <a:close/>
                    </a:path>
                  </a:pathLst>
                </a:custGeom>
                <a:solidFill>
                  <a:srgbClr val="999999"/>
                </a:solidFill>
                <a:ln w="6350" cap="flat">
                  <a:solidFill>
                    <a:srgbClr val="999999"/>
                  </a:solidFill>
                  <a:prstDash val="solid"/>
                  <a:miter/>
                </a:ln>
              </p:spPr>
              <p:txBody>
                <a:bodyPr rtlCol="0" anchor="ctr"/>
                <a:lstStyle/>
                <a:p>
                  <a:endParaRPr lang="zh-CN" altLang="en-US" b="1"/>
                </a:p>
              </p:txBody>
            </p:sp>
          </p:grpSp>
          <p:sp>
            <p:nvSpPr>
              <p:cNvPr id="46" name="任意多边形: 形状 45"/>
              <p:cNvSpPr/>
              <p:nvPr userDrawn="1"/>
            </p:nvSpPr>
            <p:spPr>
              <a:xfrm>
                <a:off x="1086173" y="3300162"/>
                <a:ext cx="781977" cy="781959"/>
              </a:xfrm>
              <a:custGeom>
                <a:avLst/>
                <a:gdLst>
                  <a:gd name="connsiteX0" fmla="*/ 0 w 781977"/>
                  <a:gd name="connsiteY0" fmla="*/ 390989 h 781959"/>
                  <a:gd name="connsiteX1" fmla="*/ 34757 w 781977"/>
                  <a:gd name="connsiteY1" fmla="*/ 552355 h 781959"/>
                  <a:gd name="connsiteX2" fmla="*/ 114820 w 781977"/>
                  <a:gd name="connsiteY2" fmla="*/ 552355 h 781959"/>
                  <a:gd name="connsiteX3" fmla="*/ 266877 w 781977"/>
                  <a:gd name="connsiteY3" fmla="*/ 552355 h 781959"/>
                  <a:gd name="connsiteX4" fmla="*/ 341351 w 781977"/>
                  <a:gd name="connsiteY4" fmla="*/ 465463 h 781959"/>
                  <a:gd name="connsiteX5" fmla="*/ 179985 w 781977"/>
                  <a:gd name="connsiteY5" fmla="*/ 378570 h 781959"/>
                  <a:gd name="connsiteX6" fmla="*/ 179985 w 781977"/>
                  <a:gd name="connsiteY6" fmla="*/ 204786 h 781959"/>
                  <a:gd name="connsiteX7" fmla="*/ 440644 w 781977"/>
                  <a:gd name="connsiteY7" fmla="*/ 204786 h 781959"/>
                  <a:gd name="connsiteX8" fmla="*/ 440644 w 781977"/>
                  <a:gd name="connsiteY8" fmla="*/ 242023 h 781959"/>
                  <a:gd name="connsiteX9" fmla="*/ 217222 w 781977"/>
                  <a:gd name="connsiteY9" fmla="*/ 242023 h 781959"/>
                  <a:gd name="connsiteX10" fmla="*/ 217222 w 781977"/>
                  <a:gd name="connsiteY10" fmla="*/ 341316 h 781959"/>
                  <a:gd name="connsiteX11" fmla="*/ 378588 w 781977"/>
                  <a:gd name="connsiteY11" fmla="*/ 465445 h 781959"/>
                  <a:gd name="connsiteX12" fmla="*/ 126484 w 781977"/>
                  <a:gd name="connsiteY12" fmla="*/ 597140 h 781959"/>
                  <a:gd name="connsiteX13" fmla="*/ 58461 w 781977"/>
                  <a:gd name="connsiteY13" fmla="*/ 596763 h 781959"/>
                  <a:gd name="connsiteX14" fmla="*/ 390989 w 781977"/>
                  <a:gd name="connsiteY14" fmla="*/ 781960 h 781959"/>
                  <a:gd name="connsiteX15" fmla="*/ 722150 w 781977"/>
                  <a:gd name="connsiteY15" fmla="*/ 598758 h 781959"/>
                  <a:gd name="connsiteX16" fmla="*/ 692731 w 781977"/>
                  <a:gd name="connsiteY16" fmla="*/ 599387 h 781959"/>
                  <a:gd name="connsiteX17" fmla="*/ 539937 w 781977"/>
                  <a:gd name="connsiteY17" fmla="*/ 539937 h 781959"/>
                  <a:gd name="connsiteX18" fmla="*/ 539937 w 781977"/>
                  <a:gd name="connsiteY18" fmla="*/ 229640 h 781959"/>
                  <a:gd name="connsiteX19" fmla="*/ 465463 w 781977"/>
                  <a:gd name="connsiteY19" fmla="*/ 242059 h 781959"/>
                  <a:gd name="connsiteX20" fmla="*/ 465463 w 781977"/>
                  <a:gd name="connsiteY20" fmla="*/ 204822 h 781959"/>
                  <a:gd name="connsiteX21" fmla="*/ 589592 w 781977"/>
                  <a:gd name="connsiteY21" fmla="*/ 167585 h 781959"/>
                  <a:gd name="connsiteX22" fmla="*/ 589592 w 781977"/>
                  <a:gd name="connsiteY22" fmla="*/ 530771 h 781959"/>
                  <a:gd name="connsiteX23" fmla="*/ 618634 w 781977"/>
                  <a:gd name="connsiteY23" fmla="*/ 552373 h 781959"/>
                  <a:gd name="connsiteX24" fmla="*/ 705149 w 781977"/>
                  <a:gd name="connsiteY24" fmla="*/ 552373 h 781959"/>
                  <a:gd name="connsiteX25" fmla="*/ 747220 w 781977"/>
                  <a:gd name="connsiteY25" fmla="*/ 552373 h 781959"/>
                  <a:gd name="connsiteX26" fmla="*/ 781977 w 781977"/>
                  <a:gd name="connsiteY26" fmla="*/ 391007 h 781959"/>
                  <a:gd name="connsiteX27" fmla="*/ 390989 w 781977"/>
                  <a:gd name="connsiteY27" fmla="*/ 0 h 781959"/>
                  <a:gd name="connsiteX28" fmla="*/ 0 w 781977"/>
                  <a:gd name="connsiteY28" fmla="*/ 390989 h 78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1977" h="781959">
                    <a:moveTo>
                      <a:pt x="0" y="390989"/>
                    </a:moveTo>
                    <a:cubicBezTo>
                      <a:pt x="0" y="448588"/>
                      <a:pt x="12418" y="503203"/>
                      <a:pt x="34757" y="552355"/>
                    </a:cubicBezTo>
                    <a:lnTo>
                      <a:pt x="114820" y="552355"/>
                    </a:lnTo>
                    <a:lnTo>
                      <a:pt x="266877" y="552355"/>
                    </a:lnTo>
                    <a:cubicBezTo>
                      <a:pt x="336769" y="530628"/>
                      <a:pt x="341351" y="490300"/>
                      <a:pt x="341351" y="465463"/>
                    </a:cubicBezTo>
                    <a:cubicBezTo>
                      <a:pt x="341351" y="378570"/>
                      <a:pt x="254459" y="366170"/>
                      <a:pt x="179985" y="378570"/>
                    </a:cubicBezTo>
                    <a:lnTo>
                      <a:pt x="179985" y="204786"/>
                    </a:lnTo>
                    <a:lnTo>
                      <a:pt x="440644" y="204786"/>
                    </a:lnTo>
                    <a:lnTo>
                      <a:pt x="440644" y="242023"/>
                    </a:lnTo>
                    <a:lnTo>
                      <a:pt x="217222" y="242023"/>
                    </a:lnTo>
                    <a:lnTo>
                      <a:pt x="217222" y="341316"/>
                    </a:lnTo>
                    <a:cubicBezTo>
                      <a:pt x="339860" y="342807"/>
                      <a:pt x="377097" y="383153"/>
                      <a:pt x="378588" y="465445"/>
                    </a:cubicBezTo>
                    <a:cubicBezTo>
                      <a:pt x="381320" y="608444"/>
                      <a:pt x="235589" y="599369"/>
                      <a:pt x="126484" y="597140"/>
                    </a:cubicBezTo>
                    <a:cubicBezTo>
                      <a:pt x="120032" y="597015"/>
                      <a:pt x="82795" y="596889"/>
                      <a:pt x="58461" y="596763"/>
                    </a:cubicBezTo>
                    <a:cubicBezTo>
                      <a:pt x="127472" y="707989"/>
                      <a:pt x="250613" y="781960"/>
                      <a:pt x="390989" y="781960"/>
                    </a:cubicBezTo>
                    <a:cubicBezTo>
                      <a:pt x="530502" y="781960"/>
                      <a:pt x="653014" y="708851"/>
                      <a:pt x="722150" y="598758"/>
                    </a:cubicBezTo>
                    <a:cubicBezTo>
                      <a:pt x="712463" y="599135"/>
                      <a:pt x="702669" y="599261"/>
                      <a:pt x="692731" y="599387"/>
                    </a:cubicBezTo>
                    <a:cubicBezTo>
                      <a:pt x="616765" y="599513"/>
                      <a:pt x="539937" y="588838"/>
                      <a:pt x="539937" y="539937"/>
                    </a:cubicBezTo>
                    <a:lnTo>
                      <a:pt x="539937" y="229640"/>
                    </a:lnTo>
                    <a:cubicBezTo>
                      <a:pt x="511632" y="234241"/>
                      <a:pt x="499968" y="237332"/>
                      <a:pt x="465463" y="242059"/>
                    </a:cubicBezTo>
                    <a:lnTo>
                      <a:pt x="465463" y="204822"/>
                    </a:lnTo>
                    <a:cubicBezTo>
                      <a:pt x="500345" y="192781"/>
                      <a:pt x="527518" y="183094"/>
                      <a:pt x="589592" y="167585"/>
                    </a:cubicBezTo>
                    <a:lnTo>
                      <a:pt x="589592" y="530771"/>
                    </a:lnTo>
                    <a:cubicBezTo>
                      <a:pt x="594552" y="542812"/>
                      <a:pt x="596547" y="550756"/>
                      <a:pt x="618634" y="552373"/>
                    </a:cubicBezTo>
                    <a:lnTo>
                      <a:pt x="705149" y="552373"/>
                    </a:lnTo>
                    <a:lnTo>
                      <a:pt x="747220" y="552373"/>
                    </a:lnTo>
                    <a:cubicBezTo>
                      <a:pt x="769559" y="503221"/>
                      <a:pt x="781977" y="448480"/>
                      <a:pt x="781977" y="391007"/>
                    </a:cubicBezTo>
                    <a:cubicBezTo>
                      <a:pt x="781995" y="175025"/>
                      <a:pt x="606971" y="0"/>
                      <a:pt x="390989" y="0"/>
                    </a:cubicBezTo>
                    <a:cubicBezTo>
                      <a:pt x="175007" y="0"/>
                      <a:pt x="0" y="175025"/>
                      <a:pt x="0" y="390989"/>
                    </a:cubicBezTo>
                    <a:close/>
                  </a:path>
                </a:pathLst>
              </a:custGeom>
              <a:solidFill>
                <a:srgbClr val="FF5200"/>
              </a:solidFill>
              <a:ln w="1794" cap="flat">
                <a:noFill/>
                <a:prstDash val="solid"/>
                <a:miter/>
              </a:ln>
            </p:spPr>
            <p:txBody>
              <a:bodyPr rtlCol="0" anchor="ctr"/>
              <a:lstStyle/>
              <a:p>
                <a:endParaRPr lang="zh-CN" altLang="en-US"/>
              </a:p>
            </p:txBody>
          </p:sp>
        </p:grpSp>
        <p:sp>
          <p:nvSpPr>
            <p:cNvPr id="4" name="矩形 3">
              <a:hlinkClick r:id="rId2"/>
            </p:cNvPr>
            <p:cNvSpPr/>
            <p:nvPr userDrawn="1"/>
          </p:nvSpPr>
          <p:spPr>
            <a:xfrm>
              <a:off x="870547" y="7238685"/>
              <a:ext cx="3333750" cy="1143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14EBD-541F-4113-8DB9-63929E88AC5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16323-A050-4B37-8EE3-420810F75F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tags" Target="../tags/tag5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4.jpeg"/><Relationship Id="rId2" Type="http://schemas.openxmlformats.org/officeDocument/2006/relationships/tags" Target="../tags/tag2.xml"/><Relationship Id="rId19" Type="http://schemas.openxmlformats.org/officeDocument/2006/relationships/notesSlide" Target="../notesSlides/notesSlide2.xml"/><Relationship Id="rId18" Type="http://schemas.openxmlformats.org/officeDocument/2006/relationships/slideLayout" Target="../slideLayouts/slideLayout1.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hyperlink" Target="https://en.pinduoduo.com/" TargetMode="External"/><Relationship Id="rId2" Type="http://schemas.openxmlformats.org/officeDocument/2006/relationships/image" Target="../media/image3.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0" Type="http://schemas.openxmlformats.org/officeDocument/2006/relationships/notesSlide" Target="../notesSlides/notesSlide7.xml"/><Relationship Id="rId2" Type="http://schemas.openxmlformats.org/officeDocument/2006/relationships/image" Target="../media/image6.png"/><Relationship Id="rId19" Type="http://schemas.openxmlformats.org/officeDocument/2006/relationships/slideLayout" Target="../slideLayouts/slideLayout2.xml"/><Relationship Id="rId18" Type="http://schemas.openxmlformats.org/officeDocument/2006/relationships/tags" Target="../tags/tag34.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2" Type="http://schemas.openxmlformats.org/officeDocument/2006/relationships/notesSlide" Target="../notesSlides/notesSlide8.xml"/><Relationship Id="rId21" Type="http://schemas.openxmlformats.org/officeDocument/2006/relationships/slideLayout" Target="../slideLayouts/slideLayout2.xml"/><Relationship Id="rId20" Type="http://schemas.openxmlformats.org/officeDocument/2006/relationships/image" Target="../media/image9.png"/><Relationship Id="rId2" Type="http://schemas.openxmlformats.org/officeDocument/2006/relationships/image" Target="../media/image6.png"/><Relationship Id="rId19" Type="http://schemas.openxmlformats.org/officeDocument/2006/relationships/image" Target="../media/image8.png"/><Relationship Id="rId18" Type="http://schemas.openxmlformats.org/officeDocument/2006/relationships/tags" Target="../tags/tag50.xml"/><Relationship Id="rId17" Type="http://schemas.openxmlformats.org/officeDocument/2006/relationships/tags" Target="../tags/tag49.xml"/><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任意多边形: 形状 1048"/>
          <p:cNvSpPr/>
          <p:nvPr/>
        </p:nvSpPr>
        <p:spPr>
          <a:xfrm>
            <a:off x="8232662" y="4245472"/>
            <a:ext cx="3959338" cy="222849"/>
          </a:xfrm>
          <a:custGeom>
            <a:avLst/>
            <a:gdLst>
              <a:gd name="connsiteX0" fmla="*/ 55251 w 3959338"/>
              <a:gd name="connsiteY0" fmla="*/ 0 h 222849"/>
              <a:gd name="connsiteX1" fmla="*/ 3959338 w 3959338"/>
              <a:gd name="connsiteY1" fmla="*/ 0 h 222849"/>
              <a:gd name="connsiteX2" fmla="*/ 3959338 w 3959338"/>
              <a:gd name="connsiteY2" fmla="*/ 222849 h 222849"/>
              <a:gd name="connsiteX3" fmla="*/ 0 w 3959338"/>
              <a:gd name="connsiteY3" fmla="*/ 222849 h 222849"/>
            </a:gdLst>
            <a:ahLst/>
            <a:cxnLst>
              <a:cxn ang="0">
                <a:pos x="connsiteX0" y="connsiteY0"/>
              </a:cxn>
              <a:cxn ang="0">
                <a:pos x="connsiteX1" y="connsiteY1"/>
              </a:cxn>
              <a:cxn ang="0">
                <a:pos x="connsiteX2" y="connsiteY2"/>
              </a:cxn>
              <a:cxn ang="0">
                <a:pos x="connsiteX3" y="connsiteY3"/>
              </a:cxn>
            </a:cxnLst>
            <a:rect l="l" t="t" r="r" b="b"/>
            <a:pathLst>
              <a:path w="3959338" h="222849">
                <a:moveTo>
                  <a:pt x="55251" y="0"/>
                </a:moveTo>
                <a:lnTo>
                  <a:pt x="3959338" y="0"/>
                </a:lnTo>
                <a:lnTo>
                  <a:pt x="3959338" y="222849"/>
                </a:lnTo>
                <a:lnTo>
                  <a:pt x="0" y="222849"/>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0" name="任意多边形: 形状 399"/>
          <p:cNvSpPr/>
          <p:nvPr/>
        </p:nvSpPr>
        <p:spPr>
          <a:xfrm>
            <a:off x="0" y="2399721"/>
            <a:ext cx="8031149" cy="2839936"/>
          </a:xfrm>
          <a:custGeom>
            <a:avLst/>
            <a:gdLst>
              <a:gd name="connsiteX0" fmla="*/ 0 w 8031149"/>
              <a:gd name="connsiteY0" fmla="*/ 0 h 2839936"/>
              <a:gd name="connsiteX1" fmla="*/ 8031149 w 8031149"/>
              <a:gd name="connsiteY1" fmla="*/ 0 h 2839936"/>
              <a:gd name="connsiteX2" fmla="*/ 7321165 w 8031149"/>
              <a:gd name="connsiteY2" fmla="*/ 2839936 h 2839936"/>
              <a:gd name="connsiteX3" fmla="*/ 0 w 8031149"/>
              <a:gd name="connsiteY3" fmla="*/ 2839936 h 2839936"/>
            </a:gdLst>
            <a:ahLst/>
            <a:cxnLst>
              <a:cxn ang="0">
                <a:pos x="connsiteX0" y="connsiteY0"/>
              </a:cxn>
              <a:cxn ang="0">
                <a:pos x="connsiteX1" y="connsiteY1"/>
              </a:cxn>
              <a:cxn ang="0">
                <a:pos x="connsiteX2" y="connsiteY2"/>
              </a:cxn>
              <a:cxn ang="0">
                <a:pos x="connsiteX3" y="connsiteY3"/>
              </a:cxn>
            </a:cxnLst>
            <a:rect l="l" t="t" r="r" b="b"/>
            <a:pathLst>
              <a:path w="8031149" h="2839936">
                <a:moveTo>
                  <a:pt x="0" y="0"/>
                </a:moveTo>
                <a:lnTo>
                  <a:pt x="8031149" y="0"/>
                </a:lnTo>
                <a:lnTo>
                  <a:pt x="7321165" y="2839936"/>
                </a:lnTo>
                <a:lnTo>
                  <a:pt x="0" y="2839936"/>
                </a:lnTo>
                <a:close/>
              </a:path>
            </a:pathLst>
          </a:cu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文本框 4"/>
          <p:cNvSpPr txBox="1"/>
          <p:nvPr/>
        </p:nvSpPr>
        <p:spPr>
          <a:xfrm>
            <a:off x="1381760" y="2654935"/>
            <a:ext cx="5466080" cy="1938020"/>
          </a:xfrm>
          <a:prstGeom prst="rect">
            <a:avLst/>
          </a:prstGeom>
          <a:noFill/>
        </p:spPr>
        <p:txBody>
          <a:bodyPr wrap="square" rtlCol="0">
            <a:spAutoFit/>
          </a:bodyPr>
          <a:lstStyle/>
          <a:p>
            <a:r>
              <a:rPr lang="en-US" sz="6000" b="1" dirty="0">
                <a:solidFill>
                  <a:schemeClr val="bg1"/>
                </a:solidFill>
                <a:effectLst>
                  <a:glow rad="63500">
                    <a:schemeClr val="accent3">
                      <a:satMod val="175000"/>
                      <a:alpha val="40000"/>
                    </a:schemeClr>
                  </a:glow>
                  <a:reflection blurRad="6350" stA="55000" endA="50" endPos="85000" dist="29997" dir="5400000" sy="-100000" algn="bl" rotWithShape="0"/>
                </a:effectLst>
                <a:latin typeface="方正粗黑宋简体" panose="02000000000000000000" charset="-122"/>
                <a:ea typeface="方正粗黑宋简体" panose="02000000000000000000" charset="-122"/>
              </a:rPr>
              <a:t>PDD  </a:t>
            </a:r>
            <a:r>
              <a:rPr lang="zh-CN" sz="6000" b="1" dirty="0">
                <a:solidFill>
                  <a:schemeClr val="bg1"/>
                </a:solidFill>
                <a:effectLst>
                  <a:glow rad="63500">
                    <a:schemeClr val="accent3">
                      <a:satMod val="175000"/>
                      <a:alpha val="40000"/>
                    </a:schemeClr>
                  </a:glow>
                  <a:reflection blurRad="6350" stA="55000" endA="50" endPos="85000" dist="29997" dir="5400000" sy="-100000" algn="bl" rotWithShape="0"/>
                </a:effectLst>
                <a:latin typeface="方正粗黑宋简体" panose="02000000000000000000" charset="-122"/>
                <a:ea typeface="方正粗黑宋简体" panose="02000000000000000000" charset="-122"/>
              </a:rPr>
              <a:t>拼多多Buytogether</a:t>
            </a:r>
            <a:endParaRPr lang="zh-CN" altLang="zh-CN" sz="6000" b="1" dirty="0">
              <a:solidFill>
                <a:schemeClr val="bg1"/>
              </a:solidFill>
              <a:effectLst>
                <a:glow rad="63500">
                  <a:schemeClr val="accent3">
                    <a:satMod val="175000"/>
                    <a:alpha val="40000"/>
                  </a:schemeClr>
                </a:glow>
                <a:reflection blurRad="6350" stA="55000" endA="50" endPos="85000" dist="29997" dir="5400000" sy="-100000" algn="bl" rotWithShape="0"/>
              </a:effectLst>
              <a:latin typeface="方正粗黑宋简体" panose="02000000000000000000" charset="-122"/>
              <a:ea typeface="方正粗黑宋简体" panose="02000000000000000000" charset="-122"/>
            </a:endParaRPr>
          </a:p>
        </p:txBody>
      </p:sp>
      <p:grpSp>
        <p:nvGrpSpPr>
          <p:cNvPr id="6" name="组合 5"/>
          <p:cNvGrpSpPr/>
          <p:nvPr/>
        </p:nvGrpSpPr>
        <p:grpSpPr>
          <a:xfrm>
            <a:off x="457200" y="5815965"/>
            <a:ext cx="7775575" cy="659628"/>
            <a:chOff x="1253246" y="4118390"/>
            <a:chExt cx="4313944" cy="331857"/>
          </a:xfrm>
        </p:grpSpPr>
        <p:sp>
          <p:nvSpPr>
            <p:cNvPr id="7" name="文本框 6"/>
            <p:cNvSpPr txBox="1"/>
            <p:nvPr/>
          </p:nvSpPr>
          <p:spPr>
            <a:xfrm>
              <a:off x="1561022" y="4125669"/>
              <a:ext cx="2027128" cy="324578"/>
            </a:xfrm>
            <a:prstGeom prst="rect">
              <a:avLst/>
            </a:prstGeom>
            <a:noFill/>
          </p:spPr>
          <p:txBody>
            <a:bodyPr wrap="square" rtlCol="0">
              <a:spAutoFit/>
            </a:bodyPr>
            <a:lstStyle>
              <a:defPPr>
                <a:defRPr lang="zh-CN"/>
              </a:defPPr>
              <a:lvl1pPr>
                <a:defRPr sz="1000" b="1">
                  <a:solidFill>
                    <a:schemeClr val="tx1">
                      <a:lumMod val="65000"/>
                      <a:lumOff val="35000"/>
                    </a:schemeClr>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defRPr>
              </a:lvl1pPr>
            </a:lstStyle>
            <a:p>
              <a:r>
                <a:rPr lang="en-US" altLang="zh-CN" sz="3600" dirty="0">
                  <a:solidFill>
                    <a:schemeClr val="tx1">
                      <a:lumMod val="95000"/>
                      <a:lumOff val="5000"/>
                    </a:schemeClr>
                  </a:solidFill>
                  <a:latin typeface="方正粗黑宋简体" panose="02000000000000000000" charset="-122"/>
                  <a:ea typeface="方正粗黑宋简体" panose="02000000000000000000" charset="-122"/>
                  <a:cs typeface="+mn-ea"/>
                  <a:sym typeface="+mn-lt"/>
                </a:rPr>
                <a:t>Wang Yujiao</a:t>
              </a:r>
              <a:endParaRPr lang="en-US" altLang="zh-CN" sz="3600" dirty="0">
                <a:solidFill>
                  <a:schemeClr val="tx1">
                    <a:lumMod val="95000"/>
                    <a:lumOff val="5000"/>
                  </a:schemeClr>
                </a:solidFill>
                <a:latin typeface="方正粗黑宋简体" panose="02000000000000000000" charset="-122"/>
                <a:ea typeface="方正粗黑宋简体" panose="02000000000000000000" charset="-122"/>
                <a:cs typeface="+mn-ea"/>
                <a:sym typeface="+mn-lt"/>
              </a:endParaRPr>
            </a:p>
          </p:txBody>
        </p:sp>
        <p:sp>
          <p:nvSpPr>
            <p:cNvPr id="9" name="iconfont-10019-4889788"/>
            <p:cNvSpPr/>
            <p:nvPr/>
          </p:nvSpPr>
          <p:spPr>
            <a:xfrm>
              <a:off x="1253246" y="4118392"/>
              <a:ext cx="307776" cy="307776"/>
            </a:xfrm>
            <a:custGeom>
              <a:avLst/>
              <a:gdLst>
                <a:gd name="T0" fmla="*/ 6383 w 12767"/>
                <a:gd name="T1" fmla="*/ 0 h 12767"/>
                <a:gd name="T2" fmla="*/ 0 w 12767"/>
                <a:gd name="T3" fmla="*/ 6383 h 12767"/>
                <a:gd name="T4" fmla="*/ 6383 w 12767"/>
                <a:gd name="T5" fmla="*/ 12767 h 12767"/>
                <a:gd name="T6" fmla="*/ 12767 w 12767"/>
                <a:gd name="T7" fmla="*/ 6383 h 12767"/>
                <a:gd name="T8" fmla="*/ 6383 w 12767"/>
                <a:gd name="T9" fmla="*/ 0 h 12767"/>
                <a:gd name="T10" fmla="*/ 6383 w 12767"/>
                <a:gd name="T11" fmla="*/ 870 h 12767"/>
                <a:gd name="T12" fmla="*/ 11897 w 12767"/>
                <a:gd name="T13" fmla="*/ 6383 h 12767"/>
                <a:gd name="T14" fmla="*/ 11032 w 12767"/>
                <a:gd name="T15" fmla="*/ 9349 h 12767"/>
                <a:gd name="T16" fmla="*/ 7524 w 12767"/>
                <a:gd name="T17" fmla="*/ 7451 h 12767"/>
                <a:gd name="T18" fmla="*/ 9004 w 12767"/>
                <a:gd name="T19" fmla="*/ 5101 h 12767"/>
                <a:gd name="T20" fmla="*/ 6393 w 12767"/>
                <a:gd name="T21" fmla="*/ 2489 h 12767"/>
                <a:gd name="T22" fmla="*/ 3781 w 12767"/>
                <a:gd name="T23" fmla="*/ 5101 h 12767"/>
                <a:gd name="T24" fmla="*/ 5261 w 12767"/>
                <a:gd name="T25" fmla="*/ 7451 h 12767"/>
                <a:gd name="T26" fmla="*/ 1743 w 12767"/>
                <a:gd name="T27" fmla="*/ 9361 h 12767"/>
                <a:gd name="T28" fmla="*/ 870 w 12767"/>
                <a:gd name="T29" fmla="*/ 6383 h 12767"/>
                <a:gd name="T30" fmla="*/ 6383 w 12767"/>
                <a:gd name="T31" fmla="*/ 870 h 1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67" h="12767">
                  <a:moveTo>
                    <a:pt x="6383" y="0"/>
                  </a:moveTo>
                  <a:cubicBezTo>
                    <a:pt x="2858" y="0"/>
                    <a:pt x="0" y="2858"/>
                    <a:pt x="0" y="6383"/>
                  </a:cubicBezTo>
                  <a:cubicBezTo>
                    <a:pt x="0" y="9909"/>
                    <a:pt x="2858" y="12767"/>
                    <a:pt x="6383" y="12767"/>
                  </a:cubicBezTo>
                  <a:cubicBezTo>
                    <a:pt x="9909" y="12767"/>
                    <a:pt x="12767" y="9909"/>
                    <a:pt x="12767" y="6383"/>
                  </a:cubicBezTo>
                  <a:cubicBezTo>
                    <a:pt x="12767" y="2858"/>
                    <a:pt x="9909" y="0"/>
                    <a:pt x="6383" y="0"/>
                  </a:cubicBezTo>
                  <a:close/>
                  <a:moveTo>
                    <a:pt x="6383" y="870"/>
                  </a:moveTo>
                  <a:cubicBezTo>
                    <a:pt x="9428" y="870"/>
                    <a:pt x="11897" y="3339"/>
                    <a:pt x="11897" y="6383"/>
                  </a:cubicBezTo>
                  <a:cubicBezTo>
                    <a:pt x="11897" y="7475"/>
                    <a:pt x="11579" y="8493"/>
                    <a:pt x="11032" y="9349"/>
                  </a:cubicBezTo>
                  <a:cubicBezTo>
                    <a:pt x="10114" y="8379"/>
                    <a:pt x="8895" y="7697"/>
                    <a:pt x="7524" y="7451"/>
                  </a:cubicBezTo>
                  <a:cubicBezTo>
                    <a:pt x="8399" y="7030"/>
                    <a:pt x="9004" y="6137"/>
                    <a:pt x="9004" y="5101"/>
                  </a:cubicBezTo>
                  <a:cubicBezTo>
                    <a:pt x="9004" y="3658"/>
                    <a:pt x="7835" y="2489"/>
                    <a:pt x="6393" y="2489"/>
                  </a:cubicBezTo>
                  <a:cubicBezTo>
                    <a:pt x="4950" y="2489"/>
                    <a:pt x="3781" y="3658"/>
                    <a:pt x="3781" y="5101"/>
                  </a:cubicBezTo>
                  <a:cubicBezTo>
                    <a:pt x="3781" y="6137"/>
                    <a:pt x="4386" y="7030"/>
                    <a:pt x="5261" y="7451"/>
                  </a:cubicBezTo>
                  <a:cubicBezTo>
                    <a:pt x="3885" y="7698"/>
                    <a:pt x="2662" y="8385"/>
                    <a:pt x="1743" y="9361"/>
                  </a:cubicBezTo>
                  <a:cubicBezTo>
                    <a:pt x="1190" y="8502"/>
                    <a:pt x="870" y="7480"/>
                    <a:pt x="870" y="6383"/>
                  </a:cubicBezTo>
                  <a:cubicBezTo>
                    <a:pt x="870" y="3339"/>
                    <a:pt x="3339" y="870"/>
                    <a:pt x="6383" y="870"/>
                  </a:cubicBezTo>
                  <a:close/>
                </a:path>
              </a:pathLst>
            </a:cu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ym typeface="+mn-lt"/>
              </a:endParaRPr>
            </a:p>
          </p:txBody>
        </p:sp>
        <p:sp>
          <p:nvSpPr>
            <p:cNvPr id="10" name="文本框 9"/>
            <p:cNvSpPr txBox="1"/>
            <p:nvPr/>
          </p:nvSpPr>
          <p:spPr>
            <a:xfrm>
              <a:off x="3898985" y="4118390"/>
              <a:ext cx="1668205" cy="324578"/>
            </a:xfrm>
            <a:prstGeom prst="rect">
              <a:avLst/>
            </a:prstGeom>
            <a:noFill/>
          </p:spPr>
          <p:txBody>
            <a:bodyPr wrap="square" rtlCol="0">
              <a:spAutoFit/>
            </a:bodyPr>
            <a:lstStyle>
              <a:defPPr>
                <a:defRPr lang="zh-CN"/>
              </a:defPPr>
              <a:lvl1pPr>
                <a:defRPr sz="1000" b="1">
                  <a:solidFill>
                    <a:schemeClr val="bg1"/>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defRPr>
              </a:lvl1pPr>
            </a:lstStyle>
            <a:p>
              <a:r>
                <a:rPr lang="en-US" altLang="zh-CN" sz="3600" dirty="0">
                  <a:solidFill>
                    <a:schemeClr val="tx1">
                      <a:lumMod val="95000"/>
                      <a:lumOff val="5000"/>
                    </a:schemeClr>
                  </a:solidFill>
                  <a:latin typeface="方正粗黑宋简体" panose="02000000000000000000" charset="-122"/>
                  <a:ea typeface="方正粗黑宋简体" panose="02000000000000000000" charset="-122"/>
                  <a:cs typeface="+mn-ea"/>
                  <a:sym typeface="+mn-lt"/>
                </a:rPr>
                <a:t>2024.11.14</a:t>
              </a:r>
              <a:endParaRPr lang="en-US" altLang="zh-CN" sz="3600" dirty="0">
                <a:solidFill>
                  <a:schemeClr val="tx1">
                    <a:lumMod val="95000"/>
                    <a:lumOff val="5000"/>
                  </a:schemeClr>
                </a:solidFill>
                <a:latin typeface="方正粗黑宋简体" panose="02000000000000000000" charset="-122"/>
                <a:ea typeface="方正粗黑宋简体" panose="02000000000000000000" charset="-122"/>
                <a:cs typeface="+mn-ea"/>
                <a:sym typeface="+mn-lt"/>
              </a:endParaRPr>
            </a:p>
          </p:txBody>
        </p:sp>
        <p:sp>
          <p:nvSpPr>
            <p:cNvPr id="16" name="iconfont-11899-5651509"/>
            <p:cNvSpPr/>
            <p:nvPr/>
          </p:nvSpPr>
          <p:spPr>
            <a:xfrm>
              <a:off x="3588150" y="4118394"/>
              <a:ext cx="307836" cy="307774"/>
            </a:xfrm>
            <a:custGeom>
              <a:avLst/>
              <a:gdLst>
                <a:gd name="T0" fmla="*/ 5872 w 10378"/>
                <a:gd name="T1" fmla="*/ 5277 h 10377"/>
                <a:gd name="T2" fmla="*/ 5872 w 10378"/>
                <a:gd name="T3" fmla="*/ 2783 h 10377"/>
                <a:gd name="T4" fmla="*/ 5223 w 10378"/>
                <a:gd name="T5" fmla="*/ 2135 h 10377"/>
                <a:gd name="T6" fmla="*/ 4574 w 10378"/>
                <a:gd name="T7" fmla="*/ 2783 h 10377"/>
                <a:gd name="T8" fmla="*/ 4574 w 10378"/>
                <a:gd name="T9" fmla="*/ 6026 h 10377"/>
                <a:gd name="T10" fmla="*/ 7383 w 10378"/>
                <a:gd name="T11" fmla="*/ 7647 h 10377"/>
                <a:gd name="T12" fmla="*/ 8267 w 10378"/>
                <a:gd name="T13" fmla="*/ 7403 h 10377"/>
                <a:gd name="T14" fmla="*/ 8031 w 10378"/>
                <a:gd name="T15" fmla="*/ 6523 h 10377"/>
                <a:gd name="T16" fmla="*/ 5872 w 10378"/>
                <a:gd name="T17" fmla="*/ 5277 h 10377"/>
                <a:gd name="T18" fmla="*/ 5189 w 10378"/>
                <a:gd name="T19" fmla="*/ 10377 h 10377"/>
                <a:gd name="T20" fmla="*/ 0 w 10378"/>
                <a:gd name="T21" fmla="*/ 5188 h 10377"/>
                <a:gd name="T22" fmla="*/ 5189 w 10378"/>
                <a:gd name="T23" fmla="*/ 0 h 10377"/>
                <a:gd name="T24" fmla="*/ 10378 w 10378"/>
                <a:gd name="T25" fmla="*/ 5188 h 10377"/>
                <a:gd name="T26" fmla="*/ 5189 w 10378"/>
                <a:gd name="T27" fmla="*/ 10377 h 10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78" h="10377">
                  <a:moveTo>
                    <a:pt x="5872" y="5277"/>
                  </a:moveTo>
                  <a:lnTo>
                    <a:pt x="5872" y="2783"/>
                  </a:lnTo>
                  <a:cubicBezTo>
                    <a:pt x="5872" y="2425"/>
                    <a:pt x="5582" y="2135"/>
                    <a:pt x="5223" y="2135"/>
                  </a:cubicBezTo>
                  <a:cubicBezTo>
                    <a:pt x="4864" y="2135"/>
                    <a:pt x="4574" y="2425"/>
                    <a:pt x="4574" y="2783"/>
                  </a:cubicBezTo>
                  <a:lnTo>
                    <a:pt x="4574" y="6026"/>
                  </a:lnTo>
                  <a:lnTo>
                    <a:pt x="7383" y="7647"/>
                  </a:lnTo>
                  <a:cubicBezTo>
                    <a:pt x="7694" y="7825"/>
                    <a:pt x="8091" y="7716"/>
                    <a:pt x="8267" y="7403"/>
                  </a:cubicBezTo>
                  <a:cubicBezTo>
                    <a:pt x="8442" y="7095"/>
                    <a:pt x="8337" y="6703"/>
                    <a:pt x="8031" y="6523"/>
                  </a:cubicBezTo>
                  <a:lnTo>
                    <a:pt x="5872" y="5277"/>
                  </a:lnTo>
                  <a:close/>
                  <a:moveTo>
                    <a:pt x="5189" y="10377"/>
                  </a:moveTo>
                  <a:cubicBezTo>
                    <a:pt x="2324" y="10377"/>
                    <a:pt x="0" y="8054"/>
                    <a:pt x="0" y="5188"/>
                  </a:cubicBezTo>
                  <a:cubicBezTo>
                    <a:pt x="0" y="2322"/>
                    <a:pt x="2324" y="0"/>
                    <a:pt x="5189" y="0"/>
                  </a:cubicBezTo>
                  <a:cubicBezTo>
                    <a:pt x="8054" y="0"/>
                    <a:pt x="10378" y="2322"/>
                    <a:pt x="10378" y="5188"/>
                  </a:cubicBezTo>
                  <a:cubicBezTo>
                    <a:pt x="10378" y="8054"/>
                    <a:pt x="8056" y="10377"/>
                    <a:pt x="5189" y="10377"/>
                  </a:cubicBezTo>
                  <a:close/>
                </a:path>
              </a:pathLst>
            </a:cu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ym typeface="+mn-lt"/>
              </a:endParaRPr>
            </a:p>
          </p:txBody>
        </p:sp>
      </p:grpSp>
      <p:sp>
        <p:nvSpPr>
          <p:cNvPr id="1029" name="任意多边形: 形状 1028" descr="D:\51PPT模板网\51pptmoban.com\图片.jpg"/>
          <p:cNvSpPr/>
          <p:nvPr/>
        </p:nvSpPr>
        <p:spPr>
          <a:xfrm>
            <a:off x="7753690" y="1177167"/>
            <a:ext cx="4438310" cy="2634573"/>
          </a:xfrm>
          <a:custGeom>
            <a:avLst/>
            <a:gdLst>
              <a:gd name="connsiteX0" fmla="*/ 682776 w 4438310"/>
              <a:gd name="connsiteY0" fmla="*/ 0 h 2634573"/>
              <a:gd name="connsiteX1" fmla="*/ 4438310 w 4438310"/>
              <a:gd name="connsiteY1" fmla="*/ 0 h 2634573"/>
              <a:gd name="connsiteX2" fmla="*/ 4438310 w 4438310"/>
              <a:gd name="connsiteY2" fmla="*/ 2634573 h 2634573"/>
              <a:gd name="connsiteX3" fmla="*/ 0 w 4438310"/>
              <a:gd name="connsiteY3" fmla="*/ 2634573 h 2634573"/>
            </a:gdLst>
            <a:ahLst/>
            <a:cxnLst>
              <a:cxn ang="0">
                <a:pos x="connsiteX0" y="connsiteY0"/>
              </a:cxn>
              <a:cxn ang="0">
                <a:pos x="connsiteX1" y="connsiteY1"/>
              </a:cxn>
              <a:cxn ang="0">
                <a:pos x="connsiteX2" y="connsiteY2"/>
              </a:cxn>
              <a:cxn ang="0">
                <a:pos x="connsiteX3" y="connsiteY3"/>
              </a:cxn>
            </a:cxnLst>
            <a:rect l="l" t="t" r="r" b="b"/>
            <a:pathLst>
              <a:path w="4438310" h="2634573">
                <a:moveTo>
                  <a:pt x="682776" y="0"/>
                </a:moveTo>
                <a:lnTo>
                  <a:pt x="4438310" y="0"/>
                </a:lnTo>
                <a:lnTo>
                  <a:pt x="4438310" y="2634573"/>
                </a:lnTo>
                <a:lnTo>
                  <a:pt x="0" y="2634573"/>
                </a:lnTo>
                <a:close/>
              </a:path>
            </a:pathLst>
          </a:custGeom>
          <a:blipFill dpi="0" rotWithShape="1">
            <a:blip r:embed="rId1"/>
            <a:srcRect/>
            <a:tile tx="-101600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74" name="任意多边形: 形状 573"/>
          <p:cNvSpPr/>
          <p:nvPr/>
        </p:nvSpPr>
        <p:spPr>
          <a:xfrm>
            <a:off x="1" y="2654858"/>
            <a:ext cx="993471" cy="160422"/>
          </a:xfrm>
          <a:custGeom>
            <a:avLst/>
            <a:gdLst>
              <a:gd name="connsiteX0" fmla="*/ 0 w 1904349"/>
              <a:gd name="connsiteY0" fmla="*/ 0 h 307507"/>
              <a:gd name="connsiteX1" fmla="*/ 1904349 w 1904349"/>
              <a:gd name="connsiteY1" fmla="*/ 0 h 307507"/>
              <a:gd name="connsiteX2" fmla="*/ 1828109 w 1904349"/>
              <a:gd name="connsiteY2" fmla="*/ 307507 h 307507"/>
              <a:gd name="connsiteX3" fmla="*/ 0 w 1904349"/>
              <a:gd name="connsiteY3" fmla="*/ 307507 h 307507"/>
            </a:gdLst>
            <a:ahLst/>
            <a:cxnLst>
              <a:cxn ang="0">
                <a:pos x="connsiteX0" y="connsiteY0"/>
              </a:cxn>
              <a:cxn ang="0">
                <a:pos x="connsiteX1" y="connsiteY1"/>
              </a:cxn>
              <a:cxn ang="0">
                <a:pos x="connsiteX2" y="connsiteY2"/>
              </a:cxn>
              <a:cxn ang="0">
                <a:pos x="connsiteX3" y="connsiteY3"/>
              </a:cxn>
            </a:cxnLst>
            <a:rect l="l" t="t" r="r" b="b"/>
            <a:pathLst>
              <a:path w="1904349" h="307507">
                <a:moveTo>
                  <a:pt x="0" y="0"/>
                </a:moveTo>
                <a:lnTo>
                  <a:pt x="1904349" y="0"/>
                </a:lnTo>
                <a:lnTo>
                  <a:pt x="1828109" y="307507"/>
                </a:lnTo>
                <a:lnTo>
                  <a:pt x="0" y="307507"/>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 name="图片 1"/>
          <p:cNvPicPr>
            <a:picLocks noChangeAspect="1"/>
          </p:cNvPicPr>
          <p:nvPr/>
        </p:nvPicPr>
        <p:blipFill>
          <a:blip r:embed="rId2"/>
          <a:stretch>
            <a:fillRect/>
          </a:stretch>
        </p:blipFill>
        <p:spPr>
          <a:xfrm>
            <a:off x="92710" y="107315"/>
            <a:ext cx="4337685" cy="1701165"/>
          </a:xfrm>
          <a:prstGeom prst="rect">
            <a:avLst/>
          </a:prstGeom>
          <a:noFill/>
          <a:ln>
            <a:noFill/>
          </a:ln>
        </p:spPr>
      </p:pic>
      <p:pic>
        <p:nvPicPr>
          <p:cNvPr id="12" name="图片 3" descr="IMG_256"/>
          <p:cNvPicPr>
            <a:picLocks noChangeAspect="1"/>
          </p:cNvPicPr>
          <p:nvPr/>
        </p:nvPicPr>
        <p:blipFill>
          <a:blip r:embed="rId3"/>
          <a:stretch>
            <a:fillRect/>
          </a:stretch>
        </p:blipFill>
        <p:spPr>
          <a:xfrm>
            <a:off x="9171940" y="4654550"/>
            <a:ext cx="2521585" cy="18211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advantages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PART3</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79070" y="5140325"/>
            <a:ext cx="1563370" cy="1563370"/>
          </a:xfrm>
          <a:prstGeom prst="rect">
            <a:avLst/>
          </a:prstGeom>
          <a:noFill/>
          <a:ln w="9525">
            <a:noFill/>
          </a:ln>
          <a:effectLst>
            <a:softEdge rad="127000"/>
          </a:effectLst>
        </p:spPr>
      </p:pic>
      <p:sp>
        <p:nvSpPr>
          <p:cNvPr id="2" name="文本框 1"/>
          <p:cNvSpPr txBox="1"/>
          <p:nvPr/>
        </p:nvSpPr>
        <p:spPr>
          <a:xfrm>
            <a:off x="471805" y="1176020"/>
            <a:ext cx="12252960" cy="521970"/>
          </a:xfrm>
          <a:prstGeom prst="rect">
            <a:avLst/>
          </a:prstGeom>
          <a:effectLst>
            <a:outerShdw blurRad="50800" dist="38100" dir="2700000" algn="tl" rotWithShape="0">
              <a:prstClr val="black">
                <a:alpha val="40000"/>
              </a:prstClr>
            </a:outerShdw>
          </a:effectLst>
        </p:spPr>
        <p:txBody>
          <a:bodyPr wrap="square">
            <a:spAutoFit/>
          </a:bodyPr>
          <a:p>
            <a:r>
              <a:rPr lang="en-US" altLang="zh-CN" sz="2800">
                <a:solidFill>
                  <a:srgbClr val="000000"/>
                </a:solidFill>
                <a:latin typeface="方正粗黑宋简体" panose="02000000000000000000" charset="-122"/>
                <a:ea typeface="方正粗黑宋简体" panose="02000000000000000000" charset="-122"/>
              </a:rPr>
              <a:t>1.The target customer is clear</a:t>
            </a:r>
            <a:r>
              <a:rPr lang="zh-CN" altLang="en-US" sz="2800">
                <a:solidFill>
                  <a:srgbClr val="000000"/>
                </a:solidFill>
                <a:latin typeface="方正粗黑宋简体" panose="02000000000000000000" charset="-122"/>
                <a:ea typeface="方正粗黑宋简体" panose="02000000000000000000" charset="-122"/>
              </a:rPr>
              <a:t>：</a:t>
            </a:r>
            <a:r>
              <a:rPr lang="en-US" altLang="zh-CN" sz="2000">
                <a:solidFill>
                  <a:srgbClr val="000000"/>
                </a:solidFill>
                <a:latin typeface="方正粗黑宋简体" panose="02000000000000000000" charset="-122"/>
                <a:ea typeface="方正粗黑宋简体" panose="02000000000000000000" charset="-122"/>
              </a:rPr>
              <a:t>targeting customers in the sinking market</a:t>
            </a:r>
            <a:r>
              <a:rPr lang="en-US" altLang="zh-CN" sz="1400">
                <a:solidFill>
                  <a:srgbClr val="000000"/>
                </a:solidFill>
                <a:latin typeface="Times New Roman" panose="02020603050405020304"/>
                <a:ea typeface="Times New Roman" panose="02020603050405020304"/>
              </a:rPr>
              <a:t>. </a:t>
            </a:r>
            <a:endParaRPr lang="en-US" altLang="zh-CN" sz="1400">
              <a:solidFill>
                <a:srgbClr val="000000"/>
              </a:solidFill>
              <a:latin typeface="Times New Roman" panose="02020603050405020304"/>
              <a:ea typeface="Times New Roman" panose="02020603050405020304"/>
            </a:endParaRPr>
          </a:p>
        </p:txBody>
      </p:sp>
      <p:pic>
        <p:nvPicPr>
          <p:cNvPr id="5" name="图片 2" descr="IMG_256"/>
          <p:cNvPicPr>
            <a:picLocks noChangeAspect="1"/>
          </p:cNvPicPr>
          <p:nvPr/>
        </p:nvPicPr>
        <p:blipFill>
          <a:blip r:embed="rId2"/>
          <a:stretch>
            <a:fillRect/>
          </a:stretch>
        </p:blipFill>
        <p:spPr>
          <a:xfrm>
            <a:off x="8009255" y="1863090"/>
            <a:ext cx="4110355" cy="3084830"/>
          </a:xfrm>
          <a:prstGeom prst="rect">
            <a:avLst/>
          </a:prstGeom>
          <a:noFill/>
          <a:ln w="9525">
            <a:noFill/>
          </a:ln>
          <a:effectLst>
            <a:softEdge rad="12700"/>
          </a:effectLst>
        </p:spPr>
      </p:pic>
      <p:sp>
        <p:nvSpPr>
          <p:cNvPr id="6" name="文本框 5"/>
          <p:cNvSpPr txBox="1"/>
          <p:nvPr/>
        </p:nvSpPr>
        <p:spPr>
          <a:xfrm>
            <a:off x="400685" y="2086610"/>
            <a:ext cx="7680960" cy="2861310"/>
          </a:xfrm>
          <a:prstGeom prst="rect">
            <a:avLst/>
          </a:prstGeom>
          <a:effectLst>
            <a:outerShdw blurRad="50800" dist="38100" dir="2700000" algn="tl" rotWithShape="0">
              <a:prstClr val="black">
                <a:alpha val="40000"/>
              </a:prstClr>
            </a:outerShdw>
          </a:effectLst>
        </p:spPr>
        <p:txBody>
          <a:bodyPr wrap="square">
            <a:spAutoFit/>
          </a:bodyPr>
          <a:p>
            <a:pPr marL="0" indent="304800" algn="just" defTabSz="266700">
              <a:spcBef>
                <a:spcPct val="0"/>
              </a:spcBef>
              <a:spcAft>
                <a:spcPct val="0"/>
              </a:spcAft>
            </a:pPr>
            <a:r>
              <a:rPr lang="en-US" altLang="zh-CN" sz="2000" b="1">
                <a:latin typeface="Times New Roman" panose="02020603050405020304"/>
                <a:ea typeface="Times New Roman" panose="02020603050405020304"/>
              </a:rPr>
              <a:t>Pinduoduo offers products at lower prices compared to other traditional e-commerce platforms, and even items priced in the single digits can be shipped for free. These factors are highly attractive to consumers in the sinking</a:t>
            </a:r>
            <a:r>
              <a:rPr lang="en-US" altLang="zh-CN" sz="2000" b="1">
                <a:latin typeface="Times New Roman" panose="02020603050405020304"/>
                <a:ea typeface="宋体" panose="02010600030101010101" pitchFamily="2" charset="-122"/>
              </a:rPr>
              <a:t> </a:t>
            </a:r>
            <a:r>
              <a:rPr lang="en-US" altLang="zh-CN" sz="2000" b="1">
                <a:latin typeface="Times New Roman" panose="02020603050405020304"/>
                <a:ea typeface="Times New Roman" panose="02020603050405020304"/>
              </a:rPr>
              <a:t>market, and more and more consumers choose to buy items on Pinduoduo.</a:t>
            </a:r>
            <a:endParaRPr lang="en-US" altLang="zh-CN" sz="2000" b="1">
              <a:latin typeface="Times New Roman" panose="02020603050405020304"/>
              <a:ea typeface="Times New Roman" panose="02020603050405020304"/>
            </a:endParaRPr>
          </a:p>
          <a:p>
            <a:pPr marL="0" indent="304800" algn="just" defTabSz="266700">
              <a:spcBef>
                <a:spcPct val="0"/>
              </a:spcBef>
              <a:spcAft>
                <a:spcPct val="0"/>
              </a:spcAft>
            </a:pPr>
            <a:r>
              <a:rPr lang="en-US" altLang="zh-CN" sz="2000" b="1">
                <a:latin typeface="Times New Roman" panose="02020603050405020304"/>
                <a:ea typeface="宋体" panose="02010600030101010101" pitchFamily="2" charset="-122"/>
              </a:rPr>
              <a:t> </a:t>
            </a:r>
            <a:endParaRPr lang="en-US" altLang="zh-CN" sz="2000" b="1">
              <a:latin typeface="Times New Roman" panose="02020603050405020304"/>
              <a:ea typeface="宋体" panose="02010600030101010101" pitchFamily="2" charset="-122"/>
            </a:endParaRPr>
          </a:p>
          <a:p>
            <a:pPr marL="0" indent="304800" algn="just" defTabSz="266700">
              <a:spcBef>
                <a:spcPct val="0"/>
              </a:spcBef>
              <a:spcAft>
                <a:spcPct val="0"/>
              </a:spcAft>
            </a:pPr>
            <a:r>
              <a:rPr lang="en-US" altLang="zh-CN" sz="2000" b="1">
                <a:latin typeface="Times New Roman" panose="02020603050405020304"/>
                <a:ea typeface="Times New Roman" panose="02020603050405020304"/>
              </a:rPr>
              <a:t>The increase in users has attracted more sellers to join Pinduoduo. And, the relatively low barriers to entry for sellers on Pinduoduo have brought opportunities to even more sellers.</a:t>
            </a:r>
            <a:endParaRPr lang="en-US" altLang="zh-CN" sz="2000" b="1">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advantages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PART3</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0558780" y="5077460"/>
            <a:ext cx="1563370" cy="1563370"/>
          </a:xfrm>
          <a:prstGeom prst="rect">
            <a:avLst/>
          </a:prstGeom>
          <a:noFill/>
          <a:ln w="9525">
            <a:noFill/>
          </a:ln>
          <a:effectLst>
            <a:softEdge rad="127000"/>
          </a:effectLst>
        </p:spPr>
      </p:pic>
      <p:sp>
        <p:nvSpPr>
          <p:cNvPr id="2" name="文本框 1"/>
          <p:cNvSpPr txBox="1"/>
          <p:nvPr/>
        </p:nvSpPr>
        <p:spPr>
          <a:xfrm>
            <a:off x="471805" y="1176020"/>
            <a:ext cx="8711565" cy="521970"/>
          </a:xfrm>
          <a:prstGeom prst="rect">
            <a:avLst/>
          </a:prstGeom>
          <a:effectLst>
            <a:outerShdw blurRad="50800" dist="38100" dir="2700000" algn="tl" rotWithShape="0">
              <a:prstClr val="black">
                <a:alpha val="40000"/>
              </a:prstClr>
            </a:outerShdw>
          </a:effectLst>
        </p:spPr>
        <p:txBody>
          <a:bodyPr wrap="square">
            <a:spAutoFit/>
          </a:bodyPr>
          <a:p>
            <a:r>
              <a:rPr lang="en-US" altLang="zh-CN" sz="2800">
                <a:solidFill>
                  <a:srgbClr val="000000"/>
                </a:solidFill>
                <a:latin typeface="方正粗黑宋简体" panose="02000000000000000000" charset="-122"/>
                <a:ea typeface="方正粗黑宋简体" panose="02000000000000000000" charset="-122"/>
              </a:rPr>
              <a:t>2.C2M (Consumer-to-Manufacturer)</a:t>
            </a:r>
            <a:endParaRPr lang="en-US" altLang="zh-CN">
              <a:solidFill>
                <a:srgbClr val="000000"/>
              </a:solidFill>
              <a:latin typeface="Times New Roman" panose="02020603050405020304"/>
              <a:ea typeface="Times New Roman" panose="02020603050405020304"/>
            </a:endParaRPr>
          </a:p>
        </p:txBody>
      </p:sp>
      <p:sp>
        <p:nvSpPr>
          <p:cNvPr id="7" name="文本框 6"/>
          <p:cNvSpPr txBox="1"/>
          <p:nvPr/>
        </p:nvSpPr>
        <p:spPr>
          <a:xfrm>
            <a:off x="3154045" y="5077460"/>
            <a:ext cx="5575300" cy="953135"/>
          </a:xfrm>
          <a:prstGeom prst="rect">
            <a:avLst/>
          </a:prstGeom>
          <a:effectLst>
            <a:reflection blurRad="6350" stA="52000" endA="300" endPos="35000" dir="5400000" sy="-100000" algn="bl" rotWithShape="0"/>
            <a:softEdge rad="31750"/>
          </a:effectLst>
        </p:spPr>
        <p:style>
          <a:lnRef idx="0">
            <a:srgbClr val="FFFFFF"/>
          </a:lnRef>
          <a:fillRef idx="1">
            <a:schemeClr val="accent4"/>
          </a:fillRef>
          <a:effectRef idx="2">
            <a:schemeClr val="accent4"/>
          </a:effectRef>
          <a:fontRef idx="minor">
            <a:schemeClr val="lt1"/>
          </a:fontRef>
        </p:style>
        <p:txBody>
          <a:bodyPr wrap="square">
            <a:spAutoFit/>
          </a:bodyPr>
          <a:p>
            <a:pPr marL="0" indent="266700" algn="ctr" defTabSz="266700" latinLnBrk="1">
              <a:spcBef>
                <a:spcPct val="0"/>
              </a:spcBef>
              <a:spcAft>
                <a:spcPct val="0"/>
              </a:spcAft>
            </a:pPr>
            <a:r>
              <a:rPr lang="en-US" altLang="zh-CN" sz="2800">
                <a:solidFill>
                  <a:schemeClr val="tx1"/>
                </a:solidFill>
                <a:latin typeface="方正粗黑宋简体" panose="02000000000000000000" charset="-122"/>
                <a:ea typeface="方正粗黑宋简体" panose="02000000000000000000" charset="-122"/>
                <a:sym typeface="+mn-ea"/>
              </a:rPr>
              <a:t>Others</a:t>
            </a:r>
            <a:r>
              <a:rPr lang="zh-CN" altLang="en-US" sz="2800">
                <a:solidFill>
                  <a:schemeClr val="tx1"/>
                </a:solidFill>
                <a:latin typeface="方正粗黑宋简体" panose="02000000000000000000" charset="-122"/>
                <a:ea typeface="方正粗黑宋简体" panose="02000000000000000000" charset="-122"/>
                <a:sym typeface="+mn-ea"/>
              </a:rPr>
              <a:t>：</a:t>
            </a: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rPr>
              <a:t>(M→)B/C→C</a:t>
            </a:r>
            <a:endPar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endParaRPr>
          </a:p>
          <a:p>
            <a:pPr marL="0" indent="0" algn="ctr" defTabSz="266700">
              <a:spcBef>
                <a:spcPct val="0"/>
              </a:spcBef>
              <a:spcAft>
                <a:spcPct val="0"/>
              </a:spcAft>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rPr>
              <a:t>Pinduoduo</a:t>
            </a:r>
            <a:r>
              <a:rPr lang="zh-CN" altLang="en-US" sz="2800" b="1">
                <a:solidFill>
                  <a:srgbClr val="FF0000"/>
                </a:solidFill>
                <a:latin typeface="方正粗黑宋简体" panose="02000000000000000000" charset="-122"/>
                <a:ea typeface="方正粗黑宋简体" panose="02000000000000000000" charset="-122"/>
                <a:cs typeface="方正粗黑宋简体" panose="02000000000000000000" charset="-122"/>
              </a:rPr>
              <a:t>：</a:t>
            </a: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rPr>
              <a:t>C→M</a:t>
            </a:r>
            <a:endPar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endParaRPr>
          </a:p>
        </p:txBody>
      </p:sp>
      <p:sp>
        <p:nvSpPr>
          <p:cNvPr id="5" name="文本框 4"/>
          <p:cNvSpPr txBox="1"/>
          <p:nvPr/>
        </p:nvSpPr>
        <p:spPr>
          <a:xfrm>
            <a:off x="407670" y="2049780"/>
            <a:ext cx="11108055" cy="2676525"/>
          </a:xfrm>
          <a:prstGeom prst="rect">
            <a:avLst/>
          </a:prstGeom>
          <a:effectLst>
            <a:outerShdw blurRad="50800" dist="38100" dir="2700000" algn="tl" rotWithShape="0">
              <a:prstClr val="black">
                <a:alpha val="40000"/>
              </a:prstClr>
            </a:outerShdw>
          </a:effectLst>
        </p:spPr>
        <p:txBody>
          <a:bodyPr wrap="square">
            <a:spAutoFit/>
          </a:bodyPr>
          <a:p>
            <a:pPr marL="0" indent="0" algn="just" defTabSz="266700">
              <a:spcBef>
                <a:spcPct val="0"/>
              </a:spcBef>
              <a:spcAft>
                <a:spcPct val="0"/>
              </a:spcAft>
            </a:pPr>
            <a:r>
              <a:rPr lang="en-US" altLang="zh-CN" sz="2400" b="1">
                <a:latin typeface="Times New Roman" panose="02020603050405020304"/>
                <a:ea typeface="Times New Roman" panose="02020603050405020304"/>
              </a:rPr>
              <a:t>        The main transaction modes of traditional e-commerce platforms are C2C (Consumer to Consumer) and B2C (Business to Consumer), but this doesn't shorten the transaction distance between Manufacturers M and consumers C. However, Pinduoduo's transaction mode is positioned as C2M (Consumer to Manufacturer), attracting a large number of suppliers of different brands to join the platform to communicate directly with consumers. This shortens the transaction distance between consumers and suppliers.</a:t>
            </a:r>
            <a:endParaRPr lang="en-US" altLang="zh-CN" sz="2400" b="1">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advantages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PART3</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0558780" y="5077460"/>
            <a:ext cx="1563370" cy="1563370"/>
          </a:xfrm>
          <a:prstGeom prst="rect">
            <a:avLst/>
          </a:prstGeom>
          <a:noFill/>
          <a:ln w="9525">
            <a:noFill/>
          </a:ln>
          <a:effectLst>
            <a:softEdge rad="127000"/>
          </a:effectLst>
        </p:spPr>
      </p:pic>
      <p:sp>
        <p:nvSpPr>
          <p:cNvPr id="2" name="文本框 1"/>
          <p:cNvSpPr txBox="1"/>
          <p:nvPr/>
        </p:nvSpPr>
        <p:spPr>
          <a:xfrm>
            <a:off x="471805" y="1176020"/>
            <a:ext cx="8711565" cy="521970"/>
          </a:xfrm>
          <a:prstGeom prst="rect">
            <a:avLst/>
          </a:prstGeom>
          <a:effectLst>
            <a:outerShdw blurRad="50800" dist="38100" dir="2700000" algn="tl" rotWithShape="0">
              <a:prstClr val="black">
                <a:alpha val="40000"/>
              </a:prstClr>
            </a:outerShdw>
          </a:effectLst>
        </p:spPr>
        <p:txBody>
          <a:bodyPr wrap="square">
            <a:spAutoFit/>
          </a:bodyPr>
          <a:p>
            <a:r>
              <a:rPr lang="en-US" altLang="zh-CN" sz="2800">
                <a:solidFill>
                  <a:srgbClr val="000000"/>
                </a:solidFill>
                <a:latin typeface="方正粗黑宋简体" panose="02000000000000000000" charset="-122"/>
                <a:ea typeface="方正粗黑宋简体" panose="02000000000000000000" charset="-122"/>
              </a:rPr>
              <a:t>3.Selling in the form of group.</a:t>
            </a:r>
            <a:endParaRPr lang="en-US" altLang="zh-CN" sz="2800">
              <a:solidFill>
                <a:srgbClr val="000000"/>
              </a:solidFill>
              <a:latin typeface="方正粗黑宋简体" panose="02000000000000000000" charset="-122"/>
              <a:ea typeface="方正粗黑宋简体" panose="02000000000000000000" charset="-122"/>
            </a:endParaRPr>
          </a:p>
        </p:txBody>
      </p:sp>
      <p:pic>
        <p:nvPicPr>
          <p:cNvPr id="5" name="图片 1"/>
          <p:cNvPicPr>
            <a:picLocks noChangeAspect="1"/>
          </p:cNvPicPr>
          <p:nvPr/>
        </p:nvPicPr>
        <p:blipFill>
          <a:blip r:embed="rId2"/>
          <a:stretch>
            <a:fillRect/>
          </a:stretch>
        </p:blipFill>
        <p:spPr>
          <a:xfrm>
            <a:off x="471805" y="2411095"/>
            <a:ext cx="3678555" cy="1442720"/>
          </a:xfrm>
          <a:prstGeom prst="rect">
            <a:avLst/>
          </a:prstGeom>
          <a:noFill/>
          <a:ln>
            <a:noFill/>
          </a:ln>
          <a:effectLst>
            <a:reflection blurRad="6350" stA="50000" endA="300" endPos="38500" dist="50800" dir="5400000" sy="-100000" algn="bl" rotWithShape="0"/>
            <a:softEdge rad="31750"/>
          </a:effectLst>
        </p:spPr>
      </p:pic>
      <p:sp>
        <p:nvSpPr>
          <p:cNvPr id="6" name="文本框 5"/>
          <p:cNvSpPr txBox="1"/>
          <p:nvPr/>
        </p:nvSpPr>
        <p:spPr>
          <a:xfrm>
            <a:off x="4904105" y="2463165"/>
            <a:ext cx="6732270" cy="1938020"/>
          </a:xfrm>
          <a:prstGeom prst="rect">
            <a:avLst/>
          </a:prstGeom>
          <a:effectLst>
            <a:outerShdw blurRad="50800" dist="38100" dir="2700000" algn="tl" rotWithShape="0">
              <a:prstClr val="black">
                <a:alpha val="40000"/>
              </a:prstClr>
            </a:outerShdw>
          </a:effectLst>
        </p:spPr>
        <p:txBody>
          <a:bodyPr wrap="square">
            <a:spAutoFit/>
          </a:bodyPr>
          <a:p>
            <a:pPr marL="0" indent="304800" algn="just" defTabSz="266700">
              <a:spcBef>
                <a:spcPct val="0"/>
              </a:spcBef>
              <a:spcAft>
                <a:spcPct val="0"/>
              </a:spcAft>
            </a:pPr>
            <a:r>
              <a:rPr lang="en-US" altLang="zh-CN" sz="2400" b="1">
                <a:latin typeface="Times New Roman" panose="02020603050405020304"/>
                <a:ea typeface="Times New Roman" panose="02020603050405020304"/>
              </a:rPr>
              <a:t>Pinduoduo uses a group-buying model for sales, allowing consumers to purchase goods at a reduced price after reaching a certain quantity. This approach lowers the cost for individual consumers and increases sales volume.</a:t>
            </a:r>
            <a:endParaRPr lang="en-US" altLang="zh-CN" sz="2400" b="1">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advantages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PART3</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0558780" y="5077460"/>
            <a:ext cx="1563370" cy="1563370"/>
          </a:xfrm>
          <a:prstGeom prst="rect">
            <a:avLst/>
          </a:prstGeom>
          <a:noFill/>
          <a:ln w="9525">
            <a:noFill/>
          </a:ln>
          <a:effectLst>
            <a:softEdge rad="127000"/>
          </a:effectLst>
        </p:spPr>
      </p:pic>
      <p:sp>
        <p:nvSpPr>
          <p:cNvPr id="2" name="文本框 1"/>
          <p:cNvSpPr txBox="1"/>
          <p:nvPr/>
        </p:nvSpPr>
        <p:spPr>
          <a:xfrm>
            <a:off x="471805" y="1176020"/>
            <a:ext cx="8711565" cy="521970"/>
          </a:xfrm>
          <a:prstGeom prst="rect">
            <a:avLst/>
          </a:prstGeom>
          <a:effectLst>
            <a:outerShdw blurRad="50800" dist="38100" dir="2700000" algn="tl" rotWithShape="0">
              <a:prstClr val="black">
                <a:alpha val="40000"/>
              </a:prstClr>
            </a:outerShdw>
          </a:effectLst>
        </p:spPr>
        <p:txBody>
          <a:bodyPr wrap="square">
            <a:spAutoFit/>
          </a:bodyPr>
          <a:p>
            <a:r>
              <a:rPr lang="en-US" altLang="zh-CN" sz="2800">
                <a:solidFill>
                  <a:srgbClr val="000000"/>
                </a:solidFill>
                <a:latin typeface="方正粗黑宋简体" panose="02000000000000000000" charset="-122"/>
                <a:ea typeface="方正粗黑宋简体" panose="02000000000000000000" charset="-122"/>
              </a:rPr>
              <a:t>4.Unique ways of promotion</a:t>
            </a:r>
            <a:endParaRPr lang="en-US" altLang="zh-CN" sz="2800">
              <a:solidFill>
                <a:srgbClr val="000000"/>
              </a:solidFill>
              <a:latin typeface="方正粗黑宋简体" panose="02000000000000000000" charset="-122"/>
              <a:ea typeface="方正粗黑宋简体" panose="02000000000000000000" charset="-122"/>
            </a:endParaRPr>
          </a:p>
        </p:txBody>
      </p:sp>
      <p:sp>
        <p:nvSpPr>
          <p:cNvPr id="5" name="文本框 4"/>
          <p:cNvSpPr txBox="1"/>
          <p:nvPr/>
        </p:nvSpPr>
        <p:spPr>
          <a:xfrm>
            <a:off x="763905" y="2049145"/>
            <a:ext cx="10053320" cy="3415030"/>
          </a:xfrm>
          <a:prstGeom prst="rect">
            <a:avLst/>
          </a:prstGeom>
          <a:effectLst>
            <a:outerShdw blurRad="50800" dist="38100" dir="2700000" algn="tl" rotWithShape="0">
              <a:prstClr val="black">
                <a:alpha val="40000"/>
              </a:prstClr>
            </a:outerShdw>
          </a:effectLst>
        </p:spPr>
        <p:txBody>
          <a:bodyPr wrap="square">
            <a:spAutoFit/>
          </a:bodyPr>
          <a:p>
            <a:pPr marL="0" indent="304800" algn="just" defTabSz="266700">
              <a:spcBef>
                <a:spcPct val="0"/>
              </a:spcBef>
              <a:spcAft>
                <a:spcPct val="0"/>
              </a:spcAft>
            </a:pPr>
            <a:r>
              <a:rPr lang="en-US" altLang="zh-CN" sz="2400" b="1">
                <a:latin typeface="Times New Roman" panose="02020603050405020304"/>
                <a:ea typeface="Times New Roman" panose="02020603050405020304"/>
              </a:rPr>
              <a:t>Pinduoduo sells through group-buying. Users on social media, after receiving group-buying links from friends, will browse product information. These products are usually affordable and practical, so they are likely to purchase them too. This makes more consumers start using PDD.</a:t>
            </a:r>
            <a:endParaRPr lang="en-US" altLang="zh-CN" sz="2400" b="1">
              <a:latin typeface="Times New Roman" panose="02020603050405020304"/>
              <a:ea typeface="Times New Roman" panose="02020603050405020304"/>
            </a:endParaRPr>
          </a:p>
          <a:p>
            <a:pPr marL="0" indent="304800" algn="just" defTabSz="266700">
              <a:spcBef>
                <a:spcPct val="0"/>
              </a:spcBef>
              <a:spcAft>
                <a:spcPct val="0"/>
              </a:spcAft>
            </a:pPr>
            <a:r>
              <a:rPr lang="en-US" altLang="zh-CN" sz="2400" b="1">
                <a:latin typeface="Times New Roman" panose="02020603050405020304"/>
                <a:ea typeface="宋体" panose="02010600030101010101" pitchFamily="2" charset="-122"/>
              </a:rPr>
              <a:t> </a:t>
            </a:r>
            <a:endParaRPr lang="en-US" altLang="zh-CN" sz="2400" b="1">
              <a:latin typeface="Times New Roman" panose="02020603050405020304"/>
              <a:ea typeface="宋体" panose="02010600030101010101" pitchFamily="2" charset="-122"/>
            </a:endParaRPr>
          </a:p>
          <a:p>
            <a:pPr marL="0" indent="304800" algn="just" defTabSz="266700">
              <a:spcBef>
                <a:spcPct val="0"/>
              </a:spcBef>
              <a:spcAft>
                <a:spcPct val="0"/>
              </a:spcAft>
            </a:pPr>
            <a:r>
              <a:rPr lang="en-US" altLang="zh-CN" sz="2400" b="1">
                <a:latin typeface="Times New Roman" panose="02020603050405020304"/>
                <a:ea typeface="Times New Roman" panose="02020603050405020304"/>
              </a:rPr>
              <a:t>In addition, Pinduoduo has innovated promotional methods.</a:t>
            </a:r>
            <a:r>
              <a:rPr lang="en-US" altLang="zh-CN" sz="2400" b="1">
                <a:latin typeface="Times New Roman" panose="02020603050405020304"/>
                <a:ea typeface="宋体" panose="02010600030101010101" pitchFamily="2" charset="-122"/>
              </a:rPr>
              <a:t> Such as</a:t>
            </a:r>
            <a:r>
              <a:rPr lang="zh-CN" altLang="en-US" sz="2400" b="1">
                <a:latin typeface="Times New Roman" panose="02020603050405020304"/>
                <a:ea typeface="宋体" panose="02010600030101010101" pitchFamily="2" charset="-122"/>
              </a:rPr>
              <a:t>，</a:t>
            </a:r>
            <a:r>
              <a:rPr lang="en-US" altLang="zh-CN" sz="2400" b="1">
                <a:latin typeface="Times New Roman" panose="02020603050405020304"/>
                <a:ea typeface="宋体" panose="02010600030101010101" pitchFamily="2" charset="-122"/>
              </a:rPr>
              <a:t> i</a:t>
            </a:r>
            <a:r>
              <a:rPr lang="en-US" altLang="zh-CN" sz="2400" b="1">
                <a:latin typeface="Times New Roman" panose="02020603050405020304"/>
                <a:ea typeface="Times New Roman" panose="02020603050405020304"/>
              </a:rPr>
              <a:t>nvite friends to click the link to get free orders and</a:t>
            </a:r>
            <a:r>
              <a:rPr lang="en-US" altLang="zh-CN" sz="2400" b="1">
                <a:latin typeface="Times New Roman" panose="02020603050405020304"/>
                <a:ea typeface="宋体" panose="02010600030101010101" pitchFamily="2" charset="-122"/>
              </a:rPr>
              <a:t> </a:t>
            </a:r>
            <a:r>
              <a:rPr lang="en-US" altLang="zh-CN" sz="2400" b="1">
                <a:latin typeface="Times New Roman" panose="02020603050405020304"/>
                <a:ea typeface="Times New Roman" panose="02020603050405020304"/>
              </a:rPr>
              <a:t>money. It not only meets consumers' actual needs but also enhances their shopping experience through interaction</a:t>
            </a:r>
            <a:r>
              <a:rPr lang="en-US" altLang="zh-CN">
                <a:latin typeface="Times New Roman" panose="02020603050405020304"/>
                <a:ea typeface="Times New Roman" panose="02020603050405020304"/>
              </a:rPr>
              <a:t>.</a:t>
            </a:r>
            <a:endParaRPr lang="en-US" altLang="zh-CN">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任意多边形: 形状 40"/>
          <p:cNvSpPr/>
          <p:nvPr/>
        </p:nvSpPr>
        <p:spPr>
          <a:xfrm>
            <a:off x="8232662" y="6635151"/>
            <a:ext cx="3959338" cy="222849"/>
          </a:xfrm>
          <a:custGeom>
            <a:avLst/>
            <a:gdLst>
              <a:gd name="connsiteX0" fmla="*/ 55251 w 3959338"/>
              <a:gd name="connsiteY0" fmla="*/ 0 h 222849"/>
              <a:gd name="connsiteX1" fmla="*/ 3959338 w 3959338"/>
              <a:gd name="connsiteY1" fmla="*/ 0 h 222849"/>
              <a:gd name="connsiteX2" fmla="*/ 3959338 w 3959338"/>
              <a:gd name="connsiteY2" fmla="*/ 222849 h 222849"/>
              <a:gd name="connsiteX3" fmla="*/ 0 w 3959338"/>
              <a:gd name="connsiteY3" fmla="*/ 222849 h 222849"/>
            </a:gdLst>
            <a:ahLst/>
            <a:cxnLst>
              <a:cxn ang="0">
                <a:pos x="connsiteX0" y="connsiteY0"/>
              </a:cxn>
              <a:cxn ang="0">
                <a:pos x="connsiteX1" y="connsiteY1"/>
              </a:cxn>
              <a:cxn ang="0">
                <a:pos x="connsiteX2" y="connsiteY2"/>
              </a:cxn>
              <a:cxn ang="0">
                <a:pos x="connsiteX3" y="connsiteY3"/>
              </a:cxn>
            </a:cxnLst>
            <a:rect l="l" t="t" r="r" b="b"/>
            <a:pathLst>
              <a:path w="3959338" h="222849">
                <a:moveTo>
                  <a:pt x="55251" y="0"/>
                </a:moveTo>
                <a:lnTo>
                  <a:pt x="3959338" y="0"/>
                </a:lnTo>
                <a:lnTo>
                  <a:pt x="3959338" y="222849"/>
                </a:lnTo>
                <a:lnTo>
                  <a:pt x="0" y="222849"/>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60" name="平行四边形 559" descr="D:\51PPT模板网\51pptmoban.com\图片.jpg"/>
          <p:cNvSpPr/>
          <p:nvPr/>
        </p:nvSpPr>
        <p:spPr>
          <a:xfrm>
            <a:off x="4555312" y="1931853"/>
            <a:ext cx="3677350" cy="776471"/>
          </a:xfrm>
          <a:prstGeom prst="parallelogram">
            <a:avLst>
              <a:gd name="adj" fmla="val 24793"/>
            </a:avLst>
          </a:pr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0" y="1931853"/>
            <a:ext cx="4363374" cy="2665547"/>
          </a:xfrm>
          <a:custGeom>
            <a:avLst/>
            <a:gdLst>
              <a:gd name="connsiteX0" fmla="*/ 0 w 4363374"/>
              <a:gd name="connsiteY0" fmla="*/ 0 h 2665547"/>
              <a:gd name="connsiteX1" fmla="*/ 4363374 w 4363374"/>
              <a:gd name="connsiteY1" fmla="*/ 0 h 2665547"/>
              <a:gd name="connsiteX2" fmla="*/ 3702504 w 4363374"/>
              <a:gd name="connsiteY2" fmla="*/ 2665547 h 2665547"/>
              <a:gd name="connsiteX3" fmla="*/ 0 w 4363374"/>
              <a:gd name="connsiteY3" fmla="*/ 2665547 h 2665547"/>
            </a:gdLst>
            <a:ahLst/>
            <a:cxnLst>
              <a:cxn ang="0">
                <a:pos x="connsiteX0" y="connsiteY0"/>
              </a:cxn>
              <a:cxn ang="0">
                <a:pos x="connsiteX1" y="connsiteY1"/>
              </a:cxn>
              <a:cxn ang="0">
                <a:pos x="connsiteX2" y="connsiteY2"/>
              </a:cxn>
              <a:cxn ang="0">
                <a:pos x="connsiteX3" y="connsiteY3"/>
              </a:cxn>
            </a:cxnLst>
            <a:rect l="l" t="t" r="r" b="b"/>
            <a:pathLst>
              <a:path w="4363374" h="2665547">
                <a:moveTo>
                  <a:pt x="0" y="0"/>
                </a:moveTo>
                <a:lnTo>
                  <a:pt x="4363374" y="0"/>
                </a:lnTo>
                <a:lnTo>
                  <a:pt x="3702504" y="2665547"/>
                </a:lnTo>
                <a:lnTo>
                  <a:pt x="0" y="2665547"/>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1389055" y="2602906"/>
            <a:ext cx="2722880" cy="1322070"/>
          </a:xfrm>
          <a:prstGeom prst="rect">
            <a:avLst/>
          </a:prstGeom>
          <a:noFill/>
        </p:spPr>
        <p:txBody>
          <a:bodyPr wrap="none" rtlCol="0">
            <a:spAutoFit/>
          </a:bodyPr>
          <a:lstStyle/>
          <a:p>
            <a:r>
              <a:rPr lang="en-US" altLang="zh-CN" sz="80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PART4</a:t>
            </a:r>
            <a:endParaRPr lang="en-US" altLang="zh-CN" sz="80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sp>
        <p:nvSpPr>
          <p:cNvPr id="38" name="任意多边形: 形状 37"/>
          <p:cNvSpPr/>
          <p:nvPr/>
        </p:nvSpPr>
        <p:spPr>
          <a:xfrm>
            <a:off x="1" y="1931853"/>
            <a:ext cx="1786397" cy="2665547"/>
          </a:xfrm>
          <a:custGeom>
            <a:avLst/>
            <a:gdLst>
              <a:gd name="connsiteX0" fmla="*/ 0 w 1786397"/>
              <a:gd name="connsiteY0" fmla="*/ 0 h 2665547"/>
              <a:gd name="connsiteX1" fmla="*/ 1786397 w 1786397"/>
              <a:gd name="connsiteY1" fmla="*/ 0 h 2665547"/>
              <a:gd name="connsiteX2" fmla="*/ 1125527 w 1786397"/>
              <a:gd name="connsiteY2" fmla="*/ 2665547 h 2665547"/>
              <a:gd name="connsiteX3" fmla="*/ 0 w 1786397"/>
              <a:gd name="connsiteY3" fmla="*/ 2665547 h 2665547"/>
            </a:gdLst>
            <a:ahLst/>
            <a:cxnLst>
              <a:cxn ang="0">
                <a:pos x="connsiteX0" y="connsiteY0"/>
              </a:cxn>
              <a:cxn ang="0">
                <a:pos x="connsiteX1" y="connsiteY1"/>
              </a:cxn>
              <a:cxn ang="0">
                <a:pos x="connsiteX2" y="connsiteY2"/>
              </a:cxn>
              <a:cxn ang="0">
                <a:pos x="connsiteX3" y="connsiteY3"/>
              </a:cxn>
            </a:cxnLst>
            <a:rect l="l" t="t" r="r" b="b"/>
            <a:pathLst>
              <a:path w="1786397" h="2665547">
                <a:moveTo>
                  <a:pt x="0" y="0"/>
                </a:moveTo>
                <a:lnTo>
                  <a:pt x="1786397" y="0"/>
                </a:lnTo>
                <a:lnTo>
                  <a:pt x="1125527" y="2665547"/>
                </a:lnTo>
                <a:lnTo>
                  <a:pt x="0" y="2665547"/>
                </a:lnTo>
                <a:close/>
              </a:path>
            </a:pathLst>
          </a:cu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文本框 19"/>
          <p:cNvSpPr txBox="1"/>
          <p:nvPr>
            <p:custDataLst>
              <p:tags r:id="rId1"/>
            </p:custDataLst>
          </p:nvPr>
        </p:nvSpPr>
        <p:spPr>
          <a:xfrm>
            <a:off x="4363085" y="2875915"/>
            <a:ext cx="5801995" cy="1445260"/>
          </a:xfrm>
          <a:prstGeom prst="rect">
            <a:avLst/>
          </a:prstGeom>
        </p:spPr>
        <p:txBody>
          <a:bodyPr wrap="square">
            <a:spAutoFit/>
          </a:bodyPr>
          <a:p>
            <a:pPr marL="0" indent="0" algn="ctr" defTabSz="266700">
              <a:spcBef>
                <a:spcPct val="0"/>
              </a:spcBef>
              <a:spcAft>
                <a:spcPct val="0"/>
              </a:spcAft>
            </a:pPr>
            <a:r>
              <a:rPr lang="en-US" altLang="zh-CN" sz="4400" b="1">
                <a:solidFill>
                  <a:schemeClr val="tx1"/>
                </a:solidFill>
                <a:effectLst>
                  <a:glow rad="1397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latin typeface="方正粗黑宋简体" panose="02000000000000000000" charset="-122"/>
                <a:ea typeface="方正粗黑宋简体" panose="02000000000000000000" charset="-122"/>
              </a:rPr>
              <a:t>The problems of Pinduoduo</a:t>
            </a:r>
            <a:endParaRPr lang="en-US" altLang="zh-CN" sz="4400" b="1">
              <a:solidFill>
                <a:schemeClr val="tx1"/>
              </a:solidFill>
              <a:effectLst>
                <a:glow rad="1397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latin typeface="方正粗黑宋简体" panose="02000000000000000000" charset="-122"/>
              <a:ea typeface="方正粗黑宋简体" panose="02000000000000000000" charset="-122"/>
            </a:endParaRPr>
          </a:p>
        </p:txBody>
      </p:sp>
      <p:pic>
        <p:nvPicPr>
          <p:cNvPr id="3" name="图片 2" descr="IMG_256"/>
          <p:cNvPicPr>
            <a:picLocks noChangeAspect="1"/>
          </p:cNvPicPr>
          <p:nvPr/>
        </p:nvPicPr>
        <p:blipFill>
          <a:blip r:embed="rId2"/>
          <a:stretch>
            <a:fillRect/>
          </a:stretch>
        </p:blipFill>
        <p:spPr>
          <a:xfrm>
            <a:off x="9815195" y="4361815"/>
            <a:ext cx="2232025" cy="2232025"/>
          </a:xfrm>
          <a:prstGeom prst="rect">
            <a:avLst/>
          </a:prstGeom>
          <a:noFill/>
          <a:ln w="9525">
            <a:noFill/>
          </a:ln>
          <a:effectLst>
            <a:softEdge rad="127000"/>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problems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PART4</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9815195" y="4361815"/>
            <a:ext cx="2232025" cy="2232025"/>
          </a:xfrm>
          <a:prstGeom prst="rect">
            <a:avLst/>
          </a:prstGeom>
          <a:noFill/>
          <a:ln w="9525">
            <a:noFill/>
          </a:ln>
          <a:effectLst>
            <a:softEdge rad="127000"/>
          </a:effectLst>
        </p:spPr>
      </p:pic>
      <p:sp>
        <p:nvSpPr>
          <p:cNvPr id="2" name="文本框 1"/>
          <p:cNvSpPr txBox="1"/>
          <p:nvPr/>
        </p:nvSpPr>
        <p:spPr>
          <a:xfrm>
            <a:off x="471805" y="1176020"/>
            <a:ext cx="8711565" cy="521970"/>
          </a:xfrm>
          <a:prstGeom prst="rect">
            <a:avLst/>
          </a:prstGeom>
          <a:effectLst>
            <a:outerShdw blurRad="50800" dist="38100" dir="2700000" algn="tl" rotWithShape="0">
              <a:prstClr val="black">
                <a:alpha val="40000"/>
              </a:prstClr>
            </a:outerShdw>
          </a:effectLst>
        </p:spPr>
        <p:txBody>
          <a:bodyPr wrap="square">
            <a:spAutoFit/>
          </a:bodyPr>
          <a:p>
            <a:r>
              <a:rPr lang="en-US" altLang="zh-CN" sz="2800">
                <a:solidFill>
                  <a:srgbClr val="000000"/>
                </a:solidFill>
                <a:latin typeface="方正粗黑宋简体" panose="02000000000000000000" charset="-122"/>
                <a:ea typeface="方正粗黑宋简体" panose="02000000000000000000" charset="-122"/>
              </a:rPr>
              <a:t>1.The problem of low quality</a:t>
            </a:r>
            <a:endParaRPr lang="en-US" altLang="zh-CN" sz="2800">
              <a:solidFill>
                <a:srgbClr val="000000"/>
              </a:solidFill>
              <a:latin typeface="方正粗黑宋简体" panose="02000000000000000000" charset="-122"/>
              <a:ea typeface="方正粗黑宋简体" panose="02000000000000000000" charset="-122"/>
            </a:endParaRPr>
          </a:p>
        </p:txBody>
      </p:sp>
      <p:sp>
        <p:nvSpPr>
          <p:cNvPr id="4" name="文本框 3"/>
          <p:cNvSpPr txBox="1"/>
          <p:nvPr/>
        </p:nvSpPr>
        <p:spPr>
          <a:xfrm>
            <a:off x="773430" y="1816735"/>
            <a:ext cx="10262870" cy="2676525"/>
          </a:xfrm>
          <a:prstGeom prst="rect">
            <a:avLst/>
          </a:prstGeom>
          <a:effectLst>
            <a:outerShdw blurRad="50800" dist="38100" dir="2700000" algn="tl" rotWithShape="0">
              <a:prstClr val="black">
                <a:alpha val="40000"/>
              </a:prstClr>
            </a:outerShdw>
          </a:effectLst>
        </p:spPr>
        <p:txBody>
          <a:bodyPr wrap="square">
            <a:spAutoFit/>
          </a:bodyPr>
          <a:p>
            <a:pPr marL="0" indent="0" algn="just" defTabSz="266700">
              <a:spcBef>
                <a:spcPct val="0"/>
              </a:spcBef>
              <a:spcAft>
                <a:spcPct val="0"/>
              </a:spcAft>
            </a:pPr>
            <a:r>
              <a:rPr lang="en-US" altLang="zh-CN" sz="2400">
                <a:latin typeface="方正粗黑宋简体" panose="02000000000000000000" charset="-122"/>
                <a:ea typeface="方正粗黑宋简体" panose="02000000000000000000" charset="-122"/>
              </a:rPr>
              <a:t>    Since its start, Pinduoduo has used a low-price strategy, cutting into sellers' profits. This pushed sellers to lower costs, causing quality problems. Furthermore, with low barriers, some sellers sold fake goods on Pinduoduo, harming consumers’ trust.</a:t>
            </a:r>
            <a:endParaRPr lang="en-US" altLang="zh-CN" sz="2400">
              <a:latin typeface="方正粗黑宋简体" panose="02000000000000000000" charset="-122"/>
              <a:ea typeface="方正粗黑宋简体" panose="02000000000000000000" charset="-122"/>
            </a:endParaRPr>
          </a:p>
          <a:p>
            <a:pPr marL="0" indent="0" algn="just" defTabSz="266700">
              <a:spcBef>
                <a:spcPct val="0"/>
              </a:spcBef>
              <a:spcAft>
                <a:spcPct val="0"/>
              </a:spcAft>
            </a:pPr>
            <a:r>
              <a:rPr lang="en-US" altLang="zh-CN" sz="2400">
                <a:latin typeface="方正粗黑宋简体" panose="02000000000000000000" charset="-122"/>
                <a:ea typeface="方正粗黑宋简体" panose="02000000000000000000" charset="-122"/>
              </a:rPr>
              <a:t> </a:t>
            </a:r>
            <a:endParaRPr lang="en-US" altLang="zh-CN" sz="2400">
              <a:latin typeface="方正粗黑宋简体" panose="02000000000000000000" charset="-122"/>
              <a:ea typeface="方正粗黑宋简体" panose="02000000000000000000" charset="-122"/>
            </a:endParaRPr>
          </a:p>
          <a:p>
            <a:pPr marL="0" indent="0" algn="just" defTabSz="266700">
              <a:spcBef>
                <a:spcPct val="0"/>
              </a:spcBef>
              <a:spcAft>
                <a:spcPct val="0"/>
              </a:spcAft>
            </a:pPr>
            <a:r>
              <a:rPr lang="en-US" altLang="zh-CN" sz="2400">
                <a:latin typeface="方正粗黑宋简体" panose="02000000000000000000" charset="-122"/>
                <a:ea typeface="方正粗黑宋简体" panose="02000000000000000000" charset="-122"/>
              </a:rPr>
              <a:t>    Now, "low quality" is often linked with Pinduoduo. Consumers even call it "Pinxixi".</a:t>
            </a:r>
            <a:endParaRPr lang="en-US" altLang="zh-CN" sz="2400">
              <a:latin typeface="方正粗黑宋简体" panose="02000000000000000000" charset="-122"/>
              <a:ea typeface="方正粗黑宋简体" panose="02000000000000000000" charset="-122"/>
            </a:endParaRPr>
          </a:p>
        </p:txBody>
      </p:sp>
      <p:sp>
        <p:nvSpPr>
          <p:cNvPr id="5" name="文本框 4"/>
          <p:cNvSpPr txBox="1"/>
          <p:nvPr/>
        </p:nvSpPr>
        <p:spPr>
          <a:xfrm>
            <a:off x="3028950" y="4716780"/>
            <a:ext cx="5885815" cy="922020"/>
          </a:xfrm>
          <a:prstGeom prst="rect">
            <a:avLst/>
          </a:prstGeom>
        </p:spPr>
        <p:txBody>
          <a:bodyPr wrap="square">
            <a:spAutoFit/>
          </a:bodyPr>
          <a:p>
            <a:pPr marL="0" indent="356870" algn="just" defTabSz="266700">
              <a:spcBef>
                <a:spcPct val="0"/>
              </a:spcBef>
              <a:spcAft>
                <a:spcPct val="0"/>
              </a:spcAft>
            </a:pPr>
            <a:r>
              <a:rPr lang="zh-CN" altLang="en-US" sz="5400">
                <a:solidFill>
                  <a:srgbClr val="FF0000"/>
                </a:solidFill>
                <a:effectLst>
                  <a:outerShdw blurRad="60007" dist="200025" dir="15000000" sy="30000" kx="-1800000" algn="bl" rotWithShape="0">
                    <a:prstClr val="black">
                      <a:alpha val="32000"/>
                    </a:prstClr>
                  </a:outerShdw>
                  <a:reflection blurRad="6350" stA="60000" endA="900" endPos="60000" dist="60007" dir="5400000" sy="-100000" algn="bl" rotWithShape="0"/>
                </a:effectLst>
                <a:latin typeface="方正粗黑宋简体" panose="02000000000000000000" charset="-122"/>
                <a:ea typeface="方正粗黑宋简体" panose="02000000000000000000" charset="-122"/>
                <a:cs typeface="方正粗黑宋简体" panose="02000000000000000000" charset="-122"/>
              </a:rPr>
              <a:t>拼多多</a:t>
            </a:r>
            <a:r>
              <a:rPr lang="en-US" altLang="zh-CN" sz="5400">
                <a:solidFill>
                  <a:srgbClr val="FF0000"/>
                </a:solidFill>
                <a:effectLst>
                  <a:outerShdw blurRad="60007" dist="200025" dir="15000000" sy="30000" kx="-1800000" algn="bl" rotWithShape="0">
                    <a:prstClr val="black">
                      <a:alpha val="32000"/>
                    </a:prstClr>
                  </a:outerShdw>
                  <a:reflection blurRad="6350" stA="60000" endA="900" endPos="60000" dist="60007" dir="5400000" sy="-100000" algn="bl" rotWithShape="0"/>
                </a:effectLst>
                <a:latin typeface="方正粗黑宋简体" panose="02000000000000000000" charset="-122"/>
                <a:ea typeface="方正粗黑宋简体" panose="02000000000000000000" charset="-122"/>
                <a:cs typeface="方正粗黑宋简体" panose="02000000000000000000" charset="-122"/>
              </a:rPr>
              <a:t>→</a:t>
            </a:r>
            <a:r>
              <a:rPr lang="zh-CN" altLang="en-US" sz="5400">
                <a:solidFill>
                  <a:srgbClr val="FF0000"/>
                </a:solidFill>
                <a:effectLst>
                  <a:outerShdw blurRad="60007" dist="200025" dir="15000000" sy="30000" kx="-1800000" algn="bl" rotWithShape="0">
                    <a:prstClr val="black">
                      <a:alpha val="32000"/>
                    </a:prstClr>
                  </a:outerShdw>
                  <a:reflection blurRad="6350" stA="60000" endA="900" endPos="60000" dist="60007" dir="5400000" sy="-100000" algn="bl" rotWithShape="0"/>
                </a:effectLst>
                <a:latin typeface="方正粗黑宋简体" panose="02000000000000000000" charset="-122"/>
                <a:ea typeface="方正粗黑宋简体" panose="02000000000000000000" charset="-122"/>
                <a:cs typeface="方正粗黑宋简体" panose="02000000000000000000" charset="-122"/>
              </a:rPr>
              <a:t>拼夕夕</a:t>
            </a:r>
            <a:endParaRPr lang="zh-CN" altLang="en-US" sz="5400">
              <a:solidFill>
                <a:srgbClr val="FF0000"/>
              </a:solidFill>
              <a:effectLst>
                <a:outerShdw blurRad="60007" dist="200025" dir="15000000" sy="30000" kx="-1800000" algn="bl" rotWithShape="0">
                  <a:prstClr val="black">
                    <a:alpha val="32000"/>
                  </a:prstClr>
                </a:outerShdw>
                <a:reflection blurRad="6350" stA="60000" endA="900" endPos="60000" dist="60007" dir="5400000" sy="-100000" algn="bl" rotWithShape="0"/>
              </a:effectLst>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problems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PART4</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1043920" y="5445760"/>
            <a:ext cx="1148080" cy="1148080"/>
          </a:xfrm>
          <a:prstGeom prst="rect">
            <a:avLst/>
          </a:prstGeom>
          <a:noFill/>
          <a:ln w="9525">
            <a:noFill/>
          </a:ln>
          <a:effectLst>
            <a:softEdge rad="127000"/>
          </a:effectLst>
        </p:spPr>
      </p:pic>
      <p:sp>
        <p:nvSpPr>
          <p:cNvPr id="4" name="文本框 3"/>
          <p:cNvSpPr txBox="1"/>
          <p:nvPr/>
        </p:nvSpPr>
        <p:spPr>
          <a:xfrm>
            <a:off x="214630" y="747395"/>
            <a:ext cx="9773285" cy="891540"/>
          </a:xfrm>
          <a:prstGeom prst="rect">
            <a:avLst/>
          </a:prstGeom>
          <a:noFill/>
        </p:spPr>
        <p:txBody>
          <a:bodyPr wrap="square" rtlCol="0">
            <a:spAutoFit/>
          </a:bodyPr>
          <a:p>
            <a:pPr marL="0" indent="0" algn="just" defTabSz="266700">
              <a:spcBef>
                <a:spcPct val="0"/>
              </a:spcBef>
              <a:spcAft>
                <a:spcPct val="0"/>
              </a:spcAft>
            </a:pPr>
            <a:r>
              <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Please state the reasons why consumers give negative reviews</a:t>
            </a:r>
            <a:endPar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endParaRPr>
          </a:p>
          <a:p>
            <a:pPr marL="0" indent="0" algn="just" defTabSz="266700">
              <a:spcBef>
                <a:spcPct val="0"/>
              </a:spcBef>
              <a:spcAft>
                <a:spcPct val="0"/>
              </a:spcAft>
            </a:pPr>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互动环节：请说出消费者给差评的原因</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problems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PART4</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1043920" y="5445760"/>
            <a:ext cx="1148080" cy="1148080"/>
          </a:xfrm>
          <a:prstGeom prst="rect">
            <a:avLst/>
          </a:prstGeom>
          <a:noFill/>
          <a:ln w="9525">
            <a:noFill/>
          </a:ln>
          <a:effectLst>
            <a:softEdge rad="127000"/>
          </a:effectLst>
        </p:spPr>
      </p:pic>
      <p:sp>
        <p:nvSpPr>
          <p:cNvPr id="4" name="文本框 3"/>
          <p:cNvSpPr txBox="1"/>
          <p:nvPr/>
        </p:nvSpPr>
        <p:spPr>
          <a:xfrm>
            <a:off x="214630" y="747395"/>
            <a:ext cx="9773285" cy="891540"/>
          </a:xfrm>
          <a:prstGeom prst="rect">
            <a:avLst/>
          </a:prstGeom>
          <a:noFill/>
        </p:spPr>
        <p:txBody>
          <a:bodyPr wrap="square" rtlCol="0">
            <a:spAutoFit/>
          </a:bodyPr>
          <a:p>
            <a:pPr marL="0" indent="0" algn="just" defTabSz="266700">
              <a:spcBef>
                <a:spcPct val="0"/>
              </a:spcBef>
              <a:spcAft>
                <a:spcPct val="0"/>
              </a:spcAft>
            </a:pPr>
            <a:r>
              <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Please state the reasons why consumers give negative reviews</a:t>
            </a:r>
            <a:endPar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endParaRPr>
          </a:p>
          <a:p>
            <a:pPr marL="0" indent="0" algn="just" defTabSz="266700">
              <a:spcBef>
                <a:spcPct val="0"/>
              </a:spcBef>
              <a:spcAft>
                <a:spcPct val="0"/>
              </a:spcAft>
            </a:pPr>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互动环节：请说出消费者给差评的原因</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10" name="图片 4" descr="IMG_256"/>
          <p:cNvPicPr>
            <a:picLocks noChangeAspect="1"/>
          </p:cNvPicPr>
          <p:nvPr/>
        </p:nvPicPr>
        <p:blipFill>
          <a:blip r:embed="rId2"/>
          <a:srcRect b="32785"/>
          <a:stretch>
            <a:fillRect/>
          </a:stretch>
        </p:blipFill>
        <p:spPr>
          <a:xfrm>
            <a:off x="635" y="2463165"/>
            <a:ext cx="3806190" cy="3512820"/>
          </a:xfrm>
          <a:prstGeom prst="rect">
            <a:avLst/>
          </a:prstGeom>
          <a:noFill/>
          <a:ln w="9525">
            <a:noFill/>
          </a:ln>
          <a:effectLst>
            <a:glow rad="127000">
              <a:schemeClr val="bg1">
                <a:alpha val="97000"/>
              </a:schemeClr>
            </a:glow>
            <a:softEdge rad="31750"/>
          </a:effectLst>
        </p:spPr>
      </p:pic>
      <p:pic>
        <p:nvPicPr>
          <p:cNvPr id="12" name="图片 5" descr="IMG_256"/>
          <p:cNvPicPr>
            <a:picLocks noChangeAspect="1"/>
          </p:cNvPicPr>
          <p:nvPr/>
        </p:nvPicPr>
        <p:blipFill>
          <a:blip r:embed="rId3"/>
          <a:srcRect l="14218" r="14823" b="45532"/>
          <a:stretch>
            <a:fillRect/>
          </a:stretch>
        </p:blipFill>
        <p:spPr>
          <a:xfrm>
            <a:off x="3806190" y="2463165"/>
            <a:ext cx="2533650" cy="3512820"/>
          </a:xfrm>
          <a:prstGeom prst="rect">
            <a:avLst/>
          </a:prstGeom>
          <a:noFill/>
          <a:ln w="9525">
            <a:noFill/>
          </a:ln>
          <a:effectLst>
            <a:softEdge rad="31750"/>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problems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PART4</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1043920" y="5445760"/>
            <a:ext cx="1148080" cy="1148080"/>
          </a:xfrm>
          <a:prstGeom prst="rect">
            <a:avLst/>
          </a:prstGeom>
          <a:noFill/>
          <a:ln w="9525">
            <a:noFill/>
          </a:ln>
          <a:effectLst>
            <a:softEdge rad="127000"/>
          </a:effectLst>
        </p:spPr>
      </p:pic>
      <p:sp>
        <p:nvSpPr>
          <p:cNvPr id="4" name="文本框 3"/>
          <p:cNvSpPr txBox="1"/>
          <p:nvPr/>
        </p:nvSpPr>
        <p:spPr>
          <a:xfrm>
            <a:off x="214630" y="747395"/>
            <a:ext cx="9773285" cy="891540"/>
          </a:xfrm>
          <a:prstGeom prst="rect">
            <a:avLst/>
          </a:prstGeom>
          <a:noFill/>
        </p:spPr>
        <p:txBody>
          <a:bodyPr wrap="square" rtlCol="0">
            <a:spAutoFit/>
          </a:bodyPr>
          <a:p>
            <a:pPr marL="0" indent="0" algn="just" defTabSz="266700">
              <a:spcBef>
                <a:spcPct val="0"/>
              </a:spcBef>
              <a:spcAft>
                <a:spcPct val="0"/>
              </a:spcAft>
            </a:pPr>
            <a:r>
              <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Please state the reasons why consumers give negative reviews</a:t>
            </a:r>
            <a:endPar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endParaRPr>
          </a:p>
          <a:p>
            <a:pPr marL="0" indent="0" algn="just" defTabSz="266700">
              <a:spcBef>
                <a:spcPct val="0"/>
              </a:spcBef>
              <a:spcAft>
                <a:spcPct val="0"/>
              </a:spcAft>
            </a:pPr>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互动环节：请说出消费者给差评的原因</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10" name="图片 4" descr="IMG_256"/>
          <p:cNvPicPr>
            <a:picLocks noChangeAspect="1"/>
          </p:cNvPicPr>
          <p:nvPr/>
        </p:nvPicPr>
        <p:blipFill>
          <a:blip r:embed="rId2"/>
          <a:srcRect b="32785"/>
          <a:stretch>
            <a:fillRect/>
          </a:stretch>
        </p:blipFill>
        <p:spPr>
          <a:xfrm>
            <a:off x="635" y="2463165"/>
            <a:ext cx="3806190" cy="3512820"/>
          </a:xfrm>
          <a:prstGeom prst="rect">
            <a:avLst/>
          </a:prstGeom>
          <a:noFill/>
          <a:ln w="9525">
            <a:noFill/>
          </a:ln>
          <a:effectLst>
            <a:softEdge rad="12700"/>
          </a:effectLst>
        </p:spPr>
      </p:pic>
      <p:pic>
        <p:nvPicPr>
          <p:cNvPr id="12" name="图片 5" descr="IMG_256"/>
          <p:cNvPicPr>
            <a:picLocks noChangeAspect="1"/>
          </p:cNvPicPr>
          <p:nvPr/>
        </p:nvPicPr>
        <p:blipFill>
          <a:blip r:embed="rId3"/>
          <a:srcRect l="14218" r="14823" b="45532"/>
          <a:stretch>
            <a:fillRect/>
          </a:stretch>
        </p:blipFill>
        <p:spPr>
          <a:xfrm>
            <a:off x="3806190" y="2463165"/>
            <a:ext cx="2533650" cy="3512820"/>
          </a:xfrm>
          <a:prstGeom prst="rect">
            <a:avLst/>
          </a:prstGeom>
          <a:noFill/>
          <a:ln w="9525">
            <a:noFill/>
          </a:ln>
        </p:spPr>
      </p:pic>
      <p:pic>
        <p:nvPicPr>
          <p:cNvPr id="13" name="图片 6" descr="IMG_256"/>
          <p:cNvPicPr>
            <a:picLocks noChangeAspect="1"/>
          </p:cNvPicPr>
          <p:nvPr/>
        </p:nvPicPr>
        <p:blipFill>
          <a:blip r:embed="rId4"/>
          <a:srcRect t="11376" r="35323"/>
          <a:stretch>
            <a:fillRect/>
          </a:stretch>
        </p:blipFill>
        <p:spPr>
          <a:xfrm>
            <a:off x="6916420" y="2223770"/>
            <a:ext cx="2912745" cy="3991610"/>
          </a:xfrm>
          <a:prstGeom prst="rect">
            <a:avLst/>
          </a:prstGeom>
          <a:noFill/>
          <a:ln w="9525">
            <a:noFill/>
          </a:ln>
          <a:effectLst>
            <a:softEdge rad="12700"/>
          </a:effectLst>
        </p:spPr>
      </p:pic>
      <p:pic>
        <p:nvPicPr>
          <p:cNvPr id="11" name="图片 5" descr="IMG_256"/>
          <p:cNvPicPr>
            <a:picLocks noChangeAspect="1"/>
          </p:cNvPicPr>
          <p:nvPr/>
        </p:nvPicPr>
        <p:blipFill>
          <a:blip r:embed="rId3"/>
          <a:srcRect t="22997"/>
          <a:stretch>
            <a:fillRect/>
          </a:stretch>
        </p:blipFill>
        <p:spPr>
          <a:xfrm>
            <a:off x="3806825" y="2164715"/>
            <a:ext cx="3109595" cy="4323715"/>
          </a:xfrm>
          <a:prstGeom prst="rect">
            <a:avLst/>
          </a:prstGeom>
          <a:noFill/>
          <a:ln w="9525">
            <a:noFill/>
          </a:ln>
          <a:effectLst>
            <a:softEdge rad="12700"/>
          </a:effectLst>
        </p:spPr>
      </p:pic>
      <p:sp>
        <p:nvSpPr>
          <p:cNvPr id="5" name="右箭头 4"/>
          <p:cNvSpPr/>
          <p:nvPr/>
        </p:nvSpPr>
        <p:spPr>
          <a:xfrm rot="3240000">
            <a:off x="-87630" y="3134995"/>
            <a:ext cx="1136015" cy="5873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右箭头 5"/>
          <p:cNvSpPr/>
          <p:nvPr/>
        </p:nvSpPr>
        <p:spPr>
          <a:xfrm>
            <a:off x="6203315" y="3977005"/>
            <a:ext cx="1249680" cy="48514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右箭头 6"/>
          <p:cNvSpPr/>
          <p:nvPr/>
        </p:nvSpPr>
        <p:spPr>
          <a:xfrm rot="6840000">
            <a:off x="4819650" y="2065655"/>
            <a:ext cx="1249680" cy="48514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1356995" y="1830070"/>
            <a:ext cx="1375410" cy="521970"/>
          </a:xfrm>
          <a:prstGeom prst="rect">
            <a:avLst/>
          </a:prstGeom>
          <a:noFill/>
        </p:spPr>
        <p:txBody>
          <a:bodyPr wrap="square" rtlCol="0" anchor="t">
            <a:spAutoFit/>
          </a:bodyPr>
          <a:p>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卖家图</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9" name="文本框 8"/>
          <p:cNvSpPr txBox="1"/>
          <p:nvPr/>
        </p:nvSpPr>
        <p:spPr>
          <a:xfrm>
            <a:off x="4638675" y="1670685"/>
            <a:ext cx="1457325" cy="521970"/>
          </a:xfrm>
          <a:prstGeom prst="rect">
            <a:avLst/>
          </a:prstGeom>
          <a:noFill/>
        </p:spPr>
        <p:txBody>
          <a:bodyPr wrap="square" rtlCol="0" anchor="t">
            <a:spAutoFit/>
          </a:bodyPr>
          <a:p>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买家图</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14" name="文本框 13"/>
          <p:cNvSpPr txBox="1"/>
          <p:nvPr/>
        </p:nvSpPr>
        <p:spPr>
          <a:xfrm>
            <a:off x="7974330" y="1638935"/>
            <a:ext cx="1389380" cy="521970"/>
          </a:xfrm>
          <a:prstGeom prst="rect">
            <a:avLst/>
          </a:prstGeom>
          <a:noFill/>
        </p:spPr>
        <p:txBody>
          <a:bodyPr wrap="square" rtlCol="0" anchor="t">
            <a:spAutoFit/>
          </a:bodyPr>
          <a:p>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正品图</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problems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PART4</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1043920" y="5445760"/>
            <a:ext cx="1148080" cy="1148080"/>
          </a:xfrm>
          <a:prstGeom prst="rect">
            <a:avLst/>
          </a:prstGeom>
          <a:noFill/>
          <a:ln w="9525">
            <a:noFill/>
          </a:ln>
          <a:effectLst>
            <a:softEdge rad="127000"/>
          </a:effectLst>
        </p:spPr>
      </p:pic>
      <p:sp>
        <p:nvSpPr>
          <p:cNvPr id="4" name="文本框 3"/>
          <p:cNvSpPr txBox="1"/>
          <p:nvPr/>
        </p:nvSpPr>
        <p:spPr>
          <a:xfrm>
            <a:off x="214630" y="747395"/>
            <a:ext cx="9773285" cy="891540"/>
          </a:xfrm>
          <a:prstGeom prst="rect">
            <a:avLst/>
          </a:prstGeom>
          <a:noFill/>
        </p:spPr>
        <p:txBody>
          <a:bodyPr wrap="square" rtlCol="0">
            <a:spAutoFit/>
          </a:bodyPr>
          <a:p>
            <a:pPr marL="0" indent="0" algn="just" defTabSz="266700">
              <a:spcBef>
                <a:spcPct val="0"/>
              </a:spcBef>
              <a:spcAft>
                <a:spcPct val="0"/>
              </a:spcAft>
            </a:pPr>
            <a:r>
              <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Please state the reasons why consumers give negative reviews</a:t>
            </a:r>
            <a:endPar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endParaRPr>
          </a:p>
          <a:p>
            <a:pPr marL="0" indent="0" algn="just" defTabSz="266700">
              <a:spcBef>
                <a:spcPct val="0"/>
              </a:spcBef>
              <a:spcAft>
                <a:spcPct val="0"/>
              </a:spcAft>
            </a:pPr>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互动环节：请说出消费者给差评的原因</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15" name="图片 8" descr="IMG_256"/>
          <p:cNvPicPr>
            <a:picLocks noChangeAspect="1"/>
          </p:cNvPicPr>
          <p:nvPr/>
        </p:nvPicPr>
        <p:blipFill>
          <a:blip r:embed="rId2"/>
          <a:srcRect l="34959" t="11977" r="29754" b="51019"/>
          <a:stretch>
            <a:fillRect/>
          </a:stretch>
        </p:blipFill>
        <p:spPr>
          <a:xfrm>
            <a:off x="353060" y="1733550"/>
            <a:ext cx="2084705" cy="4860290"/>
          </a:xfrm>
          <a:prstGeom prst="rect">
            <a:avLst/>
          </a:prstGeom>
          <a:noFill/>
          <a:ln w="9525">
            <a:noFill/>
          </a:ln>
          <a:effectLst>
            <a:softEdge rad="12700"/>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任意多边形: 形状 2"/>
          <p:cNvSpPr/>
          <p:nvPr/>
        </p:nvSpPr>
        <p:spPr>
          <a:xfrm>
            <a:off x="0" y="327083"/>
            <a:ext cx="685942" cy="1029279"/>
          </a:xfrm>
          <a:custGeom>
            <a:avLst/>
            <a:gdLst>
              <a:gd name="connsiteX0" fmla="*/ 0 w 685942"/>
              <a:gd name="connsiteY0" fmla="*/ 0 h 1029279"/>
              <a:gd name="connsiteX1" fmla="*/ 685942 w 685942"/>
              <a:gd name="connsiteY1" fmla="*/ 0 h 1029279"/>
              <a:gd name="connsiteX2" fmla="*/ 428622 w 685942"/>
              <a:gd name="connsiteY2" fmla="*/ 1029279 h 1029279"/>
              <a:gd name="connsiteX3" fmla="*/ 0 w 685942"/>
              <a:gd name="connsiteY3" fmla="*/ 1029279 h 1029279"/>
            </a:gdLst>
            <a:ahLst/>
            <a:cxnLst>
              <a:cxn ang="0">
                <a:pos x="connsiteX0" y="connsiteY0"/>
              </a:cxn>
              <a:cxn ang="0">
                <a:pos x="connsiteX1" y="connsiteY1"/>
              </a:cxn>
              <a:cxn ang="0">
                <a:pos x="connsiteX2" y="connsiteY2"/>
              </a:cxn>
              <a:cxn ang="0">
                <a:pos x="connsiteX3" y="connsiteY3"/>
              </a:cxn>
            </a:cxnLst>
            <a:rect l="l" t="t" r="r" b="b"/>
            <a:pathLst>
              <a:path w="685942" h="1029279">
                <a:moveTo>
                  <a:pt x="0" y="0"/>
                </a:moveTo>
                <a:lnTo>
                  <a:pt x="685942" y="0"/>
                </a:lnTo>
                <a:lnTo>
                  <a:pt x="428622" y="1029279"/>
                </a:lnTo>
                <a:lnTo>
                  <a:pt x="0" y="1029279"/>
                </a:lnTo>
                <a:close/>
              </a:path>
            </a:pathLst>
          </a:cu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0" name="文本框 149"/>
          <p:cNvSpPr txBox="1"/>
          <p:nvPr/>
        </p:nvSpPr>
        <p:spPr>
          <a:xfrm>
            <a:off x="685942" y="433219"/>
            <a:ext cx="2951480" cy="922020"/>
          </a:xfrm>
          <a:prstGeom prst="rect">
            <a:avLst/>
          </a:prstGeom>
          <a:noFill/>
        </p:spPr>
        <p:txBody>
          <a:bodyPr wrap="none" rtlCol="0">
            <a:spAutoFit/>
          </a:bodyPr>
          <a:lstStyle/>
          <a:p>
            <a:pPr algn="l"/>
            <a:r>
              <a:rPr lang="zh-CN" altLang="en-US" sz="5400" b="1" dirty="0">
                <a:effectLst>
                  <a:reflection blurRad="6350" stA="55000" endA="300" endPos="45500" dir="5400000" sy="-100000" algn="bl" rotWithShape="0"/>
                </a:effectLst>
                <a:latin typeface="思源宋体 CN Heavy" panose="02020900000000000000" pitchFamily="18" charset="-122"/>
                <a:ea typeface="思源宋体 CN Heavy" panose="02020900000000000000" pitchFamily="18" charset="-122"/>
                <a:cs typeface="+mn-ea"/>
                <a:sym typeface="+mn-lt"/>
              </a:rPr>
              <a:t>CONTENTS</a:t>
            </a:r>
            <a:endParaRPr lang="zh-CN" altLang="en-US" sz="5400" b="1" dirty="0">
              <a:effectLst>
                <a:reflection blurRad="6350" stA="55000" endA="300" endPos="45500" dir="5400000" sy="-100000" algn="bl" rotWithShape="0"/>
              </a:effectLst>
              <a:latin typeface="思源宋体 CN Heavy" panose="02020900000000000000" pitchFamily="18" charset="-122"/>
              <a:ea typeface="思源宋体 CN Heavy" panose="02020900000000000000" pitchFamily="18" charset="-122"/>
              <a:cs typeface="+mn-ea"/>
              <a:sym typeface="+mn-lt"/>
            </a:endParaRPr>
          </a:p>
        </p:txBody>
      </p:sp>
      <p:sp>
        <p:nvSpPr>
          <p:cNvPr id="41" name="任意多边形: 形状 40"/>
          <p:cNvSpPr/>
          <p:nvPr/>
        </p:nvSpPr>
        <p:spPr>
          <a:xfrm>
            <a:off x="8232662" y="6635151"/>
            <a:ext cx="3959338" cy="222849"/>
          </a:xfrm>
          <a:custGeom>
            <a:avLst/>
            <a:gdLst>
              <a:gd name="connsiteX0" fmla="*/ 55251 w 3959338"/>
              <a:gd name="connsiteY0" fmla="*/ 0 h 222849"/>
              <a:gd name="connsiteX1" fmla="*/ 3959338 w 3959338"/>
              <a:gd name="connsiteY1" fmla="*/ 0 h 222849"/>
              <a:gd name="connsiteX2" fmla="*/ 3959338 w 3959338"/>
              <a:gd name="connsiteY2" fmla="*/ 222849 h 222849"/>
              <a:gd name="connsiteX3" fmla="*/ 0 w 3959338"/>
              <a:gd name="connsiteY3" fmla="*/ 222849 h 222849"/>
            </a:gdLst>
            <a:ahLst/>
            <a:cxnLst>
              <a:cxn ang="0">
                <a:pos x="connsiteX0" y="connsiteY0"/>
              </a:cxn>
              <a:cxn ang="0">
                <a:pos x="connsiteX1" y="connsiteY1"/>
              </a:cxn>
              <a:cxn ang="0">
                <a:pos x="connsiteX2" y="connsiteY2"/>
              </a:cxn>
              <a:cxn ang="0">
                <a:pos x="connsiteX3" y="connsiteY3"/>
              </a:cxn>
            </a:cxnLst>
            <a:rect l="l" t="t" r="r" b="b"/>
            <a:pathLst>
              <a:path w="3959338" h="222849">
                <a:moveTo>
                  <a:pt x="55251" y="0"/>
                </a:moveTo>
                <a:lnTo>
                  <a:pt x="3959338" y="0"/>
                </a:lnTo>
                <a:lnTo>
                  <a:pt x="3959338" y="222849"/>
                </a:lnTo>
                <a:lnTo>
                  <a:pt x="0" y="222849"/>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平行四边形 3"/>
          <p:cNvSpPr/>
          <p:nvPr>
            <p:custDataLst>
              <p:tags r:id="rId1"/>
            </p:custDataLst>
          </p:nvPr>
        </p:nvSpPr>
        <p:spPr>
          <a:xfrm>
            <a:off x="1394460" y="1762125"/>
            <a:ext cx="8128000" cy="776605"/>
          </a:xfrm>
          <a:prstGeom prst="parallelogram">
            <a:avLst>
              <a:gd name="adj" fmla="val 24793"/>
            </a:avLst>
          </a:pr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rallelogram 559+"/>
          <p:cNvSpPr/>
          <p:nvPr>
            <p:custDataLst>
              <p:tags r:id="rId2"/>
            </p:custDataLst>
          </p:nvPr>
        </p:nvSpPr>
        <p:spPr>
          <a:xfrm>
            <a:off x="1394460" y="1762125"/>
            <a:ext cx="2412365" cy="776605"/>
          </a:xfrm>
          <a:prstGeom prst="parallelogram">
            <a:avLst>
              <a:gd name="adj" fmla="val 24793"/>
            </a:avLst>
          </a:pr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3" descr="IMG_256"/>
          <p:cNvPicPr>
            <a:picLocks noChangeAspect="1"/>
          </p:cNvPicPr>
          <p:nvPr/>
        </p:nvPicPr>
        <p:blipFill>
          <a:blip r:embed="rId3"/>
          <a:stretch>
            <a:fillRect/>
          </a:stretch>
        </p:blipFill>
        <p:spPr>
          <a:xfrm>
            <a:off x="9316720" y="4475480"/>
            <a:ext cx="2769235" cy="2000250"/>
          </a:xfrm>
          <a:prstGeom prst="rect">
            <a:avLst/>
          </a:prstGeom>
          <a:noFill/>
          <a:ln w="9525">
            <a:noFill/>
          </a:ln>
        </p:spPr>
      </p:pic>
      <p:sp>
        <p:nvSpPr>
          <p:cNvPr id="19" name="文本框 18"/>
          <p:cNvSpPr txBox="1"/>
          <p:nvPr>
            <p:custDataLst>
              <p:tags r:id="rId4"/>
            </p:custDataLst>
          </p:nvPr>
        </p:nvSpPr>
        <p:spPr>
          <a:xfrm>
            <a:off x="1647190" y="1892935"/>
            <a:ext cx="2039620" cy="777240"/>
          </a:xfrm>
          <a:prstGeom prst="rect">
            <a:avLst/>
          </a:prstGeom>
          <a:noFill/>
        </p:spPr>
        <p:txBody>
          <a:bodyPr wrap="square" rtlCol="0">
            <a:noAutofit/>
          </a:bodyPr>
          <a:p>
            <a:r>
              <a:rPr lang="en-US" altLang="zh-CN" sz="3600">
                <a:solidFill>
                  <a:schemeClr val="bg2"/>
                </a:solidFill>
                <a:effectLst>
                  <a:innerShdw blurRad="63500" dist="50800" dir="13500000">
                    <a:srgbClr val="000000">
                      <a:alpha val="50000"/>
                    </a:srgbClr>
                  </a:innerShdw>
                </a:effectLst>
                <a:latin typeface="方正粗黑宋简体" panose="02000000000000000000" charset="-122"/>
                <a:ea typeface="方正粗黑宋简体" panose="02000000000000000000" charset="-122"/>
              </a:rPr>
              <a:t>PART 1</a:t>
            </a:r>
            <a:endParaRPr lang="en-US" altLang="zh-CN" sz="3600">
              <a:solidFill>
                <a:schemeClr val="bg2"/>
              </a:solidFill>
              <a:effectLst>
                <a:innerShdw blurRad="63500" dist="50800" dir="13500000">
                  <a:srgbClr val="000000">
                    <a:alpha val="50000"/>
                  </a:srgbClr>
                </a:innerShdw>
              </a:effectLst>
              <a:latin typeface="方正粗黑宋简体" panose="02000000000000000000" charset="-122"/>
              <a:ea typeface="方正粗黑宋简体" panose="02000000000000000000" charset="-122"/>
            </a:endParaRPr>
          </a:p>
        </p:txBody>
      </p:sp>
      <p:sp>
        <p:nvSpPr>
          <p:cNvPr id="20" name="文本框 19"/>
          <p:cNvSpPr txBox="1"/>
          <p:nvPr>
            <p:custDataLst>
              <p:tags r:id="rId5"/>
            </p:custDataLst>
          </p:nvPr>
        </p:nvSpPr>
        <p:spPr>
          <a:xfrm>
            <a:off x="3896995" y="1951355"/>
            <a:ext cx="5523865" cy="460375"/>
          </a:xfrm>
          <a:prstGeom prst="rect">
            <a:avLst/>
          </a:prstGeom>
        </p:spPr>
        <p:txBody>
          <a:bodyPr wrap="square">
            <a:spAutoFit/>
          </a:bodyPr>
          <a:p>
            <a:pPr marL="0" indent="0" algn="just" defTabSz="266700">
              <a:spcBef>
                <a:spcPct val="0"/>
              </a:spcBef>
              <a:spcAft>
                <a:spcPct val="0"/>
              </a:spcAft>
            </a:pPr>
            <a:r>
              <a:rPr lang="en-US" altLang="zh-CN" sz="2400" b="1">
                <a:solidFill>
                  <a:schemeClr val="bg1"/>
                </a:solidFill>
                <a:latin typeface="宋体" panose="02010600030101010101" pitchFamily="2" charset="-122"/>
                <a:ea typeface="宋体" panose="02010600030101010101" pitchFamily="2" charset="-122"/>
              </a:rPr>
              <a:t>A brief introduction to Pinduoduo.</a:t>
            </a:r>
            <a:endParaRPr lang="en-US" altLang="zh-CN" sz="2400" b="1">
              <a:solidFill>
                <a:schemeClr val="bg1"/>
              </a:solidFill>
              <a:latin typeface="宋体" panose="02010600030101010101" pitchFamily="2" charset="-122"/>
              <a:ea typeface="宋体" panose="02010600030101010101" pitchFamily="2" charset="-122"/>
            </a:endParaRPr>
          </a:p>
        </p:txBody>
      </p:sp>
      <p:sp>
        <p:nvSpPr>
          <p:cNvPr id="21" name="平行四边形 20"/>
          <p:cNvSpPr/>
          <p:nvPr>
            <p:custDataLst>
              <p:tags r:id="rId6"/>
            </p:custDataLst>
          </p:nvPr>
        </p:nvSpPr>
        <p:spPr>
          <a:xfrm>
            <a:off x="685800" y="2894330"/>
            <a:ext cx="8128000" cy="776605"/>
          </a:xfrm>
          <a:prstGeom prst="parallelogram">
            <a:avLst>
              <a:gd name="adj" fmla="val 24793"/>
            </a:avLst>
          </a:pr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Parallelogram 559+"/>
          <p:cNvSpPr/>
          <p:nvPr>
            <p:custDataLst>
              <p:tags r:id="rId7"/>
            </p:custDataLst>
          </p:nvPr>
        </p:nvSpPr>
        <p:spPr>
          <a:xfrm>
            <a:off x="685800" y="2894330"/>
            <a:ext cx="2412365" cy="776605"/>
          </a:xfrm>
          <a:prstGeom prst="parallelogram">
            <a:avLst>
              <a:gd name="adj" fmla="val 24793"/>
            </a:avLst>
          </a:pr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custDataLst>
              <p:tags r:id="rId8"/>
            </p:custDataLst>
          </p:nvPr>
        </p:nvSpPr>
        <p:spPr>
          <a:xfrm>
            <a:off x="938530" y="3025140"/>
            <a:ext cx="2039620" cy="777240"/>
          </a:xfrm>
          <a:prstGeom prst="rect">
            <a:avLst/>
          </a:prstGeom>
          <a:noFill/>
        </p:spPr>
        <p:txBody>
          <a:bodyPr wrap="square" rtlCol="0">
            <a:noAutofit/>
          </a:bodyPr>
          <a:p>
            <a:r>
              <a:rPr lang="en-US" altLang="zh-CN" sz="3600">
                <a:solidFill>
                  <a:schemeClr val="bg2"/>
                </a:solidFill>
                <a:effectLst>
                  <a:innerShdw blurRad="63500" dist="50800" dir="13500000">
                    <a:srgbClr val="000000">
                      <a:alpha val="50000"/>
                    </a:srgbClr>
                  </a:innerShdw>
                </a:effectLst>
                <a:latin typeface="方正粗黑宋简体" panose="02000000000000000000" charset="-122"/>
                <a:ea typeface="方正粗黑宋简体" panose="02000000000000000000" charset="-122"/>
              </a:rPr>
              <a:t>PART 2</a:t>
            </a:r>
            <a:endParaRPr lang="en-US" altLang="zh-CN" sz="3600">
              <a:solidFill>
                <a:schemeClr val="bg2"/>
              </a:solidFill>
              <a:effectLst>
                <a:innerShdw blurRad="63500" dist="50800" dir="13500000">
                  <a:srgbClr val="000000">
                    <a:alpha val="50000"/>
                  </a:srgbClr>
                </a:innerShdw>
              </a:effectLst>
              <a:latin typeface="方正粗黑宋简体" panose="02000000000000000000" charset="-122"/>
              <a:ea typeface="方正粗黑宋简体" panose="02000000000000000000" charset="-122"/>
            </a:endParaRPr>
          </a:p>
        </p:txBody>
      </p:sp>
      <p:sp>
        <p:nvSpPr>
          <p:cNvPr id="25" name="文本框 24"/>
          <p:cNvSpPr txBox="1"/>
          <p:nvPr>
            <p:custDataLst>
              <p:tags r:id="rId9"/>
            </p:custDataLst>
          </p:nvPr>
        </p:nvSpPr>
        <p:spPr>
          <a:xfrm>
            <a:off x="3188335" y="3083560"/>
            <a:ext cx="5523865" cy="398780"/>
          </a:xfrm>
          <a:prstGeom prst="rect">
            <a:avLst/>
          </a:prstGeom>
        </p:spPr>
        <p:txBody>
          <a:bodyPr wrap="square">
            <a:spAutoFit/>
          </a:bodyPr>
          <a:p>
            <a:pPr marL="0" indent="0" algn="just" defTabSz="266700">
              <a:spcBef>
                <a:spcPct val="0"/>
              </a:spcBef>
              <a:spcAft>
                <a:spcPct val="0"/>
              </a:spcAft>
            </a:pPr>
            <a:r>
              <a:rPr lang="en-US" altLang="zh-CN" sz="2000" b="1">
                <a:solidFill>
                  <a:schemeClr val="bg1"/>
                </a:solidFill>
                <a:latin typeface="宋体" panose="02010600030101010101" pitchFamily="2" charset="-122"/>
                <a:ea typeface="宋体" panose="02010600030101010101" pitchFamily="2" charset="-122"/>
              </a:rPr>
              <a:t>The development history of Pinduoduo.</a:t>
            </a:r>
            <a:endParaRPr lang="en-US" altLang="zh-CN" sz="2000" b="1">
              <a:solidFill>
                <a:schemeClr val="bg1"/>
              </a:solidFill>
              <a:latin typeface="宋体" panose="02010600030101010101" pitchFamily="2" charset="-122"/>
              <a:ea typeface="宋体" panose="02010600030101010101" pitchFamily="2" charset="-122"/>
            </a:endParaRPr>
          </a:p>
        </p:txBody>
      </p:sp>
      <p:sp>
        <p:nvSpPr>
          <p:cNvPr id="26" name="平行四边形 25"/>
          <p:cNvSpPr/>
          <p:nvPr>
            <p:custDataLst>
              <p:tags r:id="rId10"/>
            </p:custDataLst>
          </p:nvPr>
        </p:nvSpPr>
        <p:spPr>
          <a:xfrm>
            <a:off x="1496060" y="3964305"/>
            <a:ext cx="8128000" cy="776605"/>
          </a:xfrm>
          <a:prstGeom prst="parallelogram">
            <a:avLst>
              <a:gd name="adj" fmla="val 24793"/>
            </a:avLst>
          </a:pr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arallelogram 559+"/>
          <p:cNvSpPr/>
          <p:nvPr>
            <p:custDataLst>
              <p:tags r:id="rId11"/>
            </p:custDataLst>
          </p:nvPr>
        </p:nvSpPr>
        <p:spPr>
          <a:xfrm>
            <a:off x="1496060" y="3964305"/>
            <a:ext cx="2412365" cy="776605"/>
          </a:xfrm>
          <a:prstGeom prst="parallelogram">
            <a:avLst>
              <a:gd name="adj" fmla="val 24793"/>
            </a:avLst>
          </a:pr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12"/>
            </p:custDataLst>
          </p:nvPr>
        </p:nvSpPr>
        <p:spPr>
          <a:xfrm>
            <a:off x="1748790" y="4095115"/>
            <a:ext cx="2039620" cy="777240"/>
          </a:xfrm>
          <a:prstGeom prst="rect">
            <a:avLst/>
          </a:prstGeom>
          <a:noFill/>
        </p:spPr>
        <p:txBody>
          <a:bodyPr wrap="square" rtlCol="0">
            <a:noAutofit/>
          </a:bodyPr>
          <a:p>
            <a:r>
              <a:rPr lang="en-US" altLang="zh-CN" sz="3600">
                <a:solidFill>
                  <a:schemeClr val="bg2"/>
                </a:solidFill>
                <a:effectLst>
                  <a:innerShdw blurRad="63500" dist="50800" dir="13500000">
                    <a:srgbClr val="000000">
                      <a:alpha val="50000"/>
                    </a:srgbClr>
                  </a:innerShdw>
                </a:effectLst>
                <a:latin typeface="方正粗黑宋简体" panose="02000000000000000000" charset="-122"/>
                <a:ea typeface="方正粗黑宋简体" panose="02000000000000000000" charset="-122"/>
              </a:rPr>
              <a:t>PART 3</a:t>
            </a:r>
            <a:endParaRPr lang="en-US" altLang="zh-CN" sz="3600">
              <a:solidFill>
                <a:schemeClr val="bg2"/>
              </a:solidFill>
              <a:effectLst>
                <a:innerShdw blurRad="63500" dist="50800" dir="13500000">
                  <a:srgbClr val="000000">
                    <a:alpha val="50000"/>
                  </a:srgbClr>
                </a:innerShdw>
              </a:effectLst>
              <a:latin typeface="方正粗黑宋简体" panose="02000000000000000000" charset="-122"/>
              <a:ea typeface="方正粗黑宋简体" panose="02000000000000000000" charset="-122"/>
            </a:endParaRPr>
          </a:p>
        </p:txBody>
      </p:sp>
      <p:sp>
        <p:nvSpPr>
          <p:cNvPr id="29" name="文本框 28"/>
          <p:cNvSpPr txBox="1"/>
          <p:nvPr>
            <p:custDataLst>
              <p:tags r:id="rId13"/>
            </p:custDataLst>
          </p:nvPr>
        </p:nvSpPr>
        <p:spPr>
          <a:xfrm>
            <a:off x="3998595" y="4153535"/>
            <a:ext cx="5523865" cy="460375"/>
          </a:xfrm>
          <a:prstGeom prst="rect">
            <a:avLst/>
          </a:prstGeom>
        </p:spPr>
        <p:txBody>
          <a:bodyPr wrap="square">
            <a:spAutoFit/>
          </a:bodyPr>
          <a:p>
            <a:pPr marL="0" indent="0" algn="just" defTabSz="266700">
              <a:spcBef>
                <a:spcPct val="0"/>
              </a:spcBef>
              <a:spcAft>
                <a:spcPct val="0"/>
              </a:spcAft>
            </a:pPr>
            <a:r>
              <a:rPr lang="en-US" altLang="zh-CN" sz="2400" b="1">
                <a:solidFill>
                  <a:schemeClr val="bg1"/>
                </a:solidFill>
                <a:latin typeface="宋体" panose="02010600030101010101" pitchFamily="2" charset="-122"/>
                <a:ea typeface="宋体" panose="02010600030101010101" pitchFamily="2" charset="-122"/>
              </a:rPr>
              <a:t>The advantages of Pinduoduo.</a:t>
            </a:r>
            <a:endParaRPr lang="en-US" altLang="zh-CN" sz="2400" b="1">
              <a:solidFill>
                <a:schemeClr val="bg1"/>
              </a:solidFill>
              <a:latin typeface="宋体" panose="02010600030101010101" pitchFamily="2" charset="-122"/>
              <a:ea typeface="宋体" panose="02010600030101010101" pitchFamily="2" charset="-122"/>
            </a:endParaRPr>
          </a:p>
        </p:txBody>
      </p:sp>
      <p:sp>
        <p:nvSpPr>
          <p:cNvPr id="30" name="平行四边形 29"/>
          <p:cNvSpPr/>
          <p:nvPr>
            <p:custDataLst>
              <p:tags r:id="rId14"/>
            </p:custDataLst>
          </p:nvPr>
        </p:nvSpPr>
        <p:spPr>
          <a:xfrm>
            <a:off x="427355" y="5096510"/>
            <a:ext cx="8128000" cy="776605"/>
          </a:xfrm>
          <a:prstGeom prst="parallelogram">
            <a:avLst>
              <a:gd name="adj" fmla="val 24793"/>
            </a:avLst>
          </a:pr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rallelogram 559+"/>
          <p:cNvSpPr/>
          <p:nvPr>
            <p:custDataLst>
              <p:tags r:id="rId15"/>
            </p:custDataLst>
          </p:nvPr>
        </p:nvSpPr>
        <p:spPr>
          <a:xfrm>
            <a:off x="427355" y="5096510"/>
            <a:ext cx="2412365" cy="776605"/>
          </a:xfrm>
          <a:prstGeom prst="parallelogram">
            <a:avLst>
              <a:gd name="adj" fmla="val 24793"/>
            </a:avLst>
          </a:pr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16"/>
            </p:custDataLst>
          </p:nvPr>
        </p:nvSpPr>
        <p:spPr>
          <a:xfrm>
            <a:off x="680085" y="5227320"/>
            <a:ext cx="2039620" cy="777240"/>
          </a:xfrm>
          <a:prstGeom prst="rect">
            <a:avLst/>
          </a:prstGeom>
          <a:noFill/>
        </p:spPr>
        <p:txBody>
          <a:bodyPr wrap="square" rtlCol="0">
            <a:noAutofit/>
          </a:bodyPr>
          <a:p>
            <a:r>
              <a:rPr lang="en-US" altLang="zh-CN" sz="3600">
                <a:solidFill>
                  <a:schemeClr val="bg2"/>
                </a:solidFill>
                <a:effectLst>
                  <a:innerShdw blurRad="63500" dist="50800" dir="13500000">
                    <a:srgbClr val="000000">
                      <a:alpha val="50000"/>
                    </a:srgbClr>
                  </a:innerShdw>
                </a:effectLst>
                <a:latin typeface="方正粗黑宋简体" panose="02000000000000000000" charset="-122"/>
                <a:ea typeface="方正粗黑宋简体" panose="02000000000000000000" charset="-122"/>
              </a:rPr>
              <a:t>PART 4</a:t>
            </a:r>
            <a:endParaRPr lang="en-US" altLang="zh-CN" sz="3600">
              <a:solidFill>
                <a:schemeClr val="bg2"/>
              </a:solidFill>
              <a:effectLst>
                <a:innerShdw blurRad="63500" dist="50800" dir="13500000">
                  <a:srgbClr val="000000">
                    <a:alpha val="50000"/>
                  </a:srgbClr>
                </a:innerShdw>
              </a:effectLst>
              <a:latin typeface="方正粗黑宋简体" panose="02000000000000000000" charset="-122"/>
              <a:ea typeface="方正粗黑宋简体" panose="02000000000000000000" charset="-122"/>
            </a:endParaRPr>
          </a:p>
        </p:txBody>
      </p:sp>
      <p:sp>
        <p:nvSpPr>
          <p:cNvPr id="33" name="文本框 32"/>
          <p:cNvSpPr txBox="1"/>
          <p:nvPr>
            <p:custDataLst>
              <p:tags r:id="rId17"/>
            </p:custDataLst>
          </p:nvPr>
        </p:nvSpPr>
        <p:spPr>
          <a:xfrm>
            <a:off x="2929890" y="5285740"/>
            <a:ext cx="5523865" cy="460375"/>
          </a:xfrm>
          <a:prstGeom prst="rect">
            <a:avLst/>
          </a:prstGeom>
        </p:spPr>
        <p:txBody>
          <a:bodyPr wrap="square">
            <a:spAutoFit/>
          </a:bodyPr>
          <a:p>
            <a:pPr marL="0" indent="0" algn="just" defTabSz="266700">
              <a:spcBef>
                <a:spcPct val="0"/>
              </a:spcBef>
              <a:spcAft>
                <a:spcPct val="0"/>
              </a:spcAft>
            </a:pPr>
            <a:r>
              <a:rPr lang="en-US" altLang="zh-CN" sz="2400" b="1">
                <a:solidFill>
                  <a:schemeClr val="bg1"/>
                </a:solidFill>
                <a:latin typeface="宋体" panose="02010600030101010101" pitchFamily="2" charset="-122"/>
                <a:ea typeface="宋体" panose="02010600030101010101" pitchFamily="2" charset="-122"/>
              </a:rPr>
              <a:t>The problems of Pinduoduo.</a:t>
            </a:r>
            <a:endParaRPr lang="en-US" altLang="zh-CN" sz="2400" b="1">
              <a:solidFill>
                <a:schemeClr val="bg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problems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PART4</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1043920" y="5445760"/>
            <a:ext cx="1148080" cy="1148080"/>
          </a:xfrm>
          <a:prstGeom prst="rect">
            <a:avLst/>
          </a:prstGeom>
          <a:noFill/>
          <a:ln w="9525">
            <a:noFill/>
          </a:ln>
          <a:effectLst>
            <a:softEdge rad="127000"/>
          </a:effectLst>
        </p:spPr>
      </p:pic>
      <p:sp>
        <p:nvSpPr>
          <p:cNvPr id="4" name="文本框 3"/>
          <p:cNvSpPr txBox="1"/>
          <p:nvPr/>
        </p:nvSpPr>
        <p:spPr>
          <a:xfrm>
            <a:off x="214630" y="747395"/>
            <a:ext cx="9773285" cy="891540"/>
          </a:xfrm>
          <a:prstGeom prst="rect">
            <a:avLst/>
          </a:prstGeom>
          <a:noFill/>
        </p:spPr>
        <p:txBody>
          <a:bodyPr wrap="square" rtlCol="0">
            <a:spAutoFit/>
          </a:bodyPr>
          <a:p>
            <a:pPr marL="0" indent="0" algn="just" defTabSz="266700">
              <a:spcBef>
                <a:spcPct val="0"/>
              </a:spcBef>
              <a:spcAft>
                <a:spcPct val="0"/>
              </a:spcAft>
            </a:pPr>
            <a:r>
              <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Please state the reasons why consumers give negative reviews</a:t>
            </a:r>
            <a:endPar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endParaRPr>
          </a:p>
          <a:p>
            <a:pPr marL="0" indent="0" algn="just" defTabSz="266700">
              <a:spcBef>
                <a:spcPct val="0"/>
              </a:spcBef>
              <a:spcAft>
                <a:spcPct val="0"/>
              </a:spcAft>
            </a:pPr>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互动环节：请说出消费者给差评的原因</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15" name="图片 8" descr="IMG_256"/>
          <p:cNvPicPr>
            <a:picLocks noChangeAspect="1"/>
          </p:cNvPicPr>
          <p:nvPr/>
        </p:nvPicPr>
        <p:blipFill>
          <a:blip r:embed="rId2"/>
          <a:srcRect l="16095" t="11977" r="16619" b="51019"/>
          <a:stretch>
            <a:fillRect/>
          </a:stretch>
        </p:blipFill>
        <p:spPr>
          <a:xfrm>
            <a:off x="528955" y="1733550"/>
            <a:ext cx="3975100" cy="4860290"/>
          </a:xfrm>
          <a:prstGeom prst="rect">
            <a:avLst/>
          </a:prstGeom>
          <a:noFill/>
          <a:ln w="9525">
            <a:noFill/>
          </a:ln>
          <a:effectLst>
            <a:softEdge rad="12700"/>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problems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PART4</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1043920" y="5445760"/>
            <a:ext cx="1148080" cy="1148080"/>
          </a:xfrm>
          <a:prstGeom prst="rect">
            <a:avLst/>
          </a:prstGeom>
          <a:noFill/>
          <a:ln w="9525">
            <a:noFill/>
          </a:ln>
          <a:effectLst>
            <a:softEdge rad="127000"/>
          </a:effectLst>
        </p:spPr>
      </p:pic>
      <p:sp>
        <p:nvSpPr>
          <p:cNvPr id="4" name="文本框 3"/>
          <p:cNvSpPr txBox="1"/>
          <p:nvPr/>
        </p:nvSpPr>
        <p:spPr>
          <a:xfrm>
            <a:off x="214630" y="747395"/>
            <a:ext cx="9773285" cy="891540"/>
          </a:xfrm>
          <a:prstGeom prst="rect">
            <a:avLst/>
          </a:prstGeom>
          <a:noFill/>
        </p:spPr>
        <p:txBody>
          <a:bodyPr wrap="square" rtlCol="0">
            <a:spAutoFit/>
          </a:bodyPr>
          <a:p>
            <a:pPr marL="0" indent="0" algn="just" defTabSz="266700">
              <a:spcBef>
                <a:spcPct val="0"/>
              </a:spcBef>
              <a:spcAft>
                <a:spcPct val="0"/>
              </a:spcAft>
            </a:pPr>
            <a:r>
              <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Please state the reasons why consumers give negative reviews</a:t>
            </a:r>
            <a:endPar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endParaRPr>
          </a:p>
          <a:p>
            <a:pPr marL="0" indent="0" algn="just" defTabSz="266700">
              <a:spcBef>
                <a:spcPct val="0"/>
              </a:spcBef>
              <a:spcAft>
                <a:spcPct val="0"/>
              </a:spcAft>
            </a:pPr>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互动环节：请说出消费者给差评的原因</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15" name="图片 8" descr="IMG_256"/>
          <p:cNvPicPr>
            <a:picLocks noChangeAspect="1"/>
          </p:cNvPicPr>
          <p:nvPr/>
        </p:nvPicPr>
        <p:blipFill>
          <a:blip r:embed="rId2"/>
          <a:srcRect t="11977" b="51019"/>
          <a:stretch>
            <a:fillRect/>
          </a:stretch>
        </p:blipFill>
        <p:spPr>
          <a:xfrm>
            <a:off x="805180" y="1938655"/>
            <a:ext cx="4972685" cy="4090035"/>
          </a:xfrm>
          <a:prstGeom prst="rect">
            <a:avLst/>
          </a:prstGeom>
          <a:noFill/>
          <a:ln w="9525">
            <a:noFill/>
          </a:ln>
        </p:spPr>
      </p:pic>
      <p:pic>
        <p:nvPicPr>
          <p:cNvPr id="16" name="图片 9" descr="IMG_256"/>
          <p:cNvPicPr>
            <a:picLocks noChangeAspect="1"/>
          </p:cNvPicPr>
          <p:nvPr/>
        </p:nvPicPr>
        <p:blipFill>
          <a:blip r:embed="rId2"/>
          <a:srcRect t="11069" b="28251"/>
          <a:stretch>
            <a:fillRect/>
          </a:stretch>
        </p:blipFill>
        <p:spPr>
          <a:xfrm>
            <a:off x="6621780" y="1181100"/>
            <a:ext cx="3942715" cy="5321935"/>
          </a:xfrm>
          <a:prstGeom prst="rect">
            <a:avLst/>
          </a:prstGeom>
          <a:noFill/>
          <a:ln w="9525">
            <a:noFill/>
          </a:ln>
          <a:effectLst>
            <a:softEdge rad="12700"/>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problems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PART4</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1043920" y="5445760"/>
            <a:ext cx="1148080" cy="1148080"/>
          </a:xfrm>
          <a:prstGeom prst="rect">
            <a:avLst/>
          </a:prstGeom>
          <a:noFill/>
          <a:ln w="9525">
            <a:noFill/>
          </a:ln>
          <a:effectLst>
            <a:softEdge rad="127000"/>
          </a:effectLst>
        </p:spPr>
      </p:pic>
      <p:sp>
        <p:nvSpPr>
          <p:cNvPr id="4" name="文本框 3"/>
          <p:cNvSpPr txBox="1"/>
          <p:nvPr/>
        </p:nvSpPr>
        <p:spPr>
          <a:xfrm>
            <a:off x="214630" y="747395"/>
            <a:ext cx="9773285" cy="891540"/>
          </a:xfrm>
          <a:prstGeom prst="rect">
            <a:avLst/>
          </a:prstGeom>
          <a:noFill/>
        </p:spPr>
        <p:txBody>
          <a:bodyPr wrap="square" rtlCol="0">
            <a:spAutoFit/>
          </a:bodyPr>
          <a:p>
            <a:pPr marL="0" indent="0" algn="just" defTabSz="266700">
              <a:spcBef>
                <a:spcPct val="0"/>
              </a:spcBef>
              <a:spcAft>
                <a:spcPct val="0"/>
              </a:spcAft>
            </a:pPr>
            <a:r>
              <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Please state the reasons why consumers give negative reviews</a:t>
            </a:r>
            <a:endPar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endParaRPr>
          </a:p>
          <a:p>
            <a:pPr marL="0" indent="0" algn="just" defTabSz="266700">
              <a:spcBef>
                <a:spcPct val="0"/>
              </a:spcBef>
              <a:spcAft>
                <a:spcPct val="0"/>
              </a:spcAft>
            </a:pPr>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互动环节：请说出消费者给差评的原因</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9" name="图片 3" descr="IMG_256"/>
          <p:cNvPicPr>
            <a:picLocks noChangeAspect="1"/>
          </p:cNvPicPr>
          <p:nvPr/>
        </p:nvPicPr>
        <p:blipFill>
          <a:blip r:embed="rId2"/>
          <a:srcRect b="23097"/>
          <a:stretch>
            <a:fillRect/>
          </a:stretch>
        </p:blipFill>
        <p:spPr>
          <a:xfrm>
            <a:off x="1372870" y="2421255"/>
            <a:ext cx="3837940" cy="3936365"/>
          </a:xfrm>
          <a:prstGeom prst="rect">
            <a:avLst/>
          </a:prstGeom>
          <a:noFill/>
          <a:ln w="9525">
            <a:noFill/>
          </a:ln>
          <a:effectLst>
            <a:softEdge rad="31750"/>
          </a:effectLst>
        </p:spPr>
      </p:pic>
      <p:pic>
        <p:nvPicPr>
          <p:cNvPr id="14" name="图片 7" descr="IMG_256"/>
          <p:cNvPicPr>
            <a:picLocks noChangeAspect="1"/>
          </p:cNvPicPr>
          <p:nvPr/>
        </p:nvPicPr>
        <p:blipFill>
          <a:blip r:embed="rId3"/>
          <a:srcRect l="24681" t="44076" r="20926" b="15676"/>
          <a:stretch>
            <a:fillRect/>
          </a:stretch>
        </p:blipFill>
        <p:spPr>
          <a:xfrm>
            <a:off x="5782310" y="2572385"/>
            <a:ext cx="4896485" cy="3623310"/>
          </a:xfrm>
          <a:prstGeom prst="rect">
            <a:avLst/>
          </a:prstGeom>
          <a:noFill/>
          <a:ln w="9525">
            <a:noFill/>
          </a:ln>
          <a:effectLst>
            <a:softEdge rad="31750"/>
          </a:effectLst>
        </p:spPr>
      </p:pic>
      <p:sp>
        <p:nvSpPr>
          <p:cNvPr id="2" name="文本框 1"/>
          <p:cNvSpPr txBox="1"/>
          <p:nvPr/>
        </p:nvSpPr>
        <p:spPr>
          <a:xfrm>
            <a:off x="7450455" y="1830070"/>
            <a:ext cx="1355090" cy="521970"/>
          </a:xfrm>
          <a:prstGeom prst="rect">
            <a:avLst/>
          </a:prstGeom>
          <a:noFill/>
        </p:spPr>
        <p:txBody>
          <a:bodyPr wrap="square" rtlCol="0" anchor="t">
            <a:spAutoFit/>
          </a:bodyPr>
          <a:p>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正品</a:t>
            </a:r>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图</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5" name="文本框 4"/>
          <p:cNvSpPr txBox="1"/>
          <p:nvPr/>
        </p:nvSpPr>
        <p:spPr>
          <a:xfrm>
            <a:off x="2404745" y="1830070"/>
            <a:ext cx="1640840" cy="521970"/>
          </a:xfrm>
          <a:prstGeom prst="rect">
            <a:avLst/>
          </a:prstGeom>
          <a:noFill/>
        </p:spPr>
        <p:txBody>
          <a:bodyPr wrap="square" rtlCol="0" anchor="t">
            <a:spAutoFit/>
          </a:bodyPr>
          <a:p>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买家</a:t>
            </a:r>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图</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problems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PART4</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1043920" y="5445760"/>
            <a:ext cx="1148080" cy="1148080"/>
          </a:xfrm>
          <a:prstGeom prst="rect">
            <a:avLst/>
          </a:prstGeom>
          <a:noFill/>
          <a:ln w="9525">
            <a:noFill/>
          </a:ln>
          <a:effectLst>
            <a:softEdge rad="127000"/>
          </a:effectLst>
        </p:spPr>
      </p:pic>
      <p:sp>
        <p:nvSpPr>
          <p:cNvPr id="4" name="文本框 3"/>
          <p:cNvSpPr txBox="1"/>
          <p:nvPr/>
        </p:nvSpPr>
        <p:spPr>
          <a:xfrm>
            <a:off x="214630" y="747395"/>
            <a:ext cx="9773285" cy="891540"/>
          </a:xfrm>
          <a:prstGeom prst="rect">
            <a:avLst/>
          </a:prstGeom>
          <a:noFill/>
        </p:spPr>
        <p:txBody>
          <a:bodyPr wrap="square" rtlCol="0">
            <a:spAutoFit/>
          </a:bodyPr>
          <a:p>
            <a:pPr marL="0" indent="0" algn="just" defTabSz="266700">
              <a:spcBef>
                <a:spcPct val="0"/>
              </a:spcBef>
              <a:spcAft>
                <a:spcPct val="0"/>
              </a:spcAft>
            </a:pPr>
            <a:r>
              <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Please state the reasons why consumers give negative reviews</a:t>
            </a:r>
            <a:endParaRPr lang="en-US" altLang="zh-CN" sz="24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endParaRPr>
          </a:p>
          <a:p>
            <a:pPr marL="0" indent="0" algn="just" defTabSz="266700">
              <a:spcBef>
                <a:spcPct val="0"/>
              </a:spcBef>
              <a:spcAft>
                <a:spcPct val="0"/>
              </a:spcAft>
            </a:pPr>
            <a:r>
              <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rPr>
              <a:t>互动环节：请说出消费者给差评的原因</a:t>
            </a:r>
            <a:endParaRPr lang="zh-CN" altLang="en-US" sz="2800" b="1">
              <a:gradFill>
                <a:gsLst>
                  <a:gs pos="21000">
                    <a:srgbClr val="53575C"/>
                  </a:gs>
                  <a:gs pos="88000">
                    <a:srgbClr val="C5C7CA"/>
                  </a:gs>
                </a:gsLst>
                <a:lin ang="5400000"/>
              </a:gradFill>
              <a:effectLst/>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6" name="图片 3" descr="IMG_256"/>
          <p:cNvPicPr>
            <a:picLocks noChangeAspect="1"/>
          </p:cNvPicPr>
          <p:nvPr/>
        </p:nvPicPr>
        <p:blipFill>
          <a:blip r:embed="rId2"/>
          <a:srcRect b="12008"/>
          <a:stretch>
            <a:fillRect/>
          </a:stretch>
        </p:blipFill>
        <p:spPr>
          <a:xfrm>
            <a:off x="618490" y="1955165"/>
            <a:ext cx="3951605" cy="4638040"/>
          </a:xfrm>
          <a:prstGeom prst="rect">
            <a:avLst/>
          </a:prstGeom>
          <a:noFill/>
          <a:ln w="9525">
            <a:noFill/>
          </a:ln>
          <a:effectLst>
            <a:softEdge rad="31750"/>
          </a:effectLst>
        </p:spPr>
      </p:pic>
      <p:pic>
        <p:nvPicPr>
          <p:cNvPr id="2" name="图片 11" descr="IMG_256"/>
          <p:cNvPicPr>
            <a:picLocks noChangeAspect="1"/>
          </p:cNvPicPr>
          <p:nvPr/>
        </p:nvPicPr>
        <p:blipFill>
          <a:blip r:embed="rId3"/>
          <a:stretch>
            <a:fillRect/>
          </a:stretch>
        </p:blipFill>
        <p:spPr>
          <a:xfrm>
            <a:off x="5031740" y="1923415"/>
            <a:ext cx="6087110" cy="4551680"/>
          </a:xfrm>
          <a:prstGeom prst="rect">
            <a:avLst/>
          </a:prstGeom>
          <a:noFill/>
          <a:ln w="9525">
            <a:noFill/>
          </a:ln>
          <a:effectLst>
            <a:softEdge rad="31750"/>
          </a:effectLst>
        </p:spPr>
      </p:pic>
      <p:sp>
        <p:nvSpPr>
          <p:cNvPr id="7" name="右箭头 6"/>
          <p:cNvSpPr/>
          <p:nvPr/>
        </p:nvSpPr>
        <p:spPr>
          <a:xfrm rot="3240000">
            <a:off x="2473325" y="2535555"/>
            <a:ext cx="1136015" cy="58737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problems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PART4</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6985000" y="5551805"/>
            <a:ext cx="1241425" cy="1241425"/>
          </a:xfrm>
          <a:prstGeom prst="rect">
            <a:avLst/>
          </a:prstGeom>
          <a:noFill/>
          <a:ln w="9525">
            <a:noFill/>
          </a:ln>
          <a:effectLst>
            <a:softEdge rad="127000"/>
          </a:effectLst>
        </p:spPr>
      </p:pic>
      <p:sp>
        <p:nvSpPr>
          <p:cNvPr id="2" name="文本框 1"/>
          <p:cNvSpPr txBox="1"/>
          <p:nvPr/>
        </p:nvSpPr>
        <p:spPr>
          <a:xfrm>
            <a:off x="471805" y="1176020"/>
            <a:ext cx="8711565" cy="521970"/>
          </a:xfrm>
          <a:prstGeom prst="rect">
            <a:avLst/>
          </a:prstGeom>
          <a:effectLst>
            <a:outerShdw blurRad="50800" dist="38100" dir="2700000" algn="tl" rotWithShape="0">
              <a:prstClr val="black">
                <a:alpha val="40000"/>
              </a:prstClr>
            </a:outerShdw>
          </a:effectLst>
        </p:spPr>
        <p:txBody>
          <a:bodyPr wrap="square">
            <a:spAutoFit/>
          </a:bodyPr>
          <a:p>
            <a:r>
              <a:rPr lang="en-US" altLang="zh-CN" sz="2800">
                <a:solidFill>
                  <a:srgbClr val="000000"/>
                </a:solidFill>
                <a:latin typeface="方正粗黑宋简体" panose="02000000000000000000" charset="-122"/>
                <a:ea typeface="方正粗黑宋简体" panose="02000000000000000000" charset="-122"/>
              </a:rPr>
              <a:t>2.Crisis of trust</a:t>
            </a:r>
            <a:endParaRPr lang="en-US" altLang="zh-CN" sz="2800">
              <a:solidFill>
                <a:srgbClr val="000000"/>
              </a:solidFill>
              <a:latin typeface="方正粗黑宋简体" panose="02000000000000000000" charset="-122"/>
              <a:ea typeface="方正粗黑宋简体" panose="02000000000000000000" charset="-122"/>
            </a:endParaRPr>
          </a:p>
        </p:txBody>
      </p:sp>
      <p:sp>
        <p:nvSpPr>
          <p:cNvPr id="4" name="文本框 3"/>
          <p:cNvSpPr txBox="1"/>
          <p:nvPr/>
        </p:nvSpPr>
        <p:spPr>
          <a:xfrm>
            <a:off x="398780" y="1697990"/>
            <a:ext cx="7684770" cy="3301365"/>
          </a:xfrm>
          <a:prstGeom prst="rect">
            <a:avLst/>
          </a:prstGeom>
          <a:effectLst>
            <a:outerShdw blurRad="50800" dist="38100" dir="2700000" algn="tl" rotWithShape="0">
              <a:prstClr val="black">
                <a:alpha val="40000"/>
              </a:prstClr>
            </a:outerShdw>
          </a:effectLst>
        </p:spPr>
        <p:txBody>
          <a:bodyPr wrap="square">
            <a:noAutofit/>
          </a:bodyPr>
          <a:p>
            <a:pPr marL="0" indent="0" algn="just" defTabSz="266700">
              <a:spcBef>
                <a:spcPct val="0"/>
              </a:spcBef>
              <a:spcAft>
                <a:spcPct val="0"/>
              </a:spcAft>
            </a:pPr>
            <a:r>
              <a:rPr lang="en-US" altLang="zh-CN" sz="2800">
                <a:latin typeface="方正粗黑宋简体" panose="02000000000000000000" charset="-122"/>
                <a:ea typeface="方正粗黑宋简体" panose="02000000000000000000" charset="-122"/>
              </a:rPr>
              <a:t>   Pinduoduo has launched numerous activities that require users to invite friends to participate. However, it is often difficult for users to truly obtain the promised benefits. Therefore, during these activities, consumers may initially find them interesting, but they are likely to become disappointed and even abandon them midway. This affects users' trust in the platform.</a:t>
            </a:r>
            <a:endParaRPr lang="en-US" altLang="zh-CN" sz="2800">
              <a:latin typeface="方正粗黑宋简体" panose="02000000000000000000" charset="-122"/>
              <a:ea typeface="方正粗黑宋简体" panose="02000000000000000000" charset="-122"/>
            </a:endParaRPr>
          </a:p>
        </p:txBody>
      </p:sp>
      <p:pic>
        <p:nvPicPr>
          <p:cNvPr id="5" name="图片 12" descr="IMG_256"/>
          <p:cNvPicPr>
            <a:picLocks noChangeAspect="1"/>
          </p:cNvPicPr>
          <p:nvPr/>
        </p:nvPicPr>
        <p:blipFill>
          <a:blip r:embed="rId2"/>
          <a:stretch>
            <a:fillRect/>
          </a:stretch>
        </p:blipFill>
        <p:spPr>
          <a:xfrm>
            <a:off x="8507730" y="820420"/>
            <a:ext cx="3435985" cy="5217795"/>
          </a:xfrm>
          <a:prstGeom prst="rect">
            <a:avLst/>
          </a:prstGeom>
          <a:noFill/>
          <a:ln w="9525">
            <a:noFill/>
          </a:ln>
          <a:effectLst>
            <a:softEdge rad="63500"/>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problems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PART4</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100965" y="1086485"/>
            <a:ext cx="1241425" cy="1241425"/>
          </a:xfrm>
          <a:prstGeom prst="rect">
            <a:avLst/>
          </a:prstGeom>
          <a:noFill/>
          <a:ln w="9525">
            <a:noFill/>
          </a:ln>
          <a:effectLst>
            <a:softEdge rad="127000"/>
          </a:effectLst>
        </p:spPr>
      </p:pic>
      <p:sp>
        <p:nvSpPr>
          <p:cNvPr id="2" name="文本框 1"/>
          <p:cNvSpPr txBox="1"/>
          <p:nvPr/>
        </p:nvSpPr>
        <p:spPr>
          <a:xfrm>
            <a:off x="1470660" y="1514475"/>
            <a:ext cx="6118860" cy="521970"/>
          </a:xfrm>
          <a:prstGeom prst="rect">
            <a:avLst/>
          </a:prstGeom>
          <a:effectLst>
            <a:outerShdw blurRad="50800" dist="38100" dir="2700000" algn="tl" rotWithShape="0">
              <a:prstClr val="black">
                <a:alpha val="40000"/>
              </a:prstClr>
            </a:outerShdw>
          </a:effectLst>
        </p:spPr>
        <p:txBody>
          <a:bodyPr wrap="square">
            <a:spAutoFit/>
          </a:bodyPr>
          <a:p>
            <a:r>
              <a:rPr lang="en-US" altLang="zh-CN" sz="2800">
                <a:solidFill>
                  <a:srgbClr val="000000"/>
                </a:solidFill>
                <a:latin typeface="方正粗黑宋简体" panose="02000000000000000000" charset="-122"/>
                <a:ea typeface="方正粗黑宋简体" panose="02000000000000000000" charset="-122"/>
              </a:rPr>
              <a:t>3.The damage of corporate image</a:t>
            </a:r>
            <a:endParaRPr lang="en-US" altLang="zh-CN" sz="2800">
              <a:solidFill>
                <a:srgbClr val="000000"/>
              </a:solidFill>
              <a:latin typeface="方正粗黑宋简体" panose="02000000000000000000" charset="-122"/>
              <a:ea typeface="方正粗黑宋简体" panose="02000000000000000000" charset="-122"/>
            </a:endParaRPr>
          </a:p>
        </p:txBody>
      </p:sp>
      <p:sp>
        <p:nvSpPr>
          <p:cNvPr id="4" name="文本框 3"/>
          <p:cNvSpPr txBox="1"/>
          <p:nvPr/>
        </p:nvSpPr>
        <p:spPr>
          <a:xfrm>
            <a:off x="1052195" y="3140075"/>
            <a:ext cx="9593580" cy="3301365"/>
          </a:xfrm>
          <a:prstGeom prst="rect">
            <a:avLst/>
          </a:prstGeom>
          <a:effectLst>
            <a:outerShdw blurRad="50800" dist="38100" dir="2700000" algn="tl" rotWithShape="0">
              <a:prstClr val="black">
                <a:alpha val="40000"/>
              </a:prstClr>
            </a:outerShdw>
          </a:effectLst>
        </p:spPr>
        <p:txBody>
          <a:bodyPr wrap="square">
            <a:noAutofit/>
          </a:bodyPr>
          <a:p>
            <a:pPr marL="0" indent="0" algn="just" defTabSz="266700">
              <a:spcBef>
                <a:spcPct val="0"/>
              </a:spcBef>
              <a:spcAft>
                <a:spcPct val="0"/>
              </a:spcAft>
            </a:pPr>
            <a:r>
              <a:rPr lang="en-US" altLang="zh-CN" sz="2800">
                <a:latin typeface="方正粗黑宋简体" panose="02000000000000000000" charset="-122"/>
                <a:ea typeface="方正粗黑宋简体" panose="02000000000000000000" charset="-122"/>
              </a:rPr>
              <a:t>    The way of attracting new users by encouraging existing users to constantly share links can easily provoke people's resentment towards Pinduoduo. Although this marketing strategy yields significant results, it also greatly damages Pinduoduo's corporate image.</a:t>
            </a:r>
            <a:endParaRPr lang="en-US" altLang="zh-CN" sz="2800">
              <a:latin typeface="方正粗黑宋简体" panose="02000000000000000000" charset="-122"/>
              <a:ea typeface="方正粗黑宋简体" panose="02000000000000000000" charset="-122"/>
            </a:endParaRPr>
          </a:p>
        </p:txBody>
      </p:sp>
      <p:pic>
        <p:nvPicPr>
          <p:cNvPr id="20" name="图片 13" descr="IMG_256"/>
          <p:cNvPicPr>
            <a:picLocks noChangeAspect="1"/>
          </p:cNvPicPr>
          <p:nvPr/>
        </p:nvPicPr>
        <p:blipFill>
          <a:blip r:embed="rId2"/>
          <a:stretch>
            <a:fillRect/>
          </a:stretch>
        </p:blipFill>
        <p:spPr>
          <a:xfrm>
            <a:off x="7856855" y="696595"/>
            <a:ext cx="4335145" cy="2289810"/>
          </a:xfrm>
          <a:prstGeom prst="rect">
            <a:avLst/>
          </a:prstGeom>
          <a:noFill/>
          <a:ln w="9525">
            <a:noFill/>
          </a:ln>
          <a:effectLst>
            <a:softEdge rad="63500"/>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808990" y="1454785"/>
            <a:ext cx="10273665" cy="3415030"/>
          </a:xfrm>
          <a:prstGeom prst="rect">
            <a:avLst/>
          </a:prstGeom>
          <a:effectLst>
            <a:outerShdw blurRad="50800" dist="38100" dir="2700000" algn="tl" rotWithShape="0">
              <a:prstClr val="black">
                <a:alpha val="40000"/>
              </a:prstClr>
            </a:outerShdw>
          </a:effectLst>
        </p:spPr>
        <p:txBody>
          <a:bodyPr wrap="square">
            <a:spAutoFit/>
          </a:bodyPr>
          <a:p>
            <a:pPr marL="0" indent="0" algn="just" defTabSz="266700">
              <a:spcBef>
                <a:spcPct val="0"/>
              </a:spcBef>
              <a:spcAft>
                <a:spcPct val="0"/>
              </a:spcAft>
            </a:pPr>
            <a:r>
              <a:rPr lang="en-US" altLang="zh-CN" sz="2400" b="1">
                <a:solidFill>
                  <a:schemeClr val="tx1">
                    <a:lumMod val="85000"/>
                    <a:lumOff val="15000"/>
                  </a:schemeClr>
                </a:solidFill>
                <a:effectLst>
                  <a:outerShdw blurRad="38100" dist="19050" dir="2700000" algn="tl" rotWithShape="0">
                    <a:schemeClr val="dk1">
                      <a:alpha val="40000"/>
                    </a:schemeClr>
                  </a:outerShdw>
                </a:effectLst>
                <a:latin typeface="Times New Roman" panose="02020603050405020304" charset="0"/>
                <a:ea typeface="方正粗黑宋简体" panose="02000000000000000000" charset="-122"/>
                <a:cs typeface="Times New Roman" panose="02020603050405020304" charset="0"/>
              </a:rPr>
              <a:t>       In summary, with its unique C2M (Consumer-to-Manufacturer) group-buying model, Pinduoduo has rapidly opened up the consumer market and become one of China's mainstream e-commerce platforms. </a:t>
            </a:r>
            <a:endParaRPr lang="en-US" altLang="zh-CN" sz="2400" b="1">
              <a:solidFill>
                <a:schemeClr val="tx1">
                  <a:lumMod val="85000"/>
                  <a:lumOff val="15000"/>
                </a:schemeClr>
              </a:solidFill>
              <a:effectLst>
                <a:outerShdw blurRad="38100" dist="19050" dir="2700000" algn="tl" rotWithShape="0">
                  <a:schemeClr val="dk1">
                    <a:alpha val="40000"/>
                  </a:schemeClr>
                </a:outerShdw>
              </a:effectLst>
              <a:latin typeface="Times New Roman" panose="02020603050405020304" charset="0"/>
              <a:ea typeface="方正粗黑宋简体" panose="02000000000000000000" charset="-122"/>
              <a:cs typeface="Times New Roman" panose="02020603050405020304" charset="0"/>
            </a:endParaRPr>
          </a:p>
          <a:p>
            <a:pPr marL="0" indent="0" algn="just" defTabSz="266700">
              <a:spcBef>
                <a:spcPct val="0"/>
              </a:spcBef>
              <a:spcAft>
                <a:spcPct val="0"/>
              </a:spcAft>
            </a:pPr>
            <a:endParaRPr lang="en-US" altLang="zh-CN" sz="2400" b="1">
              <a:solidFill>
                <a:schemeClr val="tx1">
                  <a:lumMod val="85000"/>
                  <a:lumOff val="15000"/>
                </a:schemeClr>
              </a:solidFill>
              <a:effectLst>
                <a:outerShdw blurRad="38100" dist="19050" dir="2700000" algn="tl" rotWithShape="0">
                  <a:schemeClr val="dk1">
                    <a:alpha val="40000"/>
                  </a:schemeClr>
                </a:outerShdw>
              </a:effectLst>
              <a:latin typeface="Times New Roman" panose="02020603050405020304" charset="0"/>
              <a:ea typeface="方正粗黑宋简体" panose="02000000000000000000" charset="-122"/>
              <a:cs typeface="Times New Roman" panose="02020603050405020304" charset="0"/>
            </a:endParaRPr>
          </a:p>
          <a:p>
            <a:pPr marL="0" indent="0" algn="just" defTabSz="266700">
              <a:spcBef>
                <a:spcPct val="0"/>
              </a:spcBef>
              <a:spcAft>
                <a:spcPct val="0"/>
              </a:spcAft>
            </a:pPr>
            <a:r>
              <a:rPr lang="en-US" altLang="zh-CN" sz="2400" b="1">
                <a:solidFill>
                  <a:schemeClr val="tx1">
                    <a:lumMod val="85000"/>
                    <a:lumOff val="15000"/>
                  </a:schemeClr>
                </a:solidFill>
                <a:effectLst>
                  <a:outerShdw blurRad="38100" dist="19050" dir="2700000" algn="tl" rotWithShape="0">
                    <a:schemeClr val="dk1">
                      <a:alpha val="40000"/>
                    </a:schemeClr>
                  </a:outerShdw>
                </a:effectLst>
                <a:latin typeface="Times New Roman" panose="02020603050405020304" charset="0"/>
                <a:ea typeface="方正粗黑宋简体" panose="02000000000000000000" charset="-122"/>
                <a:cs typeface="Times New Roman" panose="02020603050405020304" charset="0"/>
              </a:rPr>
              <a:t>       However, there are also issues such as poor product quality and a negative corporate image. If Pinduoduo wants to achieve long-term development, it cannot rest on its laurels. It should improve the current problems and continuously provide better products and services to consumers.</a:t>
            </a:r>
            <a:endParaRPr lang="en-US" altLang="zh-CN" sz="2400" b="1">
              <a:solidFill>
                <a:schemeClr val="tx1">
                  <a:lumMod val="85000"/>
                  <a:lumOff val="15000"/>
                </a:schemeClr>
              </a:solidFill>
              <a:effectLst>
                <a:outerShdw blurRad="38100" dist="19050" dir="2700000" algn="tl" rotWithShape="0">
                  <a:schemeClr val="dk1">
                    <a:alpha val="40000"/>
                  </a:schemeClr>
                </a:outerShdw>
              </a:effectLst>
              <a:latin typeface="Times New Roman" panose="02020603050405020304" charset="0"/>
              <a:ea typeface="方正粗黑宋简体" panose="02000000000000000000" charset="-122"/>
              <a:cs typeface="Times New Roman" panose="02020603050405020304" charset="0"/>
            </a:endParaRPr>
          </a:p>
        </p:txBody>
      </p:sp>
      <p:pic>
        <p:nvPicPr>
          <p:cNvPr id="4" name="图片 3"/>
          <p:cNvPicPr>
            <a:picLocks noChangeAspect="1"/>
          </p:cNvPicPr>
          <p:nvPr/>
        </p:nvPicPr>
        <p:blipFill>
          <a:blip r:embed="rId1"/>
          <a:stretch>
            <a:fillRect/>
          </a:stretch>
        </p:blipFill>
        <p:spPr>
          <a:xfrm>
            <a:off x="8825230" y="5239385"/>
            <a:ext cx="3366770" cy="132016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任意多边形: 形状 1048"/>
          <p:cNvSpPr/>
          <p:nvPr/>
        </p:nvSpPr>
        <p:spPr>
          <a:xfrm>
            <a:off x="8232662" y="5239247"/>
            <a:ext cx="3959338" cy="222849"/>
          </a:xfrm>
          <a:custGeom>
            <a:avLst/>
            <a:gdLst>
              <a:gd name="connsiteX0" fmla="*/ 55251 w 3959338"/>
              <a:gd name="connsiteY0" fmla="*/ 0 h 222849"/>
              <a:gd name="connsiteX1" fmla="*/ 3959338 w 3959338"/>
              <a:gd name="connsiteY1" fmla="*/ 0 h 222849"/>
              <a:gd name="connsiteX2" fmla="*/ 3959338 w 3959338"/>
              <a:gd name="connsiteY2" fmla="*/ 222849 h 222849"/>
              <a:gd name="connsiteX3" fmla="*/ 0 w 3959338"/>
              <a:gd name="connsiteY3" fmla="*/ 222849 h 222849"/>
            </a:gdLst>
            <a:ahLst/>
            <a:cxnLst>
              <a:cxn ang="0">
                <a:pos x="connsiteX0" y="connsiteY0"/>
              </a:cxn>
              <a:cxn ang="0">
                <a:pos x="connsiteX1" y="connsiteY1"/>
              </a:cxn>
              <a:cxn ang="0">
                <a:pos x="connsiteX2" y="connsiteY2"/>
              </a:cxn>
              <a:cxn ang="0">
                <a:pos x="connsiteX3" y="connsiteY3"/>
              </a:cxn>
            </a:cxnLst>
            <a:rect l="l" t="t" r="r" b="b"/>
            <a:pathLst>
              <a:path w="3959338" h="222849">
                <a:moveTo>
                  <a:pt x="55251" y="0"/>
                </a:moveTo>
                <a:lnTo>
                  <a:pt x="3959338" y="0"/>
                </a:lnTo>
                <a:lnTo>
                  <a:pt x="3959338" y="222849"/>
                </a:lnTo>
                <a:lnTo>
                  <a:pt x="0" y="222849"/>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0" name="任意多边形: 形状 399"/>
          <p:cNvSpPr/>
          <p:nvPr/>
        </p:nvSpPr>
        <p:spPr>
          <a:xfrm>
            <a:off x="0" y="809625"/>
            <a:ext cx="11262995" cy="4429760"/>
          </a:xfrm>
          <a:custGeom>
            <a:avLst/>
            <a:gdLst>
              <a:gd name="connsiteX0" fmla="*/ 0 w 8031149"/>
              <a:gd name="connsiteY0" fmla="*/ 0 h 2839936"/>
              <a:gd name="connsiteX1" fmla="*/ 8031149 w 8031149"/>
              <a:gd name="connsiteY1" fmla="*/ 0 h 2839936"/>
              <a:gd name="connsiteX2" fmla="*/ 7321165 w 8031149"/>
              <a:gd name="connsiteY2" fmla="*/ 2839936 h 2839936"/>
              <a:gd name="connsiteX3" fmla="*/ 0 w 8031149"/>
              <a:gd name="connsiteY3" fmla="*/ 2839936 h 2839936"/>
            </a:gdLst>
            <a:ahLst/>
            <a:cxnLst>
              <a:cxn ang="0">
                <a:pos x="connsiteX0" y="connsiteY0"/>
              </a:cxn>
              <a:cxn ang="0">
                <a:pos x="connsiteX1" y="connsiteY1"/>
              </a:cxn>
              <a:cxn ang="0">
                <a:pos x="connsiteX2" y="connsiteY2"/>
              </a:cxn>
              <a:cxn ang="0">
                <a:pos x="connsiteX3" y="connsiteY3"/>
              </a:cxn>
            </a:cxnLst>
            <a:rect l="l" t="t" r="r" b="b"/>
            <a:pathLst>
              <a:path w="8031149" h="2839936">
                <a:moveTo>
                  <a:pt x="0" y="0"/>
                </a:moveTo>
                <a:lnTo>
                  <a:pt x="8031149" y="0"/>
                </a:lnTo>
                <a:lnTo>
                  <a:pt x="7321165" y="2839936"/>
                </a:lnTo>
                <a:lnTo>
                  <a:pt x="0" y="2839936"/>
                </a:lnTo>
                <a:close/>
              </a:path>
            </a:pathLst>
          </a:cu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2363470" y="2149475"/>
            <a:ext cx="5466080" cy="1445260"/>
          </a:xfrm>
          <a:prstGeom prst="rect">
            <a:avLst/>
          </a:prstGeom>
          <a:noFill/>
        </p:spPr>
        <p:txBody>
          <a:bodyPr wrap="square" rtlCol="0">
            <a:spAutoFit/>
          </a:bodyPr>
          <a:p>
            <a:r>
              <a:rPr lang="en-US" sz="8800" b="1" dirty="0">
                <a:solidFill>
                  <a:schemeClr val="bg1"/>
                </a:solidFill>
                <a:effectLst>
                  <a:glow rad="63500">
                    <a:schemeClr val="accent3">
                      <a:satMod val="175000"/>
                      <a:alpha val="40000"/>
                    </a:schemeClr>
                  </a:glow>
                  <a:reflection blurRad="6350" stA="55000" endA="50" endPos="85000" dist="29997" dir="5400000" sy="-100000" algn="bl" rotWithShape="0"/>
                </a:effectLst>
                <a:latin typeface="方正粗黑宋简体" panose="02000000000000000000" charset="-122"/>
                <a:ea typeface="方正粗黑宋简体" panose="02000000000000000000" charset="-122"/>
              </a:rPr>
              <a:t>THANKS</a:t>
            </a:r>
            <a:endParaRPr lang="en-US" sz="8800" b="1" dirty="0">
              <a:solidFill>
                <a:schemeClr val="bg1"/>
              </a:solidFill>
              <a:effectLst>
                <a:glow rad="63500">
                  <a:schemeClr val="accent3">
                    <a:satMod val="175000"/>
                    <a:alpha val="40000"/>
                  </a:schemeClr>
                </a:glow>
                <a:reflection blurRad="6350" stA="55000" endA="50" endPos="85000" dist="29997" dir="5400000" sy="-100000" algn="bl" rotWithShape="0"/>
              </a:effectLst>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任意多边形: 形状 40"/>
          <p:cNvSpPr/>
          <p:nvPr/>
        </p:nvSpPr>
        <p:spPr>
          <a:xfrm>
            <a:off x="8232662" y="6635151"/>
            <a:ext cx="3959338" cy="222849"/>
          </a:xfrm>
          <a:custGeom>
            <a:avLst/>
            <a:gdLst>
              <a:gd name="connsiteX0" fmla="*/ 55251 w 3959338"/>
              <a:gd name="connsiteY0" fmla="*/ 0 h 222849"/>
              <a:gd name="connsiteX1" fmla="*/ 3959338 w 3959338"/>
              <a:gd name="connsiteY1" fmla="*/ 0 h 222849"/>
              <a:gd name="connsiteX2" fmla="*/ 3959338 w 3959338"/>
              <a:gd name="connsiteY2" fmla="*/ 222849 h 222849"/>
              <a:gd name="connsiteX3" fmla="*/ 0 w 3959338"/>
              <a:gd name="connsiteY3" fmla="*/ 222849 h 222849"/>
            </a:gdLst>
            <a:ahLst/>
            <a:cxnLst>
              <a:cxn ang="0">
                <a:pos x="connsiteX0" y="connsiteY0"/>
              </a:cxn>
              <a:cxn ang="0">
                <a:pos x="connsiteX1" y="connsiteY1"/>
              </a:cxn>
              <a:cxn ang="0">
                <a:pos x="connsiteX2" y="connsiteY2"/>
              </a:cxn>
              <a:cxn ang="0">
                <a:pos x="connsiteX3" y="connsiteY3"/>
              </a:cxn>
            </a:cxnLst>
            <a:rect l="l" t="t" r="r" b="b"/>
            <a:pathLst>
              <a:path w="3959338" h="222849">
                <a:moveTo>
                  <a:pt x="55251" y="0"/>
                </a:moveTo>
                <a:lnTo>
                  <a:pt x="3959338" y="0"/>
                </a:lnTo>
                <a:lnTo>
                  <a:pt x="3959338" y="222849"/>
                </a:lnTo>
                <a:lnTo>
                  <a:pt x="0" y="222849"/>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60" name="平行四边形 559" descr="D:\51PPT模板网\51pptmoban.com\图片.jpg"/>
          <p:cNvSpPr/>
          <p:nvPr/>
        </p:nvSpPr>
        <p:spPr>
          <a:xfrm>
            <a:off x="4555312" y="1931853"/>
            <a:ext cx="3677350" cy="776471"/>
          </a:xfrm>
          <a:prstGeom prst="parallelogram">
            <a:avLst>
              <a:gd name="adj" fmla="val 24793"/>
            </a:avLst>
          </a:pr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0" y="1931853"/>
            <a:ext cx="4363374" cy="2665547"/>
          </a:xfrm>
          <a:custGeom>
            <a:avLst/>
            <a:gdLst>
              <a:gd name="connsiteX0" fmla="*/ 0 w 4363374"/>
              <a:gd name="connsiteY0" fmla="*/ 0 h 2665547"/>
              <a:gd name="connsiteX1" fmla="*/ 4363374 w 4363374"/>
              <a:gd name="connsiteY1" fmla="*/ 0 h 2665547"/>
              <a:gd name="connsiteX2" fmla="*/ 3702504 w 4363374"/>
              <a:gd name="connsiteY2" fmla="*/ 2665547 h 2665547"/>
              <a:gd name="connsiteX3" fmla="*/ 0 w 4363374"/>
              <a:gd name="connsiteY3" fmla="*/ 2665547 h 2665547"/>
            </a:gdLst>
            <a:ahLst/>
            <a:cxnLst>
              <a:cxn ang="0">
                <a:pos x="connsiteX0" y="connsiteY0"/>
              </a:cxn>
              <a:cxn ang="0">
                <a:pos x="connsiteX1" y="connsiteY1"/>
              </a:cxn>
              <a:cxn ang="0">
                <a:pos x="connsiteX2" y="connsiteY2"/>
              </a:cxn>
              <a:cxn ang="0">
                <a:pos x="connsiteX3" y="connsiteY3"/>
              </a:cxn>
            </a:cxnLst>
            <a:rect l="l" t="t" r="r" b="b"/>
            <a:pathLst>
              <a:path w="4363374" h="2665547">
                <a:moveTo>
                  <a:pt x="0" y="0"/>
                </a:moveTo>
                <a:lnTo>
                  <a:pt x="4363374" y="0"/>
                </a:lnTo>
                <a:lnTo>
                  <a:pt x="3702504" y="2665547"/>
                </a:lnTo>
                <a:lnTo>
                  <a:pt x="0" y="2665547"/>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1389055" y="2602906"/>
            <a:ext cx="2722880" cy="1322070"/>
          </a:xfrm>
          <a:prstGeom prst="rect">
            <a:avLst/>
          </a:prstGeom>
          <a:noFill/>
        </p:spPr>
        <p:txBody>
          <a:bodyPr wrap="none" rtlCol="0">
            <a:spAutoFit/>
          </a:bodyPr>
          <a:lstStyle/>
          <a:p>
            <a:r>
              <a:rPr lang="en-US" altLang="zh-CN" sz="80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PART1</a:t>
            </a:r>
            <a:endParaRPr lang="en-US" altLang="zh-CN" sz="80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sp>
        <p:nvSpPr>
          <p:cNvPr id="38" name="任意多边形: 形状 37"/>
          <p:cNvSpPr/>
          <p:nvPr/>
        </p:nvSpPr>
        <p:spPr>
          <a:xfrm>
            <a:off x="1" y="1931853"/>
            <a:ext cx="1786397" cy="2665547"/>
          </a:xfrm>
          <a:custGeom>
            <a:avLst/>
            <a:gdLst>
              <a:gd name="connsiteX0" fmla="*/ 0 w 1786397"/>
              <a:gd name="connsiteY0" fmla="*/ 0 h 2665547"/>
              <a:gd name="connsiteX1" fmla="*/ 1786397 w 1786397"/>
              <a:gd name="connsiteY1" fmla="*/ 0 h 2665547"/>
              <a:gd name="connsiteX2" fmla="*/ 1125527 w 1786397"/>
              <a:gd name="connsiteY2" fmla="*/ 2665547 h 2665547"/>
              <a:gd name="connsiteX3" fmla="*/ 0 w 1786397"/>
              <a:gd name="connsiteY3" fmla="*/ 2665547 h 2665547"/>
            </a:gdLst>
            <a:ahLst/>
            <a:cxnLst>
              <a:cxn ang="0">
                <a:pos x="connsiteX0" y="connsiteY0"/>
              </a:cxn>
              <a:cxn ang="0">
                <a:pos x="connsiteX1" y="connsiteY1"/>
              </a:cxn>
              <a:cxn ang="0">
                <a:pos x="connsiteX2" y="connsiteY2"/>
              </a:cxn>
              <a:cxn ang="0">
                <a:pos x="connsiteX3" y="connsiteY3"/>
              </a:cxn>
            </a:cxnLst>
            <a:rect l="l" t="t" r="r" b="b"/>
            <a:pathLst>
              <a:path w="1786397" h="2665547">
                <a:moveTo>
                  <a:pt x="0" y="0"/>
                </a:moveTo>
                <a:lnTo>
                  <a:pt x="1786397" y="0"/>
                </a:lnTo>
                <a:lnTo>
                  <a:pt x="1125527" y="2665547"/>
                </a:lnTo>
                <a:lnTo>
                  <a:pt x="0" y="2665547"/>
                </a:lnTo>
                <a:close/>
              </a:path>
            </a:pathLst>
          </a:cu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文本框 19"/>
          <p:cNvSpPr txBox="1"/>
          <p:nvPr>
            <p:custDataLst>
              <p:tags r:id="rId1"/>
            </p:custDataLst>
          </p:nvPr>
        </p:nvSpPr>
        <p:spPr>
          <a:xfrm>
            <a:off x="4363085" y="2875915"/>
            <a:ext cx="5801995" cy="1445260"/>
          </a:xfrm>
          <a:prstGeom prst="rect">
            <a:avLst/>
          </a:prstGeom>
        </p:spPr>
        <p:txBody>
          <a:bodyPr wrap="square">
            <a:spAutoFit/>
          </a:bodyPr>
          <a:p>
            <a:pPr marL="0" indent="0" algn="ctr" defTabSz="266700">
              <a:spcBef>
                <a:spcPct val="0"/>
              </a:spcBef>
              <a:spcAft>
                <a:spcPct val="0"/>
              </a:spcAft>
            </a:pPr>
            <a:r>
              <a:rPr lang="en-US" altLang="zh-CN" sz="4400" b="1">
                <a:solidFill>
                  <a:schemeClr val="tx1"/>
                </a:solidFill>
                <a:effectLst>
                  <a:glow rad="1397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latin typeface="方正粗黑宋简体" panose="02000000000000000000" charset="-122"/>
                <a:ea typeface="方正粗黑宋简体" panose="02000000000000000000" charset="-122"/>
              </a:rPr>
              <a:t>A brief introduction to Pinduoduo</a:t>
            </a:r>
            <a:endParaRPr lang="en-US" altLang="zh-CN" sz="4400" b="1">
              <a:solidFill>
                <a:schemeClr val="tx1"/>
              </a:solidFill>
              <a:effectLst>
                <a:glow rad="1397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latin typeface="方正粗黑宋简体" panose="02000000000000000000" charset="-122"/>
              <a:ea typeface="方正粗黑宋简体" panose="02000000000000000000" charset="-122"/>
            </a:endParaRPr>
          </a:p>
        </p:txBody>
      </p:sp>
      <p:pic>
        <p:nvPicPr>
          <p:cNvPr id="3" name="图片 2" descr="IMG_256"/>
          <p:cNvPicPr>
            <a:picLocks noChangeAspect="1"/>
          </p:cNvPicPr>
          <p:nvPr/>
        </p:nvPicPr>
        <p:blipFill>
          <a:blip r:embed="rId2"/>
          <a:stretch>
            <a:fillRect/>
          </a:stretch>
        </p:blipFill>
        <p:spPr>
          <a:xfrm>
            <a:off x="9815195" y="4361815"/>
            <a:ext cx="2232025" cy="2232025"/>
          </a:xfrm>
          <a:prstGeom prst="rect">
            <a:avLst/>
          </a:prstGeom>
          <a:noFill/>
          <a:ln w="9525">
            <a:noFill/>
          </a:ln>
          <a:effectLst>
            <a:softEdge rad="127000"/>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A brief introduction to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PART1</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1"/>
          <a:stretch>
            <a:fillRect/>
          </a:stretch>
        </p:blipFill>
        <p:spPr>
          <a:xfrm>
            <a:off x="9815195" y="4361815"/>
            <a:ext cx="2232025" cy="2232025"/>
          </a:xfrm>
          <a:prstGeom prst="rect">
            <a:avLst/>
          </a:prstGeom>
          <a:noFill/>
          <a:ln w="9525">
            <a:noFill/>
          </a:ln>
          <a:effectLst>
            <a:softEdge rad="127000"/>
          </a:effectLst>
        </p:spPr>
      </p:pic>
      <p:pic>
        <p:nvPicPr>
          <p:cNvPr id="5" name="图片 1"/>
          <p:cNvPicPr>
            <a:picLocks noChangeAspect="1"/>
          </p:cNvPicPr>
          <p:nvPr/>
        </p:nvPicPr>
        <p:blipFill>
          <a:blip r:embed="rId2"/>
          <a:stretch>
            <a:fillRect/>
          </a:stretch>
        </p:blipFill>
        <p:spPr>
          <a:xfrm>
            <a:off x="9027795" y="641350"/>
            <a:ext cx="2914650" cy="1143000"/>
          </a:xfrm>
          <a:prstGeom prst="rect">
            <a:avLst/>
          </a:prstGeom>
          <a:noFill/>
          <a:ln>
            <a:noFill/>
          </a:ln>
          <a:effectLst>
            <a:softEdge rad="127000"/>
          </a:effectLst>
        </p:spPr>
      </p:pic>
      <p:sp>
        <p:nvSpPr>
          <p:cNvPr id="6" name="文本框 5"/>
          <p:cNvSpPr txBox="1"/>
          <p:nvPr/>
        </p:nvSpPr>
        <p:spPr>
          <a:xfrm>
            <a:off x="966470" y="5469255"/>
            <a:ext cx="5134610" cy="337185"/>
          </a:xfrm>
          <a:prstGeom prst="rect">
            <a:avLst/>
          </a:prstGeom>
        </p:spPr>
        <p:txBody>
          <a:bodyPr wrap="square">
            <a:spAutoFit/>
          </a:bodyPr>
          <a:p>
            <a:pPr defTabSz="266700" latinLnBrk="1"/>
            <a:r>
              <a:rPr lang="en-US" altLang="zh-CN" sz="1600" u="sng">
                <a:solidFill>
                  <a:srgbClr val="0000FF"/>
                </a:solidFill>
                <a:latin typeface="Calibri" panose="020F0502020204030204"/>
                <a:ea typeface="Calibri" panose="020F0502020204030204"/>
                <a:hlinkClick r:id="rId3"/>
              </a:rPr>
              <a:t>https://en.pinduoduo.com/</a:t>
            </a:r>
            <a:endParaRPr lang="en-US" altLang="zh-CN" sz="1600" u="sng">
              <a:solidFill>
                <a:srgbClr val="0000FF"/>
              </a:solidFill>
              <a:latin typeface="Calibri" panose="020F0502020204030204"/>
              <a:ea typeface="Calibri" panose="020F0502020204030204"/>
              <a:hlinkClick r:id="rId3"/>
            </a:endParaRPr>
          </a:p>
        </p:txBody>
      </p:sp>
      <p:sp>
        <p:nvSpPr>
          <p:cNvPr id="2" name="文本框 1"/>
          <p:cNvSpPr txBox="1"/>
          <p:nvPr/>
        </p:nvSpPr>
        <p:spPr>
          <a:xfrm>
            <a:off x="1052195" y="2090420"/>
            <a:ext cx="9891395" cy="2676525"/>
          </a:xfrm>
          <a:prstGeom prst="rect">
            <a:avLst/>
          </a:prstGeom>
        </p:spPr>
        <p:txBody>
          <a:bodyPr wrap="square">
            <a:spAutoFit/>
          </a:bodyPr>
          <a:p>
            <a:pPr marL="0" indent="304800" algn="just" defTabSz="266700">
              <a:spcBef>
                <a:spcPct val="0"/>
              </a:spcBef>
              <a:spcAft>
                <a:spcPct val="0"/>
              </a:spcAft>
            </a:pPr>
            <a:r>
              <a:rPr lang="en-US" altLang="zh-CN" sz="2800" b="1">
                <a:latin typeface="Times New Roman" panose="02020603050405020304"/>
                <a:ea typeface="Times New Roman" panose="02020603050405020304"/>
              </a:rPr>
              <a:t>Pinduoduo was founded in April 2015, and it is a third-party social e-commerce platform focused on C2M (Consumer-to-Manufacturer) group buying. Pinduoduo opened up the market with low prices and has developed rapidly since its establishment. It has now become one of China's mainstream e-commerce platforms.</a:t>
            </a:r>
            <a:endParaRPr lang="en-US" altLang="zh-CN" sz="2800" b="1">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任意多边形: 形状 40"/>
          <p:cNvSpPr/>
          <p:nvPr/>
        </p:nvSpPr>
        <p:spPr>
          <a:xfrm>
            <a:off x="8232662" y="6635151"/>
            <a:ext cx="3959338" cy="222849"/>
          </a:xfrm>
          <a:custGeom>
            <a:avLst/>
            <a:gdLst>
              <a:gd name="connsiteX0" fmla="*/ 55251 w 3959338"/>
              <a:gd name="connsiteY0" fmla="*/ 0 h 222849"/>
              <a:gd name="connsiteX1" fmla="*/ 3959338 w 3959338"/>
              <a:gd name="connsiteY1" fmla="*/ 0 h 222849"/>
              <a:gd name="connsiteX2" fmla="*/ 3959338 w 3959338"/>
              <a:gd name="connsiteY2" fmla="*/ 222849 h 222849"/>
              <a:gd name="connsiteX3" fmla="*/ 0 w 3959338"/>
              <a:gd name="connsiteY3" fmla="*/ 222849 h 222849"/>
            </a:gdLst>
            <a:ahLst/>
            <a:cxnLst>
              <a:cxn ang="0">
                <a:pos x="connsiteX0" y="connsiteY0"/>
              </a:cxn>
              <a:cxn ang="0">
                <a:pos x="connsiteX1" y="connsiteY1"/>
              </a:cxn>
              <a:cxn ang="0">
                <a:pos x="connsiteX2" y="connsiteY2"/>
              </a:cxn>
              <a:cxn ang="0">
                <a:pos x="connsiteX3" y="connsiteY3"/>
              </a:cxn>
            </a:cxnLst>
            <a:rect l="l" t="t" r="r" b="b"/>
            <a:pathLst>
              <a:path w="3959338" h="222849">
                <a:moveTo>
                  <a:pt x="55251" y="0"/>
                </a:moveTo>
                <a:lnTo>
                  <a:pt x="3959338" y="0"/>
                </a:lnTo>
                <a:lnTo>
                  <a:pt x="3959338" y="222849"/>
                </a:lnTo>
                <a:lnTo>
                  <a:pt x="0" y="222849"/>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60" name="平行四边形 559" descr="D:\51PPT模板网\51pptmoban.com\图片.jpg"/>
          <p:cNvSpPr/>
          <p:nvPr/>
        </p:nvSpPr>
        <p:spPr>
          <a:xfrm>
            <a:off x="4555312" y="1931853"/>
            <a:ext cx="3677350" cy="776471"/>
          </a:xfrm>
          <a:prstGeom prst="parallelogram">
            <a:avLst>
              <a:gd name="adj" fmla="val 24793"/>
            </a:avLst>
          </a:pr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0" y="1931853"/>
            <a:ext cx="4363374" cy="2665547"/>
          </a:xfrm>
          <a:custGeom>
            <a:avLst/>
            <a:gdLst>
              <a:gd name="connsiteX0" fmla="*/ 0 w 4363374"/>
              <a:gd name="connsiteY0" fmla="*/ 0 h 2665547"/>
              <a:gd name="connsiteX1" fmla="*/ 4363374 w 4363374"/>
              <a:gd name="connsiteY1" fmla="*/ 0 h 2665547"/>
              <a:gd name="connsiteX2" fmla="*/ 3702504 w 4363374"/>
              <a:gd name="connsiteY2" fmla="*/ 2665547 h 2665547"/>
              <a:gd name="connsiteX3" fmla="*/ 0 w 4363374"/>
              <a:gd name="connsiteY3" fmla="*/ 2665547 h 2665547"/>
            </a:gdLst>
            <a:ahLst/>
            <a:cxnLst>
              <a:cxn ang="0">
                <a:pos x="connsiteX0" y="connsiteY0"/>
              </a:cxn>
              <a:cxn ang="0">
                <a:pos x="connsiteX1" y="connsiteY1"/>
              </a:cxn>
              <a:cxn ang="0">
                <a:pos x="connsiteX2" y="connsiteY2"/>
              </a:cxn>
              <a:cxn ang="0">
                <a:pos x="connsiteX3" y="connsiteY3"/>
              </a:cxn>
            </a:cxnLst>
            <a:rect l="l" t="t" r="r" b="b"/>
            <a:pathLst>
              <a:path w="4363374" h="2665547">
                <a:moveTo>
                  <a:pt x="0" y="0"/>
                </a:moveTo>
                <a:lnTo>
                  <a:pt x="4363374" y="0"/>
                </a:lnTo>
                <a:lnTo>
                  <a:pt x="3702504" y="2665547"/>
                </a:lnTo>
                <a:lnTo>
                  <a:pt x="0" y="2665547"/>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1389055" y="2602906"/>
            <a:ext cx="2722880" cy="1322070"/>
          </a:xfrm>
          <a:prstGeom prst="rect">
            <a:avLst/>
          </a:prstGeom>
          <a:noFill/>
        </p:spPr>
        <p:txBody>
          <a:bodyPr wrap="none" rtlCol="0">
            <a:spAutoFit/>
          </a:bodyPr>
          <a:lstStyle/>
          <a:p>
            <a:r>
              <a:rPr lang="en-US" altLang="zh-CN" sz="80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PART2</a:t>
            </a:r>
            <a:endParaRPr lang="en-US" altLang="zh-CN" sz="80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sp>
        <p:nvSpPr>
          <p:cNvPr id="38" name="任意多边形: 形状 37"/>
          <p:cNvSpPr/>
          <p:nvPr/>
        </p:nvSpPr>
        <p:spPr>
          <a:xfrm>
            <a:off x="1" y="1931853"/>
            <a:ext cx="1786397" cy="2665547"/>
          </a:xfrm>
          <a:custGeom>
            <a:avLst/>
            <a:gdLst>
              <a:gd name="connsiteX0" fmla="*/ 0 w 1786397"/>
              <a:gd name="connsiteY0" fmla="*/ 0 h 2665547"/>
              <a:gd name="connsiteX1" fmla="*/ 1786397 w 1786397"/>
              <a:gd name="connsiteY1" fmla="*/ 0 h 2665547"/>
              <a:gd name="connsiteX2" fmla="*/ 1125527 w 1786397"/>
              <a:gd name="connsiteY2" fmla="*/ 2665547 h 2665547"/>
              <a:gd name="connsiteX3" fmla="*/ 0 w 1786397"/>
              <a:gd name="connsiteY3" fmla="*/ 2665547 h 2665547"/>
            </a:gdLst>
            <a:ahLst/>
            <a:cxnLst>
              <a:cxn ang="0">
                <a:pos x="connsiteX0" y="connsiteY0"/>
              </a:cxn>
              <a:cxn ang="0">
                <a:pos x="connsiteX1" y="connsiteY1"/>
              </a:cxn>
              <a:cxn ang="0">
                <a:pos x="connsiteX2" y="connsiteY2"/>
              </a:cxn>
              <a:cxn ang="0">
                <a:pos x="connsiteX3" y="connsiteY3"/>
              </a:cxn>
            </a:cxnLst>
            <a:rect l="l" t="t" r="r" b="b"/>
            <a:pathLst>
              <a:path w="1786397" h="2665547">
                <a:moveTo>
                  <a:pt x="0" y="0"/>
                </a:moveTo>
                <a:lnTo>
                  <a:pt x="1786397" y="0"/>
                </a:lnTo>
                <a:lnTo>
                  <a:pt x="1125527" y="2665547"/>
                </a:lnTo>
                <a:lnTo>
                  <a:pt x="0" y="2665547"/>
                </a:lnTo>
                <a:close/>
              </a:path>
            </a:pathLst>
          </a:cu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文本框 19"/>
          <p:cNvSpPr txBox="1"/>
          <p:nvPr>
            <p:custDataLst>
              <p:tags r:id="rId1"/>
            </p:custDataLst>
          </p:nvPr>
        </p:nvSpPr>
        <p:spPr>
          <a:xfrm>
            <a:off x="4363085" y="2875915"/>
            <a:ext cx="7350125" cy="1445260"/>
          </a:xfrm>
          <a:prstGeom prst="rect">
            <a:avLst/>
          </a:prstGeom>
        </p:spPr>
        <p:txBody>
          <a:bodyPr wrap="square">
            <a:spAutoFit/>
          </a:bodyPr>
          <a:p>
            <a:pPr marL="0" indent="0" algn="ctr" defTabSz="266700">
              <a:spcBef>
                <a:spcPct val="0"/>
              </a:spcBef>
              <a:spcAft>
                <a:spcPct val="0"/>
              </a:spcAft>
            </a:pPr>
            <a:r>
              <a:rPr lang="en-US" altLang="zh-CN" sz="4400" b="1">
                <a:solidFill>
                  <a:schemeClr val="tx1"/>
                </a:solidFill>
                <a:effectLst>
                  <a:glow rad="1397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latin typeface="方正粗黑宋简体" panose="02000000000000000000" charset="-122"/>
                <a:ea typeface="方正粗黑宋简体" panose="02000000000000000000" charset="-122"/>
              </a:rPr>
              <a:t>The development history of Pinduoduo</a:t>
            </a:r>
            <a:endParaRPr lang="en-US" altLang="zh-CN" sz="4400" b="1">
              <a:solidFill>
                <a:schemeClr val="tx1"/>
              </a:solidFill>
              <a:effectLst>
                <a:glow rad="1397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latin typeface="方正粗黑宋简体" panose="02000000000000000000" charset="-122"/>
              <a:ea typeface="方正粗黑宋简体" panose="02000000000000000000" charset="-122"/>
            </a:endParaRPr>
          </a:p>
        </p:txBody>
      </p:sp>
      <p:pic>
        <p:nvPicPr>
          <p:cNvPr id="3" name="图片 2" descr="IMG_256"/>
          <p:cNvPicPr>
            <a:picLocks noChangeAspect="1"/>
          </p:cNvPicPr>
          <p:nvPr/>
        </p:nvPicPr>
        <p:blipFill>
          <a:blip r:embed="rId2"/>
          <a:stretch>
            <a:fillRect/>
          </a:stretch>
        </p:blipFill>
        <p:spPr>
          <a:xfrm>
            <a:off x="9815195" y="4361815"/>
            <a:ext cx="2232025" cy="2232025"/>
          </a:xfrm>
          <a:prstGeom prst="rect">
            <a:avLst/>
          </a:prstGeom>
          <a:noFill/>
          <a:ln w="9525">
            <a:noFill/>
          </a:ln>
          <a:effectLst>
            <a:softEdge rad="127000"/>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任意多边形: 形状 3" descr="D:\51PPT模板网\51pptmoban.com\图片.jpg"/>
          <p:cNvSpPr/>
          <p:nvPr/>
        </p:nvSpPr>
        <p:spPr>
          <a:xfrm rot="10800000">
            <a:off x="6430163" y="410744"/>
            <a:ext cx="5850103" cy="3098683"/>
          </a:xfrm>
          <a:custGeom>
            <a:avLst/>
            <a:gdLst>
              <a:gd name="connsiteX0" fmla="*/ 5081847 w 5850103"/>
              <a:gd name="connsiteY0" fmla="*/ 3098683 h 3098683"/>
              <a:gd name="connsiteX1" fmla="*/ 4055456 w 5850103"/>
              <a:gd name="connsiteY1" fmla="*/ 3098683 h 3098683"/>
              <a:gd name="connsiteX2" fmla="*/ 1026391 w 5850103"/>
              <a:gd name="connsiteY2" fmla="*/ 3098683 h 3098683"/>
              <a:gd name="connsiteX3" fmla="*/ 0 w 5850103"/>
              <a:gd name="connsiteY3" fmla="*/ 3098683 h 3098683"/>
              <a:gd name="connsiteX4" fmla="*/ 0 w 5850103"/>
              <a:gd name="connsiteY4" fmla="*/ 0 h 3098683"/>
              <a:gd name="connsiteX5" fmla="*/ 1026391 w 5850103"/>
              <a:gd name="connsiteY5" fmla="*/ 0 h 3098683"/>
              <a:gd name="connsiteX6" fmla="*/ 4823712 w 5850103"/>
              <a:gd name="connsiteY6" fmla="*/ 0 h 3098683"/>
              <a:gd name="connsiteX7" fmla="*/ 5850103 w 5850103"/>
              <a:gd name="connsiteY7" fmla="*/ 0 h 309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0103" h="3098683">
                <a:moveTo>
                  <a:pt x="5081847" y="3098683"/>
                </a:moveTo>
                <a:lnTo>
                  <a:pt x="4055456" y="3098683"/>
                </a:lnTo>
                <a:lnTo>
                  <a:pt x="1026391" y="3098683"/>
                </a:lnTo>
                <a:lnTo>
                  <a:pt x="0" y="3098683"/>
                </a:lnTo>
                <a:lnTo>
                  <a:pt x="0" y="0"/>
                </a:lnTo>
                <a:lnTo>
                  <a:pt x="1026391" y="0"/>
                </a:lnTo>
                <a:lnTo>
                  <a:pt x="4823712" y="0"/>
                </a:lnTo>
                <a:lnTo>
                  <a:pt x="5850103" y="0"/>
                </a:lnTo>
                <a:close/>
              </a:path>
            </a:pathLst>
          </a:custGeom>
          <a:blipFill dpi="0" rotWithShape="0">
            <a:blip r:embed="rId1" cstate="screen"/>
            <a:srcRect/>
            <a:stretch>
              <a:fillRect/>
            </a:stretch>
          </a:blipFill>
          <a:effectLst>
            <a:reflection blurRad="6350" stA="50000" endA="300" endPos="90000" dist="50800" dir="5400000" sy="-100000" algn="bl" rotWithShape="0"/>
            <a:softEdge rad="63500"/>
          </a:effectLst>
        </p:spPr>
        <p:txBody>
          <a:bodyPr/>
          <a:p>
            <a:endParaRPr lang="zh-CN" altLang="en-US">
              <a:solidFill>
                <a:schemeClr val="tx1"/>
              </a:solidFill>
              <a:cs typeface="+mn-ea"/>
            </a:endParaRPr>
          </a:p>
        </p:txBody>
      </p:sp>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development history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PART2</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2"/>
          <a:stretch>
            <a:fillRect/>
          </a:stretch>
        </p:blipFill>
        <p:spPr>
          <a:xfrm>
            <a:off x="10434320" y="4980940"/>
            <a:ext cx="1612900" cy="1612900"/>
          </a:xfrm>
          <a:prstGeom prst="rect">
            <a:avLst/>
          </a:prstGeom>
          <a:noFill/>
          <a:ln w="9525">
            <a:noFill/>
          </a:ln>
          <a:effectLst>
            <a:softEdge rad="127000"/>
          </a:effectLst>
        </p:spPr>
      </p:pic>
      <p:sp>
        <p:nvSpPr>
          <p:cNvPr id="2" name="文本框 1"/>
          <p:cNvSpPr txBox="1"/>
          <p:nvPr/>
        </p:nvSpPr>
        <p:spPr>
          <a:xfrm>
            <a:off x="715645" y="2306320"/>
            <a:ext cx="7942580" cy="2245360"/>
          </a:xfrm>
          <a:prstGeom prst="rect">
            <a:avLst/>
          </a:prstGeom>
        </p:spPr>
        <p:txBody>
          <a:bodyPr wrap="square">
            <a:spAutoFit/>
          </a:bodyPr>
          <a:p>
            <a:pPr marL="0" indent="0" algn="just" defTabSz="266700" latinLnBrk="1">
              <a:spcBef>
                <a:spcPct val="0"/>
              </a:spcBef>
              <a:spcAft>
                <a:spcPct val="0"/>
              </a:spcAft>
            </a:pPr>
            <a:r>
              <a:rPr lang="en-US" altLang="zh-CN" sz="2800">
                <a:latin typeface="方正粗黑宋简体" panose="02000000000000000000" charset="-122"/>
                <a:ea typeface="方正粗黑宋简体" panose="02000000000000000000" charset="-122"/>
              </a:rPr>
              <a:t>    The development history of Pinduoduo can be mainly divided into two stages.</a:t>
            </a:r>
            <a:endParaRPr lang="en-US" altLang="zh-CN" sz="2800">
              <a:latin typeface="方正粗黑宋简体" panose="02000000000000000000" charset="-122"/>
              <a:ea typeface="方正粗黑宋简体" panose="02000000000000000000" charset="-122"/>
            </a:endParaRPr>
          </a:p>
          <a:p>
            <a:pPr marL="0" indent="0" algn="just" defTabSz="266700" latinLnBrk="1">
              <a:spcBef>
                <a:spcPct val="0"/>
              </a:spcBef>
              <a:spcAft>
                <a:spcPct val="0"/>
              </a:spcAft>
            </a:pPr>
            <a:endParaRPr lang="en-US" altLang="zh-CN" sz="2800">
              <a:latin typeface="方正粗黑宋简体" panose="02000000000000000000" charset="-122"/>
              <a:ea typeface="方正粗黑宋简体" panose="02000000000000000000" charset="-122"/>
            </a:endParaRPr>
          </a:p>
          <a:p>
            <a:pPr marL="0" indent="0" algn="just" defTabSz="266700" latinLnBrk="1">
              <a:spcBef>
                <a:spcPct val="0"/>
              </a:spcBef>
              <a:spcAft>
                <a:spcPct val="0"/>
              </a:spcAft>
            </a:pPr>
            <a:r>
              <a:rPr lang="en-US" altLang="zh-CN" sz="2800">
                <a:latin typeface="方正粗黑宋简体" panose="02000000000000000000" charset="-122"/>
                <a:ea typeface="方正粗黑宋简体" panose="02000000000000000000" charset="-122"/>
              </a:rPr>
              <a:t>    Early Developing Period (2015-2018)</a:t>
            </a:r>
            <a:endParaRPr lang="en-US" altLang="zh-CN" sz="2800">
              <a:latin typeface="方正粗黑宋简体" panose="02000000000000000000" charset="-122"/>
              <a:ea typeface="方正粗黑宋简体" panose="02000000000000000000" charset="-122"/>
            </a:endParaRPr>
          </a:p>
          <a:p>
            <a:pPr marL="0" indent="0" algn="just" defTabSz="266700" latinLnBrk="1">
              <a:spcBef>
                <a:spcPct val="0"/>
              </a:spcBef>
              <a:spcAft>
                <a:spcPct val="0"/>
              </a:spcAft>
            </a:pPr>
            <a:r>
              <a:rPr lang="en-US" altLang="zh-CN" sz="2800">
                <a:latin typeface="方正粗黑宋简体" panose="02000000000000000000" charset="-122"/>
                <a:ea typeface="方正粗黑宋简体" panose="02000000000000000000" charset="-122"/>
              </a:rPr>
              <a:t>    Growing Period (2019 to now)</a:t>
            </a:r>
            <a:endParaRPr lang="en-US" altLang="zh-CN" sz="2800">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任意多边形: 形状 3" descr="D:\51PPT模板网\51pptmoban.com\图片.jpg"/>
          <p:cNvSpPr/>
          <p:nvPr/>
        </p:nvSpPr>
        <p:spPr>
          <a:xfrm rot="10800000">
            <a:off x="6430163" y="410744"/>
            <a:ext cx="5850103" cy="3098683"/>
          </a:xfrm>
          <a:custGeom>
            <a:avLst/>
            <a:gdLst>
              <a:gd name="connsiteX0" fmla="*/ 5081847 w 5850103"/>
              <a:gd name="connsiteY0" fmla="*/ 3098683 h 3098683"/>
              <a:gd name="connsiteX1" fmla="*/ 4055456 w 5850103"/>
              <a:gd name="connsiteY1" fmla="*/ 3098683 h 3098683"/>
              <a:gd name="connsiteX2" fmla="*/ 1026391 w 5850103"/>
              <a:gd name="connsiteY2" fmla="*/ 3098683 h 3098683"/>
              <a:gd name="connsiteX3" fmla="*/ 0 w 5850103"/>
              <a:gd name="connsiteY3" fmla="*/ 3098683 h 3098683"/>
              <a:gd name="connsiteX4" fmla="*/ 0 w 5850103"/>
              <a:gd name="connsiteY4" fmla="*/ 0 h 3098683"/>
              <a:gd name="connsiteX5" fmla="*/ 1026391 w 5850103"/>
              <a:gd name="connsiteY5" fmla="*/ 0 h 3098683"/>
              <a:gd name="connsiteX6" fmla="*/ 4823712 w 5850103"/>
              <a:gd name="connsiteY6" fmla="*/ 0 h 3098683"/>
              <a:gd name="connsiteX7" fmla="*/ 5850103 w 5850103"/>
              <a:gd name="connsiteY7" fmla="*/ 0 h 309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0103" h="3098683">
                <a:moveTo>
                  <a:pt x="5081847" y="3098683"/>
                </a:moveTo>
                <a:lnTo>
                  <a:pt x="4055456" y="3098683"/>
                </a:lnTo>
                <a:lnTo>
                  <a:pt x="1026391" y="3098683"/>
                </a:lnTo>
                <a:lnTo>
                  <a:pt x="0" y="3098683"/>
                </a:lnTo>
                <a:lnTo>
                  <a:pt x="0" y="0"/>
                </a:lnTo>
                <a:lnTo>
                  <a:pt x="1026391" y="0"/>
                </a:lnTo>
                <a:lnTo>
                  <a:pt x="4823712" y="0"/>
                </a:lnTo>
                <a:lnTo>
                  <a:pt x="5850103" y="0"/>
                </a:lnTo>
                <a:close/>
              </a:path>
            </a:pathLst>
          </a:custGeom>
          <a:blipFill dpi="0" rotWithShape="0">
            <a:blip r:embed="rId1" cstate="screen"/>
            <a:srcRect/>
            <a:stretch>
              <a:fillRect/>
            </a:stretch>
          </a:blipFill>
          <a:effectLst>
            <a:reflection blurRad="6350" stA="50000" endA="300" endPos="90000" dist="50800" dir="5400000" sy="-100000" algn="bl" rotWithShape="0"/>
            <a:softEdge rad="63500"/>
          </a:effectLst>
        </p:spPr>
        <p:txBody>
          <a:bodyPr/>
          <a:p>
            <a:endParaRPr lang="zh-CN" altLang="en-US">
              <a:solidFill>
                <a:schemeClr val="tx1"/>
              </a:solidFill>
              <a:cs typeface="+mn-ea"/>
            </a:endParaRPr>
          </a:p>
        </p:txBody>
      </p:sp>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development history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PART2</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2"/>
          <a:stretch>
            <a:fillRect/>
          </a:stretch>
        </p:blipFill>
        <p:spPr>
          <a:xfrm>
            <a:off x="10434320" y="4980940"/>
            <a:ext cx="1612900" cy="1612900"/>
          </a:xfrm>
          <a:prstGeom prst="rect">
            <a:avLst/>
          </a:prstGeom>
          <a:noFill/>
          <a:ln w="9525">
            <a:noFill/>
          </a:ln>
          <a:effectLst>
            <a:softEdge rad="127000"/>
          </a:effectLst>
        </p:spPr>
      </p:pic>
      <p:cxnSp>
        <p:nvCxnSpPr>
          <p:cNvPr id="39941" name="直接箭头连接符 4"/>
          <p:cNvCxnSpPr>
            <a:cxnSpLocks noChangeShapeType="1"/>
          </p:cNvCxnSpPr>
          <p:nvPr>
            <p:custDataLst>
              <p:tags r:id="rId3"/>
            </p:custDataLst>
          </p:nvPr>
        </p:nvCxnSpPr>
        <p:spPr bwMode="auto">
          <a:xfrm>
            <a:off x="1048703" y="3876675"/>
            <a:ext cx="9299575" cy="12065"/>
          </a:xfrm>
          <a:prstGeom prst="straightConnector1">
            <a:avLst/>
          </a:prstGeom>
          <a:noFill/>
          <a:ln w="6350">
            <a:solidFill>
              <a:schemeClr val="tx1">
                <a:lumMod val="75000"/>
                <a:lumOff val="25000"/>
              </a:schemeClr>
            </a:solidFill>
            <a:round/>
            <a:headEnd type="oval" w="med" len="med"/>
            <a:tailEnd type="triangle" w="lg" len="lg"/>
          </a:ln>
          <a:extLst>
            <a:ext uri="{909E8E84-426E-40DD-AFC4-6F175D3DCCD1}">
              <a14:hiddenFill xmlns:a14="http://schemas.microsoft.com/office/drawing/2010/main">
                <a:noFill/>
              </a14:hiddenFill>
            </a:ext>
          </a:extLst>
        </p:spPr>
      </p:cxnSp>
      <p:sp>
        <p:nvSpPr>
          <p:cNvPr id="39942" name="椭圆 5"/>
          <p:cNvSpPr>
            <a:spLocks noChangeArrowheads="1"/>
          </p:cNvSpPr>
          <p:nvPr>
            <p:custDataLst>
              <p:tags r:id="rId4"/>
            </p:custDataLst>
          </p:nvPr>
        </p:nvSpPr>
        <p:spPr bwMode="auto">
          <a:xfrm>
            <a:off x="2232978" y="3827463"/>
            <a:ext cx="122237" cy="122237"/>
          </a:xfrm>
          <a:prstGeom prst="ellipse">
            <a:avLst/>
          </a:prstGeom>
          <a:solidFill>
            <a:schemeClr val="tx1">
              <a:lumMod val="75000"/>
              <a:lumOff val="25000"/>
            </a:schemeClr>
          </a:solidFill>
          <a:ln w="12700">
            <a:solidFill>
              <a:schemeClr val="bg1"/>
            </a:solidFill>
          </a:ln>
        </p:spPr>
        <p:txBody>
          <a:bodyPr anchor="ct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943" name="椭圆 6"/>
          <p:cNvSpPr>
            <a:spLocks noChangeArrowheads="1"/>
          </p:cNvSpPr>
          <p:nvPr>
            <p:custDataLst>
              <p:tags r:id="rId5"/>
            </p:custDataLst>
          </p:nvPr>
        </p:nvSpPr>
        <p:spPr bwMode="auto">
          <a:xfrm>
            <a:off x="3831590" y="3827463"/>
            <a:ext cx="122238" cy="122237"/>
          </a:xfrm>
          <a:prstGeom prst="ellipse">
            <a:avLst/>
          </a:prstGeom>
          <a:solidFill>
            <a:schemeClr val="tx1">
              <a:lumMod val="75000"/>
              <a:lumOff val="25000"/>
            </a:schemeClr>
          </a:solidFill>
          <a:ln w="12700">
            <a:solidFill>
              <a:schemeClr val="bg1"/>
            </a:solidFill>
          </a:ln>
        </p:spPr>
        <p:txBody>
          <a:bodyPr anchor="ct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944" name="椭圆 7"/>
          <p:cNvSpPr>
            <a:spLocks noChangeArrowheads="1"/>
          </p:cNvSpPr>
          <p:nvPr>
            <p:custDataLst>
              <p:tags r:id="rId6"/>
            </p:custDataLst>
          </p:nvPr>
        </p:nvSpPr>
        <p:spPr bwMode="auto">
          <a:xfrm>
            <a:off x="5430203" y="3827463"/>
            <a:ext cx="122237" cy="122237"/>
          </a:xfrm>
          <a:prstGeom prst="ellipse">
            <a:avLst/>
          </a:prstGeom>
          <a:solidFill>
            <a:schemeClr val="tx1">
              <a:lumMod val="75000"/>
              <a:lumOff val="25000"/>
            </a:schemeClr>
          </a:solidFill>
          <a:ln w="12700">
            <a:solidFill>
              <a:schemeClr val="bg1"/>
            </a:solidFill>
          </a:ln>
        </p:spPr>
        <p:txBody>
          <a:bodyPr anchor="ct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945" name="椭圆 8"/>
          <p:cNvSpPr>
            <a:spLocks noChangeArrowheads="1"/>
          </p:cNvSpPr>
          <p:nvPr>
            <p:custDataLst>
              <p:tags r:id="rId7"/>
            </p:custDataLst>
          </p:nvPr>
        </p:nvSpPr>
        <p:spPr bwMode="auto">
          <a:xfrm>
            <a:off x="7028815" y="3827463"/>
            <a:ext cx="122238" cy="122237"/>
          </a:xfrm>
          <a:prstGeom prst="ellipse">
            <a:avLst/>
          </a:prstGeom>
          <a:solidFill>
            <a:schemeClr val="tx1">
              <a:lumMod val="75000"/>
              <a:lumOff val="25000"/>
            </a:schemeClr>
          </a:solidFill>
          <a:ln w="12700">
            <a:solidFill>
              <a:schemeClr val="bg1"/>
            </a:solidFill>
          </a:ln>
        </p:spPr>
        <p:txBody>
          <a:bodyPr anchor="ct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946" name="椭圆 9"/>
          <p:cNvSpPr>
            <a:spLocks noChangeArrowheads="1"/>
          </p:cNvSpPr>
          <p:nvPr>
            <p:custDataLst>
              <p:tags r:id="rId8"/>
            </p:custDataLst>
          </p:nvPr>
        </p:nvSpPr>
        <p:spPr bwMode="auto">
          <a:xfrm>
            <a:off x="8627428" y="3827463"/>
            <a:ext cx="122237" cy="122237"/>
          </a:xfrm>
          <a:prstGeom prst="ellipse">
            <a:avLst/>
          </a:prstGeom>
          <a:solidFill>
            <a:schemeClr val="tx1">
              <a:lumMod val="75000"/>
              <a:lumOff val="25000"/>
            </a:schemeClr>
          </a:solidFill>
          <a:ln w="12700">
            <a:solidFill>
              <a:schemeClr val="bg1"/>
            </a:solidFill>
          </a:ln>
        </p:spPr>
        <p:txBody>
          <a:bodyPr anchor="ct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948" name="泪滴形 11"/>
          <p:cNvSpPr>
            <a:spLocks noChangeArrowheads="1"/>
          </p:cNvSpPr>
          <p:nvPr>
            <p:custDataLst>
              <p:tags r:id="rId9"/>
            </p:custDataLst>
          </p:nvPr>
        </p:nvSpPr>
        <p:spPr bwMode="auto">
          <a:xfrm rot="18900000">
            <a:off x="3360103" y="4443413"/>
            <a:ext cx="1052512" cy="1052512"/>
          </a:xfrm>
          <a:custGeom>
            <a:avLst/>
            <a:gdLst>
              <a:gd name="T0" fmla="*/ 0 w 1052512"/>
              <a:gd name="T1" fmla="*/ 526256 h 1052512"/>
              <a:gd name="T2" fmla="*/ 526256 w 1052512"/>
              <a:gd name="T3" fmla="*/ 0 h 1052512"/>
              <a:gd name="T4" fmla="*/ 1052512 w 1052512"/>
              <a:gd name="T5" fmla="*/ 0 h 1052512"/>
              <a:gd name="T6" fmla="*/ 1052512 w 1052512"/>
              <a:gd name="T7" fmla="*/ 526256 h 1052512"/>
              <a:gd name="T8" fmla="*/ 526256 w 1052512"/>
              <a:gd name="T9" fmla="*/ 1052512 h 1052512"/>
              <a:gd name="T10" fmla="*/ 0 w 1052512"/>
              <a:gd name="T11" fmla="*/ 526256 h 10525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2512" h="1052512">
                <a:moveTo>
                  <a:pt x="0" y="526256"/>
                </a:moveTo>
                <a:cubicBezTo>
                  <a:pt x="0" y="235613"/>
                  <a:pt x="235613" y="0"/>
                  <a:pt x="526256" y="0"/>
                </a:cubicBezTo>
                <a:lnTo>
                  <a:pt x="1052512" y="0"/>
                </a:lnTo>
                <a:lnTo>
                  <a:pt x="1052512" y="526256"/>
                </a:lnTo>
                <a:cubicBezTo>
                  <a:pt x="1052512" y="816899"/>
                  <a:pt x="816899" y="1052512"/>
                  <a:pt x="526256" y="1052512"/>
                </a:cubicBezTo>
                <a:cubicBezTo>
                  <a:pt x="235613" y="1052512"/>
                  <a:pt x="0" y="816899"/>
                  <a:pt x="0" y="526256"/>
                </a:cubicBezTo>
                <a:close/>
              </a:path>
            </a:pathLst>
          </a:custGeom>
          <a:solidFill>
            <a:srgbClr val="2F3F96"/>
          </a:solidFill>
          <a:ln w="1016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39949" name="泪滴形 12"/>
          <p:cNvSpPr>
            <a:spLocks noChangeArrowheads="1"/>
          </p:cNvSpPr>
          <p:nvPr>
            <p:custDataLst>
              <p:tags r:id="rId10"/>
            </p:custDataLst>
          </p:nvPr>
        </p:nvSpPr>
        <p:spPr bwMode="auto">
          <a:xfrm rot="8100000">
            <a:off x="4926965" y="2179638"/>
            <a:ext cx="1127125" cy="1127125"/>
          </a:xfrm>
          <a:custGeom>
            <a:avLst/>
            <a:gdLst>
              <a:gd name="T0" fmla="*/ 0 w 1127125"/>
              <a:gd name="T1" fmla="*/ 563563 h 1127125"/>
              <a:gd name="T2" fmla="*/ 563563 w 1127125"/>
              <a:gd name="T3" fmla="*/ 0 h 1127125"/>
              <a:gd name="T4" fmla="*/ 1127125 w 1127125"/>
              <a:gd name="T5" fmla="*/ 0 h 1127125"/>
              <a:gd name="T6" fmla="*/ 1127125 w 1127125"/>
              <a:gd name="T7" fmla="*/ 563563 h 1127125"/>
              <a:gd name="T8" fmla="*/ 563562 w 1127125"/>
              <a:gd name="T9" fmla="*/ 1127126 h 1127125"/>
              <a:gd name="T10" fmla="*/ -1 w 1127125"/>
              <a:gd name="T11" fmla="*/ 563563 h 1127125"/>
              <a:gd name="T12" fmla="*/ 0 w 1127125"/>
              <a:gd name="T13" fmla="*/ 563563 h 1127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7125" h="1127125">
                <a:moveTo>
                  <a:pt x="0" y="563563"/>
                </a:moveTo>
                <a:cubicBezTo>
                  <a:pt x="0" y="252316"/>
                  <a:pt x="252316" y="0"/>
                  <a:pt x="563563" y="0"/>
                </a:cubicBezTo>
                <a:lnTo>
                  <a:pt x="1127125" y="0"/>
                </a:lnTo>
                <a:lnTo>
                  <a:pt x="1127125" y="563563"/>
                </a:lnTo>
                <a:cubicBezTo>
                  <a:pt x="1127125" y="874810"/>
                  <a:pt x="874809" y="1127126"/>
                  <a:pt x="563562" y="1127126"/>
                </a:cubicBezTo>
                <a:cubicBezTo>
                  <a:pt x="252315" y="1127126"/>
                  <a:pt x="-1" y="874810"/>
                  <a:pt x="-1" y="563563"/>
                </a:cubicBezTo>
                <a:lnTo>
                  <a:pt x="0" y="563563"/>
                </a:lnTo>
                <a:close/>
              </a:path>
            </a:pathLst>
          </a:custGeom>
          <a:solidFill>
            <a:srgbClr val="F9AC02"/>
          </a:solidFill>
          <a:ln>
            <a:noFill/>
          </a:ln>
          <a:effectLst>
            <a:innerShdw blurRad="63500" dist="50800" dir="13500000">
              <a:prstClr val="black">
                <a:alpha val="50000"/>
              </a:prstClr>
            </a:innerShdw>
          </a:effectLst>
        </p:spPr>
        <p:txBody>
          <a:bodyPr/>
          <a:lstStyle/>
          <a:p>
            <a:endParaRPr lang="zh-CN" altLang="en-US">
              <a:cs typeface="+mn-ea"/>
              <a:sym typeface="+mn-lt"/>
            </a:endParaRPr>
          </a:p>
        </p:txBody>
      </p:sp>
      <p:sp>
        <p:nvSpPr>
          <p:cNvPr id="39950" name="泪滴形 13"/>
          <p:cNvSpPr>
            <a:spLocks noChangeArrowheads="1"/>
          </p:cNvSpPr>
          <p:nvPr>
            <p:custDataLst>
              <p:tags r:id="rId11"/>
            </p:custDataLst>
          </p:nvPr>
        </p:nvSpPr>
        <p:spPr bwMode="auto">
          <a:xfrm rot="8100000">
            <a:off x="8124190" y="2179638"/>
            <a:ext cx="1128713" cy="1127125"/>
          </a:xfrm>
          <a:custGeom>
            <a:avLst/>
            <a:gdLst>
              <a:gd name="T0" fmla="*/ 0 w 1128713"/>
              <a:gd name="T1" fmla="*/ 563563 h 1127125"/>
              <a:gd name="T2" fmla="*/ 564357 w 1128713"/>
              <a:gd name="T3" fmla="*/ 0 h 1127125"/>
              <a:gd name="T4" fmla="*/ 1128713 w 1128713"/>
              <a:gd name="T5" fmla="*/ 0 h 1127125"/>
              <a:gd name="T6" fmla="*/ 1128713 w 1128713"/>
              <a:gd name="T7" fmla="*/ 563563 h 1127125"/>
              <a:gd name="T8" fmla="*/ 564356 w 1128713"/>
              <a:gd name="T9" fmla="*/ 1127126 h 1127125"/>
              <a:gd name="T10" fmla="*/ -1 w 1128713"/>
              <a:gd name="T11" fmla="*/ 563563 h 1127125"/>
              <a:gd name="T12" fmla="*/ 0 w 1128713"/>
              <a:gd name="T13" fmla="*/ 563563 h 1127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8713" h="1127125">
                <a:moveTo>
                  <a:pt x="0" y="563563"/>
                </a:moveTo>
                <a:cubicBezTo>
                  <a:pt x="0" y="252316"/>
                  <a:pt x="252671" y="0"/>
                  <a:pt x="564357" y="0"/>
                </a:cubicBezTo>
                <a:lnTo>
                  <a:pt x="1128713" y="0"/>
                </a:lnTo>
                <a:lnTo>
                  <a:pt x="1128713" y="563563"/>
                </a:lnTo>
                <a:cubicBezTo>
                  <a:pt x="1128713" y="874810"/>
                  <a:pt x="876042" y="1127126"/>
                  <a:pt x="564356" y="1127126"/>
                </a:cubicBezTo>
                <a:cubicBezTo>
                  <a:pt x="252670" y="1127126"/>
                  <a:pt x="-1" y="874810"/>
                  <a:pt x="-1" y="563563"/>
                </a:cubicBezTo>
                <a:lnTo>
                  <a:pt x="0" y="563563"/>
                </a:lnTo>
                <a:close/>
              </a:path>
            </a:pathLst>
          </a:custGeom>
          <a:solidFill>
            <a:srgbClr val="F9AC02"/>
          </a:solidFill>
          <a:ln>
            <a:noFill/>
          </a:ln>
          <a:effectLst>
            <a:innerShdw blurRad="63500" dist="50800" dir="13500000">
              <a:prstClr val="black">
                <a:alpha val="50000"/>
              </a:prstClr>
            </a:innerShdw>
          </a:effectLst>
        </p:spPr>
        <p:txBody>
          <a:bodyPr/>
          <a:lstStyle/>
          <a:p>
            <a:endParaRPr lang="zh-CN" altLang="en-US">
              <a:cs typeface="+mn-ea"/>
              <a:sym typeface="+mn-lt"/>
            </a:endParaRPr>
          </a:p>
        </p:txBody>
      </p:sp>
      <p:sp>
        <p:nvSpPr>
          <p:cNvPr id="39951" name="泪滴形 14"/>
          <p:cNvSpPr>
            <a:spLocks noChangeArrowheads="1"/>
          </p:cNvSpPr>
          <p:nvPr>
            <p:custDataLst>
              <p:tags r:id="rId12"/>
            </p:custDataLst>
          </p:nvPr>
        </p:nvSpPr>
        <p:spPr bwMode="auto">
          <a:xfrm rot="18900000">
            <a:off x="6584315" y="4443413"/>
            <a:ext cx="1052513" cy="1052512"/>
          </a:xfrm>
          <a:custGeom>
            <a:avLst/>
            <a:gdLst>
              <a:gd name="T0" fmla="*/ 0 w 1052513"/>
              <a:gd name="T1" fmla="*/ 526256 h 1052512"/>
              <a:gd name="T2" fmla="*/ 526257 w 1052513"/>
              <a:gd name="T3" fmla="*/ 0 h 1052512"/>
              <a:gd name="T4" fmla="*/ 1052513 w 1052513"/>
              <a:gd name="T5" fmla="*/ 0 h 1052512"/>
              <a:gd name="T6" fmla="*/ 1052513 w 1052513"/>
              <a:gd name="T7" fmla="*/ 526256 h 1052512"/>
              <a:gd name="T8" fmla="*/ 526256 w 1052513"/>
              <a:gd name="T9" fmla="*/ 1052512 h 1052512"/>
              <a:gd name="T10" fmla="*/ -1 w 1052513"/>
              <a:gd name="T11" fmla="*/ 526256 h 1052512"/>
              <a:gd name="T12" fmla="*/ 0 w 1052513"/>
              <a:gd name="T13" fmla="*/ 526256 h 10525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2513" h="1052512">
                <a:moveTo>
                  <a:pt x="0" y="526256"/>
                </a:moveTo>
                <a:cubicBezTo>
                  <a:pt x="0" y="235613"/>
                  <a:pt x="235613" y="0"/>
                  <a:pt x="526257" y="0"/>
                </a:cubicBezTo>
                <a:lnTo>
                  <a:pt x="1052513" y="0"/>
                </a:lnTo>
                <a:lnTo>
                  <a:pt x="1052513" y="526256"/>
                </a:lnTo>
                <a:cubicBezTo>
                  <a:pt x="1052513" y="816899"/>
                  <a:pt x="816900" y="1052512"/>
                  <a:pt x="526256" y="1052512"/>
                </a:cubicBezTo>
                <a:cubicBezTo>
                  <a:pt x="235612" y="1052512"/>
                  <a:pt x="-1" y="816899"/>
                  <a:pt x="-1" y="526256"/>
                </a:cubicBezTo>
                <a:lnTo>
                  <a:pt x="0" y="526256"/>
                </a:lnTo>
                <a:close/>
              </a:path>
            </a:pathLst>
          </a:custGeom>
          <a:solidFill>
            <a:srgbClr val="2F3F96"/>
          </a:solidFill>
          <a:ln w="1016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39956" name="泪滴形 19"/>
          <p:cNvSpPr>
            <a:spLocks noChangeArrowheads="1"/>
          </p:cNvSpPr>
          <p:nvPr>
            <p:custDataLst>
              <p:tags r:id="rId13"/>
            </p:custDataLst>
          </p:nvPr>
        </p:nvSpPr>
        <p:spPr bwMode="auto">
          <a:xfrm rot="8100000">
            <a:off x="1737678" y="2165350"/>
            <a:ext cx="1111250" cy="1111250"/>
          </a:xfrm>
          <a:custGeom>
            <a:avLst/>
            <a:gdLst>
              <a:gd name="T0" fmla="*/ 0 w 1111250"/>
              <a:gd name="T1" fmla="*/ 555625 h 1111250"/>
              <a:gd name="T2" fmla="*/ 555625 w 1111250"/>
              <a:gd name="T3" fmla="*/ 0 h 1111250"/>
              <a:gd name="T4" fmla="*/ 1111250 w 1111250"/>
              <a:gd name="T5" fmla="*/ 0 h 1111250"/>
              <a:gd name="T6" fmla="*/ 1111250 w 1111250"/>
              <a:gd name="T7" fmla="*/ 555625 h 1111250"/>
              <a:gd name="T8" fmla="*/ 555625 w 1111250"/>
              <a:gd name="T9" fmla="*/ 1111250 h 1111250"/>
              <a:gd name="T10" fmla="*/ 0 w 1111250"/>
              <a:gd name="T11" fmla="*/ 555625 h 1111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1250" h="1111250">
                <a:moveTo>
                  <a:pt x="0" y="555625"/>
                </a:moveTo>
                <a:cubicBezTo>
                  <a:pt x="0" y="248762"/>
                  <a:pt x="248762" y="0"/>
                  <a:pt x="555625" y="0"/>
                </a:cubicBezTo>
                <a:lnTo>
                  <a:pt x="1111250" y="0"/>
                </a:lnTo>
                <a:lnTo>
                  <a:pt x="1111250" y="555625"/>
                </a:lnTo>
                <a:cubicBezTo>
                  <a:pt x="1111250" y="862488"/>
                  <a:pt x="862488" y="1111250"/>
                  <a:pt x="555625" y="1111250"/>
                </a:cubicBezTo>
                <a:cubicBezTo>
                  <a:pt x="248762" y="1111250"/>
                  <a:pt x="0" y="862488"/>
                  <a:pt x="0" y="555625"/>
                </a:cubicBezTo>
                <a:close/>
              </a:path>
            </a:pathLst>
          </a:custGeom>
          <a:solidFill>
            <a:srgbClr val="F9AC02"/>
          </a:solidFill>
          <a:ln>
            <a:noFill/>
          </a:ln>
          <a:effectLst>
            <a:innerShdw blurRad="63500" dist="50800" dir="13500000">
              <a:prstClr val="black">
                <a:alpha val="50000"/>
              </a:prstClr>
            </a:innerShdw>
          </a:effectLst>
        </p:spPr>
        <p:txBody>
          <a:bodyPr/>
          <a:lstStyle/>
          <a:p>
            <a:endParaRPr lang="zh-CN" altLang="en-US">
              <a:cs typeface="+mn-ea"/>
              <a:sym typeface="+mn-lt"/>
            </a:endParaRPr>
          </a:p>
        </p:txBody>
      </p:sp>
      <p:sp>
        <p:nvSpPr>
          <p:cNvPr id="39957" name="文本框 20"/>
          <p:cNvSpPr txBox="1">
            <a:spLocks noChangeArrowheads="1"/>
          </p:cNvSpPr>
          <p:nvPr>
            <p:custDataLst>
              <p:tags r:id="rId14"/>
            </p:custDataLst>
          </p:nvPr>
        </p:nvSpPr>
        <p:spPr bwMode="auto">
          <a:xfrm>
            <a:off x="1809115" y="2577184"/>
            <a:ext cx="919163" cy="337185"/>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sz="1600" b="1" dirty="0">
                <a:solidFill>
                  <a:schemeClr val="bg1"/>
                </a:solidFill>
                <a:latin typeface="+mn-ea"/>
                <a:ea typeface="+mn-ea"/>
                <a:cs typeface="+mn-ea"/>
                <a:sym typeface="+mn-lt"/>
              </a:rPr>
              <a:t>2015.04</a:t>
            </a:r>
            <a:endParaRPr lang="zh-CN" altLang="en-US" sz="1600" b="1" dirty="0">
              <a:solidFill>
                <a:schemeClr val="bg1"/>
              </a:solidFill>
              <a:latin typeface="+mn-ea"/>
              <a:ea typeface="+mn-ea"/>
              <a:cs typeface="+mn-ea"/>
              <a:sym typeface="+mn-lt"/>
            </a:endParaRPr>
          </a:p>
        </p:txBody>
      </p:sp>
      <p:sp>
        <p:nvSpPr>
          <p:cNvPr id="39958" name="文本框 21"/>
          <p:cNvSpPr txBox="1">
            <a:spLocks noChangeArrowheads="1"/>
          </p:cNvSpPr>
          <p:nvPr>
            <p:custDataLst>
              <p:tags r:id="rId15"/>
            </p:custDataLst>
          </p:nvPr>
        </p:nvSpPr>
        <p:spPr bwMode="auto">
          <a:xfrm>
            <a:off x="3425190" y="4877472"/>
            <a:ext cx="919163" cy="337185"/>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sz="1600" b="1">
                <a:solidFill>
                  <a:schemeClr val="bg1"/>
                </a:solidFill>
                <a:latin typeface="+mn-ea"/>
                <a:ea typeface="+mn-ea"/>
                <a:cs typeface="+mn-ea"/>
                <a:sym typeface="+mn-lt"/>
              </a:rPr>
              <a:t>2015.09</a:t>
            </a:r>
            <a:endParaRPr lang="en-US" sz="1600" b="1">
              <a:solidFill>
                <a:schemeClr val="bg1"/>
              </a:solidFill>
              <a:latin typeface="+mn-ea"/>
              <a:ea typeface="+mn-ea"/>
              <a:cs typeface="+mn-ea"/>
              <a:sym typeface="+mn-lt"/>
            </a:endParaRPr>
          </a:p>
        </p:txBody>
      </p:sp>
      <p:sp>
        <p:nvSpPr>
          <p:cNvPr id="39959" name="文本框 22"/>
          <p:cNvSpPr txBox="1">
            <a:spLocks noChangeArrowheads="1"/>
          </p:cNvSpPr>
          <p:nvPr>
            <p:custDataLst>
              <p:tags r:id="rId16"/>
            </p:custDataLst>
          </p:nvPr>
        </p:nvSpPr>
        <p:spPr bwMode="auto">
          <a:xfrm>
            <a:off x="5020628" y="2574009"/>
            <a:ext cx="920750" cy="337185"/>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sz="1600" b="1" dirty="0">
                <a:solidFill>
                  <a:schemeClr val="bg1"/>
                </a:solidFill>
                <a:latin typeface="+mn-ea"/>
                <a:ea typeface="+mn-ea"/>
                <a:cs typeface="+mn-ea"/>
                <a:sym typeface="+mn-lt"/>
              </a:rPr>
              <a:t>2016.07</a:t>
            </a:r>
            <a:endParaRPr lang="en-US" sz="1600" b="1" dirty="0">
              <a:solidFill>
                <a:schemeClr val="bg1"/>
              </a:solidFill>
              <a:latin typeface="+mn-ea"/>
              <a:ea typeface="+mn-ea"/>
              <a:cs typeface="+mn-ea"/>
              <a:sym typeface="+mn-lt"/>
            </a:endParaRPr>
          </a:p>
        </p:txBody>
      </p:sp>
      <p:sp>
        <p:nvSpPr>
          <p:cNvPr id="39960" name="文本框 23"/>
          <p:cNvSpPr txBox="1">
            <a:spLocks noChangeArrowheads="1"/>
          </p:cNvSpPr>
          <p:nvPr>
            <p:custDataLst>
              <p:tags r:id="rId17"/>
            </p:custDataLst>
          </p:nvPr>
        </p:nvSpPr>
        <p:spPr bwMode="auto">
          <a:xfrm>
            <a:off x="6660515" y="4842547"/>
            <a:ext cx="920750" cy="337185"/>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600" b="1">
                <a:solidFill>
                  <a:schemeClr val="bg1"/>
                </a:solidFill>
                <a:latin typeface="+mn-ea"/>
                <a:ea typeface="+mn-ea"/>
                <a:cs typeface="+mn-ea"/>
                <a:sym typeface="+mn-lt"/>
              </a:rPr>
              <a:t>2017.09</a:t>
            </a:r>
            <a:endParaRPr lang="en-US" altLang="zh-CN" sz="1600" b="1">
              <a:solidFill>
                <a:schemeClr val="bg1"/>
              </a:solidFill>
              <a:latin typeface="+mn-ea"/>
              <a:ea typeface="+mn-ea"/>
              <a:cs typeface="+mn-ea"/>
              <a:sym typeface="+mn-lt"/>
            </a:endParaRPr>
          </a:p>
        </p:txBody>
      </p:sp>
      <p:sp>
        <p:nvSpPr>
          <p:cNvPr id="39961" name="文本框 24"/>
          <p:cNvSpPr txBox="1">
            <a:spLocks noChangeArrowheads="1"/>
          </p:cNvSpPr>
          <p:nvPr>
            <p:custDataLst>
              <p:tags r:id="rId18"/>
            </p:custDataLst>
          </p:nvPr>
        </p:nvSpPr>
        <p:spPr bwMode="auto">
          <a:xfrm>
            <a:off x="8227378" y="2589884"/>
            <a:ext cx="920750" cy="337185"/>
          </a:xfrm>
          <a:prstGeom prst="rect">
            <a:avLst/>
          </a:prstGeom>
          <a:noFill/>
          <a:ln>
            <a:noFill/>
          </a:ln>
          <a:effectLst>
            <a:innerShdw blurRad="63500" dist="50800" dir="13500000">
              <a:prstClr val="black">
                <a:alpha val="50000"/>
              </a:prstClr>
            </a:innerShdw>
          </a:effectLst>
        </p:spPr>
        <p:txBody>
          <a:bodyPr>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600" b="1" dirty="0">
                <a:solidFill>
                  <a:schemeClr val="bg1"/>
                </a:solidFill>
                <a:latin typeface="+mn-ea"/>
                <a:ea typeface="+mn-ea"/>
                <a:cs typeface="+mn-ea"/>
                <a:sym typeface="+mn-lt"/>
              </a:rPr>
              <a:t>2018.07</a:t>
            </a:r>
            <a:endParaRPr lang="en-US" altLang="zh-CN" sz="1600" b="1" dirty="0">
              <a:solidFill>
                <a:schemeClr val="bg1"/>
              </a:solidFill>
              <a:latin typeface="+mn-ea"/>
              <a:ea typeface="+mn-ea"/>
              <a:cs typeface="+mn-ea"/>
              <a:sym typeface="+mn-lt"/>
            </a:endParaRPr>
          </a:p>
        </p:txBody>
      </p:sp>
      <p:sp>
        <p:nvSpPr>
          <p:cNvPr id="4" name="文本框 3"/>
          <p:cNvSpPr txBox="1"/>
          <p:nvPr/>
        </p:nvSpPr>
        <p:spPr>
          <a:xfrm>
            <a:off x="1298575" y="4224655"/>
            <a:ext cx="2126615" cy="1646555"/>
          </a:xfrm>
          <a:prstGeom prst="rect">
            <a:avLst/>
          </a:prstGeom>
          <a:noFill/>
          <a:effectLst>
            <a:outerShdw blurRad="50800" dist="38100" dir="2700000" algn="tl" rotWithShape="0">
              <a:prstClr val="black">
                <a:alpha val="40000"/>
              </a:prstClr>
            </a:outerShdw>
          </a:effectLst>
        </p:spPr>
        <p:txBody>
          <a:bodyPr wrap="square" rtlCol="0" anchor="t">
            <a:noAutofit/>
          </a:bodyPr>
          <a:p>
            <a:pPr marL="0" indent="266700" algn="l" defTabSz="266700" latinLnBrk="1">
              <a:spcBef>
                <a:spcPct val="0"/>
              </a:spcBef>
              <a:spcAft>
                <a:spcPct val="0"/>
              </a:spcAft>
            </a:pPr>
            <a:r>
              <a:rPr lang="en-US" altLang="zh-CN" sz="2000">
                <a:latin typeface="方正粗黑宋简体" panose="02000000000000000000" charset="-122"/>
                <a:ea typeface="方正粗黑宋简体" panose="02000000000000000000" charset="-122"/>
                <a:sym typeface="+mn-ea"/>
              </a:rPr>
              <a:t>In April 2015, Pinduoduo was founded.</a:t>
            </a:r>
            <a:endParaRPr lang="en-US" altLang="zh-CN" sz="2000">
              <a:latin typeface="方正粗黑宋简体" panose="02000000000000000000" charset="-122"/>
              <a:ea typeface="方正粗黑宋简体" panose="02000000000000000000" charset="-122"/>
              <a:sym typeface="+mn-ea"/>
            </a:endParaRPr>
          </a:p>
        </p:txBody>
      </p:sp>
      <p:sp>
        <p:nvSpPr>
          <p:cNvPr id="5" name="文本框 4"/>
          <p:cNvSpPr txBox="1"/>
          <p:nvPr/>
        </p:nvSpPr>
        <p:spPr>
          <a:xfrm>
            <a:off x="1336040" y="556260"/>
            <a:ext cx="8027670" cy="521970"/>
          </a:xfrm>
          <a:prstGeom prst="rect">
            <a:avLst/>
          </a:prstGeom>
          <a:noFill/>
        </p:spPr>
        <p:txBody>
          <a:bodyPr wrap="square" rtlCol="0" anchor="t">
            <a:spAutoFit/>
          </a:bodyPr>
          <a:p>
            <a:pPr marL="0" indent="0" algn="just" defTabSz="266700" latinLnBrk="1">
              <a:spcBef>
                <a:spcPct val="0"/>
              </a:spcBef>
              <a:spcAft>
                <a:spcPct val="0"/>
              </a:spcAft>
            </a:pPr>
            <a:r>
              <a:rPr lang="en-US" altLang="zh-CN" sz="2800">
                <a:latin typeface="方正粗黑宋简体" panose="02000000000000000000" charset="-122"/>
                <a:ea typeface="方正粗黑宋简体" panose="02000000000000000000" charset="-122"/>
                <a:sym typeface="+mn-ea"/>
              </a:rPr>
              <a:t>Early Developing Period (2015-2018)</a:t>
            </a:r>
            <a:endParaRPr lang="en-US" altLang="zh-CN" sz="2800">
              <a:latin typeface="方正粗黑宋简体" panose="02000000000000000000" charset="-122"/>
              <a:ea typeface="方正粗黑宋简体" panose="02000000000000000000" charset="-122"/>
              <a:sym typeface="+mn-ea"/>
            </a:endParaRPr>
          </a:p>
        </p:txBody>
      </p:sp>
      <p:sp>
        <p:nvSpPr>
          <p:cNvPr id="6" name="文本框 5"/>
          <p:cNvSpPr txBox="1"/>
          <p:nvPr/>
        </p:nvSpPr>
        <p:spPr>
          <a:xfrm>
            <a:off x="2634615" y="1905635"/>
            <a:ext cx="2302510" cy="1646555"/>
          </a:xfrm>
          <a:prstGeom prst="rect">
            <a:avLst/>
          </a:prstGeom>
          <a:noFill/>
          <a:effectLst>
            <a:outerShdw blurRad="50800" dist="38100" dir="2700000" algn="tl" rotWithShape="0">
              <a:prstClr val="black">
                <a:alpha val="40000"/>
              </a:prstClr>
            </a:outerShdw>
          </a:effectLst>
        </p:spPr>
        <p:txBody>
          <a:bodyPr wrap="square" rtlCol="0" anchor="t">
            <a:noAutofit/>
          </a:bodyPr>
          <a:p>
            <a:pPr marL="0" indent="266700" algn="l" defTabSz="266700" latinLnBrk="1">
              <a:spcBef>
                <a:spcPct val="0"/>
              </a:spcBef>
              <a:spcAft>
                <a:spcPct val="0"/>
              </a:spcAft>
            </a:pPr>
            <a:r>
              <a:rPr lang="en-US" altLang="zh-CN" sz="2000">
                <a:latin typeface="方正粗黑宋简体" panose="02000000000000000000" charset="-122"/>
                <a:ea typeface="方正粗黑宋简体" panose="02000000000000000000" charset="-122"/>
                <a:sym typeface="+mn-ea"/>
              </a:rPr>
              <a:t>In September 2015, Pinduoduo's official account was launched.</a:t>
            </a:r>
            <a:endParaRPr lang="en-US" altLang="zh-CN" sz="2000">
              <a:latin typeface="方正粗黑宋简体" panose="02000000000000000000" charset="-122"/>
              <a:ea typeface="方正粗黑宋简体" panose="02000000000000000000" charset="-122"/>
              <a:sym typeface="+mn-ea"/>
            </a:endParaRPr>
          </a:p>
        </p:txBody>
      </p:sp>
      <p:sp>
        <p:nvSpPr>
          <p:cNvPr id="8" name="文本框 7"/>
          <p:cNvSpPr txBox="1"/>
          <p:nvPr/>
        </p:nvSpPr>
        <p:spPr>
          <a:xfrm>
            <a:off x="4533900" y="4237355"/>
            <a:ext cx="2126615" cy="1646555"/>
          </a:xfrm>
          <a:prstGeom prst="rect">
            <a:avLst/>
          </a:prstGeom>
          <a:noFill/>
          <a:effectLst>
            <a:outerShdw blurRad="50800" dist="38100" dir="2700000" algn="tl" rotWithShape="0">
              <a:prstClr val="black">
                <a:alpha val="40000"/>
              </a:prstClr>
            </a:outerShdw>
          </a:effectLst>
        </p:spPr>
        <p:txBody>
          <a:bodyPr wrap="square" rtlCol="0" anchor="t">
            <a:noAutofit/>
          </a:bodyPr>
          <a:p>
            <a:pPr marL="0" indent="266700" algn="l" defTabSz="266700" latinLnBrk="1">
              <a:spcBef>
                <a:spcPct val="0"/>
              </a:spcBef>
              <a:spcAft>
                <a:spcPct val="0"/>
              </a:spcAft>
            </a:pPr>
            <a:r>
              <a:rPr lang="en-US" altLang="zh-CN" sz="2000">
                <a:latin typeface="方正粗黑宋简体" panose="02000000000000000000" charset="-122"/>
                <a:ea typeface="方正粗黑宋简体" panose="02000000000000000000" charset="-122"/>
                <a:sym typeface="+mn-ea"/>
              </a:rPr>
              <a:t> In July 2016, the number of users over 100 million.</a:t>
            </a:r>
            <a:endParaRPr lang="en-US" altLang="zh-CN" sz="2000">
              <a:latin typeface="方正粗黑宋简体" panose="02000000000000000000" charset="-122"/>
              <a:ea typeface="方正粗黑宋简体" panose="02000000000000000000" charset="-122"/>
              <a:sym typeface="+mn-ea"/>
            </a:endParaRPr>
          </a:p>
        </p:txBody>
      </p:sp>
      <p:sp>
        <p:nvSpPr>
          <p:cNvPr id="10" name="文本框 9"/>
          <p:cNvSpPr txBox="1"/>
          <p:nvPr/>
        </p:nvSpPr>
        <p:spPr>
          <a:xfrm>
            <a:off x="5941695" y="1960245"/>
            <a:ext cx="2347595" cy="1646555"/>
          </a:xfrm>
          <a:prstGeom prst="rect">
            <a:avLst/>
          </a:prstGeom>
          <a:noFill/>
          <a:effectLst>
            <a:outerShdw blurRad="50800" dist="38100" dir="2700000" algn="tl" rotWithShape="0">
              <a:prstClr val="black">
                <a:alpha val="40000"/>
              </a:prstClr>
            </a:outerShdw>
          </a:effectLst>
        </p:spPr>
        <p:txBody>
          <a:bodyPr wrap="square" rtlCol="0" anchor="t">
            <a:noAutofit/>
          </a:bodyPr>
          <a:p>
            <a:pPr marL="0" indent="266700" algn="l" defTabSz="266700" latinLnBrk="1">
              <a:spcBef>
                <a:spcPct val="0"/>
              </a:spcBef>
              <a:spcAft>
                <a:spcPct val="0"/>
              </a:spcAft>
            </a:pPr>
            <a:r>
              <a:rPr lang="en-US" altLang="zh-CN" sz="2000">
                <a:latin typeface="方正粗黑宋简体" panose="02000000000000000000" charset="-122"/>
                <a:ea typeface="方正粗黑宋简体" panose="02000000000000000000" charset="-122"/>
                <a:sym typeface="+mn-ea"/>
              </a:rPr>
              <a:t>In September 2017, the number of users over 200 million.</a:t>
            </a:r>
            <a:endParaRPr lang="en-US" altLang="zh-CN" sz="2000">
              <a:latin typeface="方正粗黑宋简体" panose="02000000000000000000" charset="-122"/>
              <a:ea typeface="方正粗黑宋简体" panose="02000000000000000000" charset="-122"/>
              <a:sym typeface="+mn-ea"/>
            </a:endParaRPr>
          </a:p>
        </p:txBody>
      </p:sp>
      <p:sp>
        <p:nvSpPr>
          <p:cNvPr id="2" name="文本框 1"/>
          <p:cNvSpPr txBox="1"/>
          <p:nvPr/>
        </p:nvSpPr>
        <p:spPr>
          <a:xfrm>
            <a:off x="7656195" y="4224655"/>
            <a:ext cx="3489960" cy="1014730"/>
          </a:xfrm>
          <a:prstGeom prst="rect">
            <a:avLst/>
          </a:prstGeom>
          <a:effectLst>
            <a:outerShdw blurRad="50800" dist="38100" dir="2700000" algn="tl" rotWithShape="0">
              <a:prstClr val="black">
                <a:alpha val="40000"/>
              </a:prstClr>
            </a:outerShdw>
          </a:effectLst>
        </p:spPr>
        <p:txBody>
          <a:bodyPr wrap="square">
            <a:spAutoFit/>
          </a:bodyPr>
          <a:p>
            <a:pPr marL="0" indent="304800" algn="just" defTabSz="266700">
              <a:spcBef>
                <a:spcPct val="0"/>
              </a:spcBef>
              <a:spcAft>
                <a:spcPct val="0"/>
              </a:spcAft>
            </a:pPr>
            <a:r>
              <a:rPr lang="en-US" altLang="zh-CN" sz="2000">
                <a:latin typeface="方正粗黑宋简体" panose="02000000000000000000" charset="-122"/>
                <a:ea typeface="方正粗黑宋简体" panose="02000000000000000000" charset="-122"/>
              </a:rPr>
              <a:t>In July 2018, Pinduoduo went public on the Nasdaq in the United States.</a:t>
            </a:r>
            <a:endParaRPr lang="en-US" altLang="zh-CN" sz="2000">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任意多边形: 形状 3" descr="D:\51PPT模板网\51pptmoban.com\图片.jpg"/>
          <p:cNvSpPr/>
          <p:nvPr/>
        </p:nvSpPr>
        <p:spPr>
          <a:xfrm rot="10800000">
            <a:off x="6430163" y="410744"/>
            <a:ext cx="5850103" cy="3098683"/>
          </a:xfrm>
          <a:custGeom>
            <a:avLst/>
            <a:gdLst>
              <a:gd name="connsiteX0" fmla="*/ 5081847 w 5850103"/>
              <a:gd name="connsiteY0" fmla="*/ 3098683 h 3098683"/>
              <a:gd name="connsiteX1" fmla="*/ 4055456 w 5850103"/>
              <a:gd name="connsiteY1" fmla="*/ 3098683 h 3098683"/>
              <a:gd name="connsiteX2" fmla="*/ 1026391 w 5850103"/>
              <a:gd name="connsiteY2" fmla="*/ 3098683 h 3098683"/>
              <a:gd name="connsiteX3" fmla="*/ 0 w 5850103"/>
              <a:gd name="connsiteY3" fmla="*/ 3098683 h 3098683"/>
              <a:gd name="connsiteX4" fmla="*/ 0 w 5850103"/>
              <a:gd name="connsiteY4" fmla="*/ 0 h 3098683"/>
              <a:gd name="connsiteX5" fmla="*/ 1026391 w 5850103"/>
              <a:gd name="connsiteY5" fmla="*/ 0 h 3098683"/>
              <a:gd name="connsiteX6" fmla="*/ 4823712 w 5850103"/>
              <a:gd name="connsiteY6" fmla="*/ 0 h 3098683"/>
              <a:gd name="connsiteX7" fmla="*/ 5850103 w 5850103"/>
              <a:gd name="connsiteY7" fmla="*/ 0 h 309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0103" h="3098683">
                <a:moveTo>
                  <a:pt x="5081847" y="3098683"/>
                </a:moveTo>
                <a:lnTo>
                  <a:pt x="4055456" y="3098683"/>
                </a:lnTo>
                <a:lnTo>
                  <a:pt x="1026391" y="3098683"/>
                </a:lnTo>
                <a:lnTo>
                  <a:pt x="0" y="3098683"/>
                </a:lnTo>
                <a:lnTo>
                  <a:pt x="0" y="0"/>
                </a:lnTo>
                <a:lnTo>
                  <a:pt x="1026391" y="0"/>
                </a:lnTo>
                <a:lnTo>
                  <a:pt x="4823712" y="0"/>
                </a:lnTo>
                <a:lnTo>
                  <a:pt x="5850103" y="0"/>
                </a:lnTo>
                <a:close/>
              </a:path>
            </a:pathLst>
          </a:custGeom>
          <a:blipFill dpi="0" rotWithShape="0">
            <a:blip r:embed="rId1" cstate="screen"/>
            <a:srcRect/>
            <a:stretch>
              <a:fillRect/>
            </a:stretch>
          </a:blipFill>
          <a:effectLst>
            <a:reflection blurRad="6350" stA="50000" endA="300" endPos="90000" dist="50800" dir="5400000" sy="-100000" algn="bl" rotWithShape="0"/>
            <a:softEdge rad="63500"/>
          </a:effectLst>
        </p:spPr>
        <p:txBody>
          <a:bodyPr/>
          <a:p>
            <a:endParaRPr lang="zh-CN" altLang="en-US">
              <a:solidFill>
                <a:schemeClr val="tx1"/>
              </a:solidFill>
              <a:cs typeface="+mn-ea"/>
            </a:endParaRPr>
          </a:p>
        </p:txBody>
      </p:sp>
      <p:sp>
        <p:nvSpPr>
          <p:cNvPr id="18" name="Text 4"/>
          <p:cNvSpPr/>
          <p:nvPr/>
        </p:nvSpPr>
        <p:spPr>
          <a:xfrm>
            <a:off x="1525270" y="131445"/>
            <a:ext cx="7838440" cy="279400"/>
          </a:xfrm>
          <a:prstGeom prst="rect">
            <a:avLst/>
          </a:prstGeom>
          <a:noFill/>
        </p:spPr>
        <p:txBody>
          <a:bodyPr vert="horz" wrap="square" lIns="0" tIns="0" rIns="0" bIns="0" rtlCol="0" anchor="ctr">
            <a:scene3d>
              <a:camera prst="orthographicFront"/>
              <a:lightRig rig="threePt" dir="t"/>
            </a:scene3d>
          </a:bodyPr>
          <a:lstStyle/>
          <a:p>
            <a:pPr>
              <a:lnSpc>
                <a:spcPts val="2200"/>
              </a:lnSpc>
            </a:pPr>
            <a:r>
              <a:rPr lang="en-US" altLang="zh-CN" sz="2000" b="1" dirty="0" err="1">
                <a:solidFill>
                  <a:schemeClr val="bg2"/>
                </a:solidFill>
                <a:effectLst>
                  <a:innerShdw blurRad="63500" dist="50800" dir="13500000">
                    <a:srgbClr val="000000">
                      <a:alpha val="50000"/>
                    </a:srgbClr>
                  </a:innerShdw>
                </a:effectLst>
                <a:latin typeface="+mn-ea"/>
                <a:cs typeface="+mn-ea"/>
                <a:sym typeface="+mn-lt"/>
              </a:rPr>
              <a:t>The development history of Pinduoduo.</a:t>
            </a:r>
            <a:endParaRPr lang="en-US" altLang="zh-CN" sz="2000" b="1" dirty="0" err="1">
              <a:solidFill>
                <a:schemeClr val="bg2"/>
              </a:solidFill>
              <a:effectLst>
                <a:innerShdw blurRad="63500" dist="50800" dir="13500000">
                  <a:srgbClr val="000000">
                    <a:alpha val="50000"/>
                  </a:srgbClr>
                </a:innerShdw>
              </a:effectLst>
              <a:latin typeface="+mn-ea"/>
              <a:cs typeface="+mn-ea"/>
              <a:sym typeface="+mn-lt"/>
            </a:endParaRPr>
          </a:p>
        </p:txBody>
      </p:sp>
      <p:sp>
        <p:nvSpPr>
          <p:cNvPr id="19" name="文本框 18"/>
          <p:cNvSpPr txBox="1"/>
          <p:nvPr/>
        </p:nvSpPr>
        <p:spPr>
          <a:xfrm>
            <a:off x="100751" y="95847"/>
            <a:ext cx="951230" cy="460375"/>
          </a:xfrm>
          <a:prstGeom prst="rect">
            <a:avLst/>
          </a:prstGeom>
          <a:noFill/>
        </p:spPr>
        <p:txBody>
          <a:bodyPr wrap="none" rtlCol="0">
            <a:spAutoFit/>
          </a:bodyPr>
          <a:lstStyle/>
          <a:p>
            <a:r>
              <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PART2</a:t>
            </a:r>
            <a:endParaRPr lang="en-US" altLang="zh-CN" sz="24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pic>
        <p:nvPicPr>
          <p:cNvPr id="3" name="图片 2" descr="IMG_256"/>
          <p:cNvPicPr>
            <a:picLocks noChangeAspect="1"/>
          </p:cNvPicPr>
          <p:nvPr/>
        </p:nvPicPr>
        <p:blipFill>
          <a:blip r:embed="rId2"/>
          <a:stretch>
            <a:fillRect/>
          </a:stretch>
        </p:blipFill>
        <p:spPr>
          <a:xfrm>
            <a:off x="10434320" y="4980940"/>
            <a:ext cx="1612900" cy="1612900"/>
          </a:xfrm>
          <a:prstGeom prst="rect">
            <a:avLst/>
          </a:prstGeom>
          <a:noFill/>
          <a:ln w="9525">
            <a:noFill/>
          </a:ln>
          <a:effectLst>
            <a:softEdge rad="127000"/>
          </a:effectLst>
        </p:spPr>
      </p:pic>
      <p:cxnSp>
        <p:nvCxnSpPr>
          <p:cNvPr id="39941" name="直接箭头连接符 4"/>
          <p:cNvCxnSpPr>
            <a:cxnSpLocks noChangeShapeType="1"/>
          </p:cNvCxnSpPr>
          <p:nvPr>
            <p:custDataLst>
              <p:tags r:id="rId3"/>
            </p:custDataLst>
          </p:nvPr>
        </p:nvCxnSpPr>
        <p:spPr bwMode="auto">
          <a:xfrm>
            <a:off x="1048703" y="3876675"/>
            <a:ext cx="9299575" cy="12065"/>
          </a:xfrm>
          <a:prstGeom prst="straightConnector1">
            <a:avLst/>
          </a:prstGeom>
          <a:noFill/>
          <a:ln w="6350">
            <a:solidFill>
              <a:schemeClr val="tx1">
                <a:lumMod val="75000"/>
                <a:lumOff val="25000"/>
              </a:schemeClr>
            </a:solidFill>
            <a:round/>
            <a:headEnd type="oval" w="med" len="med"/>
            <a:tailEnd type="triangle" w="lg" len="lg"/>
          </a:ln>
          <a:extLst>
            <a:ext uri="{909E8E84-426E-40DD-AFC4-6F175D3DCCD1}">
              <a14:hiddenFill xmlns:a14="http://schemas.microsoft.com/office/drawing/2010/main">
                <a:noFill/>
              </a14:hiddenFill>
            </a:ext>
          </a:extLst>
        </p:spPr>
      </p:cxnSp>
      <p:sp>
        <p:nvSpPr>
          <p:cNvPr id="39942" name="椭圆 5"/>
          <p:cNvSpPr>
            <a:spLocks noChangeArrowheads="1"/>
          </p:cNvSpPr>
          <p:nvPr>
            <p:custDataLst>
              <p:tags r:id="rId4"/>
            </p:custDataLst>
          </p:nvPr>
        </p:nvSpPr>
        <p:spPr bwMode="auto">
          <a:xfrm>
            <a:off x="2232978" y="3827463"/>
            <a:ext cx="122237" cy="122237"/>
          </a:xfrm>
          <a:prstGeom prst="ellipse">
            <a:avLst/>
          </a:prstGeom>
          <a:solidFill>
            <a:schemeClr val="tx1">
              <a:lumMod val="75000"/>
              <a:lumOff val="25000"/>
            </a:schemeClr>
          </a:solidFill>
          <a:ln w="12700">
            <a:solidFill>
              <a:schemeClr val="bg1"/>
            </a:solidFill>
          </a:ln>
        </p:spPr>
        <p:txBody>
          <a:bodyPr anchor="ct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943" name="椭圆 6"/>
          <p:cNvSpPr>
            <a:spLocks noChangeArrowheads="1"/>
          </p:cNvSpPr>
          <p:nvPr>
            <p:custDataLst>
              <p:tags r:id="rId5"/>
            </p:custDataLst>
          </p:nvPr>
        </p:nvSpPr>
        <p:spPr bwMode="auto">
          <a:xfrm>
            <a:off x="3831590" y="3827463"/>
            <a:ext cx="122238" cy="122237"/>
          </a:xfrm>
          <a:prstGeom prst="ellipse">
            <a:avLst/>
          </a:prstGeom>
          <a:solidFill>
            <a:schemeClr val="tx1">
              <a:lumMod val="75000"/>
              <a:lumOff val="25000"/>
            </a:schemeClr>
          </a:solidFill>
          <a:ln w="12700">
            <a:solidFill>
              <a:schemeClr val="bg1"/>
            </a:solidFill>
          </a:ln>
        </p:spPr>
        <p:txBody>
          <a:bodyPr anchor="ct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944" name="椭圆 7"/>
          <p:cNvSpPr>
            <a:spLocks noChangeArrowheads="1"/>
          </p:cNvSpPr>
          <p:nvPr>
            <p:custDataLst>
              <p:tags r:id="rId6"/>
            </p:custDataLst>
          </p:nvPr>
        </p:nvSpPr>
        <p:spPr bwMode="auto">
          <a:xfrm>
            <a:off x="5430203" y="3827463"/>
            <a:ext cx="122237" cy="122237"/>
          </a:xfrm>
          <a:prstGeom prst="ellipse">
            <a:avLst/>
          </a:prstGeom>
          <a:solidFill>
            <a:schemeClr val="tx1">
              <a:lumMod val="75000"/>
              <a:lumOff val="25000"/>
            </a:schemeClr>
          </a:solidFill>
          <a:ln w="12700">
            <a:solidFill>
              <a:schemeClr val="bg1"/>
            </a:solidFill>
          </a:ln>
        </p:spPr>
        <p:txBody>
          <a:bodyPr anchor="ct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945" name="椭圆 8"/>
          <p:cNvSpPr>
            <a:spLocks noChangeArrowheads="1"/>
          </p:cNvSpPr>
          <p:nvPr>
            <p:custDataLst>
              <p:tags r:id="rId7"/>
            </p:custDataLst>
          </p:nvPr>
        </p:nvSpPr>
        <p:spPr bwMode="auto">
          <a:xfrm>
            <a:off x="7028815" y="3827463"/>
            <a:ext cx="122238" cy="122237"/>
          </a:xfrm>
          <a:prstGeom prst="ellipse">
            <a:avLst/>
          </a:prstGeom>
          <a:solidFill>
            <a:schemeClr val="tx1">
              <a:lumMod val="75000"/>
              <a:lumOff val="25000"/>
            </a:schemeClr>
          </a:solidFill>
          <a:ln w="12700">
            <a:solidFill>
              <a:schemeClr val="bg1"/>
            </a:solidFill>
          </a:ln>
        </p:spPr>
        <p:txBody>
          <a:bodyPr anchor="ct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946" name="椭圆 9"/>
          <p:cNvSpPr>
            <a:spLocks noChangeArrowheads="1"/>
          </p:cNvSpPr>
          <p:nvPr>
            <p:custDataLst>
              <p:tags r:id="rId8"/>
            </p:custDataLst>
          </p:nvPr>
        </p:nvSpPr>
        <p:spPr bwMode="auto">
          <a:xfrm>
            <a:off x="8627428" y="3827463"/>
            <a:ext cx="122237" cy="122237"/>
          </a:xfrm>
          <a:prstGeom prst="ellipse">
            <a:avLst/>
          </a:prstGeom>
          <a:solidFill>
            <a:schemeClr val="tx1">
              <a:lumMod val="75000"/>
              <a:lumOff val="25000"/>
            </a:schemeClr>
          </a:solidFill>
          <a:ln w="12700">
            <a:solidFill>
              <a:schemeClr val="bg1"/>
            </a:solidFill>
          </a:ln>
        </p:spPr>
        <p:txBody>
          <a:bodyPr anchor="ct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9948" name="泪滴形 11"/>
          <p:cNvSpPr>
            <a:spLocks noChangeArrowheads="1"/>
          </p:cNvSpPr>
          <p:nvPr>
            <p:custDataLst>
              <p:tags r:id="rId9"/>
            </p:custDataLst>
          </p:nvPr>
        </p:nvSpPr>
        <p:spPr bwMode="auto">
          <a:xfrm rot="18900000">
            <a:off x="3360103" y="4443413"/>
            <a:ext cx="1052512" cy="1052512"/>
          </a:xfrm>
          <a:custGeom>
            <a:avLst/>
            <a:gdLst>
              <a:gd name="T0" fmla="*/ 0 w 1052512"/>
              <a:gd name="T1" fmla="*/ 526256 h 1052512"/>
              <a:gd name="T2" fmla="*/ 526256 w 1052512"/>
              <a:gd name="T3" fmla="*/ 0 h 1052512"/>
              <a:gd name="T4" fmla="*/ 1052512 w 1052512"/>
              <a:gd name="T5" fmla="*/ 0 h 1052512"/>
              <a:gd name="T6" fmla="*/ 1052512 w 1052512"/>
              <a:gd name="T7" fmla="*/ 526256 h 1052512"/>
              <a:gd name="T8" fmla="*/ 526256 w 1052512"/>
              <a:gd name="T9" fmla="*/ 1052512 h 1052512"/>
              <a:gd name="T10" fmla="*/ 0 w 1052512"/>
              <a:gd name="T11" fmla="*/ 526256 h 10525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2512" h="1052512">
                <a:moveTo>
                  <a:pt x="0" y="526256"/>
                </a:moveTo>
                <a:cubicBezTo>
                  <a:pt x="0" y="235613"/>
                  <a:pt x="235613" y="0"/>
                  <a:pt x="526256" y="0"/>
                </a:cubicBezTo>
                <a:lnTo>
                  <a:pt x="1052512" y="0"/>
                </a:lnTo>
                <a:lnTo>
                  <a:pt x="1052512" y="526256"/>
                </a:lnTo>
                <a:cubicBezTo>
                  <a:pt x="1052512" y="816899"/>
                  <a:pt x="816899" y="1052512"/>
                  <a:pt x="526256" y="1052512"/>
                </a:cubicBezTo>
                <a:cubicBezTo>
                  <a:pt x="235613" y="1052512"/>
                  <a:pt x="0" y="816899"/>
                  <a:pt x="0" y="526256"/>
                </a:cubicBezTo>
                <a:close/>
              </a:path>
            </a:pathLst>
          </a:custGeom>
          <a:solidFill>
            <a:srgbClr val="2F3F96"/>
          </a:solidFill>
          <a:ln w="1016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39949" name="泪滴形 12"/>
          <p:cNvSpPr>
            <a:spLocks noChangeArrowheads="1"/>
          </p:cNvSpPr>
          <p:nvPr>
            <p:custDataLst>
              <p:tags r:id="rId10"/>
            </p:custDataLst>
          </p:nvPr>
        </p:nvSpPr>
        <p:spPr bwMode="auto">
          <a:xfrm rot="8100000">
            <a:off x="4926965" y="2179638"/>
            <a:ext cx="1127125" cy="1127125"/>
          </a:xfrm>
          <a:custGeom>
            <a:avLst/>
            <a:gdLst>
              <a:gd name="T0" fmla="*/ 0 w 1127125"/>
              <a:gd name="T1" fmla="*/ 563563 h 1127125"/>
              <a:gd name="T2" fmla="*/ 563563 w 1127125"/>
              <a:gd name="T3" fmla="*/ 0 h 1127125"/>
              <a:gd name="T4" fmla="*/ 1127125 w 1127125"/>
              <a:gd name="T5" fmla="*/ 0 h 1127125"/>
              <a:gd name="T6" fmla="*/ 1127125 w 1127125"/>
              <a:gd name="T7" fmla="*/ 563563 h 1127125"/>
              <a:gd name="T8" fmla="*/ 563562 w 1127125"/>
              <a:gd name="T9" fmla="*/ 1127126 h 1127125"/>
              <a:gd name="T10" fmla="*/ -1 w 1127125"/>
              <a:gd name="T11" fmla="*/ 563563 h 1127125"/>
              <a:gd name="T12" fmla="*/ 0 w 1127125"/>
              <a:gd name="T13" fmla="*/ 563563 h 1127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7125" h="1127125">
                <a:moveTo>
                  <a:pt x="0" y="563563"/>
                </a:moveTo>
                <a:cubicBezTo>
                  <a:pt x="0" y="252316"/>
                  <a:pt x="252316" y="0"/>
                  <a:pt x="563563" y="0"/>
                </a:cubicBezTo>
                <a:lnTo>
                  <a:pt x="1127125" y="0"/>
                </a:lnTo>
                <a:lnTo>
                  <a:pt x="1127125" y="563563"/>
                </a:lnTo>
                <a:cubicBezTo>
                  <a:pt x="1127125" y="874810"/>
                  <a:pt x="874809" y="1127126"/>
                  <a:pt x="563562" y="1127126"/>
                </a:cubicBezTo>
                <a:cubicBezTo>
                  <a:pt x="252315" y="1127126"/>
                  <a:pt x="-1" y="874810"/>
                  <a:pt x="-1" y="563563"/>
                </a:cubicBezTo>
                <a:lnTo>
                  <a:pt x="0" y="563563"/>
                </a:lnTo>
                <a:close/>
              </a:path>
            </a:pathLst>
          </a:custGeom>
          <a:solidFill>
            <a:srgbClr val="F9AC02"/>
          </a:solidFill>
          <a:ln>
            <a:noFill/>
          </a:ln>
          <a:effectLst>
            <a:innerShdw blurRad="63500" dist="50800" dir="13500000">
              <a:prstClr val="black">
                <a:alpha val="50000"/>
              </a:prstClr>
            </a:innerShdw>
          </a:effectLst>
        </p:spPr>
        <p:txBody>
          <a:bodyPr/>
          <a:lstStyle/>
          <a:p>
            <a:endParaRPr lang="zh-CN" altLang="en-US">
              <a:cs typeface="+mn-ea"/>
              <a:sym typeface="+mn-lt"/>
            </a:endParaRPr>
          </a:p>
        </p:txBody>
      </p:sp>
      <p:sp>
        <p:nvSpPr>
          <p:cNvPr id="39950" name="泪滴形 13"/>
          <p:cNvSpPr>
            <a:spLocks noChangeArrowheads="1"/>
          </p:cNvSpPr>
          <p:nvPr>
            <p:custDataLst>
              <p:tags r:id="rId11"/>
            </p:custDataLst>
          </p:nvPr>
        </p:nvSpPr>
        <p:spPr bwMode="auto">
          <a:xfrm rot="8100000">
            <a:off x="8124190" y="2179638"/>
            <a:ext cx="1128713" cy="1127125"/>
          </a:xfrm>
          <a:custGeom>
            <a:avLst/>
            <a:gdLst>
              <a:gd name="T0" fmla="*/ 0 w 1128713"/>
              <a:gd name="T1" fmla="*/ 563563 h 1127125"/>
              <a:gd name="T2" fmla="*/ 564357 w 1128713"/>
              <a:gd name="T3" fmla="*/ 0 h 1127125"/>
              <a:gd name="T4" fmla="*/ 1128713 w 1128713"/>
              <a:gd name="T5" fmla="*/ 0 h 1127125"/>
              <a:gd name="T6" fmla="*/ 1128713 w 1128713"/>
              <a:gd name="T7" fmla="*/ 563563 h 1127125"/>
              <a:gd name="T8" fmla="*/ 564356 w 1128713"/>
              <a:gd name="T9" fmla="*/ 1127126 h 1127125"/>
              <a:gd name="T10" fmla="*/ -1 w 1128713"/>
              <a:gd name="T11" fmla="*/ 563563 h 1127125"/>
              <a:gd name="T12" fmla="*/ 0 w 1128713"/>
              <a:gd name="T13" fmla="*/ 563563 h 1127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8713" h="1127125">
                <a:moveTo>
                  <a:pt x="0" y="563563"/>
                </a:moveTo>
                <a:cubicBezTo>
                  <a:pt x="0" y="252316"/>
                  <a:pt x="252671" y="0"/>
                  <a:pt x="564357" y="0"/>
                </a:cubicBezTo>
                <a:lnTo>
                  <a:pt x="1128713" y="0"/>
                </a:lnTo>
                <a:lnTo>
                  <a:pt x="1128713" y="563563"/>
                </a:lnTo>
                <a:cubicBezTo>
                  <a:pt x="1128713" y="874810"/>
                  <a:pt x="876042" y="1127126"/>
                  <a:pt x="564356" y="1127126"/>
                </a:cubicBezTo>
                <a:cubicBezTo>
                  <a:pt x="252670" y="1127126"/>
                  <a:pt x="-1" y="874810"/>
                  <a:pt x="-1" y="563563"/>
                </a:cubicBezTo>
                <a:lnTo>
                  <a:pt x="0" y="563563"/>
                </a:lnTo>
                <a:close/>
              </a:path>
            </a:pathLst>
          </a:custGeom>
          <a:solidFill>
            <a:srgbClr val="F9AC02"/>
          </a:solidFill>
          <a:ln>
            <a:noFill/>
          </a:ln>
          <a:effectLst>
            <a:innerShdw blurRad="63500" dist="50800" dir="13500000">
              <a:prstClr val="black">
                <a:alpha val="50000"/>
              </a:prstClr>
            </a:innerShdw>
          </a:effectLst>
        </p:spPr>
        <p:txBody>
          <a:bodyPr/>
          <a:lstStyle/>
          <a:p>
            <a:endParaRPr lang="zh-CN" altLang="en-US">
              <a:cs typeface="+mn-ea"/>
              <a:sym typeface="+mn-lt"/>
            </a:endParaRPr>
          </a:p>
        </p:txBody>
      </p:sp>
      <p:sp>
        <p:nvSpPr>
          <p:cNvPr id="39951" name="泪滴形 14"/>
          <p:cNvSpPr>
            <a:spLocks noChangeArrowheads="1"/>
          </p:cNvSpPr>
          <p:nvPr>
            <p:custDataLst>
              <p:tags r:id="rId12"/>
            </p:custDataLst>
          </p:nvPr>
        </p:nvSpPr>
        <p:spPr bwMode="auto">
          <a:xfrm rot="18900000">
            <a:off x="6584315" y="4443413"/>
            <a:ext cx="1052513" cy="1052512"/>
          </a:xfrm>
          <a:custGeom>
            <a:avLst/>
            <a:gdLst>
              <a:gd name="T0" fmla="*/ 0 w 1052513"/>
              <a:gd name="T1" fmla="*/ 526256 h 1052512"/>
              <a:gd name="T2" fmla="*/ 526257 w 1052513"/>
              <a:gd name="T3" fmla="*/ 0 h 1052512"/>
              <a:gd name="T4" fmla="*/ 1052513 w 1052513"/>
              <a:gd name="T5" fmla="*/ 0 h 1052512"/>
              <a:gd name="T6" fmla="*/ 1052513 w 1052513"/>
              <a:gd name="T7" fmla="*/ 526256 h 1052512"/>
              <a:gd name="T8" fmla="*/ 526256 w 1052513"/>
              <a:gd name="T9" fmla="*/ 1052512 h 1052512"/>
              <a:gd name="T10" fmla="*/ -1 w 1052513"/>
              <a:gd name="T11" fmla="*/ 526256 h 1052512"/>
              <a:gd name="T12" fmla="*/ 0 w 1052513"/>
              <a:gd name="T13" fmla="*/ 526256 h 10525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2513" h="1052512">
                <a:moveTo>
                  <a:pt x="0" y="526256"/>
                </a:moveTo>
                <a:cubicBezTo>
                  <a:pt x="0" y="235613"/>
                  <a:pt x="235613" y="0"/>
                  <a:pt x="526257" y="0"/>
                </a:cubicBezTo>
                <a:lnTo>
                  <a:pt x="1052513" y="0"/>
                </a:lnTo>
                <a:lnTo>
                  <a:pt x="1052513" y="526256"/>
                </a:lnTo>
                <a:cubicBezTo>
                  <a:pt x="1052513" y="816899"/>
                  <a:pt x="816900" y="1052512"/>
                  <a:pt x="526256" y="1052512"/>
                </a:cubicBezTo>
                <a:cubicBezTo>
                  <a:pt x="235612" y="1052512"/>
                  <a:pt x="-1" y="816899"/>
                  <a:pt x="-1" y="526256"/>
                </a:cubicBezTo>
                <a:lnTo>
                  <a:pt x="0" y="526256"/>
                </a:lnTo>
                <a:close/>
              </a:path>
            </a:pathLst>
          </a:custGeom>
          <a:solidFill>
            <a:srgbClr val="2F3F96"/>
          </a:solidFill>
          <a:ln w="1016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cs typeface="+mn-ea"/>
              <a:sym typeface="+mn-lt"/>
            </a:endParaRPr>
          </a:p>
        </p:txBody>
      </p:sp>
      <p:sp>
        <p:nvSpPr>
          <p:cNvPr id="39956" name="泪滴形 19"/>
          <p:cNvSpPr>
            <a:spLocks noChangeArrowheads="1"/>
          </p:cNvSpPr>
          <p:nvPr>
            <p:custDataLst>
              <p:tags r:id="rId13"/>
            </p:custDataLst>
          </p:nvPr>
        </p:nvSpPr>
        <p:spPr bwMode="auto">
          <a:xfrm rot="8100000">
            <a:off x="1737678" y="2165350"/>
            <a:ext cx="1111250" cy="1111250"/>
          </a:xfrm>
          <a:custGeom>
            <a:avLst/>
            <a:gdLst>
              <a:gd name="T0" fmla="*/ 0 w 1111250"/>
              <a:gd name="T1" fmla="*/ 555625 h 1111250"/>
              <a:gd name="T2" fmla="*/ 555625 w 1111250"/>
              <a:gd name="T3" fmla="*/ 0 h 1111250"/>
              <a:gd name="T4" fmla="*/ 1111250 w 1111250"/>
              <a:gd name="T5" fmla="*/ 0 h 1111250"/>
              <a:gd name="T6" fmla="*/ 1111250 w 1111250"/>
              <a:gd name="T7" fmla="*/ 555625 h 1111250"/>
              <a:gd name="T8" fmla="*/ 555625 w 1111250"/>
              <a:gd name="T9" fmla="*/ 1111250 h 1111250"/>
              <a:gd name="T10" fmla="*/ 0 w 1111250"/>
              <a:gd name="T11" fmla="*/ 555625 h 1111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1250" h="1111250">
                <a:moveTo>
                  <a:pt x="0" y="555625"/>
                </a:moveTo>
                <a:cubicBezTo>
                  <a:pt x="0" y="248762"/>
                  <a:pt x="248762" y="0"/>
                  <a:pt x="555625" y="0"/>
                </a:cubicBezTo>
                <a:lnTo>
                  <a:pt x="1111250" y="0"/>
                </a:lnTo>
                <a:lnTo>
                  <a:pt x="1111250" y="555625"/>
                </a:lnTo>
                <a:cubicBezTo>
                  <a:pt x="1111250" y="862488"/>
                  <a:pt x="862488" y="1111250"/>
                  <a:pt x="555625" y="1111250"/>
                </a:cubicBezTo>
                <a:cubicBezTo>
                  <a:pt x="248762" y="1111250"/>
                  <a:pt x="0" y="862488"/>
                  <a:pt x="0" y="555625"/>
                </a:cubicBezTo>
                <a:close/>
              </a:path>
            </a:pathLst>
          </a:custGeom>
          <a:solidFill>
            <a:srgbClr val="F9AC02"/>
          </a:solidFill>
          <a:ln>
            <a:noFill/>
          </a:ln>
          <a:effectLst>
            <a:innerShdw blurRad="63500" dist="50800" dir="13500000">
              <a:prstClr val="black">
                <a:alpha val="50000"/>
              </a:prstClr>
            </a:innerShdw>
          </a:effectLst>
        </p:spPr>
        <p:txBody>
          <a:bodyPr/>
          <a:lstStyle/>
          <a:p>
            <a:endParaRPr lang="zh-CN" altLang="en-US">
              <a:cs typeface="+mn-ea"/>
              <a:sym typeface="+mn-lt"/>
            </a:endParaRPr>
          </a:p>
        </p:txBody>
      </p:sp>
      <p:sp>
        <p:nvSpPr>
          <p:cNvPr id="39957" name="文本框 20"/>
          <p:cNvSpPr txBox="1">
            <a:spLocks noChangeArrowheads="1"/>
          </p:cNvSpPr>
          <p:nvPr>
            <p:custDataLst>
              <p:tags r:id="rId14"/>
            </p:custDataLst>
          </p:nvPr>
        </p:nvSpPr>
        <p:spPr bwMode="auto">
          <a:xfrm>
            <a:off x="1809115" y="2577184"/>
            <a:ext cx="919163" cy="337185"/>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sz="1600" b="1" dirty="0">
                <a:solidFill>
                  <a:schemeClr val="bg1"/>
                </a:solidFill>
                <a:latin typeface="+mn-ea"/>
                <a:ea typeface="+mn-ea"/>
                <a:cs typeface="+mn-ea"/>
                <a:sym typeface="+mn-lt"/>
              </a:rPr>
              <a:t>2019</a:t>
            </a:r>
            <a:endParaRPr lang="zh-CN" altLang="en-US" sz="1600" b="1" dirty="0">
              <a:solidFill>
                <a:schemeClr val="bg1"/>
              </a:solidFill>
              <a:latin typeface="+mn-ea"/>
              <a:ea typeface="+mn-ea"/>
              <a:cs typeface="+mn-ea"/>
              <a:sym typeface="+mn-lt"/>
            </a:endParaRPr>
          </a:p>
        </p:txBody>
      </p:sp>
      <p:sp>
        <p:nvSpPr>
          <p:cNvPr id="39958" name="文本框 21"/>
          <p:cNvSpPr txBox="1">
            <a:spLocks noChangeArrowheads="1"/>
          </p:cNvSpPr>
          <p:nvPr>
            <p:custDataLst>
              <p:tags r:id="rId15"/>
            </p:custDataLst>
          </p:nvPr>
        </p:nvSpPr>
        <p:spPr bwMode="auto">
          <a:xfrm>
            <a:off x="3425190" y="4877472"/>
            <a:ext cx="919163" cy="337185"/>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sz="1600" b="1">
                <a:solidFill>
                  <a:schemeClr val="bg1"/>
                </a:solidFill>
                <a:latin typeface="+mn-ea"/>
                <a:ea typeface="+mn-ea"/>
                <a:cs typeface="+mn-ea"/>
                <a:sym typeface="+mn-lt"/>
              </a:rPr>
              <a:t>2020.08</a:t>
            </a:r>
            <a:endParaRPr lang="en-US" sz="1600" b="1">
              <a:solidFill>
                <a:schemeClr val="bg1"/>
              </a:solidFill>
              <a:latin typeface="+mn-ea"/>
              <a:ea typeface="+mn-ea"/>
              <a:cs typeface="+mn-ea"/>
              <a:sym typeface="+mn-lt"/>
            </a:endParaRPr>
          </a:p>
        </p:txBody>
      </p:sp>
      <p:sp>
        <p:nvSpPr>
          <p:cNvPr id="39959" name="文本框 22"/>
          <p:cNvSpPr txBox="1">
            <a:spLocks noChangeArrowheads="1"/>
          </p:cNvSpPr>
          <p:nvPr>
            <p:custDataLst>
              <p:tags r:id="rId16"/>
            </p:custDataLst>
          </p:nvPr>
        </p:nvSpPr>
        <p:spPr bwMode="auto">
          <a:xfrm>
            <a:off x="5020628" y="2574009"/>
            <a:ext cx="920750" cy="337185"/>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sz="1600" b="1" dirty="0">
                <a:solidFill>
                  <a:schemeClr val="bg1"/>
                </a:solidFill>
                <a:latin typeface="+mn-ea"/>
                <a:ea typeface="+mn-ea"/>
                <a:cs typeface="+mn-ea"/>
                <a:sym typeface="+mn-lt"/>
              </a:rPr>
              <a:t>2020</a:t>
            </a:r>
            <a:endParaRPr lang="en-US" sz="1600" b="1" dirty="0">
              <a:solidFill>
                <a:schemeClr val="bg1"/>
              </a:solidFill>
              <a:latin typeface="+mn-ea"/>
              <a:ea typeface="+mn-ea"/>
              <a:cs typeface="+mn-ea"/>
              <a:sym typeface="+mn-lt"/>
            </a:endParaRPr>
          </a:p>
        </p:txBody>
      </p:sp>
      <p:sp>
        <p:nvSpPr>
          <p:cNvPr id="39960" name="文本框 23"/>
          <p:cNvSpPr txBox="1">
            <a:spLocks noChangeArrowheads="1"/>
          </p:cNvSpPr>
          <p:nvPr>
            <p:custDataLst>
              <p:tags r:id="rId17"/>
            </p:custDataLst>
          </p:nvPr>
        </p:nvSpPr>
        <p:spPr bwMode="auto">
          <a:xfrm>
            <a:off x="6660515" y="4842547"/>
            <a:ext cx="920750" cy="337185"/>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600" b="1">
                <a:solidFill>
                  <a:schemeClr val="bg1"/>
                </a:solidFill>
                <a:latin typeface="+mn-ea"/>
                <a:ea typeface="+mn-ea"/>
                <a:cs typeface="+mn-ea"/>
                <a:sym typeface="+mn-lt"/>
              </a:rPr>
              <a:t>2022.09</a:t>
            </a:r>
            <a:endParaRPr lang="en-US" altLang="zh-CN" sz="1600" b="1">
              <a:solidFill>
                <a:schemeClr val="bg1"/>
              </a:solidFill>
              <a:latin typeface="+mn-ea"/>
              <a:ea typeface="+mn-ea"/>
              <a:cs typeface="+mn-ea"/>
              <a:sym typeface="+mn-lt"/>
            </a:endParaRPr>
          </a:p>
        </p:txBody>
      </p:sp>
      <p:sp>
        <p:nvSpPr>
          <p:cNvPr id="39961" name="文本框 24"/>
          <p:cNvSpPr txBox="1">
            <a:spLocks noChangeArrowheads="1"/>
          </p:cNvSpPr>
          <p:nvPr>
            <p:custDataLst>
              <p:tags r:id="rId18"/>
            </p:custDataLst>
          </p:nvPr>
        </p:nvSpPr>
        <p:spPr bwMode="auto">
          <a:xfrm>
            <a:off x="8227378" y="2589884"/>
            <a:ext cx="920750" cy="337185"/>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600" b="1" dirty="0">
                <a:solidFill>
                  <a:schemeClr val="bg1"/>
                </a:solidFill>
                <a:latin typeface="+mn-ea"/>
                <a:ea typeface="+mn-ea"/>
                <a:cs typeface="+mn-ea"/>
                <a:sym typeface="+mn-lt"/>
              </a:rPr>
              <a:t>2023</a:t>
            </a:r>
            <a:endParaRPr lang="en-US" altLang="zh-CN" sz="1600" b="1" dirty="0">
              <a:solidFill>
                <a:schemeClr val="bg1"/>
              </a:solidFill>
              <a:latin typeface="+mn-ea"/>
              <a:ea typeface="+mn-ea"/>
              <a:cs typeface="+mn-ea"/>
              <a:sym typeface="+mn-lt"/>
            </a:endParaRPr>
          </a:p>
        </p:txBody>
      </p:sp>
      <p:sp>
        <p:nvSpPr>
          <p:cNvPr id="4" name="文本框 3"/>
          <p:cNvSpPr txBox="1"/>
          <p:nvPr/>
        </p:nvSpPr>
        <p:spPr>
          <a:xfrm>
            <a:off x="555625" y="4224655"/>
            <a:ext cx="2869565" cy="1646555"/>
          </a:xfrm>
          <a:prstGeom prst="rect">
            <a:avLst/>
          </a:prstGeom>
          <a:noFill/>
          <a:effectLst>
            <a:outerShdw blurRad="50800" dist="38100" dir="2700000" algn="tl" rotWithShape="0">
              <a:prstClr val="black">
                <a:alpha val="40000"/>
              </a:prstClr>
            </a:outerShdw>
          </a:effectLst>
        </p:spPr>
        <p:txBody>
          <a:bodyPr wrap="square" rtlCol="0" anchor="t">
            <a:noAutofit/>
          </a:bodyPr>
          <a:p>
            <a:pPr marL="0" indent="266700" algn="l" defTabSz="266700" latinLnBrk="1">
              <a:spcBef>
                <a:spcPct val="0"/>
              </a:spcBef>
              <a:spcAft>
                <a:spcPct val="0"/>
              </a:spcAft>
            </a:pPr>
            <a:r>
              <a:rPr lang="en-US" altLang="zh-CN" sz="2000">
                <a:latin typeface="方正粗黑宋简体" panose="02000000000000000000" charset="-122"/>
                <a:ea typeface="方正粗黑宋简体" panose="02000000000000000000" charset="-122"/>
                <a:sym typeface="+mn-ea"/>
              </a:rPr>
              <a:t>In 2019, Pinduoduo's operating revenue reached 30.142 billion yuan.</a:t>
            </a:r>
            <a:endParaRPr lang="en-US" altLang="zh-CN" sz="2000">
              <a:latin typeface="方正粗黑宋简体" panose="02000000000000000000" charset="-122"/>
              <a:ea typeface="方正粗黑宋简体" panose="02000000000000000000" charset="-122"/>
              <a:sym typeface="+mn-ea"/>
            </a:endParaRPr>
          </a:p>
        </p:txBody>
      </p:sp>
      <p:sp>
        <p:nvSpPr>
          <p:cNvPr id="5" name="文本框 4"/>
          <p:cNvSpPr txBox="1"/>
          <p:nvPr/>
        </p:nvSpPr>
        <p:spPr>
          <a:xfrm>
            <a:off x="1336040" y="556260"/>
            <a:ext cx="8027670" cy="521970"/>
          </a:xfrm>
          <a:prstGeom prst="rect">
            <a:avLst/>
          </a:prstGeom>
          <a:noFill/>
        </p:spPr>
        <p:txBody>
          <a:bodyPr wrap="square" rtlCol="0" anchor="t">
            <a:spAutoFit/>
          </a:bodyPr>
          <a:p>
            <a:pPr marL="0" indent="0" algn="just" defTabSz="266700" latinLnBrk="1">
              <a:spcBef>
                <a:spcPct val="0"/>
              </a:spcBef>
              <a:spcAft>
                <a:spcPct val="0"/>
              </a:spcAft>
            </a:pPr>
            <a:r>
              <a:rPr lang="en-US" altLang="zh-CN" sz="2800">
                <a:latin typeface="方正粗黑宋简体" panose="02000000000000000000" charset="-122"/>
                <a:ea typeface="方正粗黑宋简体" panose="02000000000000000000" charset="-122"/>
                <a:sym typeface="+mn-ea"/>
              </a:rPr>
              <a:t> Growing Period (From 2019 to now)</a:t>
            </a:r>
            <a:endParaRPr lang="en-US" altLang="zh-CN" sz="2800">
              <a:latin typeface="方正粗黑宋简体" panose="02000000000000000000" charset="-122"/>
              <a:ea typeface="方正粗黑宋简体" panose="02000000000000000000" charset="-122"/>
              <a:sym typeface="+mn-ea"/>
            </a:endParaRPr>
          </a:p>
        </p:txBody>
      </p:sp>
      <p:sp>
        <p:nvSpPr>
          <p:cNvPr id="6" name="文本框 5"/>
          <p:cNvSpPr txBox="1"/>
          <p:nvPr/>
        </p:nvSpPr>
        <p:spPr>
          <a:xfrm>
            <a:off x="2811780" y="1894205"/>
            <a:ext cx="2126615" cy="1646555"/>
          </a:xfrm>
          <a:prstGeom prst="rect">
            <a:avLst/>
          </a:prstGeom>
          <a:noFill/>
          <a:effectLst>
            <a:outerShdw blurRad="50800" dist="38100" dir="2700000" algn="tl" rotWithShape="0">
              <a:prstClr val="black">
                <a:alpha val="40000"/>
              </a:prstClr>
            </a:outerShdw>
          </a:effectLst>
        </p:spPr>
        <p:txBody>
          <a:bodyPr wrap="square" rtlCol="0" anchor="t">
            <a:noAutofit/>
          </a:bodyPr>
          <a:p>
            <a:pPr marL="0" indent="266700" algn="l" defTabSz="266700" latinLnBrk="1">
              <a:spcBef>
                <a:spcPct val="0"/>
              </a:spcBef>
              <a:spcAft>
                <a:spcPct val="0"/>
              </a:spcAft>
            </a:pPr>
            <a:r>
              <a:rPr lang="en-US" altLang="zh-CN">
                <a:latin typeface="方正粗黑宋简体" panose="02000000000000000000" charset="-122"/>
                <a:ea typeface="方正粗黑宋简体" panose="02000000000000000000" charset="-122"/>
                <a:sym typeface="+mn-ea"/>
              </a:rPr>
              <a:t>In August 2020, Pinduoduo launched the "Duoduo Maicai" community group-buying business.</a:t>
            </a:r>
            <a:endParaRPr lang="en-US" altLang="zh-CN">
              <a:latin typeface="方正粗黑宋简体" panose="02000000000000000000" charset="-122"/>
              <a:ea typeface="方正粗黑宋简体" panose="02000000000000000000" charset="-122"/>
              <a:sym typeface="+mn-ea"/>
            </a:endParaRPr>
          </a:p>
        </p:txBody>
      </p:sp>
      <p:sp>
        <p:nvSpPr>
          <p:cNvPr id="8" name="文本框 7"/>
          <p:cNvSpPr txBox="1"/>
          <p:nvPr/>
        </p:nvSpPr>
        <p:spPr>
          <a:xfrm>
            <a:off x="4533900" y="4237355"/>
            <a:ext cx="2126615" cy="1646555"/>
          </a:xfrm>
          <a:prstGeom prst="rect">
            <a:avLst/>
          </a:prstGeom>
          <a:noFill/>
          <a:effectLst>
            <a:outerShdw blurRad="50800" dist="38100" dir="2700000" algn="tl" rotWithShape="0">
              <a:prstClr val="black">
                <a:alpha val="40000"/>
              </a:prstClr>
            </a:outerShdw>
          </a:effectLst>
        </p:spPr>
        <p:txBody>
          <a:bodyPr wrap="square" rtlCol="0" anchor="t">
            <a:noAutofit/>
          </a:bodyPr>
          <a:p>
            <a:pPr marL="0" indent="266700" algn="l" defTabSz="266700" latinLnBrk="1">
              <a:spcBef>
                <a:spcPct val="0"/>
              </a:spcBef>
              <a:spcAft>
                <a:spcPct val="0"/>
              </a:spcAft>
            </a:pPr>
            <a:r>
              <a:rPr lang="en-US" altLang="zh-CN" sz="2000">
                <a:latin typeface="方正粗黑宋简体" panose="02000000000000000000" charset="-122"/>
                <a:ea typeface="方正粗黑宋简体" panose="02000000000000000000" charset="-122"/>
                <a:sym typeface="+mn-ea"/>
              </a:rPr>
              <a:t> In 2020, Pinduoduo's operating revenue reached 955.992 billion yuan.</a:t>
            </a:r>
            <a:endParaRPr lang="en-US" altLang="zh-CN" sz="2000">
              <a:latin typeface="方正粗黑宋简体" panose="02000000000000000000" charset="-122"/>
              <a:ea typeface="方正粗黑宋简体" panose="02000000000000000000" charset="-122"/>
              <a:sym typeface="+mn-ea"/>
            </a:endParaRPr>
          </a:p>
        </p:txBody>
      </p:sp>
      <p:sp>
        <p:nvSpPr>
          <p:cNvPr id="10" name="文本框 9"/>
          <p:cNvSpPr txBox="1"/>
          <p:nvPr/>
        </p:nvSpPr>
        <p:spPr>
          <a:xfrm>
            <a:off x="6024245" y="1894205"/>
            <a:ext cx="2126615" cy="1646555"/>
          </a:xfrm>
          <a:prstGeom prst="rect">
            <a:avLst/>
          </a:prstGeom>
          <a:noFill/>
          <a:effectLst>
            <a:outerShdw blurRad="50800" dist="38100" dir="2700000" algn="tl" rotWithShape="0">
              <a:prstClr val="black">
                <a:alpha val="40000"/>
              </a:prstClr>
            </a:outerShdw>
          </a:effectLst>
        </p:spPr>
        <p:txBody>
          <a:bodyPr wrap="square" rtlCol="0" anchor="t">
            <a:noAutofit/>
          </a:bodyPr>
          <a:p>
            <a:pPr marL="0" indent="266700" algn="l" defTabSz="266700" latinLnBrk="1">
              <a:spcBef>
                <a:spcPct val="0"/>
              </a:spcBef>
              <a:spcAft>
                <a:spcPct val="0"/>
              </a:spcAft>
            </a:pPr>
            <a:r>
              <a:rPr lang="en-US" altLang="zh-CN" sz="2000">
                <a:latin typeface="方正粗黑宋简体" panose="02000000000000000000" charset="-122"/>
                <a:ea typeface="方正粗黑宋简体" panose="02000000000000000000" charset="-122"/>
                <a:sym typeface="+mn-ea"/>
              </a:rPr>
              <a:t>In September 2022, Pinduoduo launched the cross-border e-commerce platform Temu.</a:t>
            </a:r>
            <a:endParaRPr lang="en-US" altLang="zh-CN" sz="2000">
              <a:latin typeface="方正粗黑宋简体" panose="02000000000000000000" charset="-122"/>
              <a:ea typeface="方正粗黑宋简体" panose="02000000000000000000" charset="-122"/>
              <a:sym typeface="+mn-ea"/>
            </a:endParaRPr>
          </a:p>
        </p:txBody>
      </p:sp>
      <p:sp>
        <p:nvSpPr>
          <p:cNvPr id="11" name="文本框 10"/>
          <p:cNvSpPr txBox="1"/>
          <p:nvPr/>
        </p:nvSpPr>
        <p:spPr>
          <a:xfrm>
            <a:off x="7769225" y="4158615"/>
            <a:ext cx="2731135" cy="1646555"/>
          </a:xfrm>
          <a:prstGeom prst="rect">
            <a:avLst/>
          </a:prstGeom>
          <a:noFill/>
          <a:effectLst>
            <a:outerShdw blurRad="50800" dist="38100" dir="2700000" algn="tl" rotWithShape="0">
              <a:prstClr val="black">
                <a:alpha val="40000"/>
              </a:prstClr>
            </a:outerShdw>
          </a:effectLst>
        </p:spPr>
        <p:txBody>
          <a:bodyPr wrap="square" rtlCol="0" anchor="t">
            <a:noAutofit/>
          </a:bodyPr>
          <a:p>
            <a:pPr marL="0" indent="266700" algn="l" defTabSz="266700" latinLnBrk="1">
              <a:spcBef>
                <a:spcPct val="0"/>
              </a:spcBef>
              <a:spcAft>
                <a:spcPct val="0"/>
              </a:spcAft>
            </a:pPr>
            <a:r>
              <a:rPr lang="en-US" altLang="zh-CN" sz="2000">
                <a:latin typeface="方正粗黑宋简体" panose="02000000000000000000" charset="-122"/>
                <a:ea typeface="方正粗黑宋简体" panose="02000000000000000000" charset="-122"/>
                <a:sym typeface="+mn-ea"/>
              </a:rPr>
              <a:t>In 2023, the number of users over 869 million.</a:t>
            </a:r>
            <a:endParaRPr lang="en-US" altLang="zh-CN" sz="2000">
              <a:latin typeface="方正粗黑宋简体" panose="02000000000000000000" charset="-122"/>
              <a:ea typeface="方正粗黑宋简体" panose="02000000000000000000" charset="-122"/>
              <a:sym typeface="+mn-ea"/>
            </a:endParaRPr>
          </a:p>
        </p:txBody>
      </p:sp>
      <p:pic>
        <p:nvPicPr>
          <p:cNvPr id="7" name="图片 7" descr="IMG_256"/>
          <p:cNvPicPr>
            <a:picLocks noChangeAspect="1"/>
          </p:cNvPicPr>
          <p:nvPr/>
        </p:nvPicPr>
        <p:blipFill>
          <a:blip r:embed="rId19"/>
          <a:srcRect l="13024" t="32465" r="12721" b="28985"/>
          <a:stretch>
            <a:fillRect/>
          </a:stretch>
        </p:blipFill>
        <p:spPr>
          <a:xfrm>
            <a:off x="2728595" y="1085850"/>
            <a:ext cx="2133600" cy="800100"/>
          </a:xfrm>
          <a:prstGeom prst="rect">
            <a:avLst/>
          </a:prstGeom>
          <a:noFill/>
          <a:ln w="9525">
            <a:noFill/>
          </a:ln>
          <a:effectLst>
            <a:softEdge rad="31750"/>
          </a:effectLst>
        </p:spPr>
      </p:pic>
      <p:pic>
        <p:nvPicPr>
          <p:cNvPr id="2" name="图片 8" descr="IMG_256"/>
          <p:cNvPicPr>
            <a:picLocks noChangeAspect="1"/>
          </p:cNvPicPr>
          <p:nvPr/>
        </p:nvPicPr>
        <p:blipFill>
          <a:blip r:embed="rId20"/>
          <a:srcRect l="23631" t="15760" r="21783" b="20635"/>
          <a:stretch>
            <a:fillRect/>
          </a:stretch>
        </p:blipFill>
        <p:spPr>
          <a:xfrm>
            <a:off x="6366510" y="1017270"/>
            <a:ext cx="1339850" cy="876935"/>
          </a:xfrm>
          <a:prstGeom prst="rect">
            <a:avLst/>
          </a:prstGeom>
          <a:noFill/>
          <a:ln w="9525">
            <a:noFill/>
          </a:ln>
          <a:effectLst>
            <a:softEdge rad="63500"/>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任意多边形: 形状 40"/>
          <p:cNvSpPr/>
          <p:nvPr/>
        </p:nvSpPr>
        <p:spPr>
          <a:xfrm>
            <a:off x="8232662" y="6635151"/>
            <a:ext cx="3959338" cy="222849"/>
          </a:xfrm>
          <a:custGeom>
            <a:avLst/>
            <a:gdLst>
              <a:gd name="connsiteX0" fmla="*/ 55251 w 3959338"/>
              <a:gd name="connsiteY0" fmla="*/ 0 h 222849"/>
              <a:gd name="connsiteX1" fmla="*/ 3959338 w 3959338"/>
              <a:gd name="connsiteY1" fmla="*/ 0 h 222849"/>
              <a:gd name="connsiteX2" fmla="*/ 3959338 w 3959338"/>
              <a:gd name="connsiteY2" fmla="*/ 222849 h 222849"/>
              <a:gd name="connsiteX3" fmla="*/ 0 w 3959338"/>
              <a:gd name="connsiteY3" fmla="*/ 222849 h 222849"/>
            </a:gdLst>
            <a:ahLst/>
            <a:cxnLst>
              <a:cxn ang="0">
                <a:pos x="connsiteX0" y="connsiteY0"/>
              </a:cxn>
              <a:cxn ang="0">
                <a:pos x="connsiteX1" y="connsiteY1"/>
              </a:cxn>
              <a:cxn ang="0">
                <a:pos x="connsiteX2" y="connsiteY2"/>
              </a:cxn>
              <a:cxn ang="0">
                <a:pos x="connsiteX3" y="connsiteY3"/>
              </a:cxn>
            </a:cxnLst>
            <a:rect l="l" t="t" r="r" b="b"/>
            <a:pathLst>
              <a:path w="3959338" h="222849">
                <a:moveTo>
                  <a:pt x="55251" y="0"/>
                </a:moveTo>
                <a:lnTo>
                  <a:pt x="3959338" y="0"/>
                </a:lnTo>
                <a:lnTo>
                  <a:pt x="3959338" y="222849"/>
                </a:lnTo>
                <a:lnTo>
                  <a:pt x="0" y="222849"/>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60" name="平行四边形 559" descr="D:\51PPT模板网\51pptmoban.com\图片.jpg"/>
          <p:cNvSpPr/>
          <p:nvPr/>
        </p:nvSpPr>
        <p:spPr>
          <a:xfrm>
            <a:off x="4555312" y="1931853"/>
            <a:ext cx="3677350" cy="776471"/>
          </a:xfrm>
          <a:prstGeom prst="parallelogram">
            <a:avLst>
              <a:gd name="adj" fmla="val 24793"/>
            </a:avLst>
          </a:pr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0" y="1931853"/>
            <a:ext cx="4363374" cy="2665547"/>
          </a:xfrm>
          <a:custGeom>
            <a:avLst/>
            <a:gdLst>
              <a:gd name="connsiteX0" fmla="*/ 0 w 4363374"/>
              <a:gd name="connsiteY0" fmla="*/ 0 h 2665547"/>
              <a:gd name="connsiteX1" fmla="*/ 4363374 w 4363374"/>
              <a:gd name="connsiteY1" fmla="*/ 0 h 2665547"/>
              <a:gd name="connsiteX2" fmla="*/ 3702504 w 4363374"/>
              <a:gd name="connsiteY2" fmla="*/ 2665547 h 2665547"/>
              <a:gd name="connsiteX3" fmla="*/ 0 w 4363374"/>
              <a:gd name="connsiteY3" fmla="*/ 2665547 h 2665547"/>
            </a:gdLst>
            <a:ahLst/>
            <a:cxnLst>
              <a:cxn ang="0">
                <a:pos x="connsiteX0" y="connsiteY0"/>
              </a:cxn>
              <a:cxn ang="0">
                <a:pos x="connsiteX1" y="connsiteY1"/>
              </a:cxn>
              <a:cxn ang="0">
                <a:pos x="connsiteX2" y="connsiteY2"/>
              </a:cxn>
              <a:cxn ang="0">
                <a:pos x="connsiteX3" y="connsiteY3"/>
              </a:cxn>
            </a:cxnLst>
            <a:rect l="l" t="t" r="r" b="b"/>
            <a:pathLst>
              <a:path w="4363374" h="2665547">
                <a:moveTo>
                  <a:pt x="0" y="0"/>
                </a:moveTo>
                <a:lnTo>
                  <a:pt x="4363374" y="0"/>
                </a:lnTo>
                <a:lnTo>
                  <a:pt x="3702504" y="2665547"/>
                </a:lnTo>
                <a:lnTo>
                  <a:pt x="0" y="2665547"/>
                </a:lnTo>
                <a:close/>
              </a:path>
            </a:pathLst>
          </a:custGeom>
          <a:solidFill>
            <a:srgbClr val="D12D3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1389055" y="2602906"/>
            <a:ext cx="2722880" cy="1322070"/>
          </a:xfrm>
          <a:prstGeom prst="rect">
            <a:avLst/>
          </a:prstGeom>
          <a:noFill/>
        </p:spPr>
        <p:txBody>
          <a:bodyPr wrap="none" rtlCol="0">
            <a:spAutoFit/>
          </a:bodyPr>
          <a:lstStyle/>
          <a:p>
            <a:r>
              <a:rPr lang="en-US" altLang="zh-CN" sz="80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rPr>
              <a:t>PART3</a:t>
            </a:r>
            <a:endParaRPr lang="en-US" altLang="zh-CN" sz="8000" b="1" dirty="0">
              <a:solidFill>
                <a:schemeClr val="bg2"/>
              </a:solidFill>
              <a:effectLst>
                <a:innerShdw blurRad="63500" dist="50800" dir="13500000">
                  <a:srgbClr val="000000">
                    <a:alpha val="50000"/>
                  </a:srgbClr>
                </a:innerShdw>
              </a:effectLst>
              <a:latin typeface="MiSans Heavy" panose="00000A00000000000000" pitchFamily="2" charset="-122"/>
              <a:ea typeface="MiSans Heavy" panose="00000A00000000000000" pitchFamily="2" charset="-122"/>
            </a:endParaRPr>
          </a:p>
        </p:txBody>
      </p:sp>
      <p:sp>
        <p:nvSpPr>
          <p:cNvPr id="38" name="任意多边形: 形状 37"/>
          <p:cNvSpPr/>
          <p:nvPr/>
        </p:nvSpPr>
        <p:spPr>
          <a:xfrm>
            <a:off x="1" y="1931853"/>
            <a:ext cx="1786397" cy="2665547"/>
          </a:xfrm>
          <a:custGeom>
            <a:avLst/>
            <a:gdLst>
              <a:gd name="connsiteX0" fmla="*/ 0 w 1786397"/>
              <a:gd name="connsiteY0" fmla="*/ 0 h 2665547"/>
              <a:gd name="connsiteX1" fmla="*/ 1786397 w 1786397"/>
              <a:gd name="connsiteY1" fmla="*/ 0 h 2665547"/>
              <a:gd name="connsiteX2" fmla="*/ 1125527 w 1786397"/>
              <a:gd name="connsiteY2" fmla="*/ 2665547 h 2665547"/>
              <a:gd name="connsiteX3" fmla="*/ 0 w 1786397"/>
              <a:gd name="connsiteY3" fmla="*/ 2665547 h 2665547"/>
            </a:gdLst>
            <a:ahLst/>
            <a:cxnLst>
              <a:cxn ang="0">
                <a:pos x="connsiteX0" y="connsiteY0"/>
              </a:cxn>
              <a:cxn ang="0">
                <a:pos x="connsiteX1" y="connsiteY1"/>
              </a:cxn>
              <a:cxn ang="0">
                <a:pos x="connsiteX2" y="connsiteY2"/>
              </a:cxn>
              <a:cxn ang="0">
                <a:pos x="connsiteX3" y="connsiteY3"/>
              </a:cxn>
            </a:cxnLst>
            <a:rect l="l" t="t" r="r" b="b"/>
            <a:pathLst>
              <a:path w="1786397" h="2665547">
                <a:moveTo>
                  <a:pt x="0" y="0"/>
                </a:moveTo>
                <a:lnTo>
                  <a:pt x="1786397" y="0"/>
                </a:lnTo>
                <a:lnTo>
                  <a:pt x="1125527" y="2665547"/>
                </a:lnTo>
                <a:lnTo>
                  <a:pt x="0" y="2665547"/>
                </a:lnTo>
                <a:close/>
              </a:path>
            </a:pathLst>
          </a:custGeom>
          <a:solidFill>
            <a:srgbClr val="0D35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文本框 19"/>
          <p:cNvSpPr txBox="1"/>
          <p:nvPr>
            <p:custDataLst>
              <p:tags r:id="rId1"/>
            </p:custDataLst>
          </p:nvPr>
        </p:nvSpPr>
        <p:spPr>
          <a:xfrm>
            <a:off x="4363085" y="2875915"/>
            <a:ext cx="5801995" cy="1445260"/>
          </a:xfrm>
          <a:prstGeom prst="rect">
            <a:avLst/>
          </a:prstGeom>
        </p:spPr>
        <p:txBody>
          <a:bodyPr wrap="square">
            <a:spAutoFit/>
          </a:bodyPr>
          <a:p>
            <a:pPr marL="0" indent="0" algn="ctr" defTabSz="266700">
              <a:spcBef>
                <a:spcPct val="0"/>
              </a:spcBef>
              <a:spcAft>
                <a:spcPct val="0"/>
              </a:spcAft>
            </a:pPr>
            <a:r>
              <a:rPr lang="en-US" altLang="zh-CN" sz="4400" b="1">
                <a:solidFill>
                  <a:schemeClr val="tx1"/>
                </a:solidFill>
                <a:effectLst>
                  <a:glow rad="1397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latin typeface="方正粗黑宋简体" panose="02000000000000000000" charset="-122"/>
                <a:ea typeface="方正粗黑宋简体" panose="02000000000000000000" charset="-122"/>
              </a:rPr>
              <a:t>The advantages of Pinduoduo</a:t>
            </a:r>
            <a:endParaRPr lang="en-US" altLang="zh-CN" sz="4400" b="1">
              <a:solidFill>
                <a:schemeClr val="tx1"/>
              </a:solidFill>
              <a:effectLst>
                <a:glow rad="139700">
                  <a:schemeClr val="accent1">
                    <a:satMod val="175000"/>
                    <a:alpha val="40000"/>
                  </a:schemeClr>
                </a:glow>
                <a:outerShdw blurRad="50800" dist="38100" dir="2700000" algn="tl" rotWithShape="0">
                  <a:prstClr val="black">
                    <a:alpha val="40000"/>
                  </a:prstClr>
                </a:outerShdw>
                <a:reflection blurRad="6350" stA="60000" endA="900" endPos="58000" dir="5400000" sy="-100000" algn="bl" rotWithShape="0"/>
              </a:effectLst>
              <a:latin typeface="方正粗黑宋简体" panose="02000000000000000000" charset="-122"/>
              <a:ea typeface="方正粗黑宋简体" panose="02000000000000000000" charset="-122"/>
            </a:endParaRPr>
          </a:p>
        </p:txBody>
      </p:sp>
      <p:pic>
        <p:nvPicPr>
          <p:cNvPr id="3" name="图片 2" descr="IMG_256"/>
          <p:cNvPicPr>
            <a:picLocks noChangeAspect="1"/>
          </p:cNvPicPr>
          <p:nvPr/>
        </p:nvPicPr>
        <p:blipFill>
          <a:blip r:embed="rId2"/>
          <a:stretch>
            <a:fillRect/>
          </a:stretch>
        </p:blipFill>
        <p:spPr>
          <a:xfrm>
            <a:off x="9815195" y="4361815"/>
            <a:ext cx="2232025" cy="2232025"/>
          </a:xfrm>
          <a:prstGeom prst="rect">
            <a:avLst/>
          </a:prstGeom>
          <a:noFill/>
          <a:ln w="9525">
            <a:noFill/>
          </a:ln>
          <a:effectLst>
            <a:softEdge rad="127000"/>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tags/tag1.xml><?xml version="1.0" encoding="utf-8"?>
<p:tagLst xmlns:p="http://schemas.openxmlformats.org/presentationml/2006/main">
  <p:tag name="KSO_WM_DIAGRAM_VIRTUALLY_FRAME" val="{&quot;height&quot;:341.1,&quot;left&quot;:33.65,&quot;top&quot;:138.75,&quot;width&quot;:758.507401574803}"/>
</p:tagLst>
</file>

<file path=ppt/tags/tag10.xml><?xml version="1.0" encoding="utf-8"?>
<p:tagLst xmlns:p="http://schemas.openxmlformats.org/presentationml/2006/main">
  <p:tag name="KSO_WM_DIAGRAM_VIRTUALLY_FRAME" val="{&quot;height&quot;:341.1,&quot;left&quot;:33.65,&quot;top&quot;:138.75,&quot;width&quot;:758.507401574803}"/>
</p:tagLst>
</file>

<file path=ppt/tags/tag11.xml><?xml version="1.0" encoding="utf-8"?>
<p:tagLst xmlns:p="http://schemas.openxmlformats.org/presentationml/2006/main">
  <p:tag name="KSO_WM_DIAGRAM_VIRTUALLY_FRAME" val="{&quot;height&quot;:341.1,&quot;left&quot;:33.65,&quot;top&quot;:138.75,&quot;width&quot;:758.507401574803}"/>
</p:tagLst>
</file>

<file path=ppt/tags/tag12.xml><?xml version="1.0" encoding="utf-8"?>
<p:tagLst xmlns:p="http://schemas.openxmlformats.org/presentationml/2006/main">
  <p:tag name="KSO_WM_DIAGRAM_VIRTUALLY_FRAME" val="{&quot;height&quot;:341.1,&quot;left&quot;:33.65,&quot;top&quot;:138.75,&quot;width&quot;:758.507401574803}"/>
</p:tagLst>
</file>

<file path=ppt/tags/tag13.xml><?xml version="1.0" encoding="utf-8"?>
<p:tagLst xmlns:p="http://schemas.openxmlformats.org/presentationml/2006/main">
  <p:tag name="KSO_WM_DIAGRAM_VIRTUALLY_FRAME" val="{&quot;height&quot;:341.1,&quot;left&quot;:33.65,&quot;top&quot;:138.75,&quot;width&quot;:758.507401574803}"/>
</p:tagLst>
</file>

<file path=ppt/tags/tag14.xml><?xml version="1.0" encoding="utf-8"?>
<p:tagLst xmlns:p="http://schemas.openxmlformats.org/presentationml/2006/main">
  <p:tag name="KSO_WM_DIAGRAM_VIRTUALLY_FRAME" val="{&quot;height&quot;:341.1,&quot;left&quot;:33.65,&quot;top&quot;:138.75,&quot;width&quot;:758.507401574803}"/>
</p:tagLst>
</file>

<file path=ppt/tags/tag15.xml><?xml version="1.0" encoding="utf-8"?>
<p:tagLst xmlns:p="http://schemas.openxmlformats.org/presentationml/2006/main">
  <p:tag name="KSO_WM_DIAGRAM_VIRTUALLY_FRAME" val="{&quot;height&quot;:341.1,&quot;left&quot;:33.65,&quot;top&quot;:138.75,&quot;width&quot;:758.507401574803}"/>
</p:tagLst>
</file>

<file path=ppt/tags/tag16.xml><?xml version="1.0" encoding="utf-8"?>
<p:tagLst xmlns:p="http://schemas.openxmlformats.org/presentationml/2006/main">
  <p:tag name="KSO_WM_DIAGRAM_VIRTUALLY_FRAME" val="{&quot;height&quot;:341.1,&quot;left&quot;:33.65,&quot;top&quot;:138.75,&quot;width&quot;:758.507401574803}"/>
</p:tagLst>
</file>

<file path=ppt/tags/tag17.xml><?xml version="1.0" encoding="utf-8"?>
<p:tagLst xmlns:p="http://schemas.openxmlformats.org/presentationml/2006/main">
  <p:tag name="KSO_WM_DIAGRAM_VIRTUALLY_FRAME" val="{&quot;height&quot;:341.1,&quot;left&quot;:54,&quot;top&quot;:138.75,&quot;width&quot;:738.1574015748031}"/>
</p:tagLst>
</file>

<file path=ppt/tags/tag18.xml><?xml version="1.0" encoding="utf-8"?>
<p:tagLst xmlns:p="http://schemas.openxmlformats.org/presentationml/2006/main">
  <p:tag name="KSO_WM_DIAGRAM_VIRTUALLY_FRAME" val="{&quot;height&quot;:341.1,&quot;left&quot;:54,&quot;top&quot;:138.75,&quot;width&quot;:738.1574015748031}"/>
</p:tagLst>
</file>

<file path=ppt/tags/tag19.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2.xml><?xml version="1.0" encoding="utf-8"?>
<p:tagLst xmlns:p="http://schemas.openxmlformats.org/presentationml/2006/main">
  <p:tag name="KSO_WM_DIAGRAM_VIRTUALLY_FRAME" val="{&quot;height&quot;:341.1,&quot;left&quot;:33.65,&quot;top&quot;:138.75,&quot;width&quot;:758.507401574803}"/>
</p:tagLst>
</file>

<file path=ppt/tags/tag20.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21.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22.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23.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24.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25.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26.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27.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28.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29.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3.xml><?xml version="1.0" encoding="utf-8"?>
<p:tagLst xmlns:p="http://schemas.openxmlformats.org/presentationml/2006/main">
  <p:tag name="KSO_WM_DIAGRAM_VIRTUALLY_FRAME" val="{&quot;height&quot;:341.1,&quot;left&quot;:33.65,&quot;top&quot;:138.75,&quot;width&quot;:758.507401574803}"/>
</p:tagLst>
</file>

<file path=ppt/tags/tag30.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31.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32.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33.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34.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35.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36.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37.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38.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39.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4.xml><?xml version="1.0" encoding="utf-8"?>
<p:tagLst xmlns:p="http://schemas.openxmlformats.org/presentationml/2006/main">
  <p:tag name="KSO_WM_DIAGRAM_VIRTUALLY_FRAME" val="{&quot;height&quot;:341.1,&quot;left&quot;:33.65,&quot;top&quot;:138.75,&quot;width&quot;:758.507401574803}"/>
</p:tagLst>
</file>

<file path=ppt/tags/tag40.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41.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42.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43.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44.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45.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46.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47.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48.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49.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5.xml><?xml version="1.0" encoding="utf-8"?>
<p:tagLst xmlns:p="http://schemas.openxmlformats.org/presentationml/2006/main">
  <p:tag name="KSO_WM_DIAGRAM_VIRTUALLY_FRAME" val="{&quot;height&quot;:341.1,&quot;left&quot;:33.65,&quot;top&quot;:138.75,&quot;width&quot;:758.507401574803}"/>
</p:tagLst>
</file>

<file path=ppt/tags/tag50.xml><?xml version="1.0" encoding="utf-8"?>
<p:tagLst xmlns:p="http://schemas.openxmlformats.org/presentationml/2006/main">
  <p:tag name="KSO_WM_DIAGRAM_VIRTUALLY_FRAME" val="{&quot;height&quot;:297.53583752969735,&quot;left&quot;:77.62503937007874,&quot;top&quot;:104.1281566461771,&quot;width&quot;:813.6249606299212}"/>
</p:tagLst>
</file>

<file path=ppt/tags/tag51.xml><?xml version="1.0" encoding="utf-8"?>
<p:tagLst xmlns:p="http://schemas.openxmlformats.org/presentationml/2006/main">
  <p:tag name="KSO_WM_DIAGRAM_VIRTUALLY_FRAME" val="{&quot;height&quot;:341.1,&quot;left&quot;:54,&quot;top&quot;:138.75,&quot;width&quot;:738.1574015748031}"/>
</p:tagLst>
</file>

<file path=ppt/tags/tag52.xml><?xml version="1.0" encoding="utf-8"?>
<p:tagLst xmlns:p="http://schemas.openxmlformats.org/presentationml/2006/main">
  <p:tag name="KSO_WM_DIAGRAM_VIRTUALLY_FRAME" val="{&quot;height&quot;:341.1,&quot;left&quot;:54,&quot;top&quot;:138.75,&quot;width&quot;:738.1574015748031}"/>
</p:tagLst>
</file>

<file path=ppt/tags/tag53.xml><?xml version="1.0" encoding="utf-8"?>
<p:tagLst xmlns:p="http://schemas.openxmlformats.org/presentationml/2006/main">
  <p:tag name="commondata" val="eyJoZGlkIjoiZmJhZTFkOTM5NzA1OGI1MTA2YTkwOTMyZDg2Nzk2YjAifQ=="/>
</p:tagLst>
</file>

<file path=ppt/tags/tag6.xml><?xml version="1.0" encoding="utf-8"?>
<p:tagLst xmlns:p="http://schemas.openxmlformats.org/presentationml/2006/main">
  <p:tag name="KSO_WM_DIAGRAM_VIRTUALLY_FRAME" val="{&quot;height&quot;:341.1,&quot;left&quot;:33.65,&quot;top&quot;:138.75,&quot;width&quot;:758.507401574803}"/>
</p:tagLst>
</file>

<file path=ppt/tags/tag7.xml><?xml version="1.0" encoding="utf-8"?>
<p:tagLst xmlns:p="http://schemas.openxmlformats.org/presentationml/2006/main">
  <p:tag name="KSO_WM_DIAGRAM_VIRTUALLY_FRAME" val="{&quot;height&quot;:341.1,&quot;left&quot;:33.65,&quot;top&quot;:138.75,&quot;width&quot;:758.507401574803}"/>
</p:tagLst>
</file>

<file path=ppt/tags/tag8.xml><?xml version="1.0" encoding="utf-8"?>
<p:tagLst xmlns:p="http://schemas.openxmlformats.org/presentationml/2006/main">
  <p:tag name="KSO_WM_DIAGRAM_VIRTUALLY_FRAME" val="{&quot;height&quot;:341.1,&quot;left&quot;:33.65,&quot;top&quot;:138.75,&quot;width&quot;:758.507401574803}"/>
</p:tagLst>
</file>

<file path=ppt/tags/tag9.xml><?xml version="1.0" encoding="utf-8"?>
<p:tagLst xmlns:p="http://schemas.openxmlformats.org/presentationml/2006/main">
  <p:tag name="KSO_WM_DIAGRAM_VIRTUALLY_FRAME" val="{&quot;height&quot;:341.1,&quot;left&quot;:33.65,&quot;top&quot;:138.75,&quot;width&quot;:758.507401574803}"/>
</p:tagLst>
</file>

<file path=ppt/theme/theme1.xml><?xml version="1.0" encoding="utf-8"?>
<a:theme xmlns:a="http://schemas.openxmlformats.org/drawingml/2006/main" name="51PPT模板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ty0dsjr">
      <a:majorFont>
        <a:latin typeface="HarmonyOS Sans SC"/>
        <a:ea typeface="阿里巴巴普惠体 2.0 55 Regular"/>
        <a:cs typeface=""/>
      </a:majorFont>
      <a:minorFont>
        <a:latin typeface="HarmonyOS Sans SC"/>
        <a:ea typeface="阿里巴巴普惠体 2.0 55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6298</Words>
  <Application>WPS 演示</Application>
  <PresentationFormat>宽屏</PresentationFormat>
  <Paragraphs>248</Paragraphs>
  <Slides>27</Slides>
  <Notes>20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27</vt:i4>
      </vt:variant>
    </vt:vector>
  </HeadingPairs>
  <TitlesOfParts>
    <vt:vector size="45" baseType="lpstr">
      <vt:lpstr>Arial</vt:lpstr>
      <vt:lpstr>宋体</vt:lpstr>
      <vt:lpstr>Wingdings</vt:lpstr>
      <vt:lpstr>HarmonyOS Sans SC Light</vt:lpstr>
      <vt:lpstr>阿里巴巴普惠体 2.0 55 Regular</vt:lpstr>
      <vt:lpstr>方正粗黑宋简体</vt:lpstr>
      <vt:lpstr>思源宋体 CN Heavy</vt:lpstr>
      <vt:lpstr>MiSans Heavy</vt:lpstr>
      <vt:lpstr>Calibri</vt:lpstr>
      <vt:lpstr>Times New Roman</vt:lpstr>
      <vt:lpstr>Calibri</vt:lpstr>
      <vt:lpstr>HarmonyOS Sans SC</vt:lpstr>
      <vt:lpstr>ESRI AMFM Electric</vt:lpstr>
      <vt:lpstr>微软雅黑</vt:lpstr>
      <vt:lpstr>Arial Unicode MS</vt:lpstr>
      <vt:lpstr>等线</vt:lpstr>
      <vt:lpstr>Times New Roman</vt:lpstr>
      <vt:lpstr>51PPT模板网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www.51pptmoban.com</Company>
  <LinksUpToDate>false</LinksUpToDate>
  <SharedDoc>false</SharedDoc>
  <HyperlinksChanged>false</HyperlinksChanged>
  <AppVersion>14.0000</AppVersion>
  <Manager>51PPT模板网</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几何风大学生职业生涯规划PPT模板</dc:title>
  <dc:creator>©51PPT模板网（www.51pptmoban.com）</dc:creator>
  <cp:keywords>版权归属：51PPT模板网</cp:keywords>
  <dc:description>51PPT模板网，幻灯片演示模板及素材免费下载！
51PPT模板网 唯一访问网址：www.51pptmoban.com</dc:description>
  <cp:lastModifiedBy>李夏露</cp:lastModifiedBy>
  <cp:revision>76</cp:revision>
  <dcterms:created xsi:type="dcterms:W3CDTF">2024-11-04T02:40:00Z</dcterms:created>
  <dcterms:modified xsi:type="dcterms:W3CDTF">2024-11-14T05:24:50Z</dcterms:modified>
  <cp:version>51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850330C274DE4EAD9C6897185CC38019_12</vt:lpwstr>
  </property>
  <property fmtid="{D5CDD505-2E9C-101B-9397-08002B2CF9AE}" pid="3" name="KSOProductBuildVer">
    <vt:lpwstr>2052-12.1.0.18345</vt:lpwstr>
  </property>
</Properties>
</file>