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541" r:id="rId4"/>
    <p:sldId id="257" r:id="rId5"/>
    <p:sldId id="544" r:id="rId6"/>
    <p:sldId id="545" r:id="rId7"/>
    <p:sldId id="549" r:id="rId8"/>
    <p:sldId id="550" r:id="rId9"/>
    <p:sldId id="539" r:id="rId10"/>
    <p:sldId id="540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4068-4F40-404E-B66E-AAAAA34FFD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4068-4F40-404E-B66E-AAAAA34FFD1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2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9265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149350" y="0"/>
            <a:ext cx="11042651" cy="6858000"/>
            <a:chOff x="1149350" y="0"/>
            <a:chExt cx="11042651" cy="6858000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1149350" y="0"/>
              <a:ext cx="9893300" cy="6858000"/>
            </a:xfrm>
            <a:custGeom>
              <a:avLst/>
              <a:gdLst>
                <a:gd name="connsiteX0" fmla="*/ 4946650 w 9893300"/>
                <a:gd name="connsiteY0" fmla="*/ 688952 h 6858000"/>
                <a:gd name="connsiteX1" fmla="*/ 2206602 w 9893300"/>
                <a:gd name="connsiteY1" fmla="*/ 3429000 h 6858000"/>
                <a:gd name="connsiteX2" fmla="*/ 4946650 w 9893300"/>
                <a:gd name="connsiteY2" fmla="*/ 6169048 h 6858000"/>
                <a:gd name="connsiteX3" fmla="*/ 7686698 w 9893300"/>
                <a:gd name="connsiteY3" fmla="*/ 3429000 h 6858000"/>
                <a:gd name="connsiteX4" fmla="*/ 4946650 w 9893300"/>
                <a:gd name="connsiteY4" fmla="*/ 688952 h 6858000"/>
                <a:gd name="connsiteX5" fmla="*/ 1383237 w 9893300"/>
                <a:gd name="connsiteY5" fmla="*/ 0 h 6858000"/>
                <a:gd name="connsiteX6" fmla="*/ 8510063 w 9893300"/>
                <a:gd name="connsiteY6" fmla="*/ 0 h 6858000"/>
                <a:gd name="connsiteX7" fmla="*/ 8608250 w 9893300"/>
                <a:gd name="connsiteY7" fmla="*/ 102984 h 6858000"/>
                <a:gd name="connsiteX8" fmla="*/ 9893300 w 9893300"/>
                <a:gd name="connsiteY8" fmla="*/ 3429000 h 6858000"/>
                <a:gd name="connsiteX9" fmla="*/ 8608250 w 9893300"/>
                <a:gd name="connsiteY9" fmla="*/ 6755016 h 6858000"/>
                <a:gd name="connsiteX10" fmla="*/ 8510063 w 9893300"/>
                <a:gd name="connsiteY10" fmla="*/ 6858000 h 6858000"/>
                <a:gd name="connsiteX11" fmla="*/ 1383237 w 9893300"/>
                <a:gd name="connsiteY11" fmla="*/ 6858000 h 6858000"/>
                <a:gd name="connsiteX12" fmla="*/ 1285050 w 9893300"/>
                <a:gd name="connsiteY12" fmla="*/ 6755016 h 6858000"/>
                <a:gd name="connsiteX13" fmla="*/ 0 w 9893300"/>
                <a:gd name="connsiteY13" fmla="*/ 3429000 h 6858000"/>
                <a:gd name="connsiteX14" fmla="*/ 1285050 w 9893300"/>
                <a:gd name="connsiteY14" fmla="*/ 10298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93300" h="6858000">
                  <a:moveTo>
                    <a:pt x="4946650" y="688952"/>
                  </a:moveTo>
                  <a:cubicBezTo>
                    <a:pt x="3433363" y="688952"/>
                    <a:pt x="2206602" y="1915713"/>
                    <a:pt x="2206602" y="3429000"/>
                  </a:cubicBezTo>
                  <a:cubicBezTo>
                    <a:pt x="2206602" y="4942287"/>
                    <a:pt x="3433363" y="6169048"/>
                    <a:pt x="4946650" y="6169048"/>
                  </a:cubicBezTo>
                  <a:cubicBezTo>
                    <a:pt x="6459937" y="6169048"/>
                    <a:pt x="7686698" y="4942287"/>
                    <a:pt x="7686698" y="3429000"/>
                  </a:cubicBezTo>
                  <a:cubicBezTo>
                    <a:pt x="7686698" y="1915713"/>
                    <a:pt x="6459937" y="688952"/>
                    <a:pt x="4946650" y="688952"/>
                  </a:cubicBezTo>
                  <a:close/>
                  <a:moveTo>
                    <a:pt x="1383237" y="0"/>
                  </a:moveTo>
                  <a:lnTo>
                    <a:pt x="8510063" y="0"/>
                  </a:lnTo>
                  <a:lnTo>
                    <a:pt x="8608250" y="102984"/>
                  </a:lnTo>
                  <a:cubicBezTo>
                    <a:pt x="9406673" y="981446"/>
                    <a:pt x="9893300" y="2148394"/>
                    <a:pt x="9893300" y="3429000"/>
                  </a:cubicBezTo>
                  <a:cubicBezTo>
                    <a:pt x="9893300" y="4709606"/>
                    <a:pt x="9406673" y="5876554"/>
                    <a:pt x="8608250" y="6755016"/>
                  </a:cubicBezTo>
                  <a:lnTo>
                    <a:pt x="8510063" y="6858000"/>
                  </a:lnTo>
                  <a:lnTo>
                    <a:pt x="1383237" y="6858000"/>
                  </a:lnTo>
                  <a:lnTo>
                    <a:pt x="1285050" y="6755016"/>
                  </a:lnTo>
                  <a:cubicBezTo>
                    <a:pt x="486627" y="5876554"/>
                    <a:pt x="0" y="4709606"/>
                    <a:pt x="0" y="3429000"/>
                  </a:cubicBezTo>
                  <a:cubicBezTo>
                    <a:pt x="0" y="2148394"/>
                    <a:pt x="486627" y="981446"/>
                    <a:pt x="1285050" y="10298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5515898" y="0"/>
              <a:ext cx="6676103" cy="6858000"/>
            </a:xfrm>
            <a:custGeom>
              <a:avLst/>
              <a:gdLst>
                <a:gd name="connsiteX0" fmla="*/ 3429000 w 6676103"/>
                <a:gd name="connsiteY0" fmla="*/ 0 h 6858000"/>
                <a:gd name="connsiteX1" fmla="*/ 6676103 w 6676103"/>
                <a:gd name="connsiteY1" fmla="*/ 0 h 6858000"/>
                <a:gd name="connsiteX2" fmla="*/ 6676103 w 6676103"/>
                <a:gd name="connsiteY2" fmla="*/ 6858000 h 6858000"/>
                <a:gd name="connsiteX3" fmla="*/ 3429000 w 6676103"/>
                <a:gd name="connsiteY3" fmla="*/ 6858000 h 6858000"/>
                <a:gd name="connsiteX4" fmla="*/ 0 w 6676103"/>
                <a:gd name="connsiteY4" fmla="*/ 3429000 h 6858000"/>
                <a:gd name="connsiteX5" fmla="*/ 3429000 w 6676103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6103" h="6858000">
                  <a:moveTo>
                    <a:pt x="3429000" y="0"/>
                  </a:moveTo>
                  <a:lnTo>
                    <a:pt x="6676103" y="0"/>
                  </a:lnTo>
                  <a:lnTo>
                    <a:pt x="6676103" y="6858000"/>
                  </a:lnTo>
                  <a:lnTo>
                    <a:pt x="3429000" y="6858000"/>
                  </a:lnTo>
                  <a:cubicBezTo>
                    <a:pt x="1535216" y="6858000"/>
                    <a:pt x="0" y="5322784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835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772388" y="0"/>
              <a:ext cx="4270263" cy="6858000"/>
            </a:xfrm>
            <a:custGeom>
              <a:avLst/>
              <a:gdLst>
                <a:gd name="connsiteX0" fmla="*/ 2172511 w 4270263"/>
                <a:gd name="connsiteY0" fmla="*/ 0 h 6858000"/>
                <a:gd name="connsiteX1" fmla="*/ 2887026 w 4270263"/>
                <a:gd name="connsiteY1" fmla="*/ 0 h 6858000"/>
                <a:gd name="connsiteX2" fmla="*/ 2985213 w 4270263"/>
                <a:gd name="connsiteY2" fmla="*/ 102984 h 6858000"/>
                <a:gd name="connsiteX3" fmla="*/ 4270263 w 4270263"/>
                <a:gd name="connsiteY3" fmla="*/ 3429000 h 6858000"/>
                <a:gd name="connsiteX4" fmla="*/ 2985213 w 4270263"/>
                <a:gd name="connsiteY4" fmla="*/ 6755016 h 6858000"/>
                <a:gd name="connsiteX5" fmla="*/ 2887026 w 4270263"/>
                <a:gd name="connsiteY5" fmla="*/ 6858000 h 6858000"/>
                <a:gd name="connsiteX6" fmla="*/ 2172511 w 4270263"/>
                <a:gd name="connsiteY6" fmla="*/ 6858000 h 6858000"/>
                <a:gd name="connsiteX7" fmla="*/ 255325 w 4270263"/>
                <a:gd name="connsiteY7" fmla="*/ 6272381 h 6858000"/>
                <a:gd name="connsiteX8" fmla="*/ 0 w 4270263"/>
                <a:gd name="connsiteY8" fmla="*/ 6081452 h 6858000"/>
                <a:gd name="connsiteX9" fmla="*/ 138420 w 4270263"/>
                <a:gd name="connsiteY9" fmla="*/ 6045861 h 6858000"/>
                <a:gd name="connsiteX10" fmla="*/ 2063661 w 4270263"/>
                <a:gd name="connsiteY10" fmla="*/ 3429000 h 6858000"/>
                <a:gd name="connsiteX11" fmla="*/ 138420 w 4270263"/>
                <a:gd name="connsiteY11" fmla="*/ 812139 h 6858000"/>
                <a:gd name="connsiteX12" fmla="*/ 0 w 4270263"/>
                <a:gd name="connsiteY12" fmla="*/ 776548 h 6858000"/>
                <a:gd name="connsiteX13" fmla="*/ 255325 w 4270263"/>
                <a:gd name="connsiteY13" fmla="*/ 585620 h 6858000"/>
                <a:gd name="connsiteX14" fmla="*/ 2172511 w 4270263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0263" h="6858000">
                  <a:moveTo>
                    <a:pt x="2172511" y="0"/>
                  </a:moveTo>
                  <a:lnTo>
                    <a:pt x="2887026" y="0"/>
                  </a:lnTo>
                  <a:lnTo>
                    <a:pt x="2985213" y="102984"/>
                  </a:lnTo>
                  <a:cubicBezTo>
                    <a:pt x="3783636" y="981446"/>
                    <a:pt x="4270263" y="2148394"/>
                    <a:pt x="4270263" y="3429000"/>
                  </a:cubicBezTo>
                  <a:cubicBezTo>
                    <a:pt x="4270263" y="4709606"/>
                    <a:pt x="3783636" y="5876554"/>
                    <a:pt x="2985213" y="6755016"/>
                  </a:cubicBezTo>
                  <a:lnTo>
                    <a:pt x="2887026" y="6858000"/>
                  </a:lnTo>
                  <a:lnTo>
                    <a:pt x="2172511" y="6858000"/>
                  </a:lnTo>
                  <a:cubicBezTo>
                    <a:pt x="1462342" y="6858000"/>
                    <a:pt x="802597" y="6642110"/>
                    <a:pt x="255325" y="6272381"/>
                  </a:cubicBezTo>
                  <a:lnTo>
                    <a:pt x="0" y="6081452"/>
                  </a:lnTo>
                  <a:lnTo>
                    <a:pt x="138420" y="6045861"/>
                  </a:lnTo>
                  <a:cubicBezTo>
                    <a:pt x="1253807" y="5698940"/>
                    <a:pt x="2063661" y="4658546"/>
                    <a:pt x="2063661" y="3429000"/>
                  </a:cubicBezTo>
                  <a:cubicBezTo>
                    <a:pt x="2063661" y="2199455"/>
                    <a:pt x="1253807" y="1159061"/>
                    <a:pt x="138420" y="812139"/>
                  </a:cubicBezTo>
                  <a:lnTo>
                    <a:pt x="0" y="776548"/>
                  </a:lnTo>
                  <a:lnTo>
                    <a:pt x="255325" y="585620"/>
                  </a:lnTo>
                  <a:cubicBezTo>
                    <a:pt x="802597" y="215890"/>
                    <a:pt x="1462342" y="0"/>
                    <a:pt x="217251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20000"/>
                  </a:schemeClr>
                </a:gs>
                <a:gs pos="0">
                  <a:schemeClr val="accent1">
                    <a:alpha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60400" y="1092200"/>
            <a:ext cx="4855498" cy="2574571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962400"/>
            <a:ext cx="4855498" cy="1523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58485" y="5857100"/>
            <a:ext cx="1701801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1701801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987280" y="350175"/>
            <a:ext cx="329414" cy="718624"/>
            <a:chOff x="11182668" y="699813"/>
            <a:chExt cx="329414" cy="718624"/>
          </a:xfrm>
        </p:grpSpPr>
        <p:grpSp>
          <p:nvGrpSpPr>
            <p:cNvPr id="19" name="Group 18"/>
            <p:cNvGrpSpPr/>
            <p:nvPr/>
          </p:nvGrpSpPr>
          <p:grpSpPr>
            <a:xfrm>
              <a:off x="11182668" y="1089025"/>
              <a:ext cx="329414" cy="329412"/>
              <a:chOff x="2163040" y="3675589"/>
              <a:chExt cx="637830" cy="637828"/>
            </a:xfrm>
          </p:grpSpPr>
          <p:sp>
            <p:nvSpPr>
              <p:cNvPr id="23" name="Rectangle: Rounded Corners 22"/>
              <p:cNvSpPr>
                <a:spLocks noChangeAspect="1"/>
              </p:cNvSpPr>
              <p:nvPr/>
            </p:nvSpPr>
            <p:spPr>
              <a:xfrm>
                <a:off x="2163040" y="3675589"/>
                <a:ext cx="637830" cy="63782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/>
              <p:cNvSpPr>
                <a:spLocks noChangeAspect="1"/>
              </p:cNvSpPr>
              <p:nvPr/>
            </p:nvSpPr>
            <p:spPr>
              <a:xfrm rot="10800000">
                <a:off x="2439433" y="3957154"/>
                <a:ext cx="85044" cy="74699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11182668" y="699813"/>
              <a:ext cx="329414" cy="329412"/>
              <a:chOff x="2163040" y="3675589"/>
              <a:chExt cx="637830" cy="637828"/>
            </a:xfrm>
          </p:grpSpPr>
          <p:sp>
            <p:nvSpPr>
              <p:cNvPr id="21" name="Rectangle: Rounded Corners 20"/>
              <p:cNvSpPr>
                <a:spLocks noChangeAspect="1"/>
              </p:cNvSpPr>
              <p:nvPr/>
            </p:nvSpPr>
            <p:spPr>
              <a:xfrm>
                <a:off x="2163040" y="3675589"/>
                <a:ext cx="637830" cy="63782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2" name="Freeform: Shape 21"/>
              <p:cNvSpPr>
                <a:spLocks noChangeAspect="1"/>
              </p:cNvSpPr>
              <p:nvPr/>
            </p:nvSpPr>
            <p:spPr>
              <a:xfrm>
                <a:off x="2439433" y="3957154"/>
                <a:ext cx="85044" cy="74699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80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3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ruhr-uni-bochum.de/uvu/index.php/Cult_Ov_2_2024#.E5.96.BB.E9.91.AB.E4.BC.97.0969..09Language:_Chinese_Dialects" TargetMode="External"/><Relationship Id="rId3" Type="http://schemas.openxmlformats.org/officeDocument/2006/relationships/hyperlink" Target="https://wiki.ruhr-uni-bochum.de/uvu/index.php/Cult_Ov_1_2024#148_.E9.99.88.E6.98.95.E8.88.9F_Ch.C3.A9n_X.C4.ABnzh.C5.8Du_ppt_Traditional_Crafts:_Handcraft_-_Chinese_Knots" TargetMode="External"/><Relationship Id="rId7" Type="http://schemas.openxmlformats.org/officeDocument/2006/relationships/hyperlink" Target="https://wiki.ruhr-uni-bochum.de/uvu/index.php/Cult_Ov_2_2024#.E9.9B.B7.E6.85.A7.E5.A9.B7.09.094..09Aesthetic_ideals_and_social_customs:_Marriage-Accompanying_Songs_in_Hunan" TargetMode="External"/><Relationship Id="rId2" Type="http://schemas.openxmlformats.org/officeDocument/2006/relationships/hyperlink" Target="https://wiki.ruhr-uni-bochum.de/uvu/index.php/Cult_Ov_1_2024#Session_11_MW_Sun_May_12_8:00-9:40_room_6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ruhr-uni-bochum.de/uvu/index.php/Cult_Ov_2_2024#Session_11_Student_presentations" TargetMode="External"/><Relationship Id="rId5" Type="http://schemas.openxmlformats.org/officeDocument/2006/relationships/hyperlink" Target="https://wiki.ruhr-uni-bochum.de/uvu/index.php/Cult_Ov_2_2024#Session_11_MW_Sun_May_12_10:00-11:40_room_404" TargetMode="External"/><Relationship Id="rId4" Type="http://schemas.openxmlformats.org/officeDocument/2006/relationships/hyperlink" Target="https://wiki.ruhr-uni-bochum.de/uvu/index.php/Cult_Ov_1_2024#154_.E6.9D.8E.E9.9D.99.E6.80.A1_L.C7.90_J.C3.ACngy.C3.AD_Traditional_Cuisine:_Four_Distinct_Regional_Cuisin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中國文化概要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Session 10, Friday March 10, 2024, 8 </a:t>
            </a:r>
            <a:r>
              <a:rPr lang="de-DE" dirty="0" err="1"/>
              <a:t>room</a:t>
            </a:r>
            <a:r>
              <a:rPr lang="de-DE" dirty="0"/>
              <a:t> 603, 10 </a:t>
            </a:r>
            <a:r>
              <a:rPr lang="de-DE" dirty="0" err="1"/>
              <a:t>room</a:t>
            </a:r>
            <a:r>
              <a:rPr lang="de-DE" dirty="0"/>
              <a:t> 404</a:t>
            </a:r>
          </a:p>
          <a:p>
            <a:r>
              <a:rPr lang="de-DE" altLang="zh-CN" dirty="0"/>
              <a:t>Martin Woesler, </a:t>
            </a:r>
            <a:r>
              <a:rPr lang="de-DE" altLang="zh-CN" dirty="0" err="1"/>
              <a:t>co-taught</a:t>
            </a:r>
            <a:r>
              <a:rPr lang="de-DE" altLang="zh-CN" dirty="0"/>
              <a:t> with Ole Döring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DBEFC4-F6AD-B12D-2500-0401094B3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5864" y="3851562"/>
            <a:ext cx="7020272" cy="2843623"/>
          </a:xfrm>
        </p:spPr>
        <p:txBody>
          <a:bodyPr>
            <a:noAutofit/>
          </a:bodyPr>
          <a:lstStyle/>
          <a:p>
            <a:r>
              <a:rPr lang="de-DE" sz="7200" b="1" dirty="0">
                <a:solidFill>
                  <a:srgbClr val="252B36"/>
                </a:solidFill>
                <a:latin typeface="MentiText"/>
                <a:hlinkClick r:id="rId3"/>
              </a:rPr>
              <a:t>http://menti.com</a:t>
            </a:r>
            <a:r>
              <a:rPr lang="de-DE" sz="7200" b="1" dirty="0">
                <a:solidFill>
                  <a:srgbClr val="252B36"/>
                </a:solidFill>
                <a:latin typeface="MentiText"/>
              </a:rPr>
              <a:t> </a:t>
            </a:r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1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6489 6888</a:t>
            </a:r>
          </a:p>
          <a:p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2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7689 8736</a:t>
            </a:r>
            <a:endParaRPr lang="de-DE" sz="5400" b="1" dirty="0">
              <a:latin typeface="MentiTex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26291" y="958687"/>
            <a:ext cx="11739418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Feedback on </a:t>
            </a:r>
            <a:r>
              <a:rPr lang="de-DE" sz="4800" b="1" dirty="0" err="1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today‘s</a:t>
            </a:r>
            <a:r>
              <a:rPr lang="de-DE" sz="4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sz="4800" b="1" dirty="0" err="1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session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593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8DE6-EB11-46DA-98A5-4CB5C6D2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43AF9-9305-324C-A2AD-41A471BD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PREPARATION </a:t>
            </a:r>
            <a:br>
              <a:rPr lang="it-IT" dirty="0"/>
            </a:br>
            <a:r>
              <a:rPr lang="it-IT" dirty="0"/>
              <a:t>FOR NEXT CLASS SUNDAY MAY 12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367DC-FEDD-F897-2600-17D7AF3A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44262"/>
            <a:ext cx="10820400" cy="4185137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altLang="zh-CN" dirty="0">
                <a:latin typeface="Arial" panose="020B0604020202020204" pitchFamily="34" charset="0"/>
              </a:rPr>
              <a:t>Please 1. learn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vocabulary</a:t>
            </a:r>
            <a:r>
              <a:rPr lang="de-DE" altLang="zh-CN" dirty="0">
                <a:latin typeface="Arial" panose="020B0604020202020204" pitchFamily="34" charset="0"/>
              </a:rPr>
              <a:t>, 2. </a:t>
            </a:r>
            <a:r>
              <a:rPr lang="de-DE" altLang="zh-CN" dirty="0" err="1">
                <a:latin typeface="Arial" panose="020B0604020202020204" pitchFamily="34" charset="0"/>
              </a:rPr>
              <a:t>read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texts</a:t>
            </a:r>
            <a:r>
              <a:rPr lang="de-DE" altLang="zh-CN" dirty="0">
                <a:latin typeface="Arial" panose="020B0604020202020204" pitchFamily="34" charset="0"/>
              </a:rPr>
              <a:t> and </a:t>
            </a:r>
            <a:br>
              <a:rPr lang="de-DE" altLang="zh-CN" dirty="0">
                <a:latin typeface="Arial" panose="020B0604020202020204" pitchFamily="34" charset="0"/>
              </a:rPr>
            </a:br>
            <a:r>
              <a:rPr lang="de-DE" altLang="zh-CN" dirty="0">
                <a:latin typeface="Arial" panose="020B0604020202020204" pitchFamily="34" charset="0"/>
              </a:rPr>
              <a:t>3. </a:t>
            </a:r>
            <a:r>
              <a:rPr lang="de-DE" altLang="zh-CN" dirty="0" err="1">
                <a:latin typeface="Arial" panose="020B0604020202020204" pitchFamily="34" charset="0"/>
              </a:rPr>
              <a:t>answer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questions</a:t>
            </a:r>
            <a:r>
              <a:rPr lang="de-DE" altLang="zh-CN" dirty="0">
                <a:latin typeface="Arial" panose="020B0604020202020204" pitchFamily="34" charset="0"/>
              </a:rPr>
              <a:t> in our </a:t>
            </a:r>
            <a:r>
              <a:rPr lang="de-DE" altLang="zh-CN" dirty="0" err="1">
                <a:latin typeface="Arial" panose="020B0604020202020204" pitchFamily="34" charset="0"/>
              </a:rPr>
              <a:t>textbook</a:t>
            </a:r>
            <a:r>
              <a:rPr lang="de-DE" altLang="zh-CN" dirty="0">
                <a:latin typeface="Arial" panose="020B0604020202020204" pitchFamily="34" charset="0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following </a:t>
            </a:r>
            <a:r>
              <a:rPr lang="de-DE" altLang="zh-CN" dirty="0" err="1">
                <a:latin typeface="Arial" panose="020B0604020202020204" pitchFamily="34" charset="0"/>
              </a:rPr>
              <a:t>topics</a:t>
            </a:r>
            <a:r>
              <a:rPr lang="de-DE" altLang="zh-CN" dirty="0"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altLang="zh-CN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de-DE" dirty="0">
                <a:latin typeface="Arial" panose="020B0604020202020204" pitchFamily="34" charset="0"/>
              </a:rPr>
              <a:t>翻译一</a:t>
            </a:r>
            <a:r>
              <a:rPr lang="zh-CN" altLang="de-DE" dirty="0"/>
              <a:t>班</a:t>
            </a:r>
            <a:r>
              <a:rPr lang="zh-CN" alt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：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11 Session 11 MW Sun May 12 8:00-9:40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room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 603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11.1 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148 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陈昕舟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Chén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Xīnzhōu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ppt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Traditional Crafts: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Handcraft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- Chinese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Knots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11.2 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154 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李静怡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Lǐ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Jìngyí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Traditional Cuisine: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Four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Distinct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Regional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Cuisines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dirty="0">
              <a:solidFill>
                <a:srgbClr val="35FA7F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de-DE" dirty="0">
                <a:latin typeface="Arial" panose="020B0604020202020204" pitchFamily="34" charset="0"/>
              </a:rPr>
              <a:t>翻译二</a:t>
            </a:r>
            <a:r>
              <a:rPr lang="zh-CN" altLang="de-DE" dirty="0"/>
              <a:t>班</a:t>
            </a:r>
            <a:r>
              <a:rPr lang="zh-CN" alt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：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11 Session 11 MW Sun May 12 10:00-11:40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room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 404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6"/>
              </a:rPr>
              <a:t>11.1 Session 11 Student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6"/>
              </a:rPr>
              <a:t>presentations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11.1.1 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雷慧婷 </a:t>
            </a:r>
            <a:r>
              <a:rPr lang="de-DE" altLang="zh-CN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4.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Aesthetic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ideals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and social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customs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Marriage-Accompanying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Songs in Hunan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11.1.2 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喻鑫众 </a:t>
            </a:r>
            <a:r>
              <a:rPr lang="de-DE" altLang="zh-CN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69. 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Language: Chinese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Dialects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20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de-DE" dirty="0"/>
              <a:t>This </a:t>
            </a:r>
            <a:r>
              <a:rPr lang="de-DE" dirty="0" err="1"/>
              <a:t>semester‘s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homepage</a:t>
            </a:r>
            <a:r>
              <a:rPr lang="de-DE" dirty="0"/>
              <a:t> and </a:t>
            </a:r>
            <a:r>
              <a:rPr lang="de-DE" dirty="0" err="1"/>
              <a:t>textbook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Session 10</a:t>
            </a:r>
          </a:p>
          <a:p>
            <a:r>
              <a:rPr lang="zh-CN" altLang="de-DE" dirty="0"/>
              <a:t>翻译一班 </a:t>
            </a:r>
            <a:r>
              <a:rPr lang="de-DE" dirty="0" err="1"/>
              <a:t>Fri</a:t>
            </a:r>
            <a:r>
              <a:rPr lang="de-DE" dirty="0"/>
              <a:t> May 10 8:00-9:40 </a:t>
            </a:r>
            <a:r>
              <a:rPr lang="de-DE" dirty="0" err="1"/>
              <a:t>room</a:t>
            </a:r>
            <a:r>
              <a:rPr lang="de-DE" dirty="0"/>
              <a:t> 603</a:t>
            </a:r>
          </a:p>
          <a:p>
            <a:pPr lvl="1"/>
            <a:r>
              <a:rPr lang="de-DE" dirty="0"/>
              <a:t>167 </a:t>
            </a:r>
            <a:r>
              <a:rPr lang="zh-CN" altLang="de-DE" dirty="0"/>
              <a:t>王晨 </a:t>
            </a:r>
            <a:r>
              <a:rPr lang="de-DE" dirty="0" err="1"/>
              <a:t>Wáng</a:t>
            </a:r>
            <a:r>
              <a:rPr lang="de-DE" dirty="0"/>
              <a:t> </a:t>
            </a:r>
            <a:r>
              <a:rPr lang="de-DE" dirty="0" err="1"/>
              <a:t>Chén（PPT</a:t>
            </a:r>
            <a:r>
              <a:rPr lang="de-DE" dirty="0"/>
              <a:t>） History: Wang </a:t>
            </a:r>
            <a:r>
              <a:rPr lang="de-DE" dirty="0" err="1"/>
              <a:t>Yangming</a:t>
            </a:r>
            <a:endParaRPr lang="de-DE" dirty="0"/>
          </a:p>
          <a:p>
            <a:pPr lvl="1"/>
            <a:r>
              <a:rPr lang="de-DE" dirty="0"/>
              <a:t>147 </a:t>
            </a:r>
            <a:r>
              <a:rPr lang="zh-CN" altLang="de-DE" dirty="0"/>
              <a:t>赵欣雨 </a:t>
            </a:r>
            <a:r>
              <a:rPr lang="de-DE" dirty="0" err="1"/>
              <a:t>Zhào</a:t>
            </a:r>
            <a:r>
              <a:rPr lang="de-DE" dirty="0"/>
              <a:t> </a:t>
            </a:r>
            <a:r>
              <a:rPr lang="de-DE" dirty="0" err="1"/>
              <a:t>Xīnyǔ</a:t>
            </a:r>
            <a:r>
              <a:rPr lang="de-DE" dirty="0"/>
              <a:t> </a:t>
            </a:r>
            <a:r>
              <a:rPr lang="de-DE" dirty="0" err="1"/>
              <a:t>ppt</a:t>
            </a:r>
            <a:r>
              <a:rPr lang="de-DE" dirty="0"/>
              <a:t> Traditional Crafts: Folk Art - Chinese Paper-</a:t>
            </a:r>
            <a:r>
              <a:rPr lang="de-DE" dirty="0" err="1"/>
              <a:t>cutting</a:t>
            </a:r>
            <a:endParaRPr lang="de-DE" dirty="0"/>
          </a:p>
          <a:p>
            <a:pPr lvl="1"/>
            <a:r>
              <a:rPr lang="de-DE" dirty="0"/>
              <a:t>176 </a:t>
            </a:r>
            <a:r>
              <a:rPr lang="zh-CN" altLang="de-DE" dirty="0"/>
              <a:t>刘欣雨 </a:t>
            </a:r>
            <a:r>
              <a:rPr lang="de-DE" dirty="0" err="1"/>
              <a:t>Liú</a:t>
            </a:r>
            <a:r>
              <a:rPr lang="de-DE" dirty="0"/>
              <a:t> </a:t>
            </a:r>
            <a:r>
              <a:rPr lang="de-DE" dirty="0" err="1"/>
              <a:t>Xīnyǔ</a:t>
            </a:r>
            <a:r>
              <a:rPr lang="de-DE" dirty="0"/>
              <a:t> </a:t>
            </a:r>
            <a:r>
              <a:rPr lang="de-DE" dirty="0" err="1"/>
              <a:t>ppt</a:t>
            </a:r>
            <a:r>
              <a:rPr lang="de-DE" dirty="0"/>
              <a:t> Traditional Crafts: </a:t>
            </a:r>
            <a:r>
              <a:rPr lang="de-DE" dirty="0" err="1"/>
              <a:t>Handcraft</a:t>
            </a:r>
            <a:r>
              <a:rPr lang="de-DE" dirty="0"/>
              <a:t> - Oil-paper </a:t>
            </a:r>
            <a:r>
              <a:rPr lang="de-DE" dirty="0" err="1"/>
              <a:t>Umbrella</a:t>
            </a:r>
            <a:endParaRPr lang="de-DE" dirty="0"/>
          </a:p>
          <a:p>
            <a:r>
              <a:rPr lang="zh-CN" altLang="de-DE" dirty="0"/>
              <a:t>翻译</a:t>
            </a:r>
            <a:r>
              <a:rPr lang="zh-CN" altLang="de-DE"/>
              <a:t>二班 </a:t>
            </a:r>
            <a:r>
              <a:rPr lang="de-DE"/>
              <a:t>Fri</a:t>
            </a:r>
            <a:r>
              <a:rPr lang="de-DE" dirty="0"/>
              <a:t> May 10 10:00-11:40 </a:t>
            </a:r>
            <a:r>
              <a:rPr lang="de-DE" dirty="0" err="1"/>
              <a:t>room</a:t>
            </a:r>
            <a:r>
              <a:rPr lang="de-DE" dirty="0"/>
              <a:t> 404</a:t>
            </a:r>
          </a:p>
          <a:p>
            <a:pPr lvl="1"/>
            <a:r>
              <a:rPr lang="de-DE" altLang="zh-CN" dirty="0"/>
              <a:t>20 </a:t>
            </a:r>
            <a:r>
              <a:rPr lang="zh-CN" altLang="de-DE" dirty="0"/>
              <a:t>谭雅兰 </a:t>
            </a:r>
            <a:r>
              <a:rPr lang="de-DE" dirty="0" err="1"/>
              <a:t>Tán</a:t>
            </a:r>
            <a:r>
              <a:rPr lang="de-DE" dirty="0"/>
              <a:t> </a:t>
            </a:r>
            <a:r>
              <a:rPr lang="de-DE" dirty="0" err="1"/>
              <a:t>Yǎlán</a:t>
            </a:r>
            <a:r>
              <a:rPr lang="de-DE" dirty="0"/>
              <a:t> 20. </a:t>
            </a:r>
            <a:r>
              <a:rPr lang="de-DE" dirty="0" err="1"/>
              <a:t>Beverages</a:t>
            </a:r>
            <a:r>
              <a:rPr lang="de-DE" dirty="0"/>
              <a:t>: Milk Tea</a:t>
            </a:r>
          </a:p>
          <a:p>
            <a:pPr lvl="1"/>
            <a:r>
              <a:rPr lang="de-DE" altLang="zh-CN" dirty="0"/>
              <a:t>61 </a:t>
            </a:r>
            <a:r>
              <a:rPr lang="zh-CN" altLang="de-DE" dirty="0"/>
              <a:t>吴梨萍 </a:t>
            </a:r>
            <a:r>
              <a:rPr lang="de-DE" dirty="0"/>
              <a:t>Wú </a:t>
            </a:r>
            <a:r>
              <a:rPr lang="de-DE" dirty="0" err="1"/>
              <a:t>Lípíng</a:t>
            </a:r>
            <a:r>
              <a:rPr lang="de-DE" dirty="0"/>
              <a:t> 61. </a:t>
            </a:r>
            <a:r>
              <a:rPr lang="de-DE" dirty="0" err="1"/>
              <a:t>Landscapes</a:t>
            </a:r>
            <a:r>
              <a:rPr lang="de-DE" dirty="0"/>
              <a:t> and </a:t>
            </a:r>
            <a:r>
              <a:rPr lang="de-DE" dirty="0" err="1"/>
              <a:t>Tourism</a:t>
            </a:r>
            <a:r>
              <a:rPr lang="de-DE" dirty="0"/>
              <a:t>: </a:t>
            </a:r>
            <a:r>
              <a:rPr lang="de-DE" dirty="0" err="1"/>
              <a:t>Four</a:t>
            </a:r>
            <a:r>
              <a:rPr lang="de-DE" dirty="0"/>
              <a:t> State-Level Cultural </a:t>
            </a:r>
            <a:r>
              <a:rPr lang="de-DE" dirty="0" err="1"/>
              <a:t>Relics</a:t>
            </a:r>
            <a:endParaRPr lang="de-DE" dirty="0"/>
          </a:p>
          <a:p>
            <a:pPr lvl="1"/>
            <a:r>
              <a:rPr lang="de-DE" altLang="zh-CN" dirty="0"/>
              <a:t>7 </a:t>
            </a:r>
            <a:r>
              <a:rPr lang="zh-CN" altLang="de-DE" dirty="0"/>
              <a:t>裴心弦 </a:t>
            </a:r>
            <a:r>
              <a:rPr lang="de-DE" dirty="0" err="1"/>
              <a:t>Féi</a:t>
            </a:r>
            <a:r>
              <a:rPr lang="de-DE" dirty="0"/>
              <a:t> </a:t>
            </a:r>
            <a:r>
              <a:rPr lang="de-DE" dirty="0" err="1"/>
              <a:t>Xīnxián</a:t>
            </a:r>
            <a:r>
              <a:rPr lang="de-DE" dirty="0"/>
              <a:t> 7. Animals: Panda Culture</a:t>
            </a:r>
          </a:p>
          <a:p>
            <a:pPr lvl="1"/>
            <a:r>
              <a:rPr lang="de-DE" altLang="zh-CN" dirty="0"/>
              <a:t>51 </a:t>
            </a:r>
            <a:r>
              <a:rPr lang="zh-CN" altLang="de-DE" dirty="0"/>
              <a:t>杨子璇 </a:t>
            </a:r>
            <a:r>
              <a:rPr lang="de-DE" dirty="0" err="1"/>
              <a:t>Yáng</a:t>
            </a:r>
            <a:r>
              <a:rPr lang="de-DE" dirty="0"/>
              <a:t> </a:t>
            </a:r>
            <a:r>
              <a:rPr lang="de-DE" dirty="0" err="1"/>
              <a:t>Zǐxuán</a:t>
            </a:r>
            <a:r>
              <a:rPr lang="de-DE" dirty="0"/>
              <a:t> 51. Games: Kite Flying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2494D3-D635-2B88-D287-5844DC9E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hinese milk tea cultu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Chinese milk tea culture </a:t>
            </a:r>
          </a:p>
        </p:txBody>
      </p:sp>
      <p:sp>
        <p:nvSpPr>
          <p:cNvPr id="138" name="Thousands of years of Chinese history from a cup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Thousands of years of Chinese history from a cup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b5b7739af644a84df4980e77204dd97.jpeg" descr="2b5b7739af644a84df4980e77204dd97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33" y="-51231"/>
            <a:ext cx="2542752" cy="2475227"/>
          </a:xfrm>
          <a:prstGeom prst="rect">
            <a:avLst/>
          </a:prstGeom>
        </p:spPr>
      </p:pic>
      <p:pic>
        <p:nvPicPr>
          <p:cNvPr id="141" name="e601f9215c8ba19f05e893222c14db9d.jpeg" descr="e601f9215c8ba19f05e893222c14db9d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75400" y="-178396"/>
            <a:ext cx="2266758" cy="2336372"/>
          </a:xfrm>
          <a:prstGeom prst="rect">
            <a:avLst/>
          </a:prstGeom>
        </p:spPr>
      </p:pic>
      <p:pic>
        <p:nvPicPr>
          <p:cNvPr id="142" name="cde24705ac97b50f15e19990e94ceead.jpeg" descr="cde24705ac97b50f15e19990e94ceead.jpe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46134" y="3617036"/>
            <a:ext cx="2789212" cy="2693847"/>
          </a:xfrm>
          <a:prstGeom prst="rect">
            <a:avLst/>
          </a:prstGeom>
        </p:spPr>
      </p:pic>
      <p:pic>
        <p:nvPicPr>
          <p:cNvPr id="143" name="e4266d68ec01228038b5555ccba42602.jpeg" descr="e4266d68ec01228038b5555ccba42602.jpe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81" y="-7829"/>
            <a:ext cx="2180886" cy="2192392"/>
          </a:xfrm>
          <a:prstGeom prst="rect">
            <a:avLst/>
          </a:prstGeom>
        </p:spPr>
      </p:pic>
      <p:pic>
        <p:nvPicPr>
          <p:cNvPr id="144" name="a25afcce07b0817ddc13d2e0901b4260.jpeg" descr="a25afcce07b0817ddc13d2e0901b4260.jpe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71" y="4543349"/>
            <a:ext cx="1912745" cy="1925004"/>
          </a:xfrm>
          <a:prstGeom prst="rect">
            <a:avLst/>
          </a:prstGeom>
        </p:spPr>
      </p:pic>
      <p:pic>
        <p:nvPicPr>
          <p:cNvPr id="145" name="5bd5f25997ce423e294f0dbd08a89949.jpeg" descr="5bd5f25997ce423e294f0dbd08a89949.jpe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970335" y="4230000"/>
            <a:ext cx="2235239" cy="2330873"/>
          </a:xfrm>
          <a:prstGeom prst="rect">
            <a:avLst/>
          </a:prstGeom>
        </p:spPr>
      </p:pic>
      <p:pic>
        <p:nvPicPr>
          <p:cNvPr id="146" name="5f2a672528fcb4e17b2221b235e2d0a1.jpeg" descr="5f2a672528fcb4e17b2221b235e2d0a1.jpe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74224" y="-467708"/>
            <a:ext cx="2419416" cy="2500150"/>
          </a:xfrm>
          <a:prstGeom prst="rect">
            <a:avLst/>
          </a:prstGeom>
        </p:spPr>
      </p:pic>
      <p:pic>
        <p:nvPicPr>
          <p:cNvPr id="147" name="f6a1301bcff7870d9df95945cc80dfcf.jpeg" descr="f6a1301bcff7870d9df95945cc80dfcf.jpe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732433" y="664459"/>
            <a:ext cx="2459568" cy="2446867"/>
          </a:xfrm>
          <a:prstGeom prst="rect">
            <a:avLst/>
          </a:prstGeom>
        </p:spPr>
      </p:pic>
      <p:pic>
        <p:nvPicPr>
          <p:cNvPr id="148" name="734fdf8cdbb2c9801d68495deff235db.jpeg" descr="734fdf8cdbb2c9801d68495deff235db.jpe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805" y="2308994"/>
            <a:ext cx="2285176" cy="2430215"/>
          </a:xfrm>
          <a:prstGeom prst="rect">
            <a:avLst/>
          </a:prstGeom>
        </p:spPr>
      </p:pic>
      <p:pic>
        <p:nvPicPr>
          <p:cNvPr id="149" name="1af3197e7838f31da07f29c7b3d72457.jpeg" descr="1af3197e7838f31da07f29c7b3d72457.jpe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850182" y="2022229"/>
            <a:ext cx="2063187" cy="2219790"/>
          </a:xfrm>
          <a:prstGeom prst="rect">
            <a:avLst/>
          </a:prstGeom>
        </p:spPr>
      </p:pic>
      <p:pic>
        <p:nvPicPr>
          <p:cNvPr id="150" name="775756c8b49fff7a04b20fd34cfcfa03.jpeg" descr="775756c8b49fff7a04b20fd34cfcfa03.jpe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785577" y="4806299"/>
            <a:ext cx="3407148" cy="1979011"/>
          </a:xfrm>
          <a:prstGeom prst="rect">
            <a:avLst/>
          </a:prstGeom>
        </p:spPr>
      </p:pic>
      <p:pic>
        <p:nvPicPr>
          <p:cNvPr id="151" name="2e1fdc9b54f388c01b1402221c314516.jpeg" descr="2e1fdc9b54f388c01b1402221c314516.jpe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837880" y="1915549"/>
            <a:ext cx="2130347" cy="2433151"/>
          </a:xfrm>
          <a:prstGeom prst="rect">
            <a:avLst/>
          </a:prstGeom>
        </p:spPr>
      </p:pic>
      <p:pic>
        <p:nvPicPr>
          <p:cNvPr id="152" name="20f4f24e8bee81cdd6b8fe4e208db6da.jpeg" descr="20f4f24e8bee81cdd6b8fe4e208db6da.jpeg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9968532" y="4149473"/>
            <a:ext cx="2577382" cy="2491926"/>
          </a:xfrm>
          <a:prstGeom prst="rect">
            <a:avLst/>
          </a:prstGeom>
        </p:spPr>
      </p:pic>
      <p:pic>
        <p:nvPicPr>
          <p:cNvPr id="153" name="90a6bd701b6fa490af3d795eb3138faa.jpeg" descr="90a6bd701b6fa490af3d795eb3138faa.jpe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916262" y="2548993"/>
            <a:ext cx="2495199" cy="2519687"/>
          </a:xfrm>
          <a:prstGeom prst="rect">
            <a:avLst/>
          </a:prstGeom>
        </p:spPr>
      </p:pic>
      <p:pic>
        <p:nvPicPr>
          <p:cNvPr id="154" name="6de13b6aae3751093225ccb88855c9bb.jpeg" descr="6de13b6aae3751093225ccb88855c9bb.jpe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173467" y="1932435"/>
            <a:ext cx="2216033" cy="23993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926" y="1400175"/>
            <a:ext cx="8397587" cy="5602253"/>
          </a:xfrm>
          <a:prstGeom prst="rect">
            <a:avLst/>
          </a:prstGeom>
        </p:spPr>
      </p:pic>
      <p:sp>
        <p:nvSpPr>
          <p:cNvPr id="8" name="流程图: 接点 7"/>
          <p:cNvSpPr/>
          <p:nvPr/>
        </p:nvSpPr>
        <p:spPr>
          <a:xfrm>
            <a:off x="4461369" y="1400175"/>
            <a:ext cx="3759200" cy="3759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20" y="-406137"/>
            <a:ext cx="7537885" cy="5372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43220" y="1202690"/>
            <a:ext cx="47047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华文新魏" panose="02010800040101010101" charset="-122"/>
                <a:ea typeface="华文新魏" panose="02010800040101010101" charset="-122"/>
                <a:cs typeface="Arial Black" panose="020B0A04020102020204" charset="0"/>
              </a:rPr>
              <a:t>Games: Kite Flying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05" y="2686709"/>
            <a:ext cx="1797740" cy="17977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15854" y="2773419"/>
            <a:ext cx="675005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杨子璇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21" y="1768579"/>
            <a:ext cx="7911958" cy="6858000"/>
          </a:xfrm>
          <a:prstGeom prst="rect">
            <a:avLst/>
          </a:prstGeom>
        </p:spPr>
      </p:pic>
      <p:sp>
        <p:nvSpPr>
          <p:cNvPr id="32" name="流程图: 接点 31"/>
          <p:cNvSpPr/>
          <p:nvPr/>
        </p:nvSpPr>
        <p:spPr>
          <a:xfrm>
            <a:off x="1198126" y="1442908"/>
            <a:ext cx="3759200" cy="3759200"/>
          </a:xfrm>
          <a:prstGeom prst="flowChart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0" y="-13782"/>
            <a:ext cx="12247443" cy="6947551"/>
            <a:chOff x="0" y="-13782"/>
            <a:chExt cx="12247443" cy="694755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063" y="4685218"/>
              <a:ext cx="2913380" cy="21850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13380" cy="218503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21238" y="4384563"/>
              <a:ext cx="2913380" cy="218503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610965" y="350392"/>
              <a:ext cx="2913380" cy="218503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761990" y="1442720"/>
            <a:ext cx="5220970" cy="3538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儿童散学归来早，</a:t>
            </a: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Children returned home early after school.</a:t>
            </a:r>
          </a:p>
          <a:p>
            <a:endParaRPr lang="en-US" altLang="zh-CN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忙趁东风放纸鸢。</a:t>
            </a: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They got busy flying kites in east wind.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1" y="490310"/>
            <a:ext cx="2834844" cy="2758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wrap="square">
            <a:normAutofit/>
          </a:bodyPr>
          <a:lstStyle/>
          <a:p>
            <a:r>
              <a:rPr lang="en-US" altLang="zh-CN" sz="6400" b="1" dirty="0">
                <a:solidFill>
                  <a:schemeClr val="accent2">
                    <a:lumMod val="75000"/>
                  </a:schemeClr>
                </a:solidFill>
              </a:rPr>
              <a:t>Animals</a:t>
            </a:r>
            <a:r>
              <a:rPr lang="zh-CN" altLang="en-US" sz="6400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br>
              <a:rPr lang="en-US" altLang="zh-CN" dirty="0"/>
            </a:b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</a:rPr>
              <a:t>Panda Culture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1976755" y="4863465"/>
            <a:ext cx="3143885" cy="511810"/>
          </a:xfrm>
        </p:spPr>
        <p:txBody>
          <a:bodyPr wrap="square">
            <a:normAutofit/>
          </a:bodyPr>
          <a:lstStyle/>
          <a:p>
            <a:pPr lvl="0"/>
            <a:r>
              <a:rPr altLang="zh-CN" b="1"/>
              <a:t>speaker : Pei Xinxian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94360" y="553373"/>
            <a:ext cx="10758974" cy="5390376"/>
            <a:chOff x="594360" y="553373"/>
            <a:chExt cx="10758974" cy="5390376"/>
          </a:xfrm>
        </p:grpSpPr>
        <p:grpSp>
          <p:nvGrpSpPr>
            <p:cNvPr id="2" name="Group 1"/>
            <p:cNvGrpSpPr/>
            <p:nvPr/>
          </p:nvGrpSpPr>
          <p:grpSpPr>
            <a:xfrm>
              <a:off x="594360" y="553373"/>
              <a:ext cx="2732405" cy="829945"/>
              <a:chOff x="594360" y="553373"/>
              <a:chExt cx="2732405" cy="8299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94360" y="553373"/>
                <a:ext cx="2732405" cy="829945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4800">
                    <a:solidFill>
                      <a:schemeClr val="tx1"/>
                    </a:solidFill>
                  </a:rPr>
                  <a:t>Contents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89625" y="1578084"/>
              <a:ext cx="10563709" cy="4365665"/>
              <a:chOff x="789625" y="1578084"/>
              <a:chExt cx="10563709" cy="4365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9625" y="267028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01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44071" y="5020419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accent1"/>
                    </a:solidFill>
                  </a:rPr>
                  <a:t>02</a:t>
                </a:r>
                <a:endParaRPr kumimoji="1"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0948" y="157808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>
                    <a:solidFill>
                      <a:schemeClr val="tx2"/>
                    </a:solidFill>
                  </a:rPr>
                  <a:t>03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382303" y="369263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04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399226" y="2013059"/>
                <a:ext cx="9541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05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/>
        </p:nvSpPr>
        <p:spPr>
          <a:xfrm>
            <a:off x="130810" y="3593465"/>
            <a:ext cx="2513330" cy="5365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7500" lnSpcReduction="100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1221105" y="5842000"/>
            <a:ext cx="4460875" cy="6280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Status and symbolism</a:t>
            </a:r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3611880" y="2369185"/>
            <a:ext cx="3525520" cy="64897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Current situation</a:t>
            </a:r>
          </a:p>
        </p:txBody>
      </p:sp>
      <p:sp>
        <p:nvSpPr>
          <p:cNvPr id="10" name="Title 4"/>
          <p:cNvSpPr>
            <a:spLocks noGrp="1"/>
          </p:cNvSpPr>
          <p:nvPr/>
        </p:nvSpPr>
        <p:spPr>
          <a:xfrm>
            <a:off x="5556885" y="4615815"/>
            <a:ext cx="4842510" cy="1090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The importance of protecting giant pandas</a:t>
            </a:r>
          </a:p>
        </p:txBody>
      </p:sp>
      <p:sp>
        <p:nvSpPr>
          <p:cNvPr id="11" name="Title 4"/>
          <p:cNvSpPr>
            <a:spLocks noGrp="1"/>
          </p:cNvSpPr>
          <p:nvPr/>
        </p:nvSpPr>
        <p:spPr>
          <a:xfrm>
            <a:off x="8669020" y="2829560"/>
            <a:ext cx="4150995" cy="10598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Actions and Contributions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5864" y="3851562"/>
            <a:ext cx="7020272" cy="2843623"/>
          </a:xfrm>
        </p:spPr>
        <p:txBody>
          <a:bodyPr>
            <a:noAutofit/>
          </a:bodyPr>
          <a:lstStyle/>
          <a:p>
            <a:r>
              <a:rPr lang="de-DE" sz="7200" b="1" dirty="0">
                <a:solidFill>
                  <a:srgbClr val="252B36"/>
                </a:solidFill>
                <a:latin typeface="MentiText"/>
                <a:hlinkClick r:id="rId3"/>
              </a:rPr>
              <a:t>http://menti.com</a:t>
            </a:r>
            <a:r>
              <a:rPr lang="de-DE" sz="7200" b="1" dirty="0">
                <a:solidFill>
                  <a:srgbClr val="252B36"/>
                </a:solidFill>
                <a:latin typeface="MentiText"/>
              </a:rPr>
              <a:t> </a:t>
            </a:r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1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3498 2030</a:t>
            </a:r>
          </a:p>
          <a:p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2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2808 5285</a:t>
            </a:r>
            <a:endParaRPr lang="de-DE" sz="5400" b="1" dirty="0">
              <a:latin typeface="MentiTex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26291" y="958687"/>
            <a:ext cx="11739418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Shall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abandon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phenomena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And why?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8689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7bbc12ee-40ec-489f-ab8c-4fa55cf2bf59"/>
  <p:tag name="OFFICEPLUS.TEMPLATE" val="96b9ae34-36f7-4b48-95be-77dbdbcf38eb.pptx"/>
</p:tagLst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414</Words>
  <Application>Microsoft Office PowerPoint</Application>
  <PresentationFormat>Breitbild</PresentationFormat>
  <Paragraphs>59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MentiText</vt:lpstr>
      <vt:lpstr>华文新魏</vt:lpstr>
      <vt:lpstr>Arial</vt:lpstr>
      <vt:lpstr>Calibri</vt:lpstr>
      <vt:lpstr>Century Gothic</vt:lpstr>
      <vt:lpstr>Kondensstreifen</vt:lpstr>
      <vt:lpstr>中國文化概要</vt:lpstr>
      <vt:lpstr>TOPICS</vt:lpstr>
      <vt:lpstr>Chinese milk tea culture </vt:lpstr>
      <vt:lpstr>PowerPoint-Präsentation</vt:lpstr>
      <vt:lpstr>PowerPoint-Präsentation</vt:lpstr>
      <vt:lpstr>PowerPoint-Präsentation</vt:lpstr>
      <vt:lpstr>Animals： Panda Culture</vt:lpstr>
      <vt:lpstr>PowerPoint-Präsentation</vt:lpstr>
      <vt:lpstr>PowerPoint-Präsentation</vt:lpstr>
      <vt:lpstr>PowerPoint-Präsentation</vt:lpstr>
      <vt:lpstr>PREPARATION  FOR NEXT CLASS SUNDAY MAY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5</cp:revision>
  <dcterms:created xsi:type="dcterms:W3CDTF">2024-03-08T05:20:27Z</dcterms:created>
  <dcterms:modified xsi:type="dcterms:W3CDTF">2024-05-09T22:03:18Z</dcterms:modified>
</cp:coreProperties>
</file>