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13" r:id="rId2"/>
    <p:sldId id="314" r:id="rId3"/>
    <p:sldId id="300" r:id="rId4"/>
    <p:sldId id="315" r:id="rId5"/>
    <p:sldId id="580" r:id="rId6"/>
    <p:sldId id="581" r:id="rId7"/>
    <p:sldId id="575" r:id="rId8"/>
    <p:sldId id="316" r:id="rId9"/>
    <p:sldId id="592" r:id="rId10"/>
    <p:sldId id="303" r:id="rId11"/>
    <p:sldId id="302" r:id="rId12"/>
    <p:sldId id="317" r:id="rId13"/>
    <p:sldId id="579" r:id="rId14"/>
    <p:sldId id="318" r:id="rId15"/>
    <p:sldId id="319" r:id="rId16"/>
    <p:sldId id="311" r:id="rId17"/>
  </p:sldIdLst>
  <p:sldSz cx="12188825"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7B3"/>
    <a:srgbClr val="393185"/>
    <a:srgbClr val="F1F1F1"/>
    <a:srgbClr val="2A4D85"/>
    <a:srgbClr val="BC2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1389"/>
  </p:normalViewPr>
  <p:slideViewPr>
    <p:cSldViewPr showGuides="1">
      <p:cViewPr varScale="1">
        <p:scale>
          <a:sx n="119" d="100"/>
          <a:sy n="119" d="100"/>
        </p:scale>
        <p:origin x="416" y="184"/>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97E13-50D4-480A-B024-5BFDBD6E2191}" type="datetimeFigureOut">
              <a:rPr lang="zh-CN" altLang="en-US" smtClean="0"/>
              <a:t>2025/7/6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C4822-BAFA-455E-A84E-1C91F8BE18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AC4822-BAFA-455E-A84E-1C91F8BE18FD}"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AC4822-BAFA-455E-A84E-1C91F8BE18F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AC4822-BAFA-455E-A84E-1C91F8BE18FD}"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AC4822-BAFA-455E-A84E-1C91F8BE18FD}"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AC4822-BAFA-455E-A84E-1C91F8BE18FD}"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162" y="2130426"/>
            <a:ext cx="10360501" cy="1470025"/>
          </a:xfrm>
        </p:spPr>
        <p:txBody>
          <a:bodyPr/>
          <a:lstStyle/>
          <a:p>
            <a:r>
              <a:rPr lang="zh-CN" altLang="en-US"/>
              <a:t>单击此处编辑母版标题样式</a:t>
            </a:r>
          </a:p>
        </p:txBody>
      </p:sp>
      <p:sp>
        <p:nvSpPr>
          <p:cNvPr id="3" name="副标题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6898" y="274639"/>
            <a:ext cx="2742486"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41" y="274639"/>
            <a:ext cx="802431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FFDFB"/>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833" y="4406901"/>
            <a:ext cx="10360501"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2833" y="2906713"/>
            <a:ext cx="10360501"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7365" indent="0">
              <a:buNone/>
              <a:defRPr sz="1865">
                <a:solidFill>
                  <a:schemeClr val="tx1">
                    <a:tint val="75000"/>
                  </a:schemeClr>
                </a:solidFill>
              </a:defRPr>
            </a:lvl6pPr>
            <a:lvl7pPr marL="3656965"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441" y="1600201"/>
            <a:ext cx="5383398"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5986" y="1600201"/>
            <a:ext cx="5383398"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41" y="1535113"/>
            <a:ext cx="5385514" cy="639762"/>
          </a:xfr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41" y="2174875"/>
            <a:ext cx="5385514"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754" y="1535113"/>
            <a:ext cx="5387630" cy="639762"/>
          </a:xfrm>
        </p:spPr>
        <p:txBody>
          <a:bodyPr anchor="b"/>
          <a:lstStyle>
            <a:lvl1pPr marL="0" indent="0">
              <a:buNone/>
              <a:defRPr sz="3200" b="1"/>
            </a:lvl1pPr>
            <a:lvl2pPr marL="609600" indent="0">
              <a:buNone/>
              <a:defRPr sz="2665" b="1"/>
            </a:lvl2pPr>
            <a:lvl3pPr marL="1219200" indent="0">
              <a:buNone/>
              <a:defRPr sz="2400" b="1"/>
            </a:lvl3pPr>
            <a:lvl4pPr marL="1828165" indent="0">
              <a:buNone/>
              <a:defRPr sz="2135" b="1"/>
            </a:lvl4pPr>
            <a:lvl5pPr marL="2437765" indent="0">
              <a:buNone/>
              <a:defRPr sz="2135" b="1"/>
            </a:lvl5pPr>
            <a:lvl6pPr marL="3047365" indent="0">
              <a:buNone/>
              <a:defRPr sz="2135" b="1"/>
            </a:lvl6pPr>
            <a:lvl7pPr marL="3656965"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1754" y="2174875"/>
            <a:ext cx="5387630"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42" y="273050"/>
            <a:ext cx="4010039" cy="1162050"/>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492" y="273051"/>
            <a:ext cx="6813892"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42" y="1435101"/>
            <a:ext cx="4010039" cy="4691063"/>
          </a:xfr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095" y="4800600"/>
            <a:ext cx="7313295" cy="566738"/>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095" y="612775"/>
            <a:ext cx="7313295" cy="4114800"/>
          </a:xfrm>
        </p:spPr>
        <p:txBody>
          <a:bodyPr/>
          <a:lstStyle>
            <a:lvl1pPr marL="0" indent="0">
              <a:buNone/>
              <a:defRPr sz="4265"/>
            </a:lvl1pPr>
            <a:lvl2pPr marL="609600" indent="0">
              <a:buNone/>
              <a:defRPr sz="3730"/>
            </a:lvl2pPr>
            <a:lvl3pPr marL="1219200" indent="0">
              <a:buNone/>
              <a:defRPr sz="3200"/>
            </a:lvl3pPr>
            <a:lvl4pPr marL="1828165" indent="0">
              <a:buNone/>
              <a:defRPr sz="2665"/>
            </a:lvl4pPr>
            <a:lvl5pPr marL="2437765" indent="0">
              <a:buNone/>
              <a:defRPr sz="2665"/>
            </a:lvl5pPr>
            <a:lvl6pPr marL="3047365" indent="0">
              <a:buNone/>
              <a:defRPr sz="2665"/>
            </a:lvl6pPr>
            <a:lvl7pPr marL="3656965"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095" y="5367338"/>
            <a:ext cx="7313295" cy="804862"/>
          </a:xfr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2025/7/6</a:t>
            </a:fld>
            <a:endParaRPr lang="zh-CN" altLang="en-US"/>
          </a:p>
        </p:txBody>
      </p:sp>
      <p:sp>
        <p:nvSpPr>
          <p:cNvPr id="5" name="页脚占位符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9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90204" pitchFamily="34" charset="0"/>
        <a:buChar char="–"/>
        <a:defRPr sz="373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3" name="图片 2" descr="桌子上碗里的食物&#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284" y="0"/>
            <a:ext cx="5090878" cy="6761722"/>
          </a:xfrm>
          <a:prstGeom prst="rect">
            <a:avLst/>
          </a:prstGeom>
        </p:spPr>
      </p:pic>
      <p:sp>
        <p:nvSpPr>
          <p:cNvPr id="4" name="文本框 3"/>
          <p:cNvSpPr txBox="1"/>
          <p:nvPr/>
        </p:nvSpPr>
        <p:spPr>
          <a:xfrm>
            <a:off x="5086300" y="0"/>
            <a:ext cx="6840760" cy="1862048"/>
          </a:xfrm>
          <a:prstGeom prst="rect">
            <a:avLst/>
          </a:prstGeom>
          <a:solidFill>
            <a:schemeClr val="accent2">
              <a:lumMod val="50000"/>
            </a:schemeClr>
          </a:solidFill>
        </p:spPr>
        <p:txBody>
          <a:bodyPr wrap="square" rtlCol="0">
            <a:spAutoFit/>
          </a:bodyPr>
          <a:lstStyle/>
          <a:p>
            <a:pPr algn="ctr"/>
            <a:r>
              <a:rPr kumimoji="1" lang="en-US" altLang="zh-CN" sz="11500">
                <a:ln w="0"/>
                <a:solidFill>
                  <a:schemeClr val="bg1"/>
                </a:solidFill>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rPr>
              <a:t>Luosifen</a:t>
            </a:r>
            <a:endParaRPr kumimoji="1" lang="zh-CN" altLang="en-US" sz="11500" dirty="0">
              <a:ln w="0"/>
              <a:solidFill>
                <a:schemeClr val="bg1"/>
              </a:solidFill>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endParaRPr>
          </a:p>
        </p:txBody>
      </p:sp>
      <p:sp>
        <p:nvSpPr>
          <p:cNvPr id="5" name="文本框 4"/>
          <p:cNvSpPr txBox="1"/>
          <p:nvPr/>
        </p:nvSpPr>
        <p:spPr>
          <a:xfrm>
            <a:off x="5410336" y="2564904"/>
            <a:ext cx="6192688" cy="954107"/>
          </a:xfrm>
          <a:prstGeom prst="rect">
            <a:avLst/>
          </a:prstGeom>
          <a:noFill/>
        </p:spPr>
        <p:txBody>
          <a:bodyPr wrap="square" rtlCol="0">
            <a:spAutoFit/>
          </a:bodyPr>
          <a:lstStyle/>
          <a:p>
            <a:r>
              <a:rPr kumimoji="1" lang="en-US" altLang="zh-CN" sz="2800">
                <a:latin typeface="Times New Roman" panose="02020503050405090304" pitchFamily="18" charset="0"/>
                <a:cs typeface="Times New Roman" panose="02020503050405090304" pitchFamily="18" charset="0"/>
              </a:rPr>
              <a:t>There is nothing that Luosifen can’t solve.</a:t>
            </a:r>
          </a:p>
          <a:p>
            <a:r>
              <a:rPr kumimoji="1" lang="zh-CN" altLang="en-US" sz="2800">
                <a:latin typeface="Times New Roman" panose="02020503050405090304" pitchFamily="18" charset="0"/>
                <a:cs typeface="Times New Roman" panose="02020503050405090304" pitchFamily="18" charset="0"/>
              </a:rPr>
              <a:t>没有一碗螺狮粉解决不了的事。</a:t>
            </a:r>
            <a:endParaRPr kumimoji="1" lang="zh-CN" altLang="en-US" sz="2800" dirty="0">
              <a:latin typeface="Times New Roman" panose="02020503050405090304" pitchFamily="18" charset="0"/>
              <a:cs typeface="Times New Roman" panose="02020503050405090304" pitchFamily="18" charset="0"/>
            </a:endParaRP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574" y="3439847"/>
            <a:ext cx="3574106" cy="3396928"/>
          </a:xfrm>
          <a:prstGeom prst="rect">
            <a:avLst/>
          </a:prstGeom>
        </p:spPr>
      </p:pic>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6680" y="3439847"/>
            <a:ext cx="3636247" cy="3362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5101" y="965313"/>
            <a:ext cx="2218280" cy="33357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2425001" y="1120676"/>
            <a:ext cx="2210439" cy="33357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752747" y="1134586"/>
            <a:ext cx="2376264" cy="33218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24269" y="1992751"/>
            <a:ext cx="2308330" cy="2308324"/>
          </a:xfrm>
          <a:prstGeom prst="rect">
            <a:avLst/>
          </a:prstGeom>
          <a:noFill/>
        </p:spPr>
        <p:txBody>
          <a:bodyPr wrap="square" rtlCol="0">
            <a:spAutoFit/>
          </a:bodyPr>
          <a:lstStyle/>
          <a:p>
            <a:pPr algn="just"/>
            <a:r>
              <a:rPr lang="en-GB" altLang="zh-CN" dirty="0"/>
              <a:t>Wash and drain the green vegetables</a:t>
            </a:r>
            <a:r>
              <a:rPr lang="en-US" altLang="zh-CN" dirty="0"/>
              <a:t>, </a:t>
            </a:r>
            <a:r>
              <a:rPr lang="en-GB" altLang="zh-CN" dirty="0"/>
              <a:t>wash and shred black fungus, wash sour bamboo shoots and shred</a:t>
            </a:r>
            <a:r>
              <a:rPr lang="en-US" altLang="zh-CN" dirty="0"/>
              <a:t>, </a:t>
            </a:r>
            <a:r>
              <a:rPr lang="en-GB" altLang="zh-CN" dirty="0"/>
              <a:t>dry clean and chop sour beans and radish</a:t>
            </a:r>
            <a:r>
              <a:rPr lang="en-US" altLang="zh-CN" dirty="0"/>
              <a:t>.</a:t>
            </a:r>
            <a:endParaRPr lang="en-GB" altLang="zh-CN" dirty="0"/>
          </a:p>
        </p:txBody>
      </p:sp>
      <p:sp>
        <p:nvSpPr>
          <p:cNvPr id="11" name="文本框 10"/>
          <p:cNvSpPr txBox="1"/>
          <p:nvPr/>
        </p:nvSpPr>
        <p:spPr>
          <a:xfrm>
            <a:off x="883823" y="1120676"/>
            <a:ext cx="380365" cy="521970"/>
          </a:xfrm>
          <a:prstGeom prst="rect">
            <a:avLst/>
          </a:prstGeom>
          <a:noFill/>
        </p:spPr>
        <p:txBody>
          <a:bodyPr wrap="none" rtlCol="0">
            <a:spAutoFit/>
          </a:bodyPr>
          <a:lstStyle/>
          <a:p>
            <a:r>
              <a:rPr lang="en-US" altLang="zh-CN" sz="2800" b="1" dirty="0">
                <a:cs typeface="+mn-ea"/>
                <a:sym typeface="+mn-lt"/>
              </a:rPr>
              <a:t>1</a:t>
            </a:r>
          </a:p>
        </p:txBody>
      </p:sp>
      <p:sp>
        <p:nvSpPr>
          <p:cNvPr id="12" name="文本框 11"/>
          <p:cNvSpPr txBox="1"/>
          <p:nvPr/>
        </p:nvSpPr>
        <p:spPr>
          <a:xfrm>
            <a:off x="2449280" y="1992751"/>
            <a:ext cx="2194139" cy="2585323"/>
          </a:xfrm>
          <a:prstGeom prst="rect">
            <a:avLst/>
          </a:prstGeom>
          <a:noFill/>
        </p:spPr>
        <p:txBody>
          <a:bodyPr wrap="square" rtlCol="0">
            <a:spAutoFit/>
          </a:bodyPr>
          <a:lstStyle/>
          <a:p>
            <a:pPr algn="just"/>
            <a:r>
              <a:rPr lang="en-GB" altLang="zh-CN" dirty="0">
                <a:latin typeface="Times New Roman" panose="02020503050405090304" pitchFamily="18" charset="0"/>
                <a:cs typeface="Times New Roman" panose="02020503050405090304" pitchFamily="18" charset="0"/>
              </a:rPr>
              <a:t>Work into the wide oil, oil temperature 60% hot into the tofu bamboo skin fried crisp, remove the oil, the tofu bamboo skin to cool down and break into small pieces</a:t>
            </a:r>
          </a:p>
        </p:txBody>
      </p:sp>
      <p:sp>
        <p:nvSpPr>
          <p:cNvPr id="13" name="文本框 12"/>
          <p:cNvSpPr txBox="1"/>
          <p:nvPr/>
        </p:nvSpPr>
        <p:spPr>
          <a:xfrm>
            <a:off x="3177543" y="1131407"/>
            <a:ext cx="787400" cy="521970"/>
          </a:xfrm>
          <a:prstGeom prst="rect">
            <a:avLst/>
          </a:prstGeom>
          <a:noFill/>
        </p:spPr>
        <p:txBody>
          <a:bodyPr wrap="square" rtlCol="0">
            <a:spAutoFit/>
          </a:bodyPr>
          <a:lstStyle/>
          <a:p>
            <a:r>
              <a:rPr lang="en-US" altLang="zh-CN" sz="2800" b="1" dirty="0">
                <a:cs typeface="+mn-ea"/>
                <a:sym typeface="+mn-lt"/>
              </a:rPr>
              <a:t>2</a:t>
            </a:r>
            <a:endParaRPr lang="en-US" altLang="zh-CN" sz="2800" b="1" dirty="0">
              <a:solidFill>
                <a:schemeClr val="tx1">
                  <a:lumMod val="85000"/>
                  <a:lumOff val="15000"/>
                </a:schemeClr>
              </a:solidFill>
              <a:cs typeface="+mn-ea"/>
              <a:sym typeface="+mn-lt"/>
            </a:endParaRPr>
          </a:p>
        </p:txBody>
      </p:sp>
      <p:sp>
        <p:nvSpPr>
          <p:cNvPr id="14" name="文本框 13"/>
          <p:cNvSpPr txBox="1"/>
          <p:nvPr/>
        </p:nvSpPr>
        <p:spPr>
          <a:xfrm>
            <a:off x="4722845" y="1898935"/>
            <a:ext cx="2359025" cy="2585323"/>
          </a:xfrm>
          <a:prstGeom prst="rect">
            <a:avLst/>
          </a:prstGeom>
          <a:noFill/>
        </p:spPr>
        <p:txBody>
          <a:bodyPr wrap="square" rtlCol="0">
            <a:spAutoFit/>
          </a:bodyPr>
          <a:lstStyle/>
          <a:p>
            <a:pPr algn="just"/>
            <a:r>
              <a:rPr lang="en-GB" altLang="zh-CN" dirty="0"/>
              <a:t>Put the chili powder into the bowl, while the oil is hot after frying the bean curd, pour the appropriate amount of hot oil into the bowl, and let it stand for a moment to become chili oil.</a:t>
            </a:r>
          </a:p>
        </p:txBody>
      </p:sp>
      <p:sp>
        <p:nvSpPr>
          <p:cNvPr id="15" name="文本框 14"/>
          <p:cNvSpPr txBox="1"/>
          <p:nvPr/>
        </p:nvSpPr>
        <p:spPr>
          <a:xfrm>
            <a:off x="5401484" y="1092855"/>
            <a:ext cx="977900" cy="521970"/>
          </a:xfrm>
          <a:prstGeom prst="rect">
            <a:avLst/>
          </a:prstGeom>
          <a:noFill/>
        </p:spPr>
        <p:txBody>
          <a:bodyPr wrap="square" rtlCol="0">
            <a:spAutoFit/>
          </a:bodyPr>
          <a:lstStyle/>
          <a:p>
            <a:pPr algn="ctr"/>
            <a:r>
              <a:rPr lang="en-US" altLang="zh-CN" sz="2800" b="1" dirty="0">
                <a:cs typeface="+mn-ea"/>
                <a:sym typeface="+mn-lt"/>
              </a:rPr>
              <a:t>3</a:t>
            </a:r>
            <a:endParaRPr lang="en-US" altLang="zh-CN" sz="2800" b="1" dirty="0">
              <a:solidFill>
                <a:schemeClr val="tx1">
                  <a:lumMod val="85000"/>
                  <a:lumOff val="15000"/>
                </a:schemeClr>
              </a:solidFill>
              <a:cs typeface="+mn-ea"/>
              <a:sym typeface="+mn-lt"/>
            </a:endParaRPr>
          </a:p>
        </p:txBody>
      </p:sp>
      <p:sp>
        <p:nvSpPr>
          <p:cNvPr id="16" name="文本框 15"/>
          <p:cNvSpPr txBox="1"/>
          <p:nvPr/>
        </p:nvSpPr>
        <p:spPr>
          <a:xfrm>
            <a:off x="4075309" y="155604"/>
            <a:ext cx="4394200" cy="583565"/>
          </a:xfrm>
          <a:prstGeom prst="rect">
            <a:avLst/>
          </a:prstGeom>
          <a:noFill/>
        </p:spPr>
        <p:txBody>
          <a:bodyPr wrap="none" rtlCol="0">
            <a:spAutoFit/>
          </a:bodyPr>
          <a:lstStyle/>
          <a:p>
            <a:r>
              <a:rPr lang="en-US" altLang="zh-CN" sz="3200" b="1" dirty="0">
                <a:latin typeface="微软雅黑" pitchFamily="34" charset="-122"/>
                <a:ea typeface="微软雅黑" pitchFamily="34" charset="-122"/>
                <a:cs typeface="+mn-ea"/>
                <a:sym typeface="+mn-ea"/>
              </a:rPr>
              <a:t>Production Methods</a:t>
            </a:r>
          </a:p>
        </p:txBody>
      </p:sp>
      <p:pic>
        <p:nvPicPr>
          <p:cNvPr id="17" name="图片 16"/>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5400000">
            <a:off x="2947628" y="33449"/>
            <a:ext cx="1274527" cy="862642"/>
          </a:xfrm>
          <a:prstGeom prst="rect">
            <a:avLst/>
          </a:prstGeom>
        </p:spPr>
      </p:pic>
      <p:sp>
        <p:nvSpPr>
          <p:cNvPr id="18" name="文本框 17"/>
          <p:cNvSpPr txBox="1"/>
          <p:nvPr/>
        </p:nvSpPr>
        <p:spPr>
          <a:xfrm>
            <a:off x="3165650" y="231737"/>
            <a:ext cx="521970" cy="460375"/>
          </a:xfrm>
          <a:prstGeom prst="rect">
            <a:avLst/>
          </a:prstGeom>
          <a:noFill/>
        </p:spPr>
        <p:txBody>
          <a:bodyPr wrap="none" rtlCol="0">
            <a:spAutoFit/>
          </a:bodyPr>
          <a:lstStyle/>
          <a:p>
            <a:r>
              <a:rPr lang="en-US" altLang="zh-CN" sz="2400" b="1" dirty="0">
                <a:solidFill>
                  <a:schemeClr val="bg1"/>
                </a:solidFill>
              </a:rPr>
              <a:t>02</a:t>
            </a:r>
            <a:endParaRPr lang="zh-CN" altLang="en-US" sz="2400" b="1" dirty="0">
              <a:solidFill>
                <a:schemeClr val="bg1"/>
              </a:solidFill>
            </a:endParaRPr>
          </a:p>
        </p:txBody>
      </p:sp>
      <p:sp>
        <p:nvSpPr>
          <p:cNvPr id="2" name="文本框 1"/>
          <p:cNvSpPr txBox="1"/>
          <p:nvPr/>
        </p:nvSpPr>
        <p:spPr>
          <a:xfrm>
            <a:off x="28099" y="1495522"/>
            <a:ext cx="2376264" cy="369332"/>
          </a:xfrm>
          <a:prstGeom prst="rect">
            <a:avLst/>
          </a:prstGeom>
          <a:noFill/>
        </p:spPr>
        <p:txBody>
          <a:bodyPr wrap="square" rtlCol="0">
            <a:spAutoFit/>
          </a:bodyPr>
          <a:lstStyle/>
          <a:p>
            <a:r>
              <a:rPr lang="en-GB" altLang="zh-CN" b="1" dirty="0"/>
              <a:t>Wash the garnishes</a:t>
            </a:r>
          </a:p>
        </p:txBody>
      </p:sp>
      <p:sp>
        <p:nvSpPr>
          <p:cNvPr id="3" name="文本框 2"/>
          <p:cNvSpPr txBox="1"/>
          <p:nvPr/>
        </p:nvSpPr>
        <p:spPr>
          <a:xfrm>
            <a:off x="2388600" y="1517429"/>
            <a:ext cx="2406650" cy="400110"/>
          </a:xfrm>
          <a:prstGeom prst="rect">
            <a:avLst/>
          </a:prstGeom>
          <a:noFill/>
        </p:spPr>
        <p:txBody>
          <a:bodyPr wrap="square" rtlCol="0">
            <a:spAutoFit/>
          </a:bodyPr>
          <a:lstStyle/>
          <a:p>
            <a:r>
              <a:rPr lang="en-GB" altLang="zh-CN" sz="2000" b="1" dirty="0">
                <a:latin typeface="Times New Roman" panose="02020503050405090304" pitchFamily="18" charset="0"/>
                <a:cs typeface="Times New Roman" panose="02020503050405090304" pitchFamily="18" charset="0"/>
              </a:rPr>
              <a:t>Fried </a:t>
            </a:r>
            <a:r>
              <a:rPr lang="en-GB" altLang="zh-CN" sz="2000" b="1" dirty="0" err="1">
                <a:latin typeface="Times New Roman" panose="02020503050405090304" pitchFamily="18" charset="0"/>
                <a:cs typeface="Times New Roman" panose="02020503050405090304" pitchFamily="18" charset="0"/>
              </a:rPr>
              <a:t>beancurd</a:t>
            </a:r>
            <a:r>
              <a:rPr lang="en-GB" altLang="zh-CN" sz="2000" b="1" dirty="0">
                <a:latin typeface="Times New Roman" panose="02020503050405090304" pitchFamily="18" charset="0"/>
                <a:cs typeface="Times New Roman" panose="02020503050405090304" pitchFamily="18" charset="0"/>
              </a:rPr>
              <a:t> skin</a:t>
            </a:r>
          </a:p>
        </p:txBody>
      </p:sp>
      <p:sp>
        <p:nvSpPr>
          <p:cNvPr id="4" name="矩形 3"/>
          <p:cNvSpPr/>
          <p:nvPr/>
        </p:nvSpPr>
        <p:spPr>
          <a:xfrm>
            <a:off x="9681991" y="1071147"/>
            <a:ext cx="2376264" cy="34131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238339" y="1092855"/>
            <a:ext cx="2376264" cy="361694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zh-CN" dirty="0"/>
              <a:t>Make chili oil</a:t>
            </a:r>
          </a:p>
        </p:txBody>
      </p:sp>
      <p:sp>
        <p:nvSpPr>
          <p:cNvPr id="6" name="文本框 5"/>
          <p:cNvSpPr txBox="1"/>
          <p:nvPr/>
        </p:nvSpPr>
        <p:spPr>
          <a:xfrm>
            <a:off x="7723255" y="1071147"/>
            <a:ext cx="977900" cy="521970"/>
          </a:xfrm>
          <a:prstGeom prst="rect">
            <a:avLst/>
          </a:prstGeom>
          <a:noFill/>
        </p:spPr>
        <p:txBody>
          <a:bodyPr wrap="square" rtlCol="0">
            <a:spAutoFit/>
          </a:bodyPr>
          <a:lstStyle/>
          <a:p>
            <a:pPr algn="ctr"/>
            <a:r>
              <a:rPr lang="en-US" altLang="zh-CN" sz="2800" b="1" dirty="0">
                <a:cs typeface="+mn-ea"/>
                <a:sym typeface="+mn-lt"/>
              </a:rPr>
              <a:t>4</a:t>
            </a:r>
            <a:endParaRPr lang="en-US" altLang="zh-CN" sz="2800" b="1" dirty="0">
              <a:solidFill>
                <a:schemeClr val="tx1">
                  <a:lumMod val="85000"/>
                  <a:lumOff val="15000"/>
                </a:schemeClr>
              </a:solidFill>
              <a:cs typeface="+mn-ea"/>
              <a:sym typeface="+mn-lt"/>
            </a:endParaRPr>
          </a:p>
        </p:txBody>
      </p:sp>
      <p:sp>
        <p:nvSpPr>
          <p:cNvPr id="21" name="文本框 20"/>
          <p:cNvSpPr txBox="1"/>
          <p:nvPr/>
        </p:nvSpPr>
        <p:spPr>
          <a:xfrm>
            <a:off x="10381173" y="1076113"/>
            <a:ext cx="977900" cy="521970"/>
          </a:xfrm>
          <a:prstGeom prst="rect">
            <a:avLst/>
          </a:prstGeom>
          <a:noFill/>
        </p:spPr>
        <p:txBody>
          <a:bodyPr wrap="square" rtlCol="0">
            <a:spAutoFit/>
          </a:bodyPr>
          <a:lstStyle/>
          <a:p>
            <a:pPr algn="ctr"/>
            <a:r>
              <a:rPr lang="en-US" altLang="zh-CN" sz="2800" b="1" dirty="0">
                <a:cs typeface="+mn-ea"/>
                <a:sym typeface="+mn-lt"/>
              </a:rPr>
              <a:t>5</a:t>
            </a:r>
            <a:endParaRPr lang="en-US" altLang="zh-CN" sz="2800" b="1" dirty="0">
              <a:solidFill>
                <a:schemeClr val="tx1">
                  <a:lumMod val="85000"/>
                  <a:lumOff val="15000"/>
                </a:schemeClr>
              </a:solidFill>
              <a:cs typeface="+mn-ea"/>
              <a:sym typeface="+mn-lt"/>
            </a:endParaRPr>
          </a:p>
        </p:txBody>
      </p:sp>
      <p:sp>
        <p:nvSpPr>
          <p:cNvPr id="22" name="文本框 21"/>
          <p:cNvSpPr txBox="1"/>
          <p:nvPr/>
        </p:nvSpPr>
        <p:spPr>
          <a:xfrm>
            <a:off x="7186016" y="1440311"/>
            <a:ext cx="2309120" cy="707886"/>
          </a:xfrm>
          <a:prstGeom prst="rect">
            <a:avLst/>
          </a:prstGeom>
          <a:noFill/>
        </p:spPr>
        <p:txBody>
          <a:bodyPr wrap="square" rtlCol="0">
            <a:spAutoFit/>
          </a:bodyPr>
          <a:lstStyle/>
          <a:p>
            <a:r>
              <a:rPr lang="en-GB" altLang="zh-CN" sz="2000" b="1" dirty="0">
                <a:latin typeface="Times New Roman" panose="02020503050405090304" pitchFamily="18" charset="0"/>
                <a:cs typeface="Times New Roman" panose="02020503050405090304" pitchFamily="18" charset="0"/>
              </a:rPr>
              <a:t>Stir-fried vegetable side</a:t>
            </a:r>
          </a:p>
        </p:txBody>
      </p:sp>
      <p:sp>
        <p:nvSpPr>
          <p:cNvPr id="23" name="文本框 22"/>
          <p:cNvSpPr txBox="1"/>
          <p:nvPr/>
        </p:nvSpPr>
        <p:spPr>
          <a:xfrm>
            <a:off x="5008700" y="1441679"/>
            <a:ext cx="1728192" cy="400110"/>
          </a:xfrm>
          <a:prstGeom prst="rect">
            <a:avLst/>
          </a:prstGeom>
          <a:noFill/>
        </p:spPr>
        <p:txBody>
          <a:bodyPr wrap="square" rtlCol="0">
            <a:spAutoFit/>
          </a:bodyPr>
          <a:lstStyle/>
          <a:p>
            <a:r>
              <a:rPr lang="en-GB" altLang="zh-CN" sz="2000" b="1" dirty="0">
                <a:latin typeface="Times New Roman" panose="02020503050405090304" pitchFamily="18" charset="0"/>
                <a:cs typeface="Times New Roman" panose="02020503050405090304" pitchFamily="18" charset="0"/>
              </a:rPr>
              <a:t>Make chili oil</a:t>
            </a:r>
          </a:p>
        </p:txBody>
      </p:sp>
      <p:sp>
        <p:nvSpPr>
          <p:cNvPr id="24" name="文本框 23"/>
          <p:cNvSpPr txBox="1"/>
          <p:nvPr/>
        </p:nvSpPr>
        <p:spPr>
          <a:xfrm>
            <a:off x="9752421" y="1555927"/>
            <a:ext cx="2255684" cy="400110"/>
          </a:xfrm>
          <a:prstGeom prst="rect">
            <a:avLst/>
          </a:prstGeom>
          <a:noFill/>
        </p:spPr>
        <p:txBody>
          <a:bodyPr wrap="square" rtlCol="0">
            <a:spAutoFit/>
          </a:bodyPr>
          <a:lstStyle/>
          <a:p>
            <a:r>
              <a:rPr lang="en-GB" altLang="zh-CN" sz="2000" b="1" dirty="0"/>
              <a:t>Powder cooking</a:t>
            </a:r>
          </a:p>
        </p:txBody>
      </p:sp>
      <p:sp>
        <p:nvSpPr>
          <p:cNvPr id="25" name="文本框 24"/>
          <p:cNvSpPr txBox="1"/>
          <p:nvPr/>
        </p:nvSpPr>
        <p:spPr>
          <a:xfrm>
            <a:off x="9692324" y="2074269"/>
            <a:ext cx="2329326" cy="1938992"/>
          </a:xfrm>
          <a:prstGeom prst="rect">
            <a:avLst/>
          </a:prstGeom>
          <a:noFill/>
        </p:spPr>
        <p:txBody>
          <a:bodyPr wrap="square" rtlCol="0">
            <a:spAutoFit/>
          </a:bodyPr>
          <a:lstStyle/>
          <a:p>
            <a:pPr algn="just"/>
            <a:r>
              <a:rPr lang="en-GB" altLang="zh-CN" sz="2000" dirty="0">
                <a:latin typeface="Times New Roman" panose="02020503050405090304" pitchFamily="18" charset="0"/>
                <a:cs typeface="Times New Roman" panose="02020503050405090304" pitchFamily="18" charset="0"/>
              </a:rPr>
              <a:t>Soak the noodles in cold water, cook with vegetables, then add peanuts, tofu, and pour the river snail soup over.</a:t>
            </a:r>
          </a:p>
        </p:txBody>
      </p:sp>
      <p:sp>
        <p:nvSpPr>
          <p:cNvPr id="26" name="文本框 25"/>
          <p:cNvSpPr txBox="1"/>
          <p:nvPr/>
        </p:nvSpPr>
        <p:spPr>
          <a:xfrm>
            <a:off x="7160618" y="2059376"/>
            <a:ext cx="2288766" cy="3139321"/>
          </a:xfrm>
          <a:prstGeom prst="rect">
            <a:avLst/>
          </a:prstGeom>
          <a:noFill/>
        </p:spPr>
        <p:txBody>
          <a:bodyPr wrap="square" rtlCol="0">
            <a:spAutoFit/>
          </a:bodyPr>
          <a:lstStyle/>
          <a:p>
            <a:pPr algn="just"/>
            <a:r>
              <a:rPr lang="en-US" altLang="zh-CN" dirty="0">
                <a:latin typeface="Times New Roman" panose="02020503050405090304" pitchFamily="18" charset="0"/>
                <a:cs typeface="Times New Roman" panose="02020503050405090304" pitchFamily="18" charset="0"/>
              </a:rPr>
              <a:t>1.</a:t>
            </a:r>
            <a:r>
              <a:rPr lang="zh-CN" altLang="en-US" dirty="0">
                <a:latin typeface="Times New Roman" panose="02020503050405090304" pitchFamily="18" charset="0"/>
                <a:cs typeface="Times New Roman" panose="02020503050405090304" pitchFamily="18" charset="0"/>
              </a:rPr>
              <a:t> </a:t>
            </a:r>
            <a:r>
              <a:rPr lang="en-GB" altLang="zh-CN" dirty="0">
                <a:latin typeface="Times New Roman" panose="02020503050405090304" pitchFamily="18" charset="0"/>
                <a:cs typeface="Times New Roman" panose="02020503050405090304" pitchFamily="18" charset="0"/>
              </a:rPr>
              <a:t>Fry peanuts in oil until crisp, then remove.</a:t>
            </a:r>
          </a:p>
          <a:p>
            <a:pPr algn="just"/>
            <a:r>
              <a:rPr lang="en-US" altLang="zh-CN" dirty="0">
                <a:latin typeface="Times New Roman" panose="02020503050405090304" pitchFamily="18" charset="0"/>
                <a:cs typeface="Times New Roman" panose="02020503050405090304" pitchFamily="18" charset="0"/>
              </a:rPr>
              <a:t>2.</a:t>
            </a:r>
            <a:r>
              <a:rPr lang="zh-CN" altLang="en-US" dirty="0">
                <a:latin typeface="Times New Roman" panose="02020503050405090304" pitchFamily="18" charset="0"/>
                <a:cs typeface="Times New Roman" panose="02020503050405090304" pitchFamily="18" charset="0"/>
              </a:rPr>
              <a:t> </a:t>
            </a:r>
            <a:r>
              <a:rPr lang="en-GB" altLang="zh-CN" dirty="0">
                <a:latin typeface="Times New Roman" panose="02020503050405090304" pitchFamily="18" charset="0"/>
                <a:cs typeface="Times New Roman" panose="02020503050405090304" pitchFamily="18" charset="0"/>
              </a:rPr>
              <a:t>Stir-fry radish, sour beans, black fungus, stir-fry and serve</a:t>
            </a:r>
            <a:r>
              <a:rPr lang="en-US" altLang="zh-CN" dirty="0">
                <a:latin typeface="Times New Roman" panose="02020503050405090304" pitchFamily="18" charset="0"/>
                <a:cs typeface="Times New Roman" panose="02020503050405090304" pitchFamily="18" charset="0"/>
              </a:rPr>
              <a:t>.</a:t>
            </a:r>
          </a:p>
          <a:p>
            <a:pPr algn="just"/>
            <a:r>
              <a:rPr lang="en-US" altLang="zh-CN" dirty="0">
                <a:latin typeface="Times New Roman" panose="02020503050405090304" pitchFamily="18" charset="0"/>
                <a:cs typeface="Times New Roman" panose="02020503050405090304" pitchFamily="18" charset="0"/>
              </a:rPr>
              <a:t>3. </a:t>
            </a:r>
            <a:r>
              <a:rPr lang="en-GB" altLang="zh-CN" dirty="0">
                <a:latin typeface="Times New Roman" panose="02020503050405090304" pitchFamily="18" charset="0"/>
                <a:cs typeface="Times New Roman" panose="02020503050405090304" pitchFamily="18" charset="0"/>
              </a:rPr>
              <a:t>Dry sour bamboo shoots, stir-fry with oil and salt, then serve.</a:t>
            </a:r>
          </a:p>
          <a:p>
            <a:pPr algn="just"/>
            <a:endParaRPr lang="zh-CN" altLang="en-GB" dirty="0">
              <a:latin typeface="Times New Roman" panose="02020503050405090304" pitchFamily="18" charset="0"/>
              <a:cs typeface="Times New Roman" panose="02020503050405090304" pitchFamily="18" charset="0"/>
            </a:endParaRPr>
          </a:p>
          <a:p>
            <a:pPr marL="342900" indent="-342900" algn="just">
              <a:buAutoNum type="arabicPeriod"/>
            </a:pPr>
            <a:endParaRPr lang="en-GB" altLang="zh-CN" dirty="0">
              <a:latin typeface="Times New Roman" panose="02020503050405090304" pitchFamily="18" charset="0"/>
              <a:cs typeface="Times New Roman" panose="02020503050405090304" pitchFamily="18" charset="0"/>
            </a:endParaRPr>
          </a:p>
        </p:txBody>
      </p:sp>
      <p:pic>
        <p:nvPicPr>
          <p:cNvPr id="2049"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8370" y="4740104"/>
            <a:ext cx="2248275" cy="1972977"/>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958" y="4691434"/>
            <a:ext cx="1976401" cy="1945995"/>
          </a:xfrm>
          <a:prstGeom prst="rect">
            <a:avLst/>
          </a:prstGeom>
        </p:spPr>
      </p:pic>
      <p:pic>
        <p:nvPicPr>
          <p:cNvPr id="30" name="图片 29" descr="桌子上有一碗汤&#10;&#10;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9864" y="4709078"/>
            <a:ext cx="2240531" cy="1988688"/>
          </a:xfrm>
          <a:prstGeom prst="rect">
            <a:avLst/>
          </a:prstGeom>
        </p:spPr>
      </p:pic>
      <p:pic>
        <p:nvPicPr>
          <p:cNvPr id="32" name="图片 31" descr="桌子上放着许多食物&#10;&#10;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6184" y="4768536"/>
            <a:ext cx="2096332" cy="1993218"/>
          </a:xfrm>
          <a:prstGeom prst="rect">
            <a:avLst/>
          </a:prstGeom>
        </p:spPr>
      </p:pic>
      <p:pic>
        <p:nvPicPr>
          <p:cNvPr id="34" name="图片 33" descr="碗里的食物&#10;&#10;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38064" y="4666547"/>
            <a:ext cx="2123955" cy="21971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 grpId="0"/>
      <p:bldP spid="3" grpId="0"/>
      <p:bldP spid="6"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87000"/>
          </a:blip>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3790156" y="2105561"/>
            <a:ext cx="2592288" cy="2646878"/>
          </a:xfrm>
          <a:prstGeom prst="rect">
            <a:avLst/>
          </a:prstGeom>
          <a:noFill/>
          <a:effectLst>
            <a:outerShdw blurRad="50800" dist="38100" dir="5400000" algn="t" rotWithShape="0">
              <a:prstClr val="black">
                <a:alpha val="40000"/>
              </a:prstClr>
            </a:outerShdw>
          </a:effectLst>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16600" b="1" i="0" kern="1200" cap="none" spc="0" normalizeH="0" baseline="0" noProof="0" dirty="0">
                <a:solidFill>
                  <a:prstClr val="white"/>
                </a:solidFill>
                <a:latin typeface="Arial" panose="020B0604020202090204"/>
                <a:ea typeface="微软雅黑 Light" panose="020B0502040204020203" charset="-122"/>
                <a:cs typeface="+mn-ea"/>
                <a:sym typeface="+mn-lt"/>
              </a:rPr>
              <a:t>04</a:t>
            </a:r>
          </a:p>
        </p:txBody>
      </p:sp>
      <p:sp>
        <p:nvSpPr>
          <p:cNvPr id="18" name="文本框 17"/>
          <p:cNvSpPr txBox="1"/>
          <p:nvPr/>
        </p:nvSpPr>
        <p:spPr>
          <a:xfrm>
            <a:off x="5230316" y="2967335"/>
            <a:ext cx="5817235" cy="923330"/>
          </a:xfrm>
          <a:prstGeom prst="rect">
            <a:avLst/>
          </a:prstGeom>
          <a:noFill/>
          <a:effectLst>
            <a:outerShdw blurRad="50800" dist="38100" dir="5400000" algn="t" rotWithShape="0">
              <a:prstClr val="black">
                <a:alpha val="40000"/>
              </a:prstClr>
            </a:outerShdw>
          </a:effectLst>
        </p:spPr>
        <p:txBody>
          <a:bodyPr wrap="square" rtlCol="0">
            <a:spAutoFit/>
          </a:bodyPr>
          <a:lstStyle/>
          <a:p>
            <a:pPr lvl="0" algn="ctr"/>
            <a:r>
              <a:rPr lang="en-US" altLang="zh-CN" sz="5400" b="1" dirty="0">
                <a:solidFill>
                  <a:schemeClr val="bg1"/>
                </a:solidFill>
                <a:latin typeface="Times New Roman" panose="02020503050405090304" pitchFamily="18" charset="0"/>
                <a:ea typeface="微软雅黑" pitchFamily="34" charset="-122"/>
                <a:cs typeface="Times New Roman" panose="02020503050405090304" pitchFamily="18" charset="0"/>
                <a:sym typeface="+mn-ea"/>
              </a:rPr>
              <a:t>The Reason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62064" y="124015"/>
            <a:ext cx="6264696" cy="707886"/>
          </a:xfrm>
          <a:prstGeom prst="rect">
            <a:avLst/>
          </a:prstGeom>
          <a:noFill/>
        </p:spPr>
        <p:txBody>
          <a:bodyPr wrap="square" rtlCol="0">
            <a:spAutoFit/>
          </a:bodyPr>
          <a:lstStyle/>
          <a:p>
            <a:r>
              <a:rPr kumimoji="1" lang="en-US" altLang="zh-CN" sz="4000" b="1" dirty="0">
                <a:latin typeface="Times New Roman" panose="02020503050405090304" pitchFamily="18" charset="0"/>
                <a:cs typeface="Times New Roman" panose="02020503050405090304" pitchFamily="18" charset="0"/>
              </a:rPr>
              <a:t>4.Reasons</a:t>
            </a:r>
            <a:r>
              <a:rPr kumimoji="1" lang="zh-CN" altLang="en-US" sz="4000" b="1" dirty="0">
                <a:latin typeface="Times New Roman" panose="02020503050405090304" pitchFamily="18" charset="0"/>
                <a:cs typeface="Times New Roman" panose="02020503050405090304" pitchFamily="18" charset="0"/>
              </a:rPr>
              <a:t> </a:t>
            </a:r>
            <a:r>
              <a:rPr kumimoji="1" lang="en-US" altLang="zh-CN" sz="4000" b="1" dirty="0">
                <a:latin typeface="Times New Roman" panose="02020503050405090304" pitchFamily="18" charset="0"/>
                <a:cs typeface="Times New Roman" panose="02020503050405090304" pitchFamily="18" charset="0"/>
              </a:rPr>
              <a:t>for its popularity</a:t>
            </a:r>
            <a:endParaRPr kumimoji="1" lang="zh-CN" altLang="en-US" sz="4000" b="1" dirty="0">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226" y="1556792"/>
            <a:ext cx="3953330" cy="3933056"/>
          </a:xfrm>
          <a:prstGeom prst="rect">
            <a:avLst/>
          </a:prstGeom>
        </p:spPr>
      </p:pic>
      <p:sp>
        <p:nvSpPr>
          <p:cNvPr id="4" name="椭圆 3"/>
          <p:cNvSpPr/>
          <p:nvPr/>
        </p:nvSpPr>
        <p:spPr>
          <a:xfrm>
            <a:off x="4618854" y="3523320"/>
            <a:ext cx="648072" cy="6480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chemeClr val="accent2">
                    <a:lumMod val="75000"/>
                  </a:schemeClr>
                </a:solidFill>
              </a:ln>
            </a:endParaRPr>
          </a:p>
        </p:txBody>
      </p:sp>
      <p:sp>
        <p:nvSpPr>
          <p:cNvPr id="5" name="文本框 4"/>
          <p:cNvSpPr txBox="1"/>
          <p:nvPr/>
        </p:nvSpPr>
        <p:spPr>
          <a:xfrm>
            <a:off x="4678424" y="3638911"/>
            <a:ext cx="648072" cy="461665"/>
          </a:xfrm>
          <a:prstGeom prst="rect">
            <a:avLst/>
          </a:prstGeom>
          <a:noFill/>
        </p:spPr>
        <p:txBody>
          <a:bodyPr wrap="square" rtlCol="0">
            <a:spAutoFit/>
          </a:bodyPr>
          <a:lstStyle/>
          <a:p>
            <a:r>
              <a:rPr kumimoji="1" lang="en-US" altLang="zh-CN" sz="2400" dirty="0"/>
              <a:t>02</a:t>
            </a:r>
            <a:endParaRPr kumimoji="1" lang="zh-CN" altLang="en-US" sz="2400" dirty="0"/>
          </a:p>
        </p:txBody>
      </p:sp>
      <p:sp>
        <p:nvSpPr>
          <p:cNvPr id="6" name="文本框 5"/>
          <p:cNvSpPr txBox="1"/>
          <p:nvPr/>
        </p:nvSpPr>
        <p:spPr>
          <a:xfrm>
            <a:off x="5662364" y="3429000"/>
            <a:ext cx="6400428" cy="1569660"/>
          </a:xfrm>
          <a:prstGeom prst="rect">
            <a:avLst/>
          </a:prstGeom>
          <a:noFill/>
        </p:spPr>
        <p:txBody>
          <a:bodyPr wrap="square" rtlCol="0">
            <a:spAutoFit/>
          </a:bodyPr>
          <a:lstStyle/>
          <a:p>
            <a:pPr algn="just"/>
            <a:r>
              <a:rPr kumimoji="1" lang="en-GB" altLang="zh-CN" sz="2400" dirty="0">
                <a:latin typeface="Times New Roman" panose="02020503050405090304" pitchFamily="18" charset="0"/>
                <a:cs typeface="Times New Roman" panose="02020503050405090304" pitchFamily="18" charset="0"/>
              </a:rPr>
              <a:t>Unusual foods often gain cult followings. But it‘s rare for an odorous dish to become a national favorite, which is exactly what’s happened with it.</a:t>
            </a:r>
            <a:r>
              <a:rPr kumimoji="1" lang="zh-CN" altLang="en-US" sz="2400" dirty="0">
                <a:latin typeface="Times New Roman" panose="02020503050405090304" pitchFamily="18" charset="0"/>
                <a:cs typeface="Times New Roman" panose="02020503050405090304" pitchFamily="18" charset="0"/>
              </a:rPr>
              <a:t> </a:t>
            </a:r>
            <a:endParaRPr lang="zh-CN" altLang="en-US" sz="2400" dirty="0">
              <a:latin typeface="Times New Roman" panose="02020503050405090304" pitchFamily="18" charset="0"/>
              <a:cs typeface="Times New Roman" panose="02020503050405090304" pitchFamily="18" charset="0"/>
              <a:sym typeface="+mn-lt"/>
            </a:endParaRPr>
          </a:p>
          <a:p>
            <a:pPr algn="just"/>
            <a:endParaRPr kumimoji="1" lang="zh-CN" altLang="en-US" sz="2400" dirty="0">
              <a:latin typeface="Times New Roman" panose="02020503050405090304" pitchFamily="18" charset="0"/>
              <a:cs typeface="Times New Roman" panose="02020503050405090304" pitchFamily="18" charset="0"/>
            </a:endParaRPr>
          </a:p>
        </p:txBody>
      </p:sp>
      <p:sp>
        <p:nvSpPr>
          <p:cNvPr id="7" name="椭圆 6"/>
          <p:cNvSpPr/>
          <p:nvPr/>
        </p:nvSpPr>
        <p:spPr>
          <a:xfrm>
            <a:off x="4618854" y="5239498"/>
            <a:ext cx="648072" cy="6480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chemeClr val="accent2">
                    <a:lumMod val="75000"/>
                  </a:schemeClr>
                </a:solidFill>
              </a:ln>
            </a:endParaRPr>
          </a:p>
        </p:txBody>
      </p:sp>
      <p:sp>
        <p:nvSpPr>
          <p:cNvPr id="8" name="文本框 7"/>
          <p:cNvSpPr txBox="1"/>
          <p:nvPr/>
        </p:nvSpPr>
        <p:spPr>
          <a:xfrm>
            <a:off x="4684384" y="5352825"/>
            <a:ext cx="648072" cy="461665"/>
          </a:xfrm>
          <a:prstGeom prst="rect">
            <a:avLst/>
          </a:prstGeom>
          <a:noFill/>
        </p:spPr>
        <p:txBody>
          <a:bodyPr wrap="square" rtlCol="0">
            <a:spAutoFit/>
          </a:bodyPr>
          <a:lstStyle/>
          <a:p>
            <a:r>
              <a:rPr kumimoji="1" lang="en-US" altLang="zh-CN" sz="2400" dirty="0"/>
              <a:t>03</a:t>
            </a:r>
            <a:endParaRPr kumimoji="1" lang="zh-CN" altLang="en-US" sz="2400" dirty="0"/>
          </a:p>
        </p:txBody>
      </p:sp>
      <p:sp>
        <p:nvSpPr>
          <p:cNvPr id="9" name="文本框 8"/>
          <p:cNvSpPr txBox="1"/>
          <p:nvPr/>
        </p:nvSpPr>
        <p:spPr>
          <a:xfrm>
            <a:off x="5590356" y="4998660"/>
            <a:ext cx="6472436" cy="1200329"/>
          </a:xfrm>
          <a:prstGeom prst="rect">
            <a:avLst/>
          </a:prstGeom>
          <a:noFill/>
        </p:spPr>
        <p:txBody>
          <a:bodyPr wrap="square" rtlCol="0">
            <a:spAutoFit/>
          </a:bodyPr>
          <a:lstStyle/>
          <a:p>
            <a:pPr algn="just"/>
            <a:r>
              <a:rPr kumimoji="1" lang="en-GB" altLang="zh-CN" sz="2400" dirty="0">
                <a:latin typeface="Times New Roman" panose="02020503050405090304" pitchFamily="18" charset="0"/>
                <a:cs typeface="Times New Roman" panose="02020503050405090304" pitchFamily="18" charset="0"/>
              </a:rPr>
              <a:t>This snail-based rice noodle soup dish has created a buzz on Chinese social media thanks to its infamous smell.</a:t>
            </a:r>
            <a:endParaRPr kumimoji="1" lang="zh-CN" altLang="en-US" sz="2400" dirty="0">
              <a:latin typeface="Times New Roman" panose="02020503050405090304" pitchFamily="18" charset="0"/>
              <a:cs typeface="Times New Roman" panose="02020503050405090304" pitchFamily="18" charset="0"/>
            </a:endParaRPr>
          </a:p>
        </p:txBody>
      </p:sp>
      <p:sp>
        <p:nvSpPr>
          <p:cNvPr id="10" name="椭圆 9"/>
          <p:cNvSpPr/>
          <p:nvPr/>
        </p:nvSpPr>
        <p:spPr>
          <a:xfrm>
            <a:off x="4596256" y="1348960"/>
            <a:ext cx="648072" cy="6480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chemeClr val="accent2">
                    <a:lumMod val="75000"/>
                  </a:schemeClr>
                </a:solidFill>
              </a:ln>
            </a:endParaRPr>
          </a:p>
        </p:txBody>
      </p:sp>
      <p:sp>
        <p:nvSpPr>
          <p:cNvPr id="11" name="文本框 10"/>
          <p:cNvSpPr txBox="1"/>
          <p:nvPr/>
        </p:nvSpPr>
        <p:spPr>
          <a:xfrm>
            <a:off x="4624482" y="1461068"/>
            <a:ext cx="648072" cy="461665"/>
          </a:xfrm>
          <a:prstGeom prst="rect">
            <a:avLst/>
          </a:prstGeom>
          <a:noFill/>
        </p:spPr>
        <p:txBody>
          <a:bodyPr wrap="square" rtlCol="0">
            <a:spAutoFit/>
          </a:bodyPr>
          <a:lstStyle/>
          <a:p>
            <a:r>
              <a:rPr kumimoji="1" lang="en-US" altLang="zh-CN" sz="2400" dirty="0"/>
              <a:t>01</a:t>
            </a:r>
            <a:endParaRPr kumimoji="1" lang="zh-CN" altLang="en-US" sz="2400" dirty="0"/>
          </a:p>
        </p:txBody>
      </p:sp>
      <p:sp>
        <p:nvSpPr>
          <p:cNvPr id="12" name="文本框 11"/>
          <p:cNvSpPr txBox="1"/>
          <p:nvPr/>
        </p:nvSpPr>
        <p:spPr>
          <a:xfrm>
            <a:off x="5662364" y="1348960"/>
            <a:ext cx="6181972" cy="1569660"/>
          </a:xfrm>
          <a:prstGeom prst="rect">
            <a:avLst/>
          </a:prstGeom>
          <a:noFill/>
        </p:spPr>
        <p:txBody>
          <a:bodyPr wrap="square" rtlCol="0">
            <a:spAutoFit/>
          </a:bodyPr>
          <a:lstStyle/>
          <a:p>
            <a:pPr algn="just"/>
            <a:r>
              <a:rPr kumimoji="1" lang="en-GB" altLang="zh-CN" sz="2400" dirty="0" err="1">
                <a:latin typeface="Times New Roman" panose="02020503050405090304" pitchFamily="18" charset="0"/>
                <a:cs typeface="Times New Roman" panose="02020503050405090304" pitchFamily="18" charset="0"/>
              </a:rPr>
              <a:t>Luosifen</a:t>
            </a:r>
            <a:r>
              <a:rPr kumimoji="1" lang="en-GB" altLang="zh-CN" sz="2400" dirty="0">
                <a:latin typeface="Times New Roman" panose="02020503050405090304" pitchFamily="18" charset="0"/>
                <a:cs typeface="Times New Roman" panose="02020503050405090304" pitchFamily="18" charset="0"/>
              </a:rPr>
              <a:t> 's greatest feature lies in its unique taste. The sour and spicy broth, combined with a variety of rich ingredients, makes it stand out among other rice noodle dishes.</a:t>
            </a:r>
            <a:endParaRPr kumimoji="1" lang="zh-CN" altLang="en-US" sz="2400" dirty="0">
              <a:latin typeface="Times New Roman" panose="02020503050405090304" pitchFamily="18" charset="0"/>
              <a:cs typeface="Times New Roman" panose="0202050305040509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animBg="1"/>
      <p:bldP spid="8" grpId="0"/>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rot="10628429" flipH="1">
            <a:off x="-2281116" y="-357374"/>
            <a:ext cx="16164005" cy="8157889"/>
          </a:xfrm>
          <a:custGeom>
            <a:avLst/>
            <a:gdLst>
              <a:gd name="connsiteX0" fmla="*/ 2677781 w 4866163"/>
              <a:gd name="connsiteY0" fmla="*/ 262 h 5047686"/>
              <a:gd name="connsiteX1" fmla="*/ 9 w 4866163"/>
              <a:gd name="connsiteY1" fmla="*/ 2562668 h 5047686"/>
              <a:gd name="connsiteX2" fmla="*/ 2651311 w 4866163"/>
              <a:gd name="connsiteY2" fmla="*/ 5047554 h 5047686"/>
              <a:gd name="connsiteX3" fmla="*/ 4799706 w 4866163"/>
              <a:gd name="connsiteY3" fmla="*/ 4266960 h 5047686"/>
              <a:gd name="connsiteX4" fmla="*/ 4866163 w 4866163"/>
              <a:gd name="connsiteY4" fmla="*/ 4222374 h 5047686"/>
              <a:gd name="connsiteX5" fmla="*/ 4866163 w 4866163"/>
              <a:gd name="connsiteY5" fmla="*/ 497338 h 5047686"/>
              <a:gd name="connsiteX6" fmla="*/ 4802950 w 4866163"/>
              <a:gd name="connsiteY6" fmla="*/ 461957 h 5047686"/>
              <a:gd name="connsiteX7" fmla="*/ 2677781 w 4866163"/>
              <a:gd name="connsiteY7" fmla="*/ 262 h 504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6163" h="5047686">
                <a:moveTo>
                  <a:pt x="2677781" y="262"/>
                </a:moveTo>
                <a:cubicBezTo>
                  <a:pt x="986711" y="17488"/>
                  <a:pt x="4420" y="1721453"/>
                  <a:pt x="9" y="2562668"/>
                </a:cubicBezTo>
                <a:cubicBezTo>
                  <a:pt x="-4403" y="3403884"/>
                  <a:pt x="1621965" y="5064779"/>
                  <a:pt x="2651311" y="5047554"/>
                </a:cubicBezTo>
                <a:cubicBezTo>
                  <a:pt x="3165985" y="5038941"/>
                  <a:pt x="4047179" y="4738539"/>
                  <a:pt x="4799706" y="4266960"/>
                </a:cubicBezTo>
                <a:lnTo>
                  <a:pt x="4866163" y="4222374"/>
                </a:lnTo>
                <a:lnTo>
                  <a:pt x="4866163" y="497338"/>
                </a:lnTo>
                <a:lnTo>
                  <a:pt x="4802950" y="461957"/>
                </a:lnTo>
                <a:cubicBezTo>
                  <a:pt x="4179703" y="147592"/>
                  <a:pt x="3417624" y="-7274"/>
                  <a:pt x="2677781" y="262"/>
                </a:cubicBezTo>
                <a:close/>
              </a:path>
            </a:pathLst>
          </a:custGeom>
          <a:solidFill>
            <a:schemeClr val="accent2">
              <a:lumMod val="20000"/>
              <a:lumOff val="80000"/>
              <a:alpha val="51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latin typeface="思源宋体 CN" panose="02020400000000000000" pitchFamily="18" charset="-122"/>
              <a:ea typeface="思源宋体 CN" panose="02020400000000000000" pitchFamily="18" charset="-122"/>
            </a:endParaRPr>
          </a:p>
        </p:txBody>
      </p:sp>
      <p:sp>
        <p:nvSpPr>
          <p:cNvPr id="23" name="直角三角形 2"/>
          <p:cNvSpPr/>
          <p:nvPr/>
        </p:nvSpPr>
        <p:spPr>
          <a:xfrm flipV="1">
            <a:off x="-2" y="-8374"/>
            <a:ext cx="11071517" cy="2283244"/>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16" name="直角三角形 2"/>
          <p:cNvSpPr/>
          <p:nvPr/>
        </p:nvSpPr>
        <p:spPr>
          <a:xfrm flipV="1">
            <a:off x="-2" y="52986"/>
            <a:ext cx="10258928" cy="2032075"/>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17" name="直角三角形 2"/>
          <p:cNvSpPr/>
          <p:nvPr/>
        </p:nvSpPr>
        <p:spPr>
          <a:xfrm>
            <a:off x="562" y="5405035"/>
            <a:ext cx="9750497" cy="1461340"/>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18" name="直角三角形 2"/>
          <p:cNvSpPr/>
          <p:nvPr/>
        </p:nvSpPr>
        <p:spPr>
          <a:xfrm flipH="1">
            <a:off x="203147" y="5248061"/>
            <a:ext cx="11985679" cy="1618313"/>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258" y="2726419"/>
            <a:ext cx="2395438" cy="3345401"/>
          </a:xfrm>
          <a:prstGeom prst="rect">
            <a:avLst/>
          </a:prstGeom>
        </p:spPr>
      </p:pic>
      <p:cxnSp>
        <p:nvCxnSpPr>
          <p:cNvPr id="6" name="直接连接符 5"/>
          <p:cNvCxnSpPr/>
          <p:nvPr/>
        </p:nvCxnSpPr>
        <p:spPr>
          <a:xfrm flipH="1" flipV="1">
            <a:off x="4381154" y="3417313"/>
            <a:ext cx="2575382" cy="3392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99793" y="1285976"/>
            <a:ext cx="1469919" cy="1323094"/>
          </a:xfrm>
          <a:prstGeom prst="rect">
            <a:avLst/>
          </a:prstGeom>
          <a:noFill/>
        </p:spPr>
        <p:txBody>
          <a:bodyPr wrap="square" rtlCol="0">
            <a:spAutoFit/>
          </a:bodyPr>
          <a:lstStyle/>
          <a:p>
            <a:pPr algn="dist"/>
            <a:r>
              <a:rPr lang="en-US" altLang="zh-CN" sz="8000" b="1" dirty="0">
                <a:solidFill>
                  <a:schemeClr val="accent2">
                    <a:lumMod val="75000"/>
                  </a:schemeClr>
                </a:solidFill>
                <a:latin typeface="思源宋体 CN" panose="02020400000000000000" pitchFamily="18" charset="-122"/>
                <a:ea typeface="思源宋体 CN" panose="02020400000000000000" pitchFamily="18" charset="-122"/>
              </a:rPr>
              <a:t>05</a:t>
            </a:r>
            <a:endParaRPr lang="zh-CN" altLang="en-US" sz="8000" b="1" dirty="0">
              <a:solidFill>
                <a:schemeClr val="accent2">
                  <a:lumMod val="75000"/>
                </a:schemeClr>
              </a:solidFill>
              <a:latin typeface="思源宋体 CN" panose="02020400000000000000" pitchFamily="18" charset="-122"/>
              <a:ea typeface="思源宋体 CN" panose="02020400000000000000" pitchFamily="18" charset="-122"/>
            </a:endParaRPr>
          </a:p>
        </p:txBody>
      </p:sp>
      <p:sp>
        <p:nvSpPr>
          <p:cNvPr id="8" name="文本框 7"/>
          <p:cNvSpPr txBox="1"/>
          <p:nvPr/>
        </p:nvSpPr>
        <p:spPr>
          <a:xfrm>
            <a:off x="3174696" y="2755528"/>
            <a:ext cx="5974483" cy="1261884"/>
          </a:xfrm>
          <a:prstGeom prst="rect">
            <a:avLst/>
          </a:prstGeom>
          <a:noFill/>
        </p:spPr>
        <p:txBody>
          <a:bodyPr wrap="square" rtlCol="0">
            <a:spAutoFit/>
          </a:bodyPr>
          <a:lstStyle/>
          <a:p>
            <a:r>
              <a:rPr lang="en-US" altLang="zh-CN" sz="4000" b="1" dirty="0">
                <a:latin typeface="Times New Roman" panose="02020503050405090304" pitchFamily="18" charset="0"/>
                <a:ea typeface="微软雅黑" pitchFamily="34" charset="-122"/>
                <a:cs typeface="Times New Roman" panose="02020503050405090304" pitchFamily="18" charset="0"/>
                <a:sym typeface="+mn-ea"/>
              </a:rPr>
              <a:t>Benefits of its popularity</a:t>
            </a:r>
            <a:endParaRPr kumimoji="0" lang="zh-CN" altLang="en-US" sz="4000" b="1" i="0" kern="1200" cap="none" spc="0" normalizeH="0" baseline="0" noProof="0" dirty="0">
              <a:latin typeface="Times New Roman" panose="02020503050405090304" pitchFamily="18" charset="0"/>
              <a:ea typeface="微软雅黑" pitchFamily="34" charset="-122"/>
              <a:cs typeface="Times New Roman" panose="02020503050405090304" pitchFamily="18" charset="0"/>
              <a:sym typeface="+mn-lt"/>
            </a:endParaRPr>
          </a:p>
          <a:p>
            <a:endParaRPr lang="zh-CN" altLang="en-US" sz="3600" b="1" dirty="0">
              <a:latin typeface="Times New Roman" panose="02020503050405090304" pitchFamily="18" charset="0"/>
              <a:cs typeface="Times New Roman" panose="02020503050405090304" pitchFamily="18" charset="0"/>
            </a:endParaRPr>
          </a:p>
        </p:txBody>
      </p:sp>
      <p:pic>
        <p:nvPicPr>
          <p:cNvPr id="2" name="图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751885" y="2179549"/>
            <a:ext cx="3725923" cy="372592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 presetClass="entr" presetSubtype="8" decel="6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22" presetClass="entr" presetSubtype="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1764" y="476672"/>
            <a:ext cx="4104456" cy="707886"/>
          </a:xfrm>
          <a:prstGeom prst="rect">
            <a:avLst/>
          </a:prstGeom>
          <a:solidFill>
            <a:schemeClr val="accent6">
              <a:lumMod val="60000"/>
              <a:lumOff val="40000"/>
            </a:schemeClr>
          </a:solidFill>
        </p:spPr>
        <p:txBody>
          <a:bodyPr wrap="square" rtlCol="0">
            <a:spAutoFit/>
          </a:bodyPr>
          <a:lstStyle/>
          <a:p>
            <a:r>
              <a:rPr kumimoji="1" lang="en-US" altLang="zh-CN" sz="4000" dirty="0">
                <a:latin typeface="Times New Roman" panose="02020503050405090304" pitchFamily="18" charset="0"/>
                <a:cs typeface="Times New Roman" panose="02020503050405090304" pitchFamily="18" charset="0"/>
              </a:rPr>
              <a:t>Economic benefits</a:t>
            </a:r>
            <a:endParaRPr kumimoji="1" lang="zh-CN" altLang="en-US" sz="4000" dirty="0">
              <a:latin typeface="Times New Roman" panose="02020503050405090304" pitchFamily="18" charset="0"/>
              <a:cs typeface="Times New Roman" panose="02020503050405090304" pitchFamily="18" charset="0"/>
            </a:endParaRPr>
          </a:p>
        </p:txBody>
      </p:sp>
      <p:sp>
        <p:nvSpPr>
          <p:cNvPr id="3" name="文本框 2"/>
          <p:cNvSpPr txBox="1"/>
          <p:nvPr/>
        </p:nvSpPr>
        <p:spPr>
          <a:xfrm>
            <a:off x="261764" y="2577098"/>
            <a:ext cx="4104456" cy="707886"/>
          </a:xfrm>
          <a:prstGeom prst="rect">
            <a:avLst/>
          </a:prstGeom>
          <a:solidFill>
            <a:schemeClr val="accent6">
              <a:lumMod val="60000"/>
              <a:lumOff val="40000"/>
            </a:schemeClr>
          </a:solidFill>
        </p:spPr>
        <p:txBody>
          <a:bodyPr wrap="square" rtlCol="0">
            <a:spAutoFit/>
          </a:bodyPr>
          <a:lstStyle/>
          <a:p>
            <a:r>
              <a:rPr kumimoji="1" lang="en-US" altLang="zh-CN" sz="4000" dirty="0">
                <a:latin typeface="Times New Roman" panose="02020503050405090304" pitchFamily="18" charset="0"/>
                <a:cs typeface="Times New Roman" panose="02020503050405090304" pitchFamily="18" charset="0"/>
              </a:rPr>
              <a:t>Job Creation</a:t>
            </a:r>
            <a:endParaRPr kumimoji="1" lang="zh-CN" altLang="en-US" sz="4000" dirty="0">
              <a:latin typeface="Times New Roman" panose="02020503050405090304" pitchFamily="18" charset="0"/>
              <a:cs typeface="Times New Roman" panose="02020503050405090304" pitchFamily="18" charset="0"/>
            </a:endParaRPr>
          </a:p>
        </p:txBody>
      </p:sp>
      <p:sp>
        <p:nvSpPr>
          <p:cNvPr id="4" name="文本框 3"/>
          <p:cNvSpPr txBox="1"/>
          <p:nvPr/>
        </p:nvSpPr>
        <p:spPr>
          <a:xfrm>
            <a:off x="254124" y="4365104"/>
            <a:ext cx="4328120" cy="707886"/>
          </a:xfrm>
          <a:prstGeom prst="rect">
            <a:avLst/>
          </a:prstGeom>
          <a:solidFill>
            <a:schemeClr val="accent6">
              <a:lumMod val="60000"/>
              <a:lumOff val="40000"/>
            </a:schemeClr>
          </a:solidFill>
        </p:spPr>
        <p:txBody>
          <a:bodyPr wrap="square" rtlCol="0">
            <a:spAutoFit/>
          </a:bodyPr>
          <a:lstStyle/>
          <a:p>
            <a:r>
              <a:rPr kumimoji="1" lang="en-US" altLang="zh-CN" sz="4000" dirty="0">
                <a:latin typeface="Times New Roman" panose="02020503050405090304" pitchFamily="18" charset="0"/>
                <a:cs typeface="Times New Roman" panose="02020503050405090304" pitchFamily="18" charset="0"/>
              </a:rPr>
              <a:t>Cultural Promotion</a:t>
            </a:r>
            <a:endParaRPr kumimoji="1" lang="zh-CN" altLang="en-US" sz="4000" dirty="0">
              <a:latin typeface="Times New Roman" panose="02020503050405090304" pitchFamily="18" charset="0"/>
              <a:cs typeface="Times New Roman" panose="02020503050405090304" pitchFamily="18" charset="0"/>
            </a:endParaRPr>
          </a:p>
        </p:txBody>
      </p:sp>
      <p:sp>
        <p:nvSpPr>
          <p:cNvPr id="5" name="下箭头 4"/>
          <p:cNvSpPr/>
          <p:nvPr/>
        </p:nvSpPr>
        <p:spPr>
          <a:xfrm>
            <a:off x="1770112" y="1430457"/>
            <a:ext cx="648072" cy="948298"/>
          </a:xfrm>
          <a:prstGeom prst="down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下箭头 5"/>
          <p:cNvSpPr/>
          <p:nvPr/>
        </p:nvSpPr>
        <p:spPr>
          <a:xfrm>
            <a:off x="1770112" y="3363184"/>
            <a:ext cx="648072" cy="948298"/>
          </a:xfrm>
          <a:prstGeom prst="down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5086300" y="4421594"/>
            <a:ext cx="6632377" cy="1815882"/>
          </a:xfrm>
          <a:prstGeom prst="rect">
            <a:avLst/>
          </a:prstGeom>
          <a:noFill/>
        </p:spPr>
        <p:txBody>
          <a:bodyPr wrap="square" rtlCol="0">
            <a:spAutoFit/>
          </a:bodyPr>
          <a:lstStyle/>
          <a:p>
            <a:pPr algn="just"/>
            <a:r>
              <a:rPr kumimoji="1" lang="en-GB" altLang="zh-CN" sz="2800" dirty="0">
                <a:latin typeface="Times New Roman" panose="02020503050405090304" pitchFamily="18" charset="0"/>
                <a:cs typeface="Times New Roman" panose="02020503050405090304" pitchFamily="18" charset="0"/>
              </a:rPr>
              <a:t>The popularity of </a:t>
            </a:r>
            <a:r>
              <a:rPr kumimoji="1" lang="en-GB" altLang="zh-CN" sz="2800" dirty="0" err="1">
                <a:latin typeface="Times New Roman" panose="02020503050405090304" pitchFamily="18" charset="0"/>
                <a:cs typeface="Times New Roman" panose="02020503050405090304" pitchFamily="18" charset="0"/>
              </a:rPr>
              <a:t>Luosifen</a:t>
            </a:r>
            <a:r>
              <a:rPr kumimoji="1" lang="en-GB" altLang="zh-CN" sz="2800" dirty="0">
                <a:latin typeface="Times New Roman" panose="02020503050405090304" pitchFamily="18" charset="0"/>
                <a:cs typeface="Times New Roman" panose="02020503050405090304" pitchFamily="18" charset="0"/>
              </a:rPr>
              <a:t> has not only </a:t>
            </a:r>
            <a:r>
              <a:rPr kumimoji="1" lang="en-GB" altLang="zh-CN" sz="2800" dirty="0">
                <a:highlight>
                  <a:srgbClr val="FFFF00"/>
                </a:highlight>
                <a:latin typeface="Times New Roman" panose="02020503050405090304" pitchFamily="18" charset="0"/>
                <a:cs typeface="Times New Roman" panose="02020503050405090304" pitchFamily="18" charset="0"/>
              </a:rPr>
              <a:t>spurred the growth of the local dining industry</a:t>
            </a:r>
            <a:r>
              <a:rPr kumimoji="1" lang="en-GB" altLang="zh-CN" sz="2800" dirty="0">
                <a:latin typeface="Times New Roman" panose="02020503050405090304" pitchFamily="18" charset="0"/>
                <a:cs typeface="Times New Roman" panose="02020503050405090304" pitchFamily="18" charset="0"/>
              </a:rPr>
              <a:t> but has also </a:t>
            </a:r>
            <a:r>
              <a:rPr kumimoji="1" lang="en-GB" altLang="zh-CN" sz="2800" dirty="0">
                <a:highlight>
                  <a:srgbClr val="FFFF00"/>
                </a:highlight>
                <a:latin typeface="Times New Roman" panose="02020503050405090304" pitchFamily="18" charset="0"/>
                <a:cs typeface="Times New Roman" panose="02020503050405090304" pitchFamily="18" charset="0"/>
              </a:rPr>
              <a:t>promoted the formation of a related industrial chain</a:t>
            </a:r>
            <a:r>
              <a:rPr kumimoji="1" lang="en-GB" altLang="zh-CN" sz="2800" dirty="0">
                <a:latin typeface="Times New Roman" panose="02020503050405090304" pitchFamily="18" charset="0"/>
                <a:cs typeface="Times New Roman" panose="02020503050405090304" pitchFamily="18" charset="0"/>
              </a:rPr>
              <a:t>.</a:t>
            </a:r>
            <a:endParaRPr kumimoji="1" lang="zh-CN" altLang="en-US" sz="2800" dirty="0">
              <a:latin typeface="Times New Roman" panose="02020503050405090304" pitchFamily="18" charset="0"/>
              <a:cs typeface="Times New Roman" panose="02020503050405090304" pitchFamily="18" charset="0"/>
            </a:endParaRPr>
          </a:p>
        </p:txBody>
      </p:sp>
      <p:pic>
        <p:nvPicPr>
          <p:cNvPr id="10" name="图片 9" descr="桌子上的盘子里放着一些食物的特写&#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2324" y="309122"/>
            <a:ext cx="5332413" cy="3984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89757" y="404664"/>
            <a:ext cx="3096344" cy="3416320"/>
          </a:xfrm>
          <a:prstGeom prst="rect">
            <a:avLst/>
          </a:prstGeom>
          <a:noFill/>
        </p:spPr>
        <p:txBody>
          <a:bodyPr wrap="square" rtlCol="0">
            <a:spAutoFit/>
          </a:bodyPr>
          <a:lstStyle/>
          <a:p>
            <a:pPr algn="just"/>
            <a:r>
              <a:rPr kumimoji="1" lang="en-US" altLang="zh-CN" sz="2400" dirty="0">
                <a:latin typeface="Times New Roman" panose="02020503050405090304" pitchFamily="18" charset="0"/>
                <a:cs typeface="Times New Roman" panose="02020503050405090304" pitchFamily="18" charset="0"/>
              </a:rPr>
              <a:t>Use </a:t>
            </a:r>
            <a:r>
              <a:rPr kumimoji="1" lang="en-US" altLang="zh-CN" sz="2400" dirty="0">
                <a:solidFill>
                  <a:srgbClr val="FF0000"/>
                </a:solidFill>
                <a:latin typeface="Times New Roman" panose="02020503050405090304" pitchFamily="18" charset="0"/>
                <a:cs typeface="Times New Roman" panose="02020503050405090304" pitchFamily="18" charset="0"/>
              </a:rPr>
              <a:t>new technologies </a:t>
            </a:r>
            <a:r>
              <a:rPr kumimoji="1" lang="en-US" altLang="zh-CN" sz="2400" dirty="0">
                <a:latin typeface="Times New Roman" panose="02020503050405090304" pitchFamily="18" charset="0"/>
                <a:cs typeface="Times New Roman" panose="02020503050405090304" pitchFamily="18" charset="0"/>
              </a:rPr>
              <a:t>such as the internet and mobile payment to promote </a:t>
            </a:r>
            <a:r>
              <a:rPr kumimoji="1" lang="en-US" altLang="zh-CN" sz="2400" dirty="0" err="1">
                <a:latin typeface="Times New Roman" panose="02020503050405090304" pitchFamily="18" charset="0"/>
                <a:cs typeface="Times New Roman" panose="02020503050405090304" pitchFamily="18" charset="0"/>
              </a:rPr>
              <a:t>Luosifen</a:t>
            </a:r>
            <a:r>
              <a:rPr kumimoji="1" lang="en-US" altLang="zh-CN" sz="2400" dirty="0">
                <a:latin typeface="Times New Roman" panose="02020503050405090304" pitchFamily="18" charset="0"/>
                <a:cs typeface="Times New Roman" panose="02020503050405090304" pitchFamily="18" charset="0"/>
              </a:rPr>
              <a:t> to </a:t>
            </a:r>
            <a:r>
              <a:rPr kumimoji="1" lang="en-US" altLang="zh-CN" sz="2400" dirty="0">
                <a:highlight>
                  <a:srgbClr val="FFFF00"/>
                </a:highlight>
                <a:latin typeface="Times New Roman" panose="02020503050405090304" pitchFamily="18" charset="0"/>
                <a:cs typeface="Times New Roman" panose="02020503050405090304" pitchFamily="18" charset="0"/>
              </a:rPr>
              <a:t>a wider group of consumers</a:t>
            </a:r>
            <a:r>
              <a:rPr kumimoji="1" lang="en-US" altLang="zh-CN" sz="2400" dirty="0">
                <a:latin typeface="Times New Roman" panose="02020503050405090304" pitchFamily="18" charset="0"/>
                <a:cs typeface="Times New Roman" panose="02020503050405090304" pitchFamily="18" charset="0"/>
              </a:rPr>
              <a:t> and </a:t>
            </a:r>
            <a:r>
              <a:rPr kumimoji="1" lang="en-US" altLang="zh-CN" sz="2400" dirty="0">
                <a:highlight>
                  <a:srgbClr val="FFFF00"/>
                </a:highlight>
                <a:latin typeface="Times New Roman" panose="02020503050405090304" pitchFamily="18" charset="0"/>
                <a:cs typeface="Times New Roman" panose="02020503050405090304" pitchFamily="18" charset="0"/>
              </a:rPr>
              <a:t>provide convenient services</a:t>
            </a:r>
            <a:r>
              <a:rPr kumimoji="1" lang="en-US" altLang="zh-CN" sz="2400" dirty="0">
                <a:latin typeface="Times New Roman" panose="02020503050405090304" pitchFamily="18" charset="0"/>
                <a:cs typeface="Times New Roman" panose="02020503050405090304" pitchFamily="18" charset="0"/>
              </a:rPr>
              <a:t> such as online ordering and take-out delivery.</a:t>
            </a:r>
            <a:endParaRPr kumimoji="1" lang="zh-CN" altLang="en-US" sz="2400" dirty="0">
              <a:latin typeface="Times New Roman" panose="02020503050405090304" pitchFamily="18" charset="0"/>
              <a:cs typeface="Times New Roman" panose="02020503050405090304" pitchFamily="18" charset="0"/>
            </a:endParaRPr>
          </a:p>
        </p:txBody>
      </p:sp>
      <p:sp>
        <p:nvSpPr>
          <p:cNvPr id="3" name="文本框 2"/>
          <p:cNvSpPr txBox="1"/>
          <p:nvPr/>
        </p:nvSpPr>
        <p:spPr>
          <a:xfrm>
            <a:off x="9262764" y="1905506"/>
            <a:ext cx="2736304" cy="2677656"/>
          </a:xfrm>
          <a:prstGeom prst="rect">
            <a:avLst/>
          </a:prstGeom>
          <a:noFill/>
        </p:spPr>
        <p:txBody>
          <a:bodyPr wrap="square" rtlCol="0">
            <a:spAutoFit/>
          </a:bodyPr>
          <a:lstStyle/>
          <a:p>
            <a:pPr algn="just"/>
            <a:r>
              <a:rPr kumimoji="1" lang="en-US" altLang="zh-CN" sz="2400" dirty="0">
                <a:latin typeface="Times New Roman" panose="02020503050405090304" pitchFamily="18" charset="0"/>
                <a:cs typeface="Times New Roman" panose="02020503050405090304" pitchFamily="18" charset="0"/>
              </a:rPr>
              <a:t>Combine </a:t>
            </a:r>
            <a:r>
              <a:rPr kumimoji="1" lang="en-US" altLang="zh-CN" sz="2400" dirty="0" err="1">
                <a:latin typeface="Times New Roman" panose="02020503050405090304" pitchFamily="18" charset="0"/>
                <a:cs typeface="Times New Roman" panose="02020503050405090304" pitchFamily="18" charset="0"/>
              </a:rPr>
              <a:t>Luosifen</a:t>
            </a:r>
            <a:r>
              <a:rPr kumimoji="1" lang="en-US" altLang="zh-CN" sz="2400" dirty="0">
                <a:latin typeface="Times New Roman" panose="02020503050405090304" pitchFamily="18" charset="0"/>
                <a:cs typeface="Times New Roman" panose="02020503050405090304" pitchFamily="18" charset="0"/>
              </a:rPr>
              <a:t> with local history culture and tourist cultural products and </a:t>
            </a:r>
            <a:r>
              <a:rPr kumimoji="1" lang="en-US" altLang="zh-CN" sz="2400" dirty="0">
                <a:highlight>
                  <a:srgbClr val="FFFF00"/>
                </a:highlight>
                <a:latin typeface="Times New Roman" panose="02020503050405090304" pitchFamily="18" charset="0"/>
                <a:cs typeface="Times New Roman" panose="02020503050405090304" pitchFamily="18" charset="0"/>
              </a:rPr>
              <a:t>attract more tourists to come to a taste and experience</a:t>
            </a:r>
            <a:r>
              <a:rPr kumimoji="1" lang="en-US" altLang="zh-CN" sz="2400" dirty="0">
                <a:latin typeface="Times New Roman" panose="02020503050405090304" pitchFamily="18" charset="0"/>
                <a:cs typeface="Times New Roman" panose="02020503050405090304" pitchFamily="18" charset="0"/>
              </a:rPr>
              <a:t>.</a:t>
            </a:r>
            <a:endParaRPr kumimoji="1" lang="zh-CN" altLang="en-US" sz="2400" dirty="0">
              <a:latin typeface="Times New Roman" panose="02020503050405090304" pitchFamily="18" charset="0"/>
              <a:cs typeface="Times New Roman" panose="0202050305040509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p:cNvSpPr txBox="1"/>
          <p:nvPr/>
        </p:nvSpPr>
        <p:spPr>
          <a:xfrm>
            <a:off x="5662364" y="2204864"/>
            <a:ext cx="6120670" cy="156845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9600" b="1" dirty="0">
                <a:cs typeface="+mn-ea"/>
                <a:sym typeface="+mn-lt"/>
              </a:rPr>
              <a:t>THANKS!</a:t>
            </a:r>
            <a:endParaRPr lang="zh-CN" altLang="en-US" sz="9600" b="1" dirty="0">
              <a:cs typeface="+mn-ea"/>
              <a:sym typeface="+mn-lt"/>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06"/>
            <a:ext cx="5130662" cy="6836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14092" y="111195"/>
            <a:ext cx="4464496" cy="923330"/>
          </a:xfrm>
          <a:prstGeom prst="rect">
            <a:avLst/>
          </a:prstGeom>
          <a:noFill/>
        </p:spPr>
        <p:txBody>
          <a:bodyPr wrap="square" rtlCol="0">
            <a:spAutoFit/>
          </a:bodyPr>
          <a:lstStyle/>
          <a:p>
            <a:r>
              <a:rPr lang="en-US" altLang="zh-CN" sz="5400" b="1" dirty="0">
                <a:latin typeface="Times New Roman" panose="02020503050405090304" pitchFamily="18" charset="0"/>
                <a:cs typeface="Times New Roman" panose="02020503050405090304" pitchFamily="18" charset="0"/>
                <a:sym typeface="+mn-ea"/>
              </a:rPr>
              <a:t>CONTENTS</a:t>
            </a:r>
            <a:endParaRPr lang="en-US" altLang="zh-CN" sz="6000" b="1" dirty="0">
              <a:latin typeface="Times New Roman" panose="02020503050405090304" pitchFamily="18" charset="0"/>
              <a:ea typeface="微软雅黑" pitchFamily="34" charset="-122"/>
              <a:cs typeface="Times New Roman" panose="02020503050405090304" pitchFamily="18" charset="0"/>
              <a:sym typeface="+mn-ea"/>
            </a:endParaRPr>
          </a:p>
        </p:txBody>
      </p:sp>
      <p:grpSp>
        <p:nvGrpSpPr>
          <p:cNvPr id="3" name="组合 2"/>
          <p:cNvGrpSpPr/>
          <p:nvPr/>
        </p:nvGrpSpPr>
        <p:grpSpPr>
          <a:xfrm>
            <a:off x="5662364" y="1464602"/>
            <a:ext cx="3409176" cy="812270"/>
            <a:chOff x="722258" y="888023"/>
            <a:chExt cx="3409176" cy="812270"/>
          </a:xfrm>
        </p:grpSpPr>
        <p:sp>
          <p:nvSpPr>
            <p:cNvPr id="4" name="文本框 3"/>
            <p:cNvSpPr txBox="1"/>
            <p:nvPr/>
          </p:nvSpPr>
          <p:spPr>
            <a:xfrm>
              <a:off x="1701924" y="1109492"/>
              <a:ext cx="2429510" cy="521970"/>
            </a:xfrm>
            <a:prstGeom prst="rect">
              <a:avLst/>
            </a:prstGeom>
            <a:noFill/>
          </p:spPr>
          <p:txBody>
            <a:bodyPr wrap="none" rtlCol="0">
              <a:spAutoFit/>
            </a:bodyPr>
            <a:lstStyle/>
            <a:p>
              <a:pPr algn="l"/>
              <a:r>
                <a:rPr lang="en-US" altLang="zh-CN" sz="2800" b="1" dirty="0">
                  <a:latin typeface="微软雅黑" pitchFamily="34" charset="-122"/>
                  <a:ea typeface="微软雅黑" pitchFamily="34" charset="-122"/>
                  <a:sym typeface="+mn-ea"/>
                </a:rPr>
                <a:t>Introduction</a:t>
              </a:r>
              <a:endParaRPr lang="en-US" altLang="zh-CN" sz="2800" b="1" dirty="0">
                <a:latin typeface="微软雅黑" pitchFamily="34" charset="-122"/>
                <a:ea typeface="微软雅黑" pitchFamily="34" charset="-122"/>
                <a:cs typeface="+mn-ea"/>
                <a:sym typeface="+mn-ea"/>
              </a:endParaRPr>
            </a:p>
          </p:txBody>
        </p:sp>
        <p:pic>
          <p:nvPicPr>
            <p:cNvPr id="5" name="图片 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22258" y="888023"/>
              <a:ext cx="902529" cy="812270"/>
            </a:xfrm>
            <a:prstGeom prst="rect">
              <a:avLst/>
            </a:prstGeom>
          </p:spPr>
        </p:pic>
        <p:sp>
          <p:nvSpPr>
            <p:cNvPr id="6" name="文本框 5"/>
            <p:cNvSpPr txBox="1"/>
            <p:nvPr/>
          </p:nvSpPr>
          <p:spPr>
            <a:xfrm>
              <a:off x="935648" y="1063325"/>
              <a:ext cx="527709" cy="461665"/>
            </a:xfrm>
            <a:prstGeom prst="rect">
              <a:avLst/>
            </a:prstGeom>
            <a:noFill/>
          </p:spPr>
          <p:txBody>
            <a:bodyPr wrap="none" rtlCol="0">
              <a:spAutoFit/>
            </a:bodyPr>
            <a:lstStyle/>
            <a:p>
              <a:r>
                <a:rPr lang="en-US" altLang="zh-CN" sz="2400" b="1" dirty="0"/>
                <a:t>01</a:t>
              </a:r>
            </a:p>
          </p:txBody>
        </p:sp>
      </p:grpSp>
      <p:grpSp>
        <p:nvGrpSpPr>
          <p:cNvPr id="7" name="组合 6"/>
          <p:cNvGrpSpPr/>
          <p:nvPr/>
        </p:nvGrpSpPr>
        <p:grpSpPr>
          <a:xfrm>
            <a:off x="5662364" y="3571467"/>
            <a:ext cx="4938156" cy="812270"/>
            <a:chOff x="722258" y="3141211"/>
            <a:chExt cx="4938156" cy="812270"/>
          </a:xfrm>
        </p:grpSpPr>
        <p:sp>
          <p:nvSpPr>
            <p:cNvPr id="8" name="文本框 7"/>
            <p:cNvSpPr txBox="1"/>
            <p:nvPr/>
          </p:nvSpPr>
          <p:spPr>
            <a:xfrm>
              <a:off x="1755306" y="3418597"/>
              <a:ext cx="3905108" cy="523220"/>
            </a:xfrm>
            <a:prstGeom prst="rect">
              <a:avLst/>
            </a:prstGeom>
            <a:noFill/>
          </p:spPr>
          <p:txBody>
            <a:bodyPr wrap="none" rtlCol="0">
              <a:spAutoFit/>
            </a:bodyPr>
            <a:lstStyle/>
            <a:p>
              <a:pPr lvl="0" algn="l"/>
              <a:r>
                <a:rPr lang="en-US" altLang="zh-CN" sz="2800" b="1" dirty="0">
                  <a:latin typeface="微软雅黑" pitchFamily="34" charset="-122"/>
                  <a:ea typeface="微软雅黑" pitchFamily="34" charset="-122"/>
                  <a:cs typeface="+mn-ea"/>
                  <a:sym typeface="+mn-ea"/>
                </a:rPr>
                <a:t>Production Methods</a:t>
              </a:r>
            </a:p>
          </p:txBody>
        </p:sp>
        <p:pic>
          <p:nvPicPr>
            <p:cNvPr id="9" name="图片 8"/>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22258" y="3141211"/>
              <a:ext cx="902529" cy="812270"/>
            </a:xfrm>
            <a:prstGeom prst="rect">
              <a:avLst/>
            </a:prstGeom>
          </p:spPr>
        </p:pic>
        <p:sp>
          <p:nvSpPr>
            <p:cNvPr id="10" name="文本框 9"/>
            <p:cNvSpPr txBox="1"/>
            <p:nvPr/>
          </p:nvSpPr>
          <p:spPr>
            <a:xfrm>
              <a:off x="935648" y="3316513"/>
              <a:ext cx="527709" cy="461665"/>
            </a:xfrm>
            <a:prstGeom prst="rect">
              <a:avLst/>
            </a:prstGeom>
            <a:noFill/>
          </p:spPr>
          <p:txBody>
            <a:bodyPr wrap="none" rtlCol="0">
              <a:spAutoFit/>
            </a:bodyPr>
            <a:lstStyle/>
            <a:p>
              <a:r>
                <a:rPr lang="en-US" altLang="zh-CN" sz="2400" b="1" dirty="0"/>
                <a:t>03</a:t>
              </a:r>
            </a:p>
          </p:txBody>
        </p:sp>
      </p:grpSp>
      <p:grpSp>
        <p:nvGrpSpPr>
          <p:cNvPr id="11" name="组合 10"/>
          <p:cNvGrpSpPr/>
          <p:nvPr/>
        </p:nvGrpSpPr>
        <p:grpSpPr>
          <a:xfrm>
            <a:off x="5662364" y="4652989"/>
            <a:ext cx="3226515" cy="930514"/>
            <a:chOff x="7960744" y="1817313"/>
            <a:chExt cx="3226515" cy="930514"/>
          </a:xfrm>
        </p:grpSpPr>
        <p:sp>
          <p:nvSpPr>
            <p:cNvPr id="12" name="椭圆 11"/>
            <p:cNvSpPr/>
            <p:nvPr/>
          </p:nvSpPr>
          <p:spPr>
            <a:xfrm>
              <a:off x="8182643" y="2027827"/>
              <a:ext cx="720000" cy="7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cs typeface="+mn-ea"/>
                  <a:sym typeface="+mn-lt"/>
                </a:rPr>
                <a:t>02</a:t>
              </a:r>
            </a:p>
          </p:txBody>
        </p:sp>
        <p:sp>
          <p:nvSpPr>
            <p:cNvPr id="13" name="文本框 12"/>
            <p:cNvSpPr txBox="1"/>
            <p:nvPr/>
          </p:nvSpPr>
          <p:spPr>
            <a:xfrm>
              <a:off x="8950154" y="2027255"/>
              <a:ext cx="2237105" cy="521970"/>
            </a:xfrm>
            <a:prstGeom prst="rect">
              <a:avLst/>
            </a:prstGeom>
            <a:noFill/>
          </p:spPr>
          <p:txBody>
            <a:bodyPr wrap="none" rtlCol="0">
              <a:spAutoFit/>
            </a:bodyPr>
            <a:lstStyle/>
            <a:p>
              <a:pPr lvl="0" algn="l"/>
              <a:r>
                <a:rPr lang="en-US" altLang="zh-CN" sz="2800" b="1" dirty="0">
                  <a:latin typeface="微软雅黑" pitchFamily="34" charset="-122"/>
                  <a:ea typeface="微软雅黑" pitchFamily="34" charset="-122"/>
                  <a:sym typeface="+mn-ea"/>
                </a:rPr>
                <a:t>The Reason</a:t>
              </a:r>
            </a:p>
          </p:txBody>
        </p:sp>
        <p:pic>
          <p:nvPicPr>
            <p:cNvPr id="14" name="图片 13"/>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960744" y="1817313"/>
              <a:ext cx="902529" cy="812270"/>
            </a:xfrm>
            <a:prstGeom prst="rect">
              <a:avLst/>
            </a:prstGeom>
          </p:spPr>
        </p:pic>
        <p:sp>
          <p:nvSpPr>
            <p:cNvPr id="15" name="文本框 14"/>
            <p:cNvSpPr txBox="1"/>
            <p:nvPr/>
          </p:nvSpPr>
          <p:spPr>
            <a:xfrm>
              <a:off x="8174134" y="1992615"/>
              <a:ext cx="527709" cy="461665"/>
            </a:xfrm>
            <a:prstGeom prst="rect">
              <a:avLst/>
            </a:prstGeom>
            <a:noFill/>
          </p:spPr>
          <p:txBody>
            <a:bodyPr wrap="none" rtlCol="0">
              <a:spAutoFit/>
            </a:bodyPr>
            <a:lstStyle/>
            <a:p>
              <a:r>
                <a:rPr lang="en-US" altLang="zh-CN" sz="2400" b="1" dirty="0"/>
                <a:t>04</a:t>
              </a:r>
            </a:p>
          </p:txBody>
        </p:sp>
      </p:grpSp>
      <p:grpSp>
        <p:nvGrpSpPr>
          <p:cNvPr id="16" name="组合 15"/>
          <p:cNvGrpSpPr/>
          <p:nvPr/>
        </p:nvGrpSpPr>
        <p:grpSpPr>
          <a:xfrm>
            <a:off x="5640704" y="5758392"/>
            <a:ext cx="4953427" cy="998018"/>
            <a:chOff x="7960744" y="4293096"/>
            <a:chExt cx="4953427" cy="998018"/>
          </a:xfrm>
        </p:grpSpPr>
        <p:sp>
          <p:nvSpPr>
            <p:cNvPr id="17" name="椭圆 16"/>
            <p:cNvSpPr/>
            <p:nvPr/>
          </p:nvSpPr>
          <p:spPr>
            <a:xfrm>
              <a:off x="8182643" y="4571114"/>
              <a:ext cx="720000" cy="7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cs typeface="+mn-ea"/>
                  <a:sym typeface="+mn-lt"/>
                </a:rPr>
                <a:t>04</a:t>
              </a:r>
            </a:p>
          </p:txBody>
        </p:sp>
        <p:sp>
          <p:nvSpPr>
            <p:cNvPr id="18" name="文本框 17"/>
            <p:cNvSpPr txBox="1"/>
            <p:nvPr/>
          </p:nvSpPr>
          <p:spPr>
            <a:xfrm>
              <a:off x="8948021" y="4411411"/>
              <a:ext cx="3966150" cy="523220"/>
            </a:xfrm>
            <a:prstGeom prst="rect">
              <a:avLst/>
            </a:prstGeom>
            <a:noFill/>
          </p:spPr>
          <p:txBody>
            <a:bodyPr wrap="none" rtlCol="0">
              <a:spAutoFit/>
            </a:bodyPr>
            <a:lstStyle/>
            <a:p>
              <a:r>
                <a:rPr lang="en-US" altLang="zh-CN" sz="2800" b="1" dirty="0">
                  <a:latin typeface="Times New Roman" panose="02020503050405090304" pitchFamily="18" charset="0"/>
                  <a:ea typeface="微软雅黑" pitchFamily="34" charset="-122"/>
                  <a:cs typeface="Times New Roman" panose="02020503050405090304" pitchFamily="18" charset="0"/>
                  <a:sym typeface="+mn-ea"/>
                </a:rPr>
                <a:t>Benefits of its popularity</a:t>
              </a:r>
              <a:endParaRPr kumimoji="0" lang="zh-CN" altLang="en-US" sz="2800" b="1" i="0" kern="1200" cap="none" spc="0" normalizeH="0" baseline="0" noProof="0" dirty="0">
                <a:latin typeface="Times New Roman" panose="02020503050405090304" pitchFamily="18" charset="0"/>
                <a:ea typeface="微软雅黑" pitchFamily="34" charset="-122"/>
                <a:cs typeface="Times New Roman" panose="02020503050405090304" pitchFamily="18" charset="0"/>
                <a:sym typeface="+mn-lt"/>
              </a:endParaRPr>
            </a:p>
          </p:txBody>
        </p:sp>
        <p:pic>
          <p:nvPicPr>
            <p:cNvPr id="19" name="图片 18"/>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960744" y="4293096"/>
              <a:ext cx="902529" cy="812270"/>
            </a:xfrm>
            <a:prstGeom prst="rect">
              <a:avLst/>
            </a:prstGeom>
          </p:spPr>
        </p:pic>
        <p:sp>
          <p:nvSpPr>
            <p:cNvPr id="20" name="文本框 19"/>
            <p:cNvSpPr txBox="1"/>
            <p:nvPr/>
          </p:nvSpPr>
          <p:spPr>
            <a:xfrm>
              <a:off x="8174134" y="4468398"/>
              <a:ext cx="527709" cy="461665"/>
            </a:xfrm>
            <a:prstGeom prst="rect">
              <a:avLst/>
            </a:prstGeom>
            <a:noFill/>
          </p:spPr>
          <p:txBody>
            <a:bodyPr wrap="none" rtlCol="0">
              <a:spAutoFit/>
            </a:bodyPr>
            <a:lstStyle/>
            <a:p>
              <a:r>
                <a:rPr lang="en-US" altLang="zh-CN" sz="2400" b="1" dirty="0"/>
                <a:t>05</a:t>
              </a:r>
            </a:p>
          </p:txBody>
        </p:sp>
      </p:grpSp>
      <p:pic>
        <p:nvPicPr>
          <p:cNvPr id="22" name="图片 21" descr="碗里有一些绿色的食物&#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508" y="2276872"/>
            <a:ext cx="4876800" cy="2895600"/>
          </a:xfrm>
          <a:prstGeom prst="rect">
            <a:avLst/>
          </a:prstGeom>
        </p:spPr>
      </p:pic>
      <p:grpSp>
        <p:nvGrpSpPr>
          <p:cNvPr id="23" name="组合 22"/>
          <p:cNvGrpSpPr/>
          <p:nvPr/>
        </p:nvGrpSpPr>
        <p:grpSpPr>
          <a:xfrm>
            <a:off x="5662364" y="2507667"/>
            <a:ext cx="2500660" cy="812270"/>
            <a:chOff x="722258" y="888023"/>
            <a:chExt cx="2500660" cy="812270"/>
          </a:xfrm>
        </p:grpSpPr>
        <p:sp>
          <p:nvSpPr>
            <p:cNvPr id="24" name="文本框 23"/>
            <p:cNvSpPr txBox="1"/>
            <p:nvPr/>
          </p:nvSpPr>
          <p:spPr>
            <a:xfrm>
              <a:off x="1701924" y="1109492"/>
              <a:ext cx="1520994" cy="523220"/>
            </a:xfrm>
            <a:prstGeom prst="rect">
              <a:avLst/>
            </a:prstGeom>
            <a:noFill/>
          </p:spPr>
          <p:txBody>
            <a:bodyPr wrap="none" rtlCol="0">
              <a:spAutoFit/>
            </a:bodyPr>
            <a:lstStyle/>
            <a:p>
              <a:pPr algn="l"/>
              <a:r>
                <a:rPr lang="en-US" altLang="zh-CN" sz="2800" b="1" dirty="0">
                  <a:latin typeface="微软雅黑" pitchFamily="34" charset="-122"/>
                  <a:ea typeface="微软雅黑" pitchFamily="34" charset="-122"/>
                  <a:sym typeface="+mn-ea"/>
                </a:rPr>
                <a:t>History</a:t>
              </a:r>
              <a:endParaRPr lang="en-US" altLang="zh-CN" sz="2800" b="1" dirty="0">
                <a:latin typeface="微软雅黑" pitchFamily="34" charset="-122"/>
                <a:ea typeface="微软雅黑" pitchFamily="34" charset="-122"/>
                <a:cs typeface="+mn-ea"/>
                <a:sym typeface="+mn-ea"/>
              </a:endParaRPr>
            </a:p>
          </p:txBody>
        </p:sp>
        <p:pic>
          <p:nvPicPr>
            <p:cNvPr id="25" name="图片 2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22258" y="888023"/>
              <a:ext cx="902529" cy="812270"/>
            </a:xfrm>
            <a:prstGeom prst="rect">
              <a:avLst/>
            </a:prstGeom>
          </p:spPr>
        </p:pic>
        <p:sp>
          <p:nvSpPr>
            <p:cNvPr id="26" name="文本框 25"/>
            <p:cNvSpPr txBox="1"/>
            <p:nvPr/>
          </p:nvSpPr>
          <p:spPr>
            <a:xfrm>
              <a:off x="935648" y="1063325"/>
              <a:ext cx="527709" cy="461665"/>
            </a:xfrm>
            <a:prstGeom prst="rect">
              <a:avLst/>
            </a:prstGeom>
            <a:noFill/>
          </p:spPr>
          <p:txBody>
            <a:bodyPr wrap="none" rtlCol="0">
              <a:spAutoFit/>
            </a:bodyPr>
            <a:lstStyle/>
            <a:p>
              <a:r>
                <a:rPr lang="en-US" altLang="zh-CN" sz="2400" b="1" dirty="0"/>
                <a:t>02</a:t>
              </a:r>
            </a:p>
          </p:txBody>
        </p:sp>
      </p:gr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75000"/>
          </a:blip>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3790156" y="2105561"/>
            <a:ext cx="2592288" cy="264687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6600" b="1" dirty="0">
                <a:solidFill>
                  <a:schemeClr val="bg1"/>
                </a:solidFill>
                <a:cs typeface="+mn-ea"/>
                <a:sym typeface="+mn-lt"/>
              </a:rPr>
              <a:t>01</a:t>
            </a:r>
          </a:p>
        </p:txBody>
      </p:sp>
      <p:sp>
        <p:nvSpPr>
          <p:cNvPr id="18" name="文本框 17"/>
          <p:cNvSpPr txBox="1"/>
          <p:nvPr/>
        </p:nvSpPr>
        <p:spPr>
          <a:xfrm>
            <a:off x="6166420" y="2624747"/>
            <a:ext cx="3888432" cy="7067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4000" b="1" dirty="0">
                <a:solidFill>
                  <a:schemeClr val="tx1"/>
                </a:solidFill>
                <a:latin typeface="微软雅黑" pitchFamily="34" charset="-122"/>
                <a:ea typeface="微软雅黑" pitchFamily="34" charset="-122"/>
                <a:sym typeface="+mn-ea"/>
              </a:rPr>
              <a:t>Introduction</a:t>
            </a:r>
            <a:endParaRPr lang="en-US" altLang="zh-CN" sz="4000" b="1" dirty="0">
              <a:solidFill>
                <a:schemeClr val="tx1"/>
              </a:solidFill>
              <a:latin typeface="微软雅黑" pitchFamily="34" charset="-122"/>
              <a:ea typeface="微软雅黑" pitchFamily="34" charset="-122"/>
              <a:cs typeface="+mn-ea"/>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18148" y="188640"/>
            <a:ext cx="4104456" cy="830997"/>
          </a:xfrm>
          <a:prstGeom prst="rect">
            <a:avLst/>
          </a:prstGeom>
          <a:noFill/>
        </p:spPr>
        <p:txBody>
          <a:bodyPr wrap="square" rtlCol="0">
            <a:spAutoFit/>
          </a:bodyPr>
          <a:lstStyle/>
          <a:p>
            <a:r>
              <a:rPr kumimoji="1" lang="en-US" altLang="zh-CN" sz="4800" b="1" dirty="0">
                <a:latin typeface="Times New Roman" panose="02020503050405090304" pitchFamily="18" charset="0"/>
                <a:cs typeface="Times New Roman" panose="02020503050405090304" pitchFamily="18" charset="0"/>
              </a:rPr>
              <a:t>1. Introduction</a:t>
            </a:r>
            <a:endParaRPr kumimoji="1" lang="zh-CN" altLang="en-US" sz="4800" b="1" dirty="0">
              <a:latin typeface="Times New Roman" panose="02020503050405090304" pitchFamily="18" charset="0"/>
              <a:cs typeface="Times New Roman" panose="02020503050405090304" pitchFamily="18" charset="0"/>
            </a:endParaRPr>
          </a:p>
        </p:txBody>
      </p:sp>
      <p:sp>
        <p:nvSpPr>
          <p:cNvPr id="4" name="文本框 3"/>
          <p:cNvSpPr txBox="1"/>
          <p:nvPr/>
        </p:nvSpPr>
        <p:spPr>
          <a:xfrm>
            <a:off x="261764" y="5611421"/>
            <a:ext cx="4896544" cy="1003736"/>
          </a:xfrm>
          <a:prstGeom prst="rect">
            <a:avLst/>
          </a:prstGeom>
          <a:noFill/>
        </p:spPr>
        <p:txBody>
          <a:bodyPr wrap="square" rtlCol="0">
            <a:spAutoFit/>
          </a:bodyPr>
          <a:lstStyle/>
          <a:p>
            <a:pPr algn="just" fontAlgn="auto">
              <a:lnSpc>
                <a:spcPct val="150000"/>
              </a:lnSpc>
            </a:pPr>
            <a:r>
              <a:rPr lang="en-GB" sz="2100" dirty="0">
                <a:latin typeface="Times New Roman" panose="02020503050405090304" pitchFamily="18" charset="0"/>
                <a:ea typeface="宋体" pitchFamily="2" charset="-122"/>
                <a:cs typeface="Times New Roman" panose="02020503050405090304" pitchFamily="18" charset="0"/>
                <a:sym typeface="+mn-lt"/>
              </a:rPr>
              <a:t>A chewy texture that adds a satisfying element to each bite.</a:t>
            </a:r>
          </a:p>
        </p:txBody>
      </p:sp>
      <p:sp>
        <p:nvSpPr>
          <p:cNvPr id="6" name="文本框 5"/>
          <p:cNvSpPr txBox="1"/>
          <p:nvPr/>
        </p:nvSpPr>
        <p:spPr>
          <a:xfrm>
            <a:off x="261764" y="1167135"/>
            <a:ext cx="5256584" cy="1384995"/>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marL="285750" indent="-285750">
              <a:buFont typeface="Wingdings" panose="05000000000000000000" pitchFamily="2" charset="2"/>
              <a:buChar char="Ø"/>
            </a:pPr>
            <a:r>
              <a:rPr kumimoji="1" lang="en-US" altLang="zh-CN" sz="2800" dirty="0">
                <a:latin typeface="Times New Roman" panose="02020503050405090304" pitchFamily="18" charset="0"/>
                <a:cs typeface="Times New Roman" panose="02020503050405090304" pitchFamily="18" charset="0"/>
              </a:rPr>
              <a:t>A traditional snack originating from </a:t>
            </a:r>
            <a:r>
              <a:rPr lang="en-GB" altLang="zh-CN" sz="2800" dirty="0">
                <a:latin typeface="Times New Roman" panose="02020503050405090304" pitchFamily="18" charset="0"/>
                <a:ea typeface="宋体" pitchFamily="2" charset="-122"/>
                <a:cs typeface="Times New Roman" panose="02020503050405090304" pitchFamily="18" charset="0"/>
                <a:sym typeface="+mn-lt"/>
              </a:rPr>
              <a:t>Liuzhou, Guangxi Zhuang Autonomous Region. </a:t>
            </a:r>
            <a:endParaRPr kumimoji="1" lang="zh-CN" altLang="en-US" sz="2800" dirty="0">
              <a:latin typeface="Times New Roman" panose="02020503050405090304" pitchFamily="18" charset="0"/>
              <a:cs typeface="Times New Roman" panose="02020503050405090304" pitchFamily="18" charset="0"/>
            </a:endParaRPr>
          </a:p>
        </p:txBody>
      </p:sp>
      <p:sp>
        <p:nvSpPr>
          <p:cNvPr id="7" name="文本框 6"/>
          <p:cNvSpPr txBox="1"/>
          <p:nvPr/>
        </p:nvSpPr>
        <p:spPr>
          <a:xfrm>
            <a:off x="261764" y="2772332"/>
            <a:ext cx="5256584" cy="1488484"/>
          </a:xfrm>
          <a:prstGeom prst="rect">
            <a:avLst/>
          </a:prstGeom>
          <a:noFill/>
        </p:spPr>
        <p:txBody>
          <a:bodyPr wrap="square" rtlCol="0">
            <a:spAutoFit/>
          </a:bodyPr>
          <a:lstStyle/>
          <a:p>
            <a:pPr algn="just">
              <a:lnSpc>
                <a:spcPct val="150000"/>
              </a:lnSpc>
            </a:pPr>
            <a:r>
              <a:rPr lang="en-US" altLang="zh-CN" sz="2100" dirty="0">
                <a:latin typeface="Times New Roman" panose="02020503050405090304" pitchFamily="18" charset="0"/>
                <a:ea typeface="宋体" pitchFamily="2" charset="-122"/>
                <a:cs typeface="Times New Roman" panose="02020503050405090304" pitchFamily="18" charset="0"/>
              </a:rPr>
              <a:t>They are made primary from rice noodles and are served with ingredients such as green vegetables,</a:t>
            </a:r>
            <a:r>
              <a:rPr lang="en-GB" altLang="zh-CN" sz="2100" dirty="0">
                <a:latin typeface="Times New Roman" panose="02020503050405090304" pitchFamily="18" charset="0"/>
                <a:ea typeface="宋体" pitchFamily="2" charset="-122"/>
                <a:cs typeface="Times New Roman" panose="02020503050405090304" pitchFamily="18" charset="0"/>
              </a:rPr>
              <a:t>bamboo shoots ,and black fungus.</a:t>
            </a:r>
            <a:endParaRPr lang="zh-CN" altLang="en-US" sz="2100" dirty="0">
              <a:latin typeface="Times New Roman" panose="02020503050405090304" pitchFamily="18" charset="0"/>
              <a:ea typeface="宋体" pitchFamily="2" charset="-122"/>
              <a:cs typeface="Times New Roman" panose="02020503050405090304" pitchFamily="18" charset="0"/>
            </a:endParaRPr>
          </a:p>
        </p:txBody>
      </p:sp>
      <p:sp>
        <p:nvSpPr>
          <p:cNvPr id="8" name="文本框 7"/>
          <p:cNvSpPr txBox="1"/>
          <p:nvPr/>
        </p:nvSpPr>
        <p:spPr>
          <a:xfrm>
            <a:off x="261763" y="4437112"/>
            <a:ext cx="5400601" cy="954107"/>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marL="285750" indent="-285750">
              <a:buFont typeface="Wingdings" panose="05000000000000000000" pitchFamily="2" charset="2"/>
              <a:buChar char="Ø"/>
            </a:pPr>
            <a:r>
              <a:rPr lang="en-GB" altLang="zh-CN" sz="2800" dirty="0">
                <a:latin typeface="Arial" panose="020B0604020202090204" pitchFamily="34" charset="0"/>
                <a:ea typeface="宋体" pitchFamily="2" charset="-122"/>
                <a:cs typeface="Arial" panose="020B0604020202090204" pitchFamily="34" charset="0"/>
                <a:sym typeface="+mn-lt"/>
              </a:rPr>
              <a:t>It has the unique flavor of spicy, cool, fresh, sour and hot</a:t>
            </a:r>
            <a:r>
              <a:rPr lang="en-GB" altLang="zh-CN" sz="2800" dirty="0">
                <a:latin typeface="Times New Roman" panose="02020503050405090304" pitchFamily="18" charset="0"/>
                <a:ea typeface="宋体" pitchFamily="2" charset="-122"/>
                <a:cs typeface="Times New Roman" panose="02020503050405090304" pitchFamily="18" charset="0"/>
                <a:sym typeface="+mn-lt"/>
              </a:rPr>
              <a:t>. </a:t>
            </a:r>
            <a:endParaRPr kumimoji="1" lang="zh-CN" altLang="en-US" sz="2800" dirty="0">
              <a:latin typeface="Times New Roman" panose="02020503050405090304" pitchFamily="18" charset="0"/>
              <a:cs typeface="Times New Roman" panose="02020503050405090304" pitchFamily="18" charset="0"/>
            </a:endParaRPr>
          </a:p>
        </p:txBody>
      </p:sp>
      <p:pic>
        <p:nvPicPr>
          <p:cNvPr id="9" name="图片 8"/>
          <p:cNvPicPr/>
          <p:nvPr/>
        </p:nvPicPr>
        <p:blipFill>
          <a:blip r:embed="rId2"/>
          <a:stretch>
            <a:fillRect/>
          </a:stretch>
        </p:blipFill>
        <p:spPr>
          <a:xfrm>
            <a:off x="6814492" y="1268760"/>
            <a:ext cx="4968552" cy="489654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P spid="6" grpId="0" animBg="1"/>
      <p:bldP spid="6" grpId="1"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87000"/>
          </a:blip>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3790156" y="2105561"/>
            <a:ext cx="2592288" cy="2646878"/>
          </a:xfrm>
          <a:prstGeom prst="rect">
            <a:avLst/>
          </a:prstGeom>
          <a:noFill/>
          <a:effectLst>
            <a:outerShdw blurRad="50800" dist="38100" dir="5400000" algn="t" rotWithShape="0">
              <a:prstClr val="black">
                <a:alpha val="40000"/>
              </a:prstClr>
            </a:outerShdw>
          </a:effectLst>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16600" b="1" i="0" kern="1200" cap="none" spc="0" normalizeH="0" baseline="0" noProof="0" dirty="0">
                <a:solidFill>
                  <a:prstClr val="white"/>
                </a:solidFill>
                <a:latin typeface="Arial" panose="020B0604020202090204"/>
                <a:ea typeface="微软雅黑 Light" panose="020B0502040204020203" charset="-122"/>
                <a:cs typeface="+mn-ea"/>
                <a:sym typeface="+mn-lt"/>
              </a:rPr>
              <a:t>02</a:t>
            </a:r>
          </a:p>
        </p:txBody>
      </p:sp>
      <p:sp>
        <p:nvSpPr>
          <p:cNvPr id="18" name="文本框 17"/>
          <p:cNvSpPr txBox="1"/>
          <p:nvPr/>
        </p:nvSpPr>
        <p:spPr>
          <a:xfrm>
            <a:off x="5230316" y="2967335"/>
            <a:ext cx="5817235" cy="923330"/>
          </a:xfrm>
          <a:prstGeom prst="rect">
            <a:avLst/>
          </a:prstGeom>
          <a:noFill/>
          <a:effectLst>
            <a:outerShdw blurRad="50800" dist="38100" dir="5400000" algn="t" rotWithShape="0">
              <a:prstClr val="black">
                <a:alpha val="40000"/>
              </a:prstClr>
            </a:outerShdw>
          </a:effectLst>
        </p:spPr>
        <p:txBody>
          <a:bodyPr wrap="square" rtlCol="0">
            <a:spAutoFit/>
          </a:bodyPr>
          <a:lstStyle/>
          <a:p>
            <a:pPr lvl="0" algn="ctr"/>
            <a:r>
              <a:rPr lang="en-US" altLang="zh-CN" sz="5400" b="1" dirty="0">
                <a:solidFill>
                  <a:schemeClr val="bg1"/>
                </a:solidFill>
                <a:latin typeface="Times New Roman" panose="02020503050405090304" pitchFamily="18" charset="0"/>
                <a:ea typeface="微软雅黑" pitchFamily="34" charset="-122"/>
                <a:cs typeface="Times New Roman" panose="02020503050405090304" pitchFamily="18" charset="0"/>
                <a:sym typeface="+mn-ea"/>
              </a:rPr>
              <a:t>History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22204" y="188640"/>
            <a:ext cx="3096344" cy="923330"/>
          </a:xfrm>
          <a:prstGeom prst="rect">
            <a:avLst/>
          </a:prstGeom>
          <a:noFill/>
        </p:spPr>
        <p:txBody>
          <a:bodyPr wrap="square" rtlCol="0">
            <a:spAutoFit/>
          </a:bodyPr>
          <a:lstStyle/>
          <a:p>
            <a:r>
              <a:rPr kumimoji="1" lang="en-US" altLang="zh-CN" sz="5400" dirty="0">
                <a:latin typeface="Times New Roman" panose="02020503050405090304" pitchFamily="18" charset="0"/>
                <a:cs typeface="Times New Roman" panose="02020503050405090304" pitchFamily="18" charset="0"/>
              </a:rPr>
              <a:t>2.History</a:t>
            </a:r>
            <a:endParaRPr kumimoji="1" lang="zh-CN" altLang="en-US" sz="5400" dirty="0">
              <a:latin typeface="Times New Roman" panose="02020503050405090304" pitchFamily="18" charset="0"/>
              <a:cs typeface="Times New Roman" panose="02020503050405090304" pitchFamily="18" charset="0"/>
            </a:endParaRPr>
          </a:p>
        </p:txBody>
      </p:sp>
      <p:sp>
        <p:nvSpPr>
          <p:cNvPr id="4" name="矩形 3"/>
          <p:cNvSpPr/>
          <p:nvPr/>
        </p:nvSpPr>
        <p:spPr>
          <a:xfrm>
            <a:off x="477788" y="1114798"/>
            <a:ext cx="3980577" cy="646331"/>
          </a:xfrm>
          <a:prstGeom prst="rect">
            <a:avLst/>
          </a:prstGeom>
          <a:noFill/>
        </p:spPr>
        <p:txBody>
          <a:bodyPr wrap="none" lIns="91440" tIns="45720" rIns="91440" bIns="45720">
            <a:spAutoFit/>
          </a:bodyPr>
          <a:lstStyle/>
          <a:p>
            <a:pPr algn="ctr"/>
            <a:r>
              <a:rPr kumimoji="1" lang="en-US" altLang="zh-CN" sz="3600" b="1" cap="none" spc="0" dirty="0">
                <a:ln w="22225">
                  <a:solidFill>
                    <a:schemeClr val="accent6">
                      <a:lumMod val="50000"/>
                    </a:schemeClr>
                  </a:solidFill>
                  <a:prstDash val="solid"/>
                </a:ln>
                <a:solidFill>
                  <a:schemeClr val="accent2">
                    <a:lumMod val="40000"/>
                    <a:lumOff val="60000"/>
                  </a:schemeClr>
                </a:solidFill>
                <a:effectLst/>
                <a:latin typeface="Times New Roman" panose="02020503050405090304" pitchFamily="18" charset="0"/>
                <a:cs typeface="Times New Roman" panose="02020503050405090304" pitchFamily="18" charset="0"/>
              </a:rPr>
              <a:t>Legend of </a:t>
            </a:r>
            <a:r>
              <a:rPr kumimoji="1" lang="en-US" altLang="zh-CN" sz="3600" b="1" cap="none" spc="0" dirty="0" err="1">
                <a:ln w="22225">
                  <a:solidFill>
                    <a:schemeClr val="accent6">
                      <a:lumMod val="50000"/>
                    </a:schemeClr>
                  </a:solidFill>
                  <a:prstDash val="solid"/>
                </a:ln>
                <a:solidFill>
                  <a:schemeClr val="accent2">
                    <a:lumMod val="40000"/>
                    <a:lumOff val="60000"/>
                  </a:schemeClr>
                </a:solidFill>
                <a:effectLst/>
                <a:latin typeface="Times New Roman" panose="02020503050405090304" pitchFamily="18" charset="0"/>
                <a:cs typeface="Times New Roman" panose="02020503050405090304" pitchFamily="18" charset="0"/>
              </a:rPr>
              <a:t>Luosifen</a:t>
            </a:r>
            <a:endParaRPr lang="zh-CN" altLang="en-US" sz="3600" b="1" cap="none" spc="0" dirty="0">
              <a:ln w="22225">
                <a:solidFill>
                  <a:schemeClr val="accent6">
                    <a:lumMod val="50000"/>
                  </a:schemeClr>
                </a:solidFill>
                <a:prstDash val="solid"/>
              </a:ln>
              <a:solidFill>
                <a:schemeClr val="accent2">
                  <a:lumMod val="40000"/>
                  <a:lumOff val="60000"/>
                </a:schemeClr>
              </a:solidFill>
              <a:effectLst/>
            </a:endParaRPr>
          </a:p>
        </p:txBody>
      </p:sp>
      <p:sp>
        <p:nvSpPr>
          <p:cNvPr id="5" name="文本框 4"/>
          <p:cNvSpPr txBox="1"/>
          <p:nvPr/>
        </p:nvSpPr>
        <p:spPr>
          <a:xfrm>
            <a:off x="261764" y="1837268"/>
            <a:ext cx="6624736" cy="4832092"/>
          </a:xfrm>
          <a:prstGeom prst="rect">
            <a:avLst/>
          </a:prstGeom>
          <a:noFill/>
        </p:spPr>
        <p:txBody>
          <a:bodyPr wrap="square" rtlCol="0">
            <a:spAutoFit/>
          </a:bodyPr>
          <a:lstStyle/>
          <a:p>
            <a:pPr algn="just"/>
            <a:r>
              <a:rPr kumimoji="1" lang="en-GB" altLang="zh-CN" sz="2800" dirty="0">
                <a:latin typeface="Times New Roman" panose="02020503050405090304" pitchFamily="18" charset="0"/>
                <a:cs typeface="Times New Roman" panose="02020503050405090304" pitchFamily="18" charset="0"/>
              </a:rPr>
              <a:t>It is said that when </a:t>
            </a:r>
            <a:r>
              <a:rPr kumimoji="1" lang="en-GB" altLang="zh-CN" sz="2800" dirty="0">
                <a:highlight>
                  <a:srgbClr val="FFFF00"/>
                </a:highlight>
                <a:latin typeface="Times New Roman" panose="02020503050405090304" pitchFamily="18" charset="0"/>
                <a:cs typeface="Times New Roman" panose="02020503050405090304" pitchFamily="18" charset="0"/>
              </a:rPr>
              <a:t>Liu </a:t>
            </a:r>
            <a:r>
              <a:rPr kumimoji="1" lang="en-GB" altLang="zh-CN" sz="2800" dirty="0" err="1">
                <a:highlight>
                  <a:srgbClr val="FFFF00"/>
                </a:highlight>
                <a:latin typeface="Times New Roman" panose="02020503050405090304" pitchFamily="18" charset="0"/>
                <a:cs typeface="Times New Roman" panose="02020503050405090304" pitchFamily="18" charset="0"/>
              </a:rPr>
              <a:t>Zongyuan</a:t>
            </a:r>
            <a:r>
              <a:rPr kumimoji="1" lang="en-GB" altLang="zh-CN" sz="2800" dirty="0">
                <a:highlight>
                  <a:srgbClr val="FFFF00"/>
                </a:highlight>
                <a:latin typeface="Times New Roman" panose="02020503050405090304" pitchFamily="18" charset="0"/>
                <a:cs typeface="Times New Roman" panose="02020503050405090304" pitchFamily="18" charset="0"/>
              </a:rPr>
              <a:t> </a:t>
            </a:r>
            <a:r>
              <a:rPr kumimoji="1" lang="en-GB" altLang="zh-CN" sz="2800" dirty="0">
                <a:latin typeface="Times New Roman" panose="02020503050405090304" pitchFamily="18" charset="0"/>
                <a:cs typeface="Times New Roman" panose="02020503050405090304" pitchFamily="18" charset="0"/>
              </a:rPr>
              <a:t>was serving as the Governor of Liuzhou, one day he strolled by the </a:t>
            </a:r>
            <a:r>
              <a:rPr kumimoji="1" lang="en-GB" altLang="zh-CN" sz="2800" dirty="0" err="1">
                <a:latin typeface="Times New Roman" panose="02020503050405090304" pitchFamily="18" charset="0"/>
                <a:cs typeface="Times New Roman" panose="02020503050405090304" pitchFamily="18" charset="0"/>
              </a:rPr>
              <a:t>Liujiang</a:t>
            </a:r>
            <a:r>
              <a:rPr kumimoji="1" lang="en-GB" altLang="zh-CN" sz="2800" dirty="0">
                <a:latin typeface="Times New Roman" panose="02020503050405090304" pitchFamily="18" charset="0"/>
                <a:cs typeface="Times New Roman" panose="02020503050405090304" pitchFamily="18" charset="0"/>
              </a:rPr>
              <a:t> River and was attracted by a strong aroma. He followed the aroma to a small stall and found that it came from a steaming bowl of snail soup. He took a sip and was deeply attracted by the taste of the soup. Therefore, Liu </a:t>
            </a:r>
            <a:r>
              <a:rPr kumimoji="1" lang="en-GB" altLang="zh-CN" sz="2800" dirty="0" err="1">
                <a:latin typeface="Times New Roman" panose="02020503050405090304" pitchFamily="18" charset="0"/>
                <a:cs typeface="Times New Roman" panose="02020503050405090304" pitchFamily="18" charset="0"/>
              </a:rPr>
              <a:t>Zongyuan</a:t>
            </a:r>
            <a:r>
              <a:rPr kumimoji="1" lang="en-GB" altLang="zh-CN" sz="2800" dirty="0">
                <a:latin typeface="Times New Roman" panose="02020503050405090304" pitchFamily="18" charset="0"/>
                <a:cs typeface="Times New Roman" panose="02020503050405090304" pitchFamily="18" charset="0"/>
              </a:rPr>
              <a:t> began to recommend this delicacy to his friends and colleagues, which opened the way for the promotion of </a:t>
            </a:r>
            <a:r>
              <a:rPr kumimoji="1" lang="en-GB" altLang="zh-CN" sz="2800" dirty="0" err="1">
                <a:latin typeface="Times New Roman" panose="02020503050405090304" pitchFamily="18" charset="0"/>
                <a:cs typeface="Times New Roman" panose="02020503050405090304" pitchFamily="18" charset="0"/>
              </a:rPr>
              <a:t>Luosifen</a:t>
            </a:r>
            <a:r>
              <a:rPr kumimoji="1" lang="en-GB" altLang="zh-CN" sz="2800" dirty="0">
                <a:latin typeface="Times New Roman" panose="02020503050405090304" pitchFamily="18" charset="0"/>
                <a:cs typeface="Times New Roman" panose="02020503050405090304" pitchFamily="18" charset="0"/>
              </a:rPr>
              <a:t>.</a:t>
            </a:r>
            <a:endParaRPr kumimoji="1" lang="zh-CN" altLang="en-US" sz="2800" dirty="0">
              <a:latin typeface="Times New Roman" panose="02020503050405090304" pitchFamily="18" charset="0"/>
              <a:cs typeface="Times New Roman" panose="02020503050405090304" pitchFamily="18" charset="0"/>
            </a:endParaRPr>
          </a:p>
        </p:txBody>
      </p: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4571" y="764704"/>
            <a:ext cx="3980577" cy="5674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2"/>
          <p:cNvSpPr/>
          <p:nvPr/>
        </p:nvSpPr>
        <p:spPr>
          <a:xfrm flipV="1">
            <a:off x="0" y="14565"/>
            <a:ext cx="4062942" cy="4236979"/>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53" name="直角三角形 2"/>
          <p:cNvSpPr/>
          <p:nvPr/>
        </p:nvSpPr>
        <p:spPr>
          <a:xfrm flipV="1">
            <a:off x="-1" y="4610"/>
            <a:ext cx="4062942" cy="4236979"/>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52" name="任意多边形 51"/>
          <p:cNvSpPr/>
          <p:nvPr/>
        </p:nvSpPr>
        <p:spPr>
          <a:xfrm rot="5400000" flipH="1">
            <a:off x="7533215" y="491986"/>
            <a:ext cx="5146703" cy="4164515"/>
          </a:xfrm>
          <a:custGeom>
            <a:avLst/>
            <a:gdLst>
              <a:gd name="connsiteX0" fmla="*/ 3861033 w 3861033"/>
              <a:gd name="connsiteY0" fmla="*/ 2488442 h 3124200"/>
              <a:gd name="connsiteX1" fmla="*/ 3861033 w 3861033"/>
              <a:gd name="connsiteY1" fmla="*/ 0 h 3124200"/>
              <a:gd name="connsiteX2" fmla="*/ 548228 w 3861033"/>
              <a:gd name="connsiteY2" fmla="*/ 0 h 3124200"/>
              <a:gd name="connsiteX3" fmla="*/ 432254 w 3861033"/>
              <a:gd name="connsiteY3" fmla="*/ 142256 h 3124200"/>
              <a:gd name="connsiteX4" fmla="*/ 7 w 3861033"/>
              <a:gd name="connsiteY4" fmla="*/ 1209930 h 3124200"/>
              <a:gd name="connsiteX5" fmla="*/ 2103670 w 3861033"/>
              <a:gd name="connsiteY5" fmla="*/ 3124098 h 3124200"/>
              <a:gd name="connsiteX6" fmla="*/ 3808303 w 3861033"/>
              <a:gd name="connsiteY6" fmla="*/ 2522787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033" h="3124200">
                <a:moveTo>
                  <a:pt x="3861033" y="2488442"/>
                </a:moveTo>
                <a:lnTo>
                  <a:pt x="3861033" y="0"/>
                </a:lnTo>
                <a:lnTo>
                  <a:pt x="548228" y="0"/>
                </a:lnTo>
                <a:lnTo>
                  <a:pt x="432254" y="142256"/>
                </a:lnTo>
                <a:cubicBezTo>
                  <a:pt x="151581" y="515715"/>
                  <a:pt x="1539" y="926426"/>
                  <a:pt x="7" y="1209930"/>
                </a:cubicBezTo>
                <a:cubicBezTo>
                  <a:pt x="-3494" y="1857939"/>
                  <a:pt x="1286940" y="3137367"/>
                  <a:pt x="2103670" y="3124098"/>
                </a:cubicBezTo>
                <a:cubicBezTo>
                  <a:pt x="2512035" y="3117463"/>
                  <a:pt x="3211214" y="2886056"/>
                  <a:pt x="3808303" y="2522787"/>
                </a:cubicBezTo>
                <a:close/>
              </a:path>
            </a:pathLst>
          </a:custGeom>
          <a:solidFill>
            <a:schemeClr val="accent6">
              <a:lumMod val="60000"/>
              <a:lumOff val="40000"/>
              <a:alpha val="33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latin typeface="思源宋体 CN" panose="02020400000000000000" pitchFamily="18" charset="-122"/>
              <a:ea typeface="思源宋体 CN" panose="02020400000000000000" pitchFamily="18" charset="-122"/>
            </a:endParaRPr>
          </a:p>
        </p:txBody>
      </p:sp>
      <p:sp>
        <p:nvSpPr>
          <p:cNvPr id="32" name="直角三角形 2"/>
          <p:cNvSpPr/>
          <p:nvPr/>
        </p:nvSpPr>
        <p:spPr>
          <a:xfrm flipH="1">
            <a:off x="203147" y="5248061"/>
            <a:ext cx="11985679" cy="1618313"/>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16" name="直角三角形 2"/>
          <p:cNvSpPr/>
          <p:nvPr/>
        </p:nvSpPr>
        <p:spPr>
          <a:xfrm flipV="1">
            <a:off x="0" y="893"/>
            <a:ext cx="5574960" cy="1295063"/>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17" name="直角三角形 2"/>
          <p:cNvSpPr/>
          <p:nvPr/>
        </p:nvSpPr>
        <p:spPr>
          <a:xfrm>
            <a:off x="561" y="5405035"/>
            <a:ext cx="11680396" cy="1461340"/>
          </a:xfrm>
          <a:custGeom>
            <a:avLst/>
            <a:gdLst>
              <a:gd name="connsiteX0" fmla="*/ 0 w 5334001"/>
              <a:gd name="connsiteY0" fmla="*/ 1809750 h 1809750"/>
              <a:gd name="connsiteX1" fmla="*/ 0 w 5334001"/>
              <a:gd name="connsiteY1" fmla="*/ 0 h 1809750"/>
              <a:gd name="connsiteX2" fmla="*/ 5334001 w 5334001"/>
              <a:gd name="connsiteY2" fmla="*/ 1809750 h 1809750"/>
              <a:gd name="connsiteX3" fmla="*/ 0 w 5334001"/>
              <a:gd name="connsiteY3" fmla="*/ 1809750 h 1809750"/>
              <a:gd name="connsiteX0-1" fmla="*/ 0 w 5334001"/>
              <a:gd name="connsiteY0-2" fmla="*/ 1809750 h 1809750"/>
              <a:gd name="connsiteX1-3" fmla="*/ 0 w 5334001"/>
              <a:gd name="connsiteY1-4" fmla="*/ 0 h 1809750"/>
              <a:gd name="connsiteX2-5" fmla="*/ 1967697 w 5334001"/>
              <a:gd name="connsiteY2-6" fmla="*/ 1242591 h 1809750"/>
              <a:gd name="connsiteX3-7" fmla="*/ 5334001 w 5334001"/>
              <a:gd name="connsiteY3-8" fmla="*/ 1809750 h 1809750"/>
              <a:gd name="connsiteX4" fmla="*/ 0 w 5334001"/>
              <a:gd name="connsiteY4" fmla="*/ 1809750 h 1809750"/>
              <a:gd name="connsiteX0-9" fmla="*/ 0 w 5334001"/>
              <a:gd name="connsiteY0-10" fmla="*/ 1815270 h 1815270"/>
              <a:gd name="connsiteX1-11" fmla="*/ 0 w 5334001"/>
              <a:gd name="connsiteY1-12" fmla="*/ 5520 h 1815270"/>
              <a:gd name="connsiteX2-13" fmla="*/ 1967697 w 5334001"/>
              <a:gd name="connsiteY2-14" fmla="*/ 1248111 h 1815270"/>
              <a:gd name="connsiteX3-15" fmla="*/ 5334001 w 5334001"/>
              <a:gd name="connsiteY3-16" fmla="*/ 1815270 h 1815270"/>
              <a:gd name="connsiteX4-17" fmla="*/ 0 w 5334001"/>
              <a:gd name="connsiteY4-18" fmla="*/ 1815270 h 1815270"/>
              <a:gd name="connsiteX0-19" fmla="*/ 0 w 5334001"/>
              <a:gd name="connsiteY0-20" fmla="*/ 1815066 h 1815066"/>
              <a:gd name="connsiteX1-21" fmla="*/ 0 w 5334001"/>
              <a:gd name="connsiteY1-22" fmla="*/ 5316 h 1815066"/>
              <a:gd name="connsiteX2-23" fmla="*/ 1967697 w 5334001"/>
              <a:gd name="connsiteY2-24" fmla="*/ 1247907 h 1815066"/>
              <a:gd name="connsiteX3-25" fmla="*/ 4444679 w 5334001"/>
              <a:gd name="connsiteY3-26" fmla="*/ 854367 h 1815066"/>
              <a:gd name="connsiteX4-27" fmla="*/ 5334001 w 5334001"/>
              <a:gd name="connsiteY4-28" fmla="*/ 1815066 h 1815066"/>
              <a:gd name="connsiteX5" fmla="*/ 0 w 5334001"/>
              <a:gd name="connsiteY5" fmla="*/ 1815066 h 1815066"/>
              <a:gd name="connsiteX0-29" fmla="*/ 0 w 5334001"/>
              <a:gd name="connsiteY0-30" fmla="*/ 1815066 h 1815066"/>
              <a:gd name="connsiteX1-31" fmla="*/ 0 w 5334001"/>
              <a:gd name="connsiteY1-32" fmla="*/ 5316 h 1815066"/>
              <a:gd name="connsiteX2-33" fmla="*/ 1967697 w 5334001"/>
              <a:gd name="connsiteY2-34" fmla="*/ 1247907 h 1815066"/>
              <a:gd name="connsiteX3-35" fmla="*/ 4444679 w 5334001"/>
              <a:gd name="connsiteY3-36" fmla="*/ 854367 h 1815066"/>
              <a:gd name="connsiteX4-37" fmla="*/ 5334001 w 5334001"/>
              <a:gd name="connsiteY4-38" fmla="*/ 1815066 h 1815066"/>
              <a:gd name="connsiteX5-39" fmla="*/ 0 w 5334001"/>
              <a:gd name="connsiteY5-40" fmla="*/ 1815066 h 1815066"/>
              <a:gd name="connsiteX0-41" fmla="*/ 0 w 5334001"/>
              <a:gd name="connsiteY0-42" fmla="*/ 1815066 h 1815066"/>
              <a:gd name="connsiteX1-43" fmla="*/ 0 w 5334001"/>
              <a:gd name="connsiteY1-44" fmla="*/ 5316 h 1815066"/>
              <a:gd name="connsiteX2-45" fmla="*/ 1967697 w 5334001"/>
              <a:gd name="connsiteY2-46" fmla="*/ 1247907 h 1815066"/>
              <a:gd name="connsiteX3-47" fmla="*/ 4444679 w 5334001"/>
              <a:gd name="connsiteY3-48" fmla="*/ 854367 h 1815066"/>
              <a:gd name="connsiteX4-49" fmla="*/ 5334001 w 5334001"/>
              <a:gd name="connsiteY4-50" fmla="*/ 1815066 h 1815066"/>
              <a:gd name="connsiteX5-51" fmla="*/ 0 w 5334001"/>
              <a:gd name="connsiteY5-52" fmla="*/ 1815066 h 1815066"/>
              <a:gd name="connsiteX0-53" fmla="*/ 0 w 5334001"/>
              <a:gd name="connsiteY0-54" fmla="*/ 1815122 h 1815122"/>
              <a:gd name="connsiteX1-55" fmla="*/ 0 w 5334001"/>
              <a:gd name="connsiteY1-56" fmla="*/ 5372 h 1815122"/>
              <a:gd name="connsiteX2-57" fmla="*/ 1967697 w 5334001"/>
              <a:gd name="connsiteY2-58" fmla="*/ 1247963 h 1815122"/>
              <a:gd name="connsiteX3-59" fmla="*/ 4490978 w 5334001"/>
              <a:gd name="connsiteY3-60" fmla="*/ 935446 h 1815122"/>
              <a:gd name="connsiteX4-61" fmla="*/ 5334001 w 5334001"/>
              <a:gd name="connsiteY4-62" fmla="*/ 1815122 h 1815122"/>
              <a:gd name="connsiteX5-63" fmla="*/ 0 w 5334001"/>
              <a:gd name="connsiteY5-64" fmla="*/ 1815122 h 1815122"/>
              <a:gd name="connsiteX0-65" fmla="*/ 0 w 5334001"/>
              <a:gd name="connsiteY0-66" fmla="*/ 1815122 h 1815122"/>
              <a:gd name="connsiteX1-67" fmla="*/ 0 w 5334001"/>
              <a:gd name="connsiteY1-68" fmla="*/ 5372 h 1815122"/>
              <a:gd name="connsiteX2-69" fmla="*/ 1967697 w 5334001"/>
              <a:gd name="connsiteY2-70" fmla="*/ 1247963 h 1815122"/>
              <a:gd name="connsiteX3-71" fmla="*/ 4490978 w 5334001"/>
              <a:gd name="connsiteY3-72" fmla="*/ 935446 h 1815122"/>
              <a:gd name="connsiteX4-73" fmla="*/ 5334001 w 5334001"/>
              <a:gd name="connsiteY4-74" fmla="*/ 1815122 h 1815122"/>
              <a:gd name="connsiteX5-75" fmla="*/ 0 w 5334001"/>
              <a:gd name="connsiteY5-76" fmla="*/ 1815122 h 1815122"/>
              <a:gd name="connsiteX0-77" fmla="*/ 0 w 5334001"/>
              <a:gd name="connsiteY0-78" fmla="*/ 1815122 h 1815122"/>
              <a:gd name="connsiteX1-79" fmla="*/ 0 w 5334001"/>
              <a:gd name="connsiteY1-80" fmla="*/ 5372 h 1815122"/>
              <a:gd name="connsiteX2-81" fmla="*/ 1967697 w 5334001"/>
              <a:gd name="connsiteY2-82" fmla="*/ 1247963 h 1815122"/>
              <a:gd name="connsiteX3-83" fmla="*/ 4490978 w 5334001"/>
              <a:gd name="connsiteY3-84" fmla="*/ 935446 h 1815122"/>
              <a:gd name="connsiteX4-85" fmla="*/ 5334001 w 5334001"/>
              <a:gd name="connsiteY4-86" fmla="*/ 1815122 h 1815122"/>
              <a:gd name="connsiteX5-87" fmla="*/ 0 w 5334001"/>
              <a:gd name="connsiteY5-88" fmla="*/ 1815122 h 1815122"/>
              <a:gd name="connsiteX0-89" fmla="*/ 0 w 5334001"/>
              <a:gd name="connsiteY0-90" fmla="*/ 1815122 h 1815122"/>
              <a:gd name="connsiteX1-91" fmla="*/ 0 w 5334001"/>
              <a:gd name="connsiteY1-92" fmla="*/ 5372 h 1815122"/>
              <a:gd name="connsiteX2-93" fmla="*/ 1967697 w 5334001"/>
              <a:gd name="connsiteY2-94" fmla="*/ 1247963 h 1815122"/>
              <a:gd name="connsiteX3-95" fmla="*/ 4490978 w 5334001"/>
              <a:gd name="connsiteY3-96" fmla="*/ 935446 h 1815122"/>
              <a:gd name="connsiteX4-97" fmla="*/ 5334001 w 5334001"/>
              <a:gd name="connsiteY4-98" fmla="*/ 1815122 h 1815122"/>
              <a:gd name="connsiteX5-99" fmla="*/ 0 w 5334001"/>
              <a:gd name="connsiteY5-100" fmla="*/ 1815122 h 1815122"/>
              <a:gd name="connsiteX0-101" fmla="*/ 0 w 5334001"/>
              <a:gd name="connsiteY0-102" fmla="*/ 1815782 h 1815782"/>
              <a:gd name="connsiteX1-103" fmla="*/ 0 w 5334001"/>
              <a:gd name="connsiteY1-104" fmla="*/ 6032 h 1815782"/>
              <a:gd name="connsiteX2-105" fmla="*/ 1967697 w 5334001"/>
              <a:gd name="connsiteY2-106" fmla="*/ 1248623 h 1815782"/>
              <a:gd name="connsiteX3-107" fmla="*/ 4490978 w 5334001"/>
              <a:gd name="connsiteY3-108" fmla="*/ 936106 h 1815782"/>
              <a:gd name="connsiteX4-109" fmla="*/ 5334001 w 5334001"/>
              <a:gd name="connsiteY4-110" fmla="*/ 1815782 h 1815782"/>
              <a:gd name="connsiteX5-111" fmla="*/ 0 w 5334001"/>
              <a:gd name="connsiteY5-112" fmla="*/ 1815782 h 1815782"/>
              <a:gd name="connsiteX0-113" fmla="*/ 0 w 5334001"/>
              <a:gd name="connsiteY0-114" fmla="*/ 1809750 h 1809750"/>
              <a:gd name="connsiteX1-115" fmla="*/ 0 w 5334001"/>
              <a:gd name="connsiteY1-116" fmla="*/ 0 h 1809750"/>
              <a:gd name="connsiteX2-117" fmla="*/ 1967697 w 5334001"/>
              <a:gd name="connsiteY2-118" fmla="*/ 1242591 h 1809750"/>
              <a:gd name="connsiteX3-119" fmla="*/ 4490978 w 5334001"/>
              <a:gd name="connsiteY3-120" fmla="*/ 930074 h 1809750"/>
              <a:gd name="connsiteX4-121" fmla="*/ 5334001 w 5334001"/>
              <a:gd name="connsiteY4-122" fmla="*/ 1809750 h 1809750"/>
              <a:gd name="connsiteX5-123" fmla="*/ 0 w 5334001"/>
              <a:gd name="connsiteY5-124" fmla="*/ 1809750 h 1809750"/>
              <a:gd name="connsiteX0-125" fmla="*/ 0 w 5334001"/>
              <a:gd name="connsiteY0-126" fmla="*/ 1809750 h 1809750"/>
              <a:gd name="connsiteX1-127" fmla="*/ 0 w 5334001"/>
              <a:gd name="connsiteY1-128" fmla="*/ 0 h 1809750"/>
              <a:gd name="connsiteX2-129" fmla="*/ 1967697 w 5334001"/>
              <a:gd name="connsiteY2-130" fmla="*/ 1242591 h 1809750"/>
              <a:gd name="connsiteX3-131" fmla="*/ 4490978 w 5334001"/>
              <a:gd name="connsiteY3-132" fmla="*/ 930074 h 1809750"/>
              <a:gd name="connsiteX4-133" fmla="*/ 5334001 w 5334001"/>
              <a:gd name="connsiteY4-134" fmla="*/ 1809750 h 1809750"/>
              <a:gd name="connsiteX5-135" fmla="*/ 0 w 5334001"/>
              <a:gd name="connsiteY5-136" fmla="*/ 1809750 h 1809750"/>
              <a:gd name="connsiteX0-137" fmla="*/ 0 w 5334001"/>
              <a:gd name="connsiteY0-138" fmla="*/ 1809750 h 1809750"/>
              <a:gd name="connsiteX1-139" fmla="*/ 0 w 5334001"/>
              <a:gd name="connsiteY1-140" fmla="*/ 0 h 1809750"/>
              <a:gd name="connsiteX2-141" fmla="*/ 1967697 w 5334001"/>
              <a:gd name="connsiteY2-142" fmla="*/ 1242591 h 1809750"/>
              <a:gd name="connsiteX3-143" fmla="*/ 4409955 w 5334001"/>
              <a:gd name="connsiteY3-144" fmla="*/ 849051 h 1809750"/>
              <a:gd name="connsiteX4-145" fmla="*/ 5334001 w 5334001"/>
              <a:gd name="connsiteY4-146" fmla="*/ 1809750 h 1809750"/>
              <a:gd name="connsiteX5-147" fmla="*/ 0 w 5334001"/>
              <a:gd name="connsiteY5-148" fmla="*/ 1809750 h 1809750"/>
              <a:gd name="connsiteX0-149" fmla="*/ 0 w 5334001"/>
              <a:gd name="connsiteY0-150" fmla="*/ 1809750 h 1809750"/>
              <a:gd name="connsiteX1-151" fmla="*/ 0 w 5334001"/>
              <a:gd name="connsiteY1-152" fmla="*/ 0 h 1809750"/>
              <a:gd name="connsiteX2-153" fmla="*/ 1967697 w 5334001"/>
              <a:gd name="connsiteY2-154" fmla="*/ 1242591 h 1809750"/>
              <a:gd name="connsiteX3-155" fmla="*/ 4409955 w 5334001"/>
              <a:gd name="connsiteY3-156" fmla="*/ 849051 h 1809750"/>
              <a:gd name="connsiteX4-157" fmla="*/ 5334001 w 5334001"/>
              <a:gd name="connsiteY4-158" fmla="*/ 1809750 h 1809750"/>
              <a:gd name="connsiteX5-159" fmla="*/ 0 w 5334001"/>
              <a:gd name="connsiteY5-160" fmla="*/ 1809750 h 1809750"/>
              <a:gd name="connsiteX0-161" fmla="*/ 0 w 5334001"/>
              <a:gd name="connsiteY0-162" fmla="*/ 1809750 h 1809750"/>
              <a:gd name="connsiteX1-163" fmla="*/ 0 w 5334001"/>
              <a:gd name="connsiteY1-164" fmla="*/ 0 h 1809750"/>
              <a:gd name="connsiteX2-165" fmla="*/ 1967697 w 5334001"/>
              <a:gd name="connsiteY2-166" fmla="*/ 1242591 h 1809750"/>
              <a:gd name="connsiteX3-167" fmla="*/ 4409955 w 5334001"/>
              <a:gd name="connsiteY3-168" fmla="*/ 849051 h 1809750"/>
              <a:gd name="connsiteX4-169" fmla="*/ 5334001 w 5334001"/>
              <a:gd name="connsiteY4-170" fmla="*/ 1809750 h 1809750"/>
              <a:gd name="connsiteX5-171" fmla="*/ 0 w 5334001"/>
              <a:gd name="connsiteY5-172" fmla="*/ 1809750 h 1809750"/>
              <a:gd name="connsiteX0-173" fmla="*/ 0 w 5334001"/>
              <a:gd name="connsiteY0-174" fmla="*/ 1809750 h 1809750"/>
              <a:gd name="connsiteX1-175" fmla="*/ 0 w 5334001"/>
              <a:gd name="connsiteY1-176" fmla="*/ 0 h 1809750"/>
              <a:gd name="connsiteX2-177" fmla="*/ 1967697 w 5334001"/>
              <a:gd name="connsiteY2-178" fmla="*/ 1242591 h 1809750"/>
              <a:gd name="connsiteX3-179" fmla="*/ 4409955 w 5334001"/>
              <a:gd name="connsiteY3-180" fmla="*/ 849051 h 1809750"/>
              <a:gd name="connsiteX4-181" fmla="*/ 5334001 w 5334001"/>
              <a:gd name="connsiteY4-182" fmla="*/ 1809750 h 1809750"/>
              <a:gd name="connsiteX5-183" fmla="*/ 0 w 5334001"/>
              <a:gd name="connsiteY5-184" fmla="*/ 1809750 h 1809750"/>
              <a:gd name="connsiteX0-185" fmla="*/ 0 w 5334001"/>
              <a:gd name="connsiteY0-186" fmla="*/ 1809750 h 1809750"/>
              <a:gd name="connsiteX1-187" fmla="*/ 0 w 5334001"/>
              <a:gd name="connsiteY1-188" fmla="*/ 0 h 1809750"/>
              <a:gd name="connsiteX2-189" fmla="*/ 1967697 w 5334001"/>
              <a:gd name="connsiteY2-190" fmla="*/ 1242591 h 1809750"/>
              <a:gd name="connsiteX3-191" fmla="*/ 4409955 w 5334001"/>
              <a:gd name="connsiteY3-192" fmla="*/ 849051 h 1809750"/>
              <a:gd name="connsiteX4-193" fmla="*/ 5334001 w 5334001"/>
              <a:gd name="connsiteY4-194" fmla="*/ 1809750 h 1809750"/>
              <a:gd name="connsiteX5-195" fmla="*/ 0 w 5334001"/>
              <a:gd name="connsiteY5-196" fmla="*/ 1809750 h 180975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39" y="connsiteY5-40"/>
              </a:cxn>
            </a:cxnLst>
            <a:rect l="l" t="t" r="r" b="b"/>
            <a:pathLst>
              <a:path w="5334001" h="1809750">
                <a:moveTo>
                  <a:pt x="0" y="1809750"/>
                </a:moveTo>
                <a:lnTo>
                  <a:pt x="0" y="0"/>
                </a:lnTo>
                <a:cubicBezTo>
                  <a:pt x="1219200" y="113819"/>
                  <a:pt x="943337" y="904312"/>
                  <a:pt x="1967697" y="1242591"/>
                </a:cubicBezTo>
                <a:cubicBezTo>
                  <a:pt x="2992057" y="1580870"/>
                  <a:pt x="3637421" y="727885"/>
                  <a:pt x="4409955" y="849051"/>
                </a:cubicBezTo>
                <a:cubicBezTo>
                  <a:pt x="5182489" y="970217"/>
                  <a:pt x="5212713" y="1488410"/>
                  <a:pt x="5334001" y="1809750"/>
                </a:cubicBezTo>
                <a:lnTo>
                  <a:pt x="0" y="180975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思源宋体 CN" panose="02020400000000000000" pitchFamily="18" charset="-122"/>
              <a:ea typeface="思源宋体 CN" panose="02020400000000000000" pitchFamily="18" charset="-122"/>
            </a:endParaRPr>
          </a:p>
        </p:txBody>
      </p:sp>
      <p:sp>
        <p:nvSpPr>
          <p:cNvPr id="2" name="文本框 1"/>
          <p:cNvSpPr txBox="1"/>
          <p:nvPr/>
        </p:nvSpPr>
        <p:spPr>
          <a:xfrm>
            <a:off x="413775" y="1879957"/>
            <a:ext cx="2126456" cy="3170099"/>
          </a:xfrm>
          <a:prstGeom prst="rect">
            <a:avLst/>
          </a:prstGeom>
          <a:noFill/>
        </p:spPr>
        <p:txBody>
          <a:bodyPr wrap="square" rtlCol="0">
            <a:spAutoFit/>
          </a:bodyPr>
          <a:lstStyle/>
          <a:p>
            <a:pPr algn="just"/>
            <a:r>
              <a:rPr kumimoji="1" lang="en-GB" altLang="zh-CN" sz="2000" dirty="0">
                <a:latin typeface="Times New Roman" panose="02020503050405090304" pitchFamily="18" charset="0"/>
                <a:cs typeface="Times New Roman" panose="02020503050405090304" pitchFamily="18" charset="0"/>
              </a:rPr>
              <a:t>In </a:t>
            </a:r>
            <a:r>
              <a:rPr kumimoji="1" lang="en-GB" altLang="zh-CN" sz="2000" dirty="0">
                <a:highlight>
                  <a:srgbClr val="FFFF00"/>
                </a:highlight>
                <a:latin typeface="Times New Roman" panose="02020503050405090304" pitchFamily="18" charset="0"/>
                <a:cs typeface="Times New Roman" panose="02020503050405090304" pitchFamily="18" charset="0"/>
              </a:rPr>
              <a:t>2008</a:t>
            </a:r>
            <a:r>
              <a:rPr kumimoji="1" lang="en-GB" altLang="zh-CN" sz="2000" dirty="0">
                <a:latin typeface="Times New Roman" panose="02020503050405090304" pitchFamily="18" charset="0"/>
                <a:cs typeface="Times New Roman" panose="02020503050405090304" pitchFamily="18" charset="0"/>
              </a:rPr>
              <a:t>, Liuzhou </a:t>
            </a:r>
            <a:r>
              <a:rPr kumimoji="1" lang="en-GB" altLang="zh-CN" sz="2000" dirty="0" err="1">
                <a:latin typeface="Times New Roman" panose="02020503050405090304" pitchFamily="18" charset="0"/>
                <a:cs typeface="Times New Roman" panose="02020503050405090304" pitchFamily="18" charset="0"/>
              </a:rPr>
              <a:t>Juosifen</a:t>
            </a:r>
            <a:r>
              <a:rPr kumimoji="1" lang="en-GB" altLang="zh-CN" sz="2000" dirty="0">
                <a:latin typeface="Times New Roman" panose="02020503050405090304" pitchFamily="18" charset="0"/>
                <a:cs typeface="Times New Roman" panose="02020503050405090304" pitchFamily="18" charset="0"/>
              </a:rPr>
              <a:t> handicraft was selected into the</a:t>
            </a:r>
            <a:r>
              <a:rPr kumimoji="1" lang="zh-CN" altLang="en-US" sz="2000" dirty="0">
                <a:latin typeface="Times New Roman" panose="02020503050405090304" pitchFamily="18" charset="0"/>
                <a:cs typeface="Times New Roman" panose="02020503050405090304" pitchFamily="18" charset="0"/>
              </a:rPr>
              <a:t> </a:t>
            </a:r>
            <a:r>
              <a:rPr kumimoji="1" lang="en-GB" altLang="zh-CN" sz="2000" dirty="0">
                <a:latin typeface="Times New Roman" panose="02020503050405090304" pitchFamily="18" charset="0"/>
                <a:cs typeface="Times New Roman" panose="02020503050405090304" pitchFamily="18" charset="0"/>
              </a:rPr>
              <a:t>Guangxi intangible Cultural Heritage list.</a:t>
            </a:r>
          </a:p>
          <a:p>
            <a:pPr algn="just"/>
            <a:r>
              <a:rPr kumimoji="1" lang="en-GB" altLang="zh-CN" sz="2000" dirty="0">
                <a:latin typeface="Times New Roman" panose="02020503050405090304" pitchFamily="18" charset="0"/>
                <a:cs typeface="Times New Roman" panose="02020503050405090304" pitchFamily="18" charset="0"/>
              </a:rPr>
              <a:t>2008</a:t>
            </a:r>
            <a:r>
              <a:rPr kumimoji="1" lang="zh-CN" altLang="en-GB" sz="2000" dirty="0">
                <a:latin typeface="Times New Roman" panose="02020503050405090304" pitchFamily="18" charset="0"/>
                <a:cs typeface="Times New Roman" panose="02020503050405090304" pitchFamily="18" charset="0"/>
              </a:rPr>
              <a:t>年</a:t>
            </a:r>
            <a:r>
              <a:rPr kumimoji="1" lang="zh-CN" altLang="en-US" sz="2000" dirty="0">
                <a:latin typeface="Times New Roman" panose="02020503050405090304" pitchFamily="18" charset="0"/>
                <a:cs typeface="Times New Roman" panose="02020503050405090304" pitchFamily="18" charset="0"/>
              </a:rPr>
              <a:t>，柳州螺狮粉手工制作技艺入选广西非物质文化遗产名录。</a:t>
            </a:r>
          </a:p>
        </p:txBody>
      </p:sp>
      <p:sp>
        <p:nvSpPr>
          <p:cNvPr id="3" name="文本框 2"/>
          <p:cNvSpPr txBox="1"/>
          <p:nvPr/>
        </p:nvSpPr>
        <p:spPr>
          <a:xfrm>
            <a:off x="2787480" y="874455"/>
            <a:ext cx="2373406" cy="2554545"/>
          </a:xfrm>
          <a:prstGeom prst="rect">
            <a:avLst/>
          </a:prstGeom>
          <a:noFill/>
        </p:spPr>
        <p:txBody>
          <a:bodyPr wrap="square" rtlCol="0">
            <a:spAutoFit/>
          </a:bodyPr>
          <a:lstStyle/>
          <a:p>
            <a:pPr algn="just"/>
            <a:r>
              <a:rPr kumimoji="1" lang="en-GB" altLang="zh-CN" sz="2000" dirty="0">
                <a:highlight>
                  <a:srgbClr val="FFFF00"/>
                </a:highlight>
                <a:latin typeface="Times New Roman" panose="02020503050405090304" pitchFamily="18" charset="0"/>
                <a:cs typeface="Times New Roman" panose="02020503050405090304" pitchFamily="18" charset="0"/>
              </a:rPr>
              <a:t>On August 20, 2018</a:t>
            </a:r>
            <a:r>
              <a:rPr kumimoji="1" lang="en-GB" altLang="zh-CN" sz="2000" dirty="0">
                <a:latin typeface="Times New Roman" panose="02020503050405090304" pitchFamily="18" charset="0"/>
                <a:cs typeface="Times New Roman" panose="02020503050405090304" pitchFamily="18" charset="0"/>
              </a:rPr>
              <a:t>, “Liuzhou </a:t>
            </a:r>
            <a:r>
              <a:rPr kumimoji="1" lang="en-GB" altLang="zh-CN" sz="2000" dirty="0" err="1">
                <a:latin typeface="Times New Roman" panose="02020503050405090304" pitchFamily="18" charset="0"/>
                <a:cs typeface="Times New Roman" panose="02020503050405090304" pitchFamily="18" charset="0"/>
              </a:rPr>
              <a:t>Luosifen</a:t>
            </a:r>
            <a:r>
              <a:rPr kumimoji="1" lang="en-GB" altLang="zh-CN" sz="2000" dirty="0">
                <a:latin typeface="Times New Roman" panose="02020503050405090304" pitchFamily="18" charset="0"/>
                <a:cs typeface="Times New Roman" panose="02020503050405090304" pitchFamily="18" charset="0"/>
              </a:rPr>
              <a:t>”</a:t>
            </a:r>
            <a:r>
              <a:rPr kumimoji="1" lang="zh-CN" altLang="en-US" sz="2000" dirty="0">
                <a:latin typeface="Times New Roman" panose="02020503050405090304" pitchFamily="18" charset="0"/>
                <a:cs typeface="Times New Roman" panose="02020503050405090304" pitchFamily="18" charset="0"/>
              </a:rPr>
              <a:t> </a:t>
            </a:r>
            <a:r>
              <a:rPr kumimoji="1" lang="en-GB" altLang="zh-CN" sz="2000" dirty="0">
                <a:latin typeface="Times New Roman" panose="02020503050405090304" pitchFamily="18" charset="0"/>
                <a:cs typeface="Times New Roman" panose="02020503050405090304" pitchFamily="18" charset="0"/>
              </a:rPr>
              <a:t>won the National Geographic Indication</a:t>
            </a:r>
            <a:r>
              <a:rPr kumimoji="1" lang="zh-CN" altLang="en-US" sz="2000" dirty="0">
                <a:latin typeface="Times New Roman" panose="02020503050405090304" pitchFamily="18" charset="0"/>
                <a:cs typeface="Times New Roman" panose="02020503050405090304" pitchFamily="18" charset="0"/>
              </a:rPr>
              <a:t> </a:t>
            </a:r>
            <a:r>
              <a:rPr kumimoji="1" lang="en-GB" altLang="zh-CN" sz="2000" dirty="0">
                <a:latin typeface="Times New Roman" panose="02020503050405090304" pitchFamily="18" charset="0"/>
                <a:cs typeface="Times New Roman" panose="02020503050405090304" pitchFamily="18" charset="0"/>
              </a:rPr>
              <a:t>trademark.</a:t>
            </a:r>
          </a:p>
          <a:p>
            <a:pPr algn="just"/>
            <a:r>
              <a:rPr kumimoji="1" lang="en-US" altLang="zh-CN" sz="2000" dirty="0">
                <a:latin typeface="Times New Roman" panose="02020503050405090304" pitchFamily="18" charset="0"/>
                <a:cs typeface="Times New Roman" panose="02020503050405090304" pitchFamily="18" charset="0"/>
              </a:rPr>
              <a:t>2018</a:t>
            </a:r>
            <a:r>
              <a:rPr kumimoji="1" lang="zh-CN" altLang="en-GB" sz="2000" dirty="0">
                <a:latin typeface="Times New Roman" panose="02020503050405090304" pitchFamily="18" charset="0"/>
                <a:cs typeface="Times New Roman" panose="02020503050405090304" pitchFamily="18" charset="0"/>
              </a:rPr>
              <a:t>年</a:t>
            </a:r>
            <a:r>
              <a:rPr kumimoji="1" lang="en-US" altLang="zh-CN" sz="2000" dirty="0">
                <a:latin typeface="Times New Roman" panose="02020503050405090304" pitchFamily="18" charset="0"/>
                <a:cs typeface="Times New Roman" panose="02020503050405090304" pitchFamily="18" charset="0"/>
              </a:rPr>
              <a:t>8</a:t>
            </a:r>
            <a:r>
              <a:rPr kumimoji="1" lang="zh-CN" altLang="en-US" sz="2000" dirty="0">
                <a:latin typeface="Times New Roman" panose="02020503050405090304" pitchFamily="18" charset="0"/>
                <a:cs typeface="Times New Roman" panose="02020503050405090304" pitchFamily="18" charset="0"/>
              </a:rPr>
              <a:t>月</a:t>
            </a:r>
            <a:r>
              <a:rPr kumimoji="1" lang="en-US" altLang="zh-CN" sz="2000" dirty="0">
                <a:latin typeface="Times New Roman" panose="02020503050405090304" pitchFamily="18" charset="0"/>
                <a:cs typeface="Times New Roman" panose="02020503050405090304" pitchFamily="18" charset="0"/>
              </a:rPr>
              <a:t>20</a:t>
            </a:r>
            <a:r>
              <a:rPr kumimoji="1" lang="zh-CN" altLang="en-US" sz="2000" dirty="0">
                <a:latin typeface="Times New Roman" panose="02020503050405090304" pitchFamily="18" charset="0"/>
                <a:cs typeface="Times New Roman" panose="02020503050405090304" pitchFamily="18" charset="0"/>
              </a:rPr>
              <a:t>日，“柳州螺狮粉”获得国家地理标志商标。</a:t>
            </a:r>
          </a:p>
        </p:txBody>
      </p:sp>
      <p:sp>
        <p:nvSpPr>
          <p:cNvPr id="4" name="文本框 3"/>
          <p:cNvSpPr txBox="1"/>
          <p:nvPr/>
        </p:nvSpPr>
        <p:spPr>
          <a:xfrm>
            <a:off x="5601604" y="2780928"/>
            <a:ext cx="2493969" cy="1754326"/>
          </a:xfrm>
          <a:prstGeom prst="rect">
            <a:avLst/>
          </a:prstGeom>
          <a:noFill/>
        </p:spPr>
        <p:txBody>
          <a:bodyPr wrap="square" rtlCol="0">
            <a:spAutoFit/>
          </a:bodyPr>
          <a:lstStyle/>
          <a:p>
            <a:pPr algn="just"/>
            <a:r>
              <a:rPr kumimoji="1" lang="en-GB" altLang="zh-CN" dirty="0">
                <a:highlight>
                  <a:srgbClr val="FFFF00"/>
                </a:highlight>
                <a:latin typeface="Times New Roman" panose="02020503050405090304" pitchFamily="18" charset="0"/>
                <a:cs typeface="Times New Roman" panose="02020503050405090304" pitchFamily="18" charset="0"/>
              </a:rPr>
              <a:t>In 2020</a:t>
            </a:r>
            <a:r>
              <a:rPr kumimoji="1" lang="en-GB" altLang="zh-CN" dirty="0">
                <a:latin typeface="Times New Roman" panose="02020503050405090304" pitchFamily="18" charset="0"/>
                <a:cs typeface="Times New Roman" panose="02020503050405090304" pitchFamily="18" charset="0"/>
              </a:rPr>
              <a:t>,it was included in the national intangible cultural heritage</a:t>
            </a:r>
          </a:p>
          <a:p>
            <a:pPr algn="just"/>
            <a:r>
              <a:rPr kumimoji="1" lang="en-GB" altLang="zh-CN" dirty="0">
                <a:latin typeface="Times New Roman" panose="02020503050405090304" pitchFamily="18" charset="0"/>
                <a:cs typeface="Times New Roman" panose="02020503050405090304" pitchFamily="18" charset="0"/>
              </a:rPr>
              <a:t>list.</a:t>
            </a:r>
          </a:p>
          <a:p>
            <a:pPr algn="just"/>
            <a:r>
              <a:rPr kumimoji="1" lang="en-US" altLang="zh-CN" dirty="0">
                <a:latin typeface="Times New Roman" panose="02020503050405090304" pitchFamily="18" charset="0"/>
                <a:cs typeface="Times New Roman" panose="02020503050405090304" pitchFamily="18" charset="0"/>
              </a:rPr>
              <a:t>2020</a:t>
            </a:r>
            <a:r>
              <a:rPr kumimoji="1" lang="zh-CN" altLang="en-GB" dirty="0">
                <a:latin typeface="Times New Roman" panose="02020503050405090304" pitchFamily="18" charset="0"/>
                <a:cs typeface="Times New Roman" panose="02020503050405090304" pitchFamily="18" charset="0"/>
              </a:rPr>
              <a:t>年</a:t>
            </a:r>
            <a:r>
              <a:rPr kumimoji="1" lang="zh-CN" altLang="en-US" dirty="0">
                <a:latin typeface="Times New Roman" panose="02020503050405090304" pitchFamily="18" charset="0"/>
                <a:cs typeface="Times New Roman" panose="02020503050405090304" pitchFamily="18" charset="0"/>
              </a:rPr>
              <a:t>被列入国家非物质文化遗产名单。</a:t>
            </a:r>
          </a:p>
        </p:txBody>
      </p:sp>
      <p:sp>
        <p:nvSpPr>
          <p:cNvPr id="6" name="文本框 5"/>
          <p:cNvSpPr txBox="1"/>
          <p:nvPr/>
        </p:nvSpPr>
        <p:spPr>
          <a:xfrm>
            <a:off x="8710586" y="271271"/>
            <a:ext cx="2985142" cy="3970318"/>
          </a:xfrm>
          <a:prstGeom prst="rect">
            <a:avLst/>
          </a:prstGeom>
          <a:noFill/>
        </p:spPr>
        <p:txBody>
          <a:bodyPr wrap="square" rtlCol="0">
            <a:spAutoFit/>
          </a:bodyPr>
          <a:lstStyle/>
          <a:p>
            <a:pPr algn="just"/>
            <a:r>
              <a:rPr kumimoji="1" lang="en-GB" altLang="zh-CN" dirty="0">
                <a:highlight>
                  <a:srgbClr val="FFFF00"/>
                </a:highlight>
                <a:latin typeface="Times New Roman" panose="02020503050405090304" pitchFamily="18" charset="0"/>
                <a:cs typeface="Times New Roman" panose="02020503050405090304" pitchFamily="18" charset="0"/>
              </a:rPr>
              <a:t>On May 24, 2021</a:t>
            </a:r>
            <a:r>
              <a:rPr kumimoji="1" lang="en-GB" altLang="zh-CN" dirty="0">
                <a:latin typeface="Times New Roman" panose="02020503050405090304" pitchFamily="18" charset="0"/>
                <a:cs typeface="Times New Roman" panose="02020503050405090304" pitchFamily="18" charset="0"/>
              </a:rPr>
              <a:t>, the Liuzhou </a:t>
            </a:r>
            <a:r>
              <a:rPr kumimoji="1" lang="en-GB" altLang="zh-CN" dirty="0" err="1">
                <a:latin typeface="Times New Roman" panose="02020503050405090304" pitchFamily="18" charset="0"/>
                <a:cs typeface="Times New Roman" panose="02020503050405090304" pitchFamily="18" charset="0"/>
              </a:rPr>
              <a:t>Luosifen</a:t>
            </a:r>
            <a:r>
              <a:rPr kumimoji="1" lang="zh-CN" altLang="en-US" dirty="0">
                <a:latin typeface="Times New Roman" panose="02020503050405090304" pitchFamily="18" charset="0"/>
                <a:cs typeface="Times New Roman" panose="02020503050405090304" pitchFamily="18" charset="0"/>
              </a:rPr>
              <a:t> </a:t>
            </a:r>
            <a:r>
              <a:rPr kumimoji="1" lang="en-GB" altLang="zh-CN" dirty="0">
                <a:latin typeface="Times New Roman" panose="02020503050405090304" pitchFamily="18" charset="0"/>
                <a:cs typeface="Times New Roman" panose="02020503050405090304" pitchFamily="18" charset="0"/>
              </a:rPr>
              <a:t>production technique declared by Liuzhou City was approved by The State Council to be included in the fifth batch of national intangible cultural heritage representative projects</a:t>
            </a:r>
            <a:r>
              <a:rPr kumimoji="1" lang="en-US" altLang="zh-CN" dirty="0">
                <a:latin typeface="Times New Roman" panose="02020503050405090304" pitchFamily="18" charset="0"/>
                <a:cs typeface="Times New Roman" panose="02020503050405090304" pitchFamily="18" charset="0"/>
              </a:rPr>
              <a:t>.</a:t>
            </a:r>
          </a:p>
          <a:p>
            <a:pPr algn="just"/>
            <a:r>
              <a:rPr kumimoji="1" lang="en-US" altLang="zh-CN" dirty="0">
                <a:latin typeface="Times New Roman" panose="02020503050405090304" pitchFamily="18" charset="0"/>
                <a:cs typeface="Times New Roman" panose="02020503050405090304" pitchFamily="18" charset="0"/>
              </a:rPr>
              <a:t>2021</a:t>
            </a:r>
            <a:r>
              <a:rPr kumimoji="1" lang="zh-CN" altLang="en-US" dirty="0">
                <a:latin typeface="Times New Roman" panose="02020503050405090304" pitchFamily="18" charset="0"/>
                <a:cs typeface="Times New Roman" panose="02020503050405090304" pitchFamily="18" charset="0"/>
              </a:rPr>
              <a:t>年</a:t>
            </a:r>
            <a:r>
              <a:rPr kumimoji="1" lang="en-US" altLang="zh-CN" dirty="0">
                <a:latin typeface="Times New Roman" panose="02020503050405090304" pitchFamily="18" charset="0"/>
                <a:cs typeface="Times New Roman" panose="02020503050405090304" pitchFamily="18" charset="0"/>
              </a:rPr>
              <a:t>5</a:t>
            </a:r>
            <a:r>
              <a:rPr kumimoji="1" lang="zh-CN" altLang="en-US" dirty="0">
                <a:latin typeface="Times New Roman" panose="02020503050405090304" pitchFamily="18" charset="0"/>
                <a:cs typeface="Times New Roman" panose="02020503050405090304" pitchFamily="18" charset="0"/>
              </a:rPr>
              <a:t>月</a:t>
            </a:r>
            <a:r>
              <a:rPr kumimoji="1" lang="en-US" altLang="zh-CN" dirty="0">
                <a:latin typeface="Times New Roman" panose="02020503050405090304" pitchFamily="18" charset="0"/>
                <a:cs typeface="Times New Roman" panose="02020503050405090304" pitchFamily="18" charset="0"/>
              </a:rPr>
              <a:t>24</a:t>
            </a:r>
            <a:r>
              <a:rPr kumimoji="1" lang="zh-CN" altLang="en-US" dirty="0">
                <a:latin typeface="Times New Roman" panose="02020503050405090304" pitchFamily="18" charset="0"/>
                <a:cs typeface="Times New Roman" panose="02020503050405090304" pitchFamily="18" charset="0"/>
              </a:rPr>
              <a:t>日，柳州市申报的柳州螺狮粉制作技艺，经国务院批准列入第五批国家级非物质文化遗产代表性项目。</a:t>
            </a:r>
          </a:p>
        </p:txBody>
      </p:sp>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990" y="250924"/>
            <a:ext cx="1455982" cy="1435454"/>
          </a:xfrm>
          <a:prstGeom prst="ellipse">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l="-1" t="-1242" r="-1242" b="-1"/>
          <a:stretch>
            <a:fillRect/>
          </a:stretch>
        </p:blipFill>
        <p:spPr>
          <a:xfrm>
            <a:off x="3045688" y="3732760"/>
            <a:ext cx="1773262" cy="1754327"/>
          </a:xfrm>
          <a:prstGeom prst="ellipse">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2860" y="773711"/>
            <a:ext cx="1781054" cy="1754326"/>
          </a:xfrm>
          <a:prstGeom prst="ellipse">
            <a:avLst/>
          </a:prstGeom>
        </p:spPr>
      </p:pic>
      <p:pic>
        <p:nvPicPr>
          <p:cNvPr id="15" name="图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27115" y="4173131"/>
            <a:ext cx="2338838" cy="2262876"/>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 grpId="0" animBg="1"/>
      <p:bldP spid="52" grpId="0" animBg="1"/>
      <p:bldP spid="32" grpId="0" animBg="1"/>
      <p:bldP spid="16" grpId="0" animBg="1"/>
      <p:bldP spid="17" grpId="0" animBg="1"/>
      <p:bldP spid="2" grpId="0"/>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图片 2" descr="桌子上有一碗食物&#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60" y="1282"/>
            <a:ext cx="12188805" cy="6856718"/>
          </a:xfrm>
          <a:prstGeom prst="rect">
            <a:avLst/>
          </a:prstGeom>
        </p:spPr>
      </p:pic>
      <p:sp>
        <p:nvSpPr>
          <p:cNvPr id="4" name="文本框 3"/>
          <p:cNvSpPr txBox="1"/>
          <p:nvPr/>
        </p:nvSpPr>
        <p:spPr>
          <a:xfrm>
            <a:off x="4438228" y="332656"/>
            <a:ext cx="7416824" cy="1015663"/>
          </a:xfrm>
          <a:prstGeom prst="rect">
            <a:avLst/>
          </a:prstGeom>
          <a:noFill/>
          <a:effectLst>
            <a:outerShdw blurRad="50800" dist="38100" dir="5400000" algn="t" rotWithShape="0">
              <a:prstClr val="black">
                <a:alpha val="40000"/>
              </a:prstClr>
            </a:outerShdw>
          </a:effectLst>
        </p:spPr>
        <p:txBody>
          <a:bodyPr wrap="square" rtlCol="0">
            <a:spAutoFit/>
          </a:bodyPr>
          <a:lstStyle/>
          <a:p>
            <a:pPr lvl="0" algn="l"/>
            <a:r>
              <a:rPr lang="en-US" altLang="zh-CN" sz="6000" b="1" dirty="0">
                <a:solidFill>
                  <a:schemeClr val="bg1"/>
                </a:solidFill>
                <a:latin typeface="Times New Roman" panose="02020503050405090304" pitchFamily="18" charset="0"/>
                <a:ea typeface="微软雅黑" pitchFamily="34" charset="-122"/>
                <a:cs typeface="Times New Roman" panose="02020503050405090304" pitchFamily="18" charset="0"/>
                <a:sym typeface="+mn-ea"/>
              </a:rPr>
              <a:t>3.Production Methods</a:t>
            </a:r>
            <a:endParaRPr kumimoji="0" lang="en-US" altLang="zh-CN" sz="6000" b="1" i="0" kern="1200" cap="none" spc="0" normalizeH="0" baseline="0" noProof="0" dirty="0">
              <a:solidFill>
                <a:schemeClr val="bg1"/>
              </a:solidFill>
              <a:latin typeface="Times New Roman" panose="02020503050405090304" pitchFamily="18" charset="0"/>
              <a:ea typeface="微软雅黑" pitchFamily="34" charset="-122"/>
              <a:cs typeface="Times New Roman" panose="0202050305040509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螺狮粉视频">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189865" y="188595"/>
            <a:ext cx="11970385" cy="6829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3000">
        <p14:gallery dir="l"/>
      </p:transition>
    </mc:Choice>
    <mc:Fallback xmlns="">
      <p:transition spd="slow" advTm="3000">
        <p:fade/>
      </p:transition>
    </mc:Fallback>
  </mc:AlternateContent>
  <p:timing>
    <p:tnLst>
      <p:par>
        <p:cTn id="1" dur="indefinite" restart="never" nodeType="tmRoot">
          <p:childTnLst>
            <p:video>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水彩通用ppt模板"/>
  <p:tag name="KSO_WPP_MARK_KEY" val="57487393-637c-4618-b60e-706875b2bab0"/>
  <p:tag name="COMMONDATA" val="eyJoZGlkIjoiMzViMGMzNjhkNzA3YmUyZDg0NzhkZGYwYjJlN2NlMzMifQ=="/>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Words>
  <Application>Microsoft Macintosh PowerPoint</Application>
  <PresentationFormat>自定义</PresentationFormat>
  <Paragraphs>81</Paragraphs>
  <Slides>16</Slides>
  <Notes>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等线</vt:lpstr>
      <vt:lpstr>思源宋体 CN</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简约水彩通用ppt模板</dc:title>
  <dc:creator>段子</dc:creator>
  <cp:lastModifiedBy>aqy69xw</cp:lastModifiedBy>
  <cp:revision>130</cp:revision>
  <dcterms:created xsi:type="dcterms:W3CDTF">2025-07-06T13:42:37Z</dcterms:created>
  <dcterms:modified xsi:type="dcterms:W3CDTF">2025-07-06T13:46:07Z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2052-6.11.0.8885</vt:lpwstr>
  </property>
  <property fmtid="{D5CDD505-2E9C-101B-9397-08002B2CF9AE}" pid="3" name="ICV">
    <vt:lpwstr>13E4688E3FC14A15B45231C82BAC64E7</vt:lpwstr>
  </property>
</Properties>
</file>