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5" r:id="rId8"/>
    <p:sldId id="288" r:id="rId9"/>
    <p:sldId id="264" r:id="rId10"/>
    <p:sldId id="268" r:id="rId11"/>
    <p:sldId id="289" r:id="rId12"/>
    <p:sldId id="275" r:id="rId13"/>
    <p:sldId id="270" r:id="rId14"/>
    <p:sldId id="290" r:id="rId15"/>
    <p:sldId id="281" r:id="rId16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D01"/>
    <a:srgbClr val="633017"/>
    <a:srgbClr val="E3DEDA"/>
    <a:srgbClr val="A95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63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096753" y="64597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rcRect l="21274" t="5395" r="12186" b="9702"/>
          <a:stretch>
            <a:fillRect/>
          </a:stretch>
        </p:blipFill>
        <p:spPr>
          <a:xfrm>
            <a:off x="254000" y="359410"/>
            <a:ext cx="4555490" cy="3797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07430" y="418465"/>
            <a:ext cx="41694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Brised Chicken Rice</a:t>
            </a:r>
            <a:endParaRPr lang="en-US" altLang="zh-CN" sz="60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rcRect l="1016" t="1606" r="1211" b="9558"/>
          <a:stretch>
            <a:fillRect/>
          </a:stretch>
        </p:blipFill>
        <p:spPr>
          <a:xfrm>
            <a:off x="7222490" y="345948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02715" y="4580890"/>
            <a:ext cx="3406775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l">
              <a:buClrTx/>
              <a:buSzTx/>
              <a:buFontTx/>
            </a:pP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前凸带形 8"/>
          <p:cNvSpPr/>
          <p:nvPr/>
        </p:nvSpPr>
        <p:spPr>
          <a:xfrm>
            <a:off x="4503420" y="3367405"/>
            <a:ext cx="3002915" cy="112585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02580" y="3571240"/>
            <a:ext cx="1227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chemeClr val="bg2">
                    <a:lumMod val="25000"/>
                  </a:schemeClr>
                </a:solidFill>
              </a:rPr>
              <a:t>vs</a:t>
            </a:r>
            <a:endParaRPr lang="en-US" altLang="zh-CN" sz="5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65195" y="1513840"/>
            <a:ext cx="6865620" cy="3489325"/>
            <a:chOff x="4466" y="2336"/>
            <a:chExt cx="10812" cy="5495"/>
          </a:xfrm>
        </p:grpSpPr>
        <p:sp>
          <p:nvSpPr>
            <p:cNvPr id="50" name="椭圆 49"/>
            <p:cNvSpPr/>
            <p:nvPr/>
          </p:nvSpPr>
          <p:spPr>
            <a:xfrm>
              <a:off x="449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679" y="4775"/>
              <a:ext cx="2793" cy="2793"/>
              <a:chOff x="2755075" y="3174904"/>
              <a:chExt cx="1773382" cy="1773382"/>
            </a:xfrm>
            <a:effectLst>
              <a:reflection blurRad="12700" stA="50000" endA="300" endPos="53000" dist="63500" dir="5400000" sy="-100000" algn="bl" rotWithShape="0"/>
            </a:effectLst>
          </p:grpSpPr>
          <p:sp>
            <p:nvSpPr>
              <p:cNvPr id="62" name="椭圆 61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solidFill>
                <a:srgbClr val="633017"/>
              </a:solidFill>
              <a:ln w="31750">
                <a:noFill/>
              </a:ln>
              <a:effectLst>
                <a:innerShdw blurRad="444500" dist="63500" dir="13500000">
                  <a:prstClr val="black">
                    <a:alpha val="4000"/>
                  </a:prstClr>
                </a:innerShd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4"/>
            <p:cNvGrpSpPr>
              <a:grpSpLocks noChangeAspect="1"/>
            </p:cNvGrpSpPr>
            <p:nvPr/>
          </p:nvGrpSpPr>
          <p:grpSpPr bwMode="auto">
            <a:xfrm>
              <a:off x="5716" y="5735"/>
              <a:ext cx="799" cy="898"/>
              <a:chOff x="1776" y="1779"/>
              <a:chExt cx="64" cy="72"/>
            </a:xfrm>
            <a:solidFill>
              <a:schemeClr val="bg1"/>
            </a:solidFill>
            <a:effectLst>
              <a:reflection blurRad="6350" stA="50000" endA="300" endPos="81000" dist="1168400" dir="5400000" sy="-100000" algn="bl" rotWithShape="0"/>
            </a:effectLst>
          </p:grpSpPr>
          <p:sp>
            <p:nvSpPr>
              <p:cNvPr id="58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6686" y="2336"/>
              <a:ext cx="660" cy="2420"/>
            </a:xfrm>
            <a:custGeom>
              <a:avLst/>
              <a:gdLst>
                <a:gd name="connsiteX0" fmla="*/ 0 w 419100"/>
                <a:gd name="connsiteY0" fmla="*/ 1536700 h 1536700"/>
                <a:gd name="connsiteX1" fmla="*/ 419100 w 419100"/>
                <a:gd name="connsiteY1" fmla="*/ 1295400 h 1536700"/>
                <a:gd name="connsiteX2" fmla="*/ 419100 w 4191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5367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03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219" y="4775"/>
              <a:ext cx="2793" cy="2793"/>
              <a:chOff x="2755075" y="3174904"/>
              <a:chExt cx="1773382" cy="1773382"/>
            </a:xfrm>
            <a:effectLst>
              <a:reflection blurRad="12700" stA="50000" endA="300" endPos="53000" dist="63500" dir="5400000" sy="-100000" algn="bl" rotWithShape="0"/>
            </a:effectLst>
          </p:grpSpPr>
          <p:sp>
            <p:nvSpPr>
              <p:cNvPr id="79" name="椭圆 78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solidFill>
                <a:srgbClr val="627D01"/>
              </a:solidFill>
              <a:ln w="31750">
                <a:noFill/>
              </a:ln>
              <a:effectLst>
                <a:innerShdw blurRad="444500" dist="63500" dir="13500000">
                  <a:prstClr val="black">
                    <a:alpha val="4000"/>
                  </a:prstClr>
                </a:innerShd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18"/>
            <p:cNvGrpSpPr>
              <a:grpSpLocks noChangeAspect="1"/>
            </p:cNvGrpSpPr>
            <p:nvPr/>
          </p:nvGrpSpPr>
          <p:grpSpPr bwMode="auto">
            <a:xfrm>
              <a:off x="8243" y="5788"/>
              <a:ext cx="811" cy="756"/>
              <a:chOff x="3802" y="2858"/>
              <a:chExt cx="616" cy="574"/>
            </a:xfrm>
            <a:solidFill>
              <a:schemeClr val="bg2"/>
            </a:solidFill>
            <a:effectLst>
              <a:reflection blurRad="6350" stA="50000" endA="300" endPos="81000" dist="1168400" dir="5400000" sy="-100000" algn="bl" rotWithShape="0"/>
            </a:effectLst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9259" y="2336"/>
              <a:ext cx="660" cy="2420"/>
            </a:xfrm>
            <a:custGeom>
              <a:avLst/>
              <a:gdLst>
                <a:gd name="connsiteX0" fmla="*/ 0 w 419100"/>
                <a:gd name="connsiteY0" fmla="*/ 1536700 h 1536700"/>
                <a:gd name="connsiteX1" fmla="*/ 419100 w 419100"/>
                <a:gd name="connsiteY1" fmla="*/ 1295400 h 1536700"/>
                <a:gd name="connsiteX2" fmla="*/ 419100 w 4191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5367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957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9759" y="4775"/>
              <a:ext cx="2793" cy="2793"/>
              <a:chOff x="2755075" y="3174904"/>
              <a:chExt cx="1773382" cy="1773382"/>
            </a:xfrm>
            <a:effectLst>
              <a:reflection blurRad="12700" stA="50000" endA="300" endPos="53000" dist="63500" dir="5400000" sy="-100000" algn="bl" rotWithShape="0"/>
            </a:effectLst>
          </p:grpSpPr>
          <p:sp>
            <p:nvSpPr>
              <p:cNvPr id="92" name="椭圆 91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solidFill>
                <a:srgbClr val="633017"/>
              </a:solidFill>
              <a:ln w="31750">
                <a:noFill/>
              </a:ln>
              <a:effectLst>
                <a:innerShdw blurRad="444500" dist="63500" dir="13500000">
                  <a:prstClr val="black">
                    <a:alpha val="4000"/>
                  </a:prstClr>
                </a:innerShd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13"/>
            <p:cNvGrpSpPr>
              <a:grpSpLocks noChangeAspect="1"/>
            </p:cNvGrpSpPr>
            <p:nvPr/>
          </p:nvGrpSpPr>
          <p:grpSpPr bwMode="auto">
            <a:xfrm>
              <a:off x="10740" y="5718"/>
              <a:ext cx="885" cy="896"/>
              <a:chOff x="2426" y="2781"/>
              <a:chExt cx="593" cy="600"/>
            </a:xfrm>
            <a:solidFill>
              <a:schemeClr val="bg1"/>
            </a:solidFill>
            <a:effectLst>
              <a:reflection blurRad="6350" stA="50000" endA="300" endPos="81000" dist="1168400" dir="5400000" sy="-100000" algn="bl" rotWithShape="0"/>
            </a:effectLst>
          </p:grpSpPr>
          <p:sp>
            <p:nvSpPr>
              <p:cNvPr id="90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5" name="任意多边形 84"/>
            <p:cNvSpPr/>
            <p:nvPr/>
          </p:nvSpPr>
          <p:spPr>
            <a:xfrm>
              <a:off x="11832" y="2336"/>
              <a:ext cx="660" cy="2420"/>
            </a:xfrm>
            <a:custGeom>
              <a:avLst/>
              <a:gdLst>
                <a:gd name="connsiteX0" fmla="*/ 0 w 419100"/>
                <a:gd name="connsiteY0" fmla="*/ 1536700 h 1536700"/>
                <a:gd name="connsiteX1" fmla="*/ 419100 w 419100"/>
                <a:gd name="connsiteY1" fmla="*/ 1295400 h 1536700"/>
                <a:gd name="connsiteX2" fmla="*/ 419100 w 4191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5367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211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1" name="TextBox 211"/>
            <p:cNvSpPr txBox="1"/>
            <p:nvPr/>
          </p:nvSpPr>
          <p:spPr>
            <a:xfrm>
              <a:off x="4466" y="2489"/>
              <a:ext cx="2568" cy="103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Rich flavor 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and aroma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6" name="TextBox 211"/>
            <p:cNvSpPr txBox="1"/>
            <p:nvPr/>
          </p:nvSpPr>
          <p:spPr>
            <a:xfrm>
              <a:off x="7674" y="2363"/>
              <a:ext cx="1926" cy="103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Adaptable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recipe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9" name="TextBox 211"/>
            <p:cNvSpPr txBox="1"/>
            <p:nvPr/>
          </p:nvSpPr>
          <p:spPr>
            <a:xfrm>
              <a:off x="10123" y="2363"/>
              <a:ext cx="2140" cy="207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Cultural 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fusion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and spread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The reason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0" y="816610"/>
            <a:ext cx="32143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Curry Rice</a:t>
            </a:r>
            <a:endParaRPr lang="en-US" altLang="zh-CN" sz="2800">
              <a:solidFill>
                <a:schemeClr val="bg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>
              <a:solidFill>
                <a:schemeClr val="bg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2495" y="2062480"/>
            <a:ext cx="2746375" cy="2733675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36930" y="3183420"/>
            <a:ext cx="399242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ea typeface="微软雅黑" panose="020B0503020204020204" charset="-122"/>
              </a:rPr>
              <a:t>03.</a:t>
            </a:r>
            <a:r>
              <a:rPr lang="zh-CN" altLang="zh-CN" b="1">
                <a:solidFill>
                  <a:schemeClr val="tx1"/>
                </a:solidFill>
                <a:ea typeface="微软雅黑" panose="020B0503020204020204" charset="-122"/>
              </a:rPr>
              <a:t>Making Process</a:t>
            </a:r>
            <a:endParaRPr lang="zh-CN" altLang="zh-CN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721225" y="314960"/>
            <a:ext cx="264922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2660" b="1">
                <a:ea typeface="微软雅黑" panose="020B0503020204020204" charset="-122"/>
                <a:sym typeface="+mn-ea"/>
              </a:rPr>
              <a:t>Making Process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/>
          <p:nvPr/>
        </p:nvPicPr>
        <p:blipFill>
          <a:blip r:embed="rId3"/>
          <a:srcRect l="21274" t="5395" r="12186" b="9702"/>
          <a:stretch>
            <a:fillRect/>
          </a:stretch>
        </p:blipFill>
        <p:spPr>
          <a:xfrm>
            <a:off x="3307715" y="1972945"/>
            <a:ext cx="4555490" cy="3797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721225" y="314960"/>
            <a:ext cx="2649220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2660" b="1">
                <a:ea typeface="微软雅黑" panose="020B0503020204020204" charset="-122"/>
                <a:sym typeface="+mn-ea"/>
              </a:rPr>
              <a:t>Making Process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/>
          <p:nvPr/>
        </p:nvPicPr>
        <p:blipFill>
          <a:blip r:embed="rId3"/>
          <a:srcRect l="1016" t="1606" r="1211" b="9558"/>
          <a:stretch>
            <a:fillRect/>
          </a:stretch>
        </p:blipFill>
        <p:spPr>
          <a:xfrm>
            <a:off x="4067175" y="2232025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sp>
        <p:nvSpPr>
          <p:cNvPr id="2" name="PA_文本框 3"/>
          <p:cNvSpPr txBox="1"/>
          <p:nvPr>
            <p:custDataLst>
              <p:tags r:id="rId3"/>
            </p:custDataLst>
          </p:nvPr>
        </p:nvSpPr>
        <p:spPr>
          <a:xfrm>
            <a:off x="3790950" y="2893695"/>
            <a:ext cx="640651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kern="2200" spc="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sz="6000" b="1" kern="2200" spc="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45075" y="633730"/>
            <a:ext cx="2294890" cy="9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目 录</a:t>
            </a:r>
            <a:endParaRPr lang="zh-CN" altLang="zh-CN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665" b="1">
                <a:solidFill>
                  <a:schemeClr val="tx1"/>
                </a:solidFill>
              </a:rPr>
              <a:t>CONTENTS</a:t>
            </a:r>
            <a:endParaRPr lang="zh-CN" altLang="zh-CN" sz="2665" b="1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78125" y="2704516"/>
            <a:ext cx="7024832" cy="1723063"/>
            <a:chOff x="2458" y="4382"/>
            <a:chExt cx="10666" cy="2595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2458" y="4428"/>
              <a:ext cx="2724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tx1"/>
                  </a:solidFill>
                  <a:ea typeface="微软雅黑" panose="020B0503020204020204" charset="-122"/>
                </a:rPr>
                <a:t>01.Origin</a:t>
              </a:r>
              <a:endParaRPr lang="en-US" altLang="zh-CN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065">
                <a:solidFill>
                  <a:schemeClr val="tx1"/>
                </a:solidFill>
              </a:endParaRPr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3070" y="6122"/>
              <a:ext cx="15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466" y="4428"/>
              <a:ext cx="2724" cy="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tx1"/>
                  </a:solidFill>
                  <a:ea typeface="微软雅黑" panose="020B0503020204020204" charset="-122"/>
                </a:rPr>
                <a:t>02.Development</a:t>
              </a:r>
              <a:endParaRPr lang="zh-CN" altLang="en-US" sz="1065">
                <a:solidFill>
                  <a:schemeClr val="tx1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7100" y="6122"/>
              <a:ext cx="15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0400" y="4382"/>
              <a:ext cx="2724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600" b="1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tx1"/>
                  </a:solidFill>
                  <a:ea typeface="微软雅黑" panose="020B0503020204020204" charset="-122"/>
                </a:rPr>
                <a:t>03.Making Process</a:t>
              </a:r>
              <a:endParaRPr lang="zh-CN" altLang="en-US" sz="1065">
                <a:solidFill>
                  <a:schemeClr val="tx1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1034" y="6076"/>
              <a:ext cx="15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</p:grpSp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70" y="2358390"/>
            <a:ext cx="1666240" cy="1390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00" y="2358390"/>
            <a:ext cx="1668780" cy="1394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120" y="2353945"/>
            <a:ext cx="1668780" cy="1394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01.Origin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8" name="矩形 4"/>
          <p:cNvSpPr/>
          <p:nvPr/>
        </p:nvSpPr>
        <p:spPr>
          <a:xfrm flipV="1">
            <a:off x="2054072" y="3363850"/>
            <a:ext cx="3162357" cy="1454475"/>
          </a:xfrm>
          <a:custGeom>
            <a:avLst/>
            <a:gdLst/>
            <a:ahLst/>
            <a:cxnLst/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63301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1903182" y="1836315"/>
            <a:ext cx="34641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is a traditional famous dish originating from Tianqiao District,Jinan City, Shandong Province.</a:t>
            </a: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47218" y="4907225"/>
            <a:ext cx="576064" cy="576064"/>
            <a:chOff x="3539916" y="1533185"/>
            <a:chExt cx="432048" cy="432048"/>
          </a:xfrm>
        </p:grpSpPr>
        <p:sp>
          <p:nvSpPr>
            <p:cNvPr id="33" name="椭圆 32"/>
            <p:cNvSpPr/>
            <p:nvPr/>
          </p:nvSpPr>
          <p:spPr>
            <a:xfrm>
              <a:off x="3539916" y="1533185"/>
              <a:ext cx="432048" cy="432048"/>
            </a:xfrm>
            <a:prstGeom prst="ellipse">
              <a:avLst/>
            </a:pr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圆角矩形 49"/>
            <p:cNvSpPr/>
            <p:nvPr/>
          </p:nvSpPr>
          <p:spPr>
            <a:xfrm>
              <a:off x="3680156" y="1647720"/>
              <a:ext cx="151569" cy="202978"/>
            </a:xfrm>
            <a:custGeom>
              <a:avLst/>
              <a:gdLst/>
              <a:ahLst/>
              <a:cxnLst/>
              <a:rect l="l" t="t" r="r" b="b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40980" y="1747379"/>
            <a:ext cx="3456305" cy="3866656"/>
            <a:chOff x="7092" y="2921"/>
            <a:chExt cx="5443" cy="6089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7092" y="7185"/>
              <a:ext cx="5443" cy="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br>
                <a:rPr lang="en-US" altLang="zh-CN" sz="935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curry</a:t>
              </a:r>
              <a:r>
                <a:rPr lang="zh-CN" altLang="en-US" sz="12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originated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from the Indian subcontinent</a:t>
              </a:r>
              <a:endPara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TextBox 58"/>
          <p:cNvSpPr txBox="1"/>
          <p:nvPr/>
        </p:nvSpPr>
        <p:spPr>
          <a:xfrm>
            <a:off x="2614968" y="3708425"/>
            <a:ext cx="204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Brised Chicken Rice</a:t>
            </a:r>
            <a:endParaRPr lang="en-US" altLang="zh-CN" sz="24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chemeClr val="bg1"/>
              </a:solidFill>
              <a:latin typeface="Georgia" panose="02040502050405020303" charset="0"/>
              <a:ea typeface="微软雅黑" panose="020B0503020204020204" charset="-122"/>
              <a:cs typeface="Georgia" panose="02040502050405020303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Origin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1828131" y="1601290"/>
            <a:ext cx="2153019" cy="1983832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圆角矩形 77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627D0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79" name="圆角矩形 78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2175232" y="1725295"/>
            <a:ext cx="1442024" cy="7677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627D01"/>
                </a:solidFill>
                <a:latin typeface="Impact" panose="020B0806030902050204" pitchFamily="34" charset="0"/>
              </a:rPr>
              <a:t>01</a:t>
            </a:r>
            <a:endParaRPr lang="en-US" altLang="zh-CN" sz="4400" dirty="0">
              <a:solidFill>
                <a:srgbClr val="627D01"/>
              </a:solidFill>
              <a:latin typeface="Impact" panose="020B080603090205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022399" y="2502356"/>
            <a:ext cx="1595999" cy="6451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Brised Chicken Rice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Georgia" panose="02040502050405020303" charset="0"/>
              <a:ea typeface="黑体" panose="02010609060101010101" charset="-122"/>
              <a:cs typeface="Georgia" panose="02040502050405020303" charset="0"/>
              <a:sym typeface="+mn-ea"/>
            </a:endParaRPr>
          </a:p>
        </p:txBody>
      </p:sp>
      <p:sp>
        <p:nvSpPr>
          <p:cNvPr id="102" name="TextBox 210"/>
          <p:cNvSpPr txBox="1"/>
          <p:nvPr/>
        </p:nvSpPr>
        <p:spPr>
          <a:xfrm>
            <a:off x="1291590" y="4154805"/>
            <a:ext cx="3057525" cy="1769110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Noto Sans SC Medium" panose="020B0600000000000000" charset="-122"/>
                <a:ea typeface="Noto Sans SC Medium" panose="020B0600000000000000" charset="-122"/>
              </a:rPr>
              <a:t>1. the signature dish of the reknowed Shangdong cuisine restaurant “Jilingyuan” in Jinan.</a:t>
            </a:r>
            <a:endParaRPr lang="en-US" altLang="zh-CN" sz="1600" dirty="0">
              <a:solidFill>
                <a:schemeClr val="tx1"/>
              </a:solidFill>
              <a:latin typeface="Noto Sans SC Medium" panose="020B0600000000000000" charset="-122"/>
              <a:ea typeface="Noto Sans SC Medium" panose="020B0600000000000000" charset="-122"/>
            </a:endParaRP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Noto Sans SC Medium" panose="020B0600000000000000" charset="-122"/>
                <a:ea typeface="Noto Sans SC Medium" panose="020B0600000000000000" charset="-122"/>
              </a:rPr>
              <a:t>2.the famous Jinan restaurant “Yanliuyuan”makes it a palace dish.</a:t>
            </a:r>
            <a:endParaRPr lang="en-US" altLang="zh-CN" sz="1600" dirty="0">
              <a:solidFill>
                <a:schemeClr val="tx1"/>
              </a:solidFill>
              <a:latin typeface="Noto Sans SC Medium" panose="020B0600000000000000" charset="-122"/>
              <a:ea typeface="Noto Sans SC Medium" panose="020B06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74635" y="1601290"/>
            <a:ext cx="2357755" cy="4040685"/>
            <a:chOff x="7966" y="2522"/>
            <a:chExt cx="3713" cy="6363"/>
          </a:xfrm>
        </p:grpSpPr>
        <p:grpSp>
          <p:nvGrpSpPr>
            <p:cNvPr id="80" name="组合 79"/>
            <p:cNvGrpSpPr/>
            <p:nvPr/>
          </p:nvGrpSpPr>
          <p:grpSpPr>
            <a:xfrm>
              <a:off x="7994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圆角矩形 80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33017"/>
              </a:soli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8395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2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solidFill>
                  <a:schemeClr val="bg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270" y="3929"/>
              <a:ext cx="2513" cy="101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>
                  <a:solidFill>
                    <a:schemeClr val="bg2">
                      <a:lumMod val="50000"/>
                    </a:schemeClr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1800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>
                  <a:solidFill>
                    <a:schemeClr val="bg2">
                      <a:lumMod val="50000"/>
                    </a:schemeClr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Curry Rice</a:t>
              </a:r>
              <a:endParaRPr lang="en-US" altLang="zh-CN" sz="1800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  <p:sp>
          <p:nvSpPr>
            <p:cNvPr id="105" name="TextBox 213"/>
            <p:cNvSpPr txBox="1"/>
            <p:nvPr/>
          </p:nvSpPr>
          <p:spPr>
            <a:xfrm>
              <a:off x="7966" y="6875"/>
              <a:ext cx="3713" cy="201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en-US" altLang="zh-CN" sz="1600" dirty="0">
                  <a:solidFill>
                    <a:schemeClr val="tx1"/>
                  </a:solidFill>
                  <a:latin typeface="Noto Sans SC Medium" panose="020B0600000000000000" charset="-122"/>
                  <a:ea typeface="Noto Sans SC Medium" panose="020B0600000000000000" charset="-122"/>
                </a:rPr>
                <a:t>Curry Chicken curry first originated in northern India, where it was invented by local residents.</a:t>
              </a:r>
              <a:endParaRPr lang="en-US" altLang="zh-CN" sz="1600" dirty="0">
                <a:solidFill>
                  <a:schemeClr val="tx1"/>
                </a:solidFill>
                <a:latin typeface="Noto Sans SC Medium" panose="020B0600000000000000" charset="-122"/>
                <a:ea typeface="Noto Sans SC Medium" panose="020B0600000000000000" charset="-122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Origin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78655" y="1948815"/>
            <a:ext cx="3992245" cy="2733675"/>
            <a:chOff x="8810" y="2510"/>
            <a:chExt cx="6287" cy="4305"/>
          </a:xfrm>
        </p:grpSpPr>
        <p:pic>
          <p:nvPicPr>
            <p:cNvPr id="2" name="图片 1" descr="f60351fe073c4ca892e7696a3ffe783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241" y="2510"/>
              <a:ext cx="4325" cy="4305"/>
            </a:xfrm>
            <a:prstGeom prst="rect">
              <a:avLst/>
            </a:prstGeom>
          </p:spPr>
        </p:pic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8810" y="4275"/>
              <a:ext cx="6287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ea typeface="微软雅黑" panose="020B0503020204020204" charset="-122"/>
                </a:rPr>
                <a:t>02.</a:t>
              </a:r>
              <a:r>
                <a:rPr lang="zh-CN" altLang="zh-CN" b="1">
                  <a:solidFill>
                    <a:schemeClr val="tx1"/>
                  </a:solidFill>
                  <a:ea typeface="微软雅黑" panose="020B0503020204020204" charset="-122"/>
                </a:rPr>
                <a:t>Development</a:t>
              </a:r>
              <a:endParaRPr lang="zh-CN" altLang="zh-CN" b="1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41" name="任意多边形 40"/>
          <p:cNvSpPr/>
          <p:nvPr/>
        </p:nvSpPr>
        <p:spPr>
          <a:xfrm>
            <a:off x="1865630" y="2538095"/>
            <a:ext cx="2691130" cy="2066290"/>
          </a:xfrm>
          <a:custGeom>
            <a:avLst/>
            <a:gdLst>
              <a:gd name="connsiteX0" fmla="*/ 640385 w 3801979"/>
              <a:gd name="connsiteY0" fmla="*/ 209624 h 2919663"/>
              <a:gd name="connsiteX1" fmla="*/ 223641 w 3801979"/>
              <a:gd name="connsiteY1" fmla="*/ 626368 h 2919663"/>
              <a:gd name="connsiteX2" fmla="*/ 223641 w 3801979"/>
              <a:gd name="connsiteY2" fmla="*/ 2293293 h 2919663"/>
              <a:gd name="connsiteX3" fmla="*/ 640385 w 3801979"/>
              <a:gd name="connsiteY3" fmla="*/ 2710037 h 2919663"/>
              <a:gd name="connsiteX4" fmla="*/ 3161592 w 3801979"/>
              <a:gd name="connsiteY4" fmla="*/ 2710037 h 2919663"/>
              <a:gd name="connsiteX5" fmla="*/ 3578336 w 3801979"/>
              <a:gd name="connsiteY5" fmla="*/ 2293293 h 2919663"/>
              <a:gd name="connsiteX6" fmla="*/ 3578336 w 3801979"/>
              <a:gd name="connsiteY6" fmla="*/ 626368 h 2919663"/>
              <a:gd name="connsiteX7" fmla="*/ 3161592 w 3801979"/>
              <a:gd name="connsiteY7" fmla="*/ 209624 h 2919663"/>
              <a:gd name="connsiteX8" fmla="*/ 486620 w 3801979"/>
              <a:gd name="connsiteY8" fmla="*/ 0 h 2919663"/>
              <a:gd name="connsiteX9" fmla="*/ 3315359 w 3801979"/>
              <a:gd name="connsiteY9" fmla="*/ 0 h 2919663"/>
              <a:gd name="connsiteX10" fmla="*/ 3801979 w 3801979"/>
              <a:gd name="connsiteY10" fmla="*/ 486620 h 2919663"/>
              <a:gd name="connsiteX11" fmla="*/ 3801979 w 3801979"/>
              <a:gd name="connsiteY11" fmla="*/ 2433043 h 2919663"/>
              <a:gd name="connsiteX12" fmla="*/ 3315359 w 3801979"/>
              <a:gd name="connsiteY12" fmla="*/ 2919663 h 2919663"/>
              <a:gd name="connsiteX13" fmla="*/ 486620 w 3801979"/>
              <a:gd name="connsiteY13" fmla="*/ 2919663 h 2919663"/>
              <a:gd name="connsiteX14" fmla="*/ 0 w 3801979"/>
              <a:gd name="connsiteY14" fmla="*/ 2433043 h 2919663"/>
              <a:gd name="connsiteX15" fmla="*/ 0 w 3801979"/>
              <a:gd name="connsiteY15" fmla="*/ 486620 h 2919663"/>
              <a:gd name="connsiteX16" fmla="*/ 486620 w 3801979"/>
              <a:gd name="connsiteY16" fmla="*/ 0 h 2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1979" h="2919663">
                <a:moveTo>
                  <a:pt x="640385" y="209624"/>
                </a:moveTo>
                <a:cubicBezTo>
                  <a:pt x="410224" y="209624"/>
                  <a:pt x="223641" y="396207"/>
                  <a:pt x="223641" y="626368"/>
                </a:cubicBezTo>
                <a:lnTo>
                  <a:pt x="223641" y="2293293"/>
                </a:lnTo>
                <a:cubicBezTo>
                  <a:pt x="223641" y="2523454"/>
                  <a:pt x="410224" y="2710037"/>
                  <a:pt x="640385" y="2710037"/>
                </a:cubicBezTo>
                <a:lnTo>
                  <a:pt x="3161592" y="2710037"/>
                </a:lnTo>
                <a:cubicBezTo>
                  <a:pt x="3391753" y="2710037"/>
                  <a:pt x="3578336" y="2523454"/>
                  <a:pt x="3578336" y="2293293"/>
                </a:cubicBezTo>
                <a:lnTo>
                  <a:pt x="3578336" y="626368"/>
                </a:lnTo>
                <a:cubicBezTo>
                  <a:pt x="3578336" y="396207"/>
                  <a:pt x="3391753" y="209624"/>
                  <a:pt x="3161592" y="209624"/>
                </a:cubicBezTo>
                <a:close/>
                <a:moveTo>
                  <a:pt x="486620" y="0"/>
                </a:moveTo>
                <a:lnTo>
                  <a:pt x="3315359" y="0"/>
                </a:lnTo>
                <a:cubicBezTo>
                  <a:pt x="3584112" y="0"/>
                  <a:pt x="3801979" y="217867"/>
                  <a:pt x="3801979" y="486620"/>
                </a:cubicBezTo>
                <a:lnTo>
                  <a:pt x="3801979" y="2433043"/>
                </a:lnTo>
                <a:cubicBezTo>
                  <a:pt x="3801979" y="2701796"/>
                  <a:pt x="3584112" y="2919663"/>
                  <a:pt x="3315359" y="2919663"/>
                </a:cubicBezTo>
                <a:lnTo>
                  <a:pt x="486620" y="2919663"/>
                </a:lnTo>
                <a:cubicBezTo>
                  <a:pt x="217867" y="2919663"/>
                  <a:pt x="0" y="2701796"/>
                  <a:pt x="0" y="2433043"/>
                </a:cubicBezTo>
                <a:lnTo>
                  <a:pt x="0" y="486620"/>
                </a:lnTo>
                <a:cubicBezTo>
                  <a:pt x="0" y="217867"/>
                  <a:pt x="217867" y="0"/>
                  <a:pt x="486620" y="0"/>
                </a:cubicBezTo>
                <a:close/>
              </a:path>
            </a:pathLst>
          </a:custGeom>
          <a:solidFill>
            <a:srgbClr val="633017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 rot="0">
            <a:off x="1090295" y="3009265"/>
            <a:ext cx="1010920" cy="1010920"/>
            <a:chOff x="4565675" y="907548"/>
            <a:chExt cx="1794376" cy="1794376"/>
          </a:xfrm>
        </p:grpSpPr>
        <p:sp>
          <p:nvSpPr>
            <p:cNvPr id="45" name="椭圆 44"/>
            <p:cNvSpPr/>
            <p:nvPr/>
          </p:nvSpPr>
          <p:spPr>
            <a:xfrm>
              <a:off x="4565675" y="907548"/>
              <a:ext cx="1794376" cy="1794376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776826" y="1118698"/>
              <a:ext cx="1372075" cy="1372076"/>
            </a:xfrm>
            <a:prstGeom prst="ellipse">
              <a:avLst/>
            </a:prstGeom>
            <a:solidFill>
              <a:srgbClr val="633017"/>
            </a:solidFill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8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0">
            <a:off x="1694815" y="2023745"/>
            <a:ext cx="2767965" cy="521970"/>
            <a:chOff x="1703707" y="2072537"/>
            <a:chExt cx="2767968" cy="521970"/>
          </a:xfrm>
        </p:grpSpPr>
        <p:sp>
          <p:nvSpPr>
            <p:cNvPr id="54" name="文本框 53"/>
            <p:cNvSpPr txBox="1"/>
            <p:nvPr/>
          </p:nvSpPr>
          <p:spPr>
            <a:xfrm>
              <a:off x="1703707" y="2072537"/>
              <a:ext cx="10305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33017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800" dirty="0">
                <a:solidFill>
                  <a:srgbClr val="63301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385682" y="2077312"/>
              <a:ext cx="208599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63301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2013</a:t>
              </a:r>
              <a:endParaRPr lang="en-US" altLang="zh-CN" sz="2400" dirty="0">
                <a:solidFill>
                  <a:srgbClr val="63301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0">
            <a:off x="1417320" y="3371215"/>
            <a:ext cx="382270" cy="337820"/>
            <a:chOff x="10044251" y="4522834"/>
            <a:chExt cx="745082" cy="657806"/>
          </a:xfrm>
          <a:solidFill>
            <a:schemeClr val="bg1"/>
          </a:solidFill>
          <a:effectLst/>
        </p:grpSpPr>
        <p:sp>
          <p:nvSpPr>
            <p:cNvPr id="63" name="Oval 423"/>
            <p:cNvSpPr>
              <a:spLocks noChangeArrowheads="1"/>
            </p:cNvSpPr>
            <p:nvPr/>
          </p:nvSpPr>
          <p:spPr bwMode="auto">
            <a:xfrm>
              <a:off x="10603243" y="4610108"/>
              <a:ext cx="173829" cy="2012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64" name="Freeform 424"/>
            <p:cNvSpPr/>
            <p:nvPr/>
          </p:nvSpPr>
          <p:spPr bwMode="auto">
            <a:xfrm>
              <a:off x="10567179" y="4817837"/>
              <a:ext cx="222154" cy="298610"/>
            </a:xfrm>
            <a:custGeom>
              <a:avLst/>
              <a:gdLst>
                <a:gd name="T0" fmla="*/ 65 w 130"/>
                <a:gd name="T1" fmla="*/ 3 h 175"/>
                <a:gd name="T2" fmla="*/ 52 w 130"/>
                <a:gd name="T3" fmla="*/ 89 h 175"/>
                <a:gd name="T4" fmla="*/ 14 w 130"/>
                <a:gd name="T5" fmla="*/ 112 h 175"/>
                <a:gd name="T6" fmla="*/ 14 w 130"/>
                <a:gd name="T7" fmla="*/ 78 h 175"/>
                <a:gd name="T8" fmla="*/ 65 w 130"/>
                <a:gd name="T9" fmla="*/ 3 h 175"/>
                <a:gd name="T10" fmla="*/ 9 w 130"/>
                <a:gd name="T11" fmla="*/ 58 h 175"/>
                <a:gd name="T12" fmla="*/ 0 w 130"/>
                <a:gd name="T13" fmla="*/ 89 h 175"/>
                <a:gd name="T14" fmla="*/ 0 w 130"/>
                <a:gd name="T15" fmla="*/ 137 h 175"/>
                <a:gd name="T16" fmla="*/ 7 w 130"/>
                <a:gd name="T17" fmla="*/ 160 h 175"/>
                <a:gd name="T18" fmla="*/ 65 w 130"/>
                <a:gd name="T19" fmla="*/ 175 h 175"/>
                <a:gd name="T20" fmla="*/ 130 w 130"/>
                <a:gd name="T21" fmla="*/ 149 h 175"/>
                <a:gd name="T22" fmla="*/ 130 w 130"/>
                <a:gd name="T23" fmla="*/ 45 h 175"/>
                <a:gd name="T24" fmla="*/ 65 w 130"/>
                <a:gd name="T25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75">
                  <a:moveTo>
                    <a:pt x="65" y="3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35" y="3"/>
                    <a:pt x="18" y="33"/>
                    <a:pt x="9" y="58"/>
                  </a:cubicBezTo>
                  <a:cubicBezTo>
                    <a:pt x="3" y="75"/>
                    <a:pt x="0" y="89"/>
                    <a:pt x="0" y="89"/>
                  </a:cubicBezTo>
                  <a:cubicBezTo>
                    <a:pt x="0" y="89"/>
                    <a:pt x="0" y="116"/>
                    <a:pt x="0" y="137"/>
                  </a:cubicBezTo>
                  <a:cubicBezTo>
                    <a:pt x="0" y="146"/>
                    <a:pt x="2" y="153"/>
                    <a:pt x="7" y="160"/>
                  </a:cubicBezTo>
                  <a:cubicBezTo>
                    <a:pt x="14" y="169"/>
                    <a:pt x="31" y="175"/>
                    <a:pt x="65" y="175"/>
                  </a:cubicBezTo>
                  <a:cubicBezTo>
                    <a:pt x="122" y="175"/>
                    <a:pt x="130" y="149"/>
                    <a:pt x="130" y="149"/>
                  </a:cubicBezTo>
                  <a:cubicBezTo>
                    <a:pt x="130" y="149"/>
                    <a:pt x="130" y="89"/>
                    <a:pt x="130" y="45"/>
                  </a:cubicBezTo>
                  <a:cubicBezTo>
                    <a:pt x="130" y="0"/>
                    <a:pt x="65" y="3"/>
                    <a:pt x="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65" name="Freeform 425"/>
            <p:cNvSpPr/>
            <p:nvPr/>
          </p:nvSpPr>
          <p:spPr bwMode="auto">
            <a:xfrm>
              <a:off x="10229620" y="5001763"/>
              <a:ext cx="362082" cy="178877"/>
            </a:xfrm>
            <a:custGeom>
              <a:avLst/>
              <a:gdLst>
                <a:gd name="T0" fmla="*/ 187 w 212"/>
                <a:gd name="T1" fmla="*/ 55 h 105"/>
                <a:gd name="T2" fmla="*/ 178 w 212"/>
                <a:gd name="T3" fmla="*/ 0 h 105"/>
                <a:gd name="T4" fmla="*/ 110 w 212"/>
                <a:gd name="T5" fmla="*/ 20 h 105"/>
                <a:gd name="T6" fmla="*/ 44 w 212"/>
                <a:gd name="T7" fmla="*/ 0 h 105"/>
                <a:gd name="T8" fmla="*/ 30 w 212"/>
                <a:gd name="T9" fmla="*/ 56 h 105"/>
                <a:gd name="T10" fmla="*/ 0 w 212"/>
                <a:gd name="T11" fmla="*/ 72 h 105"/>
                <a:gd name="T12" fmla="*/ 110 w 212"/>
                <a:gd name="T13" fmla="*/ 105 h 105"/>
                <a:gd name="T14" fmla="*/ 212 w 212"/>
                <a:gd name="T15" fmla="*/ 72 h 105"/>
                <a:gd name="T16" fmla="*/ 187 w 212"/>
                <a:gd name="T17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05">
                  <a:moveTo>
                    <a:pt x="187" y="55"/>
                  </a:moveTo>
                  <a:cubicBezTo>
                    <a:pt x="173" y="33"/>
                    <a:pt x="178" y="0"/>
                    <a:pt x="178" y="0"/>
                  </a:cubicBezTo>
                  <a:cubicBezTo>
                    <a:pt x="178" y="0"/>
                    <a:pt x="156" y="20"/>
                    <a:pt x="110" y="20"/>
                  </a:cubicBezTo>
                  <a:cubicBezTo>
                    <a:pt x="64" y="20"/>
                    <a:pt x="44" y="0"/>
                    <a:pt x="44" y="0"/>
                  </a:cubicBezTo>
                  <a:cubicBezTo>
                    <a:pt x="44" y="0"/>
                    <a:pt x="49" y="34"/>
                    <a:pt x="30" y="56"/>
                  </a:cubicBezTo>
                  <a:cubicBezTo>
                    <a:pt x="23" y="64"/>
                    <a:pt x="14" y="70"/>
                    <a:pt x="0" y="72"/>
                  </a:cubicBezTo>
                  <a:cubicBezTo>
                    <a:pt x="0" y="72"/>
                    <a:pt x="32" y="105"/>
                    <a:pt x="110" y="105"/>
                  </a:cubicBezTo>
                  <a:cubicBezTo>
                    <a:pt x="187" y="105"/>
                    <a:pt x="212" y="72"/>
                    <a:pt x="212" y="72"/>
                  </a:cubicBezTo>
                  <a:cubicBezTo>
                    <a:pt x="200" y="70"/>
                    <a:pt x="193" y="63"/>
                    <a:pt x="1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66" name="Freeform 426"/>
            <p:cNvSpPr/>
            <p:nvPr/>
          </p:nvSpPr>
          <p:spPr bwMode="auto">
            <a:xfrm>
              <a:off x="10275782" y="4701711"/>
              <a:ext cx="283463" cy="256054"/>
            </a:xfrm>
            <a:custGeom>
              <a:avLst/>
              <a:gdLst>
                <a:gd name="T0" fmla="*/ 75 w 166"/>
                <a:gd name="T1" fmla="*/ 150 h 150"/>
                <a:gd name="T2" fmla="*/ 91 w 166"/>
                <a:gd name="T3" fmla="*/ 150 h 150"/>
                <a:gd name="T4" fmla="*/ 166 w 166"/>
                <a:gd name="T5" fmla="*/ 125 h 150"/>
                <a:gd name="T6" fmla="*/ 166 w 166"/>
                <a:gd name="T7" fmla="*/ 122 h 150"/>
                <a:gd name="T8" fmla="*/ 166 w 166"/>
                <a:gd name="T9" fmla="*/ 59 h 150"/>
                <a:gd name="T10" fmla="*/ 108 w 166"/>
                <a:gd name="T11" fmla="*/ 0 h 150"/>
                <a:gd name="T12" fmla="*/ 108 w 166"/>
                <a:gd name="T13" fmla="*/ 0 h 150"/>
                <a:gd name="T14" fmla="*/ 83 w 166"/>
                <a:gd name="T15" fmla="*/ 10 h 150"/>
                <a:gd name="T16" fmla="*/ 102 w 166"/>
                <a:gd name="T17" fmla="*/ 82 h 150"/>
                <a:gd name="T18" fmla="*/ 83 w 166"/>
                <a:gd name="T19" fmla="*/ 111 h 150"/>
                <a:gd name="T20" fmla="*/ 63 w 166"/>
                <a:gd name="T21" fmla="*/ 82 h 150"/>
                <a:gd name="T22" fmla="*/ 83 w 166"/>
                <a:gd name="T23" fmla="*/ 10 h 150"/>
                <a:gd name="T24" fmla="*/ 58 w 166"/>
                <a:gd name="T25" fmla="*/ 0 h 150"/>
                <a:gd name="T26" fmla="*/ 0 w 166"/>
                <a:gd name="T27" fmla="*/ 59 h 150"/>
                <a:gd name="T28" fmla="*/ 0 w 166"/>
                <a:gd name="T29" fmla="*/ 122 h 150"/>
                <a:gd name="T30" fmla="*/ 0 w 166"/>
                <a:gd name="T31" fmla="*/ 123 h 150"/>
                <a:gd name="T32" fmla="*/ 75 w 166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50">
                  <a:moveTo>
                    <a:pt x="75" y="150"/>
                  </a:moveTo>
                  <a:cubicBezTo>
                    <a:pt x="91" y="150"/>
                    <a:pt x="91" y="150"/>
                    <a:pt x="91" y="150"/>
                  </a:cubicBezTo>
                  <a:cubicBezTo>
                    <a:pt x="150" y="150"/>
                    <a:pt x="163" y="132"/>
                    <a:pt x="166" y="125"/>
                  </a:cubicBezTo>
                  <a:cubicBezTo>
                    <a:pt x="166" y="123"/>
                    <a:pt x="166" y="122"/>
                    <a:pt x="166" y="122"/>
                  </a:cubicBezTo>
                  <a:cubicBezTo>
                    <a:pt x="166" y="122"/>
                    <a:pt x="166" y="113"/>
                    <a:pt x="166" y="59"/>
                  </a:cubicBezTo>
                  <a:cubicBezTo>
                    <a:pt x="166" y="22"/>
                    <a:pt x="130" y="6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2"/>
                    <a:pt x="0" y="59"/>
                  </a:cubicBezTo>
                  <a:cubicBezTo>
                    <a:pt x="0" y="113"/>
                    <a:pt x="0" y="122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7"/>
                    <a:pt x="9" y="150"/>
                    <a:pt x="7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67" name="Oval 427"/>
            <p:cNvSpPr>
              <a:spLocks noChangeArrowheads="1"/>
            </p:cNvSpPr>
            <p:nvPr/>
          </p:nvSpPr>
          <p:spPr bwMode="auto">
            <a:xfrm>
              <a:off x="10345746" y="4522834"/>
              <a:ext cx="143535" cy="167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68" name="Freeform 428"/>
            <p:cNvSpPr/>
            <p:nvPr/>
          </p:nvSpPr>
          <p:spPr bwMode="auto">
            <a:xfrm>
              <a:off x="10044251" y="4816394"/>
              <a:ext cx="219990" cy="297889"/>
            </a:xfrm>
            <a:custGeom>
              <a:avLst/>
              <a:gdLst>
                <a:gd name="T0" fmla="*/ 129 w 129"/>
                <a:gd name="T1" fmla="*/ 138 h 175"/>
                <a:gd name="T2" fmla="*/ 129 w 129"/>
                <a:gd name="T3" fmla="*/ 89 h 175"/>
                <a:gd name="T4" fmla="*/ 121 w 129"/>
                <a:gd name="T5" fmla="*/ 58 h 175"/>
                <a:gd name="T6" fmla="*/ 65 w 129"/>
                <a:gd name="T7" fmla="*/ 3 h 175"/>
                <a:gd name="T8" fmla="*/ 116 w 129"/>
                <a:gd name="T9" fmla="*/ 78 h 175"/>
                <a:gd name="T10" fmla="*/ 116 w 129"/>
                <a:gd name="T11" fmla="*/ 113 h 175"/>
                <a:gd name="T12" fmla="*/ 78 w 129"/>
                <a:gd name="T13" fmla="*/ 89 h 175"/>
                <a:gd name="T14" fmla="*/ 65 w 129"/>
                <a:gd name="T15" fmla="*/ 3 h 175"/>
                <a:gd name="T16" fmla="*/ 0 w 129"/>
                <a:gd name="T17" fmla="*/ 45 h 175"/>
                <a:gd name="T18" fmla="*/ 0 w 129"/>
                <a:gd name="T19" fmla="*/ 149 h 175"/>
                <a:gd name="T20" fmla="*/ 65 w 129"/>
                <a:gd name="T21" fmla="*/ 175 h 175"/>
                <a:gd name="T22" fmla="*/ 122 w 129"/>
                <a:gd name="T23" fmla="*/ 161 h 175"/>
                <a:gd name="T24" fmla="*/ 129 w 129"/>
                <a:gd name="T25" fmla="*/ 1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75">
                  <a:moveTo>
                    <a:pt x="129" y="138"/>
                  </a:moveTo>
                  <a:cubicBezTo>
                    <a:pt x="129" y="117"/>
                    <a:pt x="129" y="89"/>
                    <a:pt x="129" y="89"/>
                  </a:cubicBezTo>
                  <a:cubicBezTo>
                    <a:pt x="129" y="89"/>
                    <a:pt x="127" y="75"/>
                    <a:pt x="121" y="58"/>
                  </a:cubicBezTo>
                  <a:cubicBezTo>
                    <a:pt x="112" y="33"/>
                    <a:pt x="95" y="3"/>
                    <a:pt x="65" y="3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0" y="0"/>
                    <a:pt x="0" y="45"/>
                  </a:cubicBezTo>
                  <a:cubicBezTo>
                    <a:pt x="0" y="90"/>
                    <a:pt x="0" y="149"/>
                    <a:pt x="0" y="149"/>
                  </a:cubicBezTo>
                  <a:cubicBezTo>
                    <a:pt x="0" y="149"/>
                    <a:pt x="8" y="175"/>
                    <a:pt x="65" y="175"/>
                  </a:cubicBezTo>
                  <a:cubicBezTo>
                    <a:pt x="97" y="175"/>
                    <a:pt x="114" y="170"/>
                    <a:pt x="122" y="161"/>
                  </a:cubicBezTo>
                  <a:cubicBezTo>
                    <a:pt x="128" y="155"/>
                    <a:pt x="129" y="147"/>
                    <a:pt x="12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69" name="Oval 429"/>
            <p:cNvSpPr>
              <a:spLocks noChangeArrowheads="1"/>
            </p:cNvSpPr>
            <p:nvPr/>
          </p:nvSpPr>
          <p:spPr bwMode="auto">
            <a:xfrm>
              <a:off x="10055791" y="4607944"/>
              <a:ext cx="173829" cy="2034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2221865" y="3354070"/>
            <a:ext cx="1978660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“Yang Mingyu”</a:t>
            </a:r>
            <a:endParaRPr lang="en-US" altLang="zh-CN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57620" y="2009140"/>
            <a:ext cx="3775075" cy="2580640"/>
            <a:chOff x="6751" y="3187"/>
            <a:chExt cx="5945" cy="4064"/>
          </a:xfrm>
        </p:grpSpPr>
        <p:sp>
          <p:nvSpPr>
            <p:cNvPr id="42" name="任意多边形 41"/>
            <p:cNvSpPr/>
            <p:nvPr/>
          </p:nvSpPr>
          <p:spPr>
            <a:xfrm>
              <a:off x="8091" y="3997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 rot="0">
              <a:off x="6751" y="4762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rot="0">
              <a:off x="7878" y="3187"/>
              <a:ext cx="4818" cy="1122"/>
              <a:chOff x="1703707" y="2072537"/>
              <a:chExt cx="3059434" cy="712439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703707" y="2072537"/>
                <a:ext cx="103051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627D0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800" dirty="0">
                  <a:solidFill>
                    <a:srgbClr val="627D0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2385698" y="2077617"/>
                <a:ext cx="2377443" cy="707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627D0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just a few years</a:t>
                </a:r>
                <a:endParaRPr lang="en-US" altLang="zh-CN" sz="2000" dirty="0">
                  <a:solidFill>
                    <a:srgbClr val="627D0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 rot="0">
              <a:off x="7244" y="5285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624" y="5243"/>
              <a:ext cx="3172" cy="62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national snack</a:t>
              </a:r>
              <a:endPara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95" name="直接连接符 94"/>
          <p:cNvCxnSpPr/>
          <p:nvPr/>
        </p:nvCxnSpPr>
        <p:spPr>
          <a:xfrm>
            <a:off x="1701800" y="4834255"/>
            <a:ext cx="877189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613275" y="314960"/>
            <a:ext cx="2635885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2660" b="1">
                <a:ea typeface="微软雅黑" panose="020B0503020204020204" charset="-122"/>
                <a:sym typeface="+mn-ea"/>
              </a:rPr>
              <a:t>Development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3235" y="1018540"/>
            <a:ext cx="33274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Brised Chicken Rice</a:t>
            </a:r>
            <a:endParaRPr lang="en-US" altLang="zh-CN" sz="2800">
              <a:solidFill>
                <a:schemeClr val="bg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90303" y="2023826"/>
            <a:ext cx="10010538" cy="2810522"/>
            <a:chOff x="1731" y="2493"/>
            <a:chExt cx="15765" cy="4426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13258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1951" y="4087"/>
              <a:ext cx="1592" cy="1592"/>
              <a:chOff x="4565675" y="907548"/>
              <a:chExt cx="1794376" cy="179437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683" y="2493"/>
              <a:ext cx="4359" cy="822"/>
              <a:chOff x="1703707" y="2072537"/>
              <a:chExt cx="2767968" cy="521970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703707" y="2072537"/>
                <a:ext cx="103051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633017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800" dirty="0">
                  <a:solidFill>
                    <a:srgbClr val="63301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385682" y="2077312"/>
                <a:ext cx="2085993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633017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2600AD</a:t>
                </a:r>
                <a:endParaRPr lang="en-US" altLang="zh-CN" sz="2400" dirty="0">
                  <a:solidFill>
                    <a:srgbClr val="63301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892" y="2493"/>
              <a:ext cx="4359" cy="822"/>
              <a:chOff x="1703707" y="2072537"/>
              <a:chExt cx="2767968" cy="52197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703707" y="2072537"/>
                <a:ext cx="103051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627D0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800" dirty="0">
                  <a:solidFill>
                    <a:srgbClr val="627D0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2385682" y="2077312"/>
                <a:ext cx="2085993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627D0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18C-19C</a:t>
                </a:r>
                <a:endParaRPr lang="en-US" altLang="zh-CN" sz="2400" dirty="0">
                  <a:solidFill>
                    <a:srgbClr val="627D0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3021" y="2493"/>
              <a:ext cx="4359" cy="822"/>
              <a:chOff x="1703707" y="2072537"/>
              <a:chExt cx="2767968" cy="521970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703707" y="2072537"/>
                <a:ext cx="103051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633017"/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800" dirty="0">
                  <a:solidFill>
                    <a:srgbClr val="63301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2385682" y="2077312"/>
                <a:ext cx="2085993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633017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nowadays</a:t>
                </a:r>
                <a:endParaRPr lang="en-US" altLang="zh-CN" sz="2400" dirty="0">
                  <a:solidFill>
                    <a:srgbClr val="63301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2507" y="4562"/>
              <a:ext cx="428" cy="639"/>
              <a:chOff x="10182016" y="3597432"/>
              <a:chExt cx="481093" cy="719115"/>
            </a:xfrm>
            <a:solidFill>
              <a:schemeClr val="bg1"/>
            </a:solidFill>
            <a:effectLst/>
          </p:grpSpPr>
          <p:sp>
            <p:nvSpPr>
              <p:cNvPr id="88" name="Freeform 456"/>
              <p:cNvSpPr>
                <a:spLocks noEditPoints="1"/>
              </p:cNvSpPr>
              <p:nvPr/>
            </p:nvSpPr>
            <p:spPr bwMode="auto">
              <a:xfrm>
                <a:off x="10274339" y="3841224"/>
                <a:ext cx="388770" cy="347657"/>
              </a:xfrm>
              <a:custGeom>
                <a:avLst/>
                <a:gdLst>
                  <a:gd name="T0" fmla="*/ 148 w 228"/>
                  <a:gd name="T1" fmla="*/ 0 h 204"/>
                  <a:gd name="T2" fmla="*/ 148 w 228"/>
                  <a:gd name="T3" fmla="*/ 0 h 204"/>
                  <a:gd name="T4" fmla="*/ 114 w 228"/>
                  <a:gd name="T5" fmla="*/ 13 h 204"/>
                  <a:gd name="T6" fmla="*/ 80 w 228"/>
                  <a:gd name="T7" fmla="*/ 0 h 204"/>
                  <a:gd name="T8" fmla="*/ 0 w 228"/>
                  <a:gd name="T9" fmla="*/ 80 h 204"/>
                  <a:gd name="T10" fmla="*/ 0 w 228"/>
                  <a:gd name="T11" fmla="*/ 98 h 204"/>
                  <a:gd name="T12" fmla="*/ 7 w 228"/>
                  <a:gd name="T13" fmla="*/ 84 h 204"/>
                  <a:gd name="T14" fmla="*/ 17 w 228"/>
                  <a:gd name="T15" fmla="*/ 84 h 204"/>
                  <a:gd name="T16" fmla="*/ 93 w 228"/>
                  <a:gd name="T17" fmla="*/ 137 h 204"/>
                  <a:gd name="T18" fmla="*/ 93 w 228"/>
                  <a:gd name="T19" fmla="*/ 204 h 204"/>
                  <a:gd name="T20" fmla="*/ 104 w 228"/>
                  <a:gd name="T21" fmla="*/ 204 h 204"/>
                  <a:gd name="T22" fmla="*/ 124 w 228"/>
                  <a:gd name="T23" fmla="*/ 204 h 204"/>
                  <a:gd name="T24" fmla="*/ 228 w 228"/>
                  <a:gd name="T25" fmla="*/ 167 h 204"/>
                  <a:gd name="T26" fmla="*/ 228 w 228"/>
                  <a:gd name="T27" fmla="*/ 80 h 204"/>
                  <a:gd name="T28" fmla="*/ 148 w 228"/>
                  <a:gd name="T29" fmla="*/ 0 h 204"/>
                  <a:gd name="T30" fmla="*/ 114 w 228"/>
                  <a:gd name="T31" fmla="*/ 151 h 204"/>
                  <a:gd name="T32" fmla="*/ 101 w 228"/>
                  <a:gd name="T33" fmla="*/ 132 h 204"/>
                  <a:gd name="T34" fmla="*/ 87 w 228"/>
                  <a:gd name="T35" fmla="*/ 112 h 204"/>
                  <a:gd name="T36" fmla="*/ 114 w 228"/>
                  <a:gd name="T37" fmla="*/ 13 h 204"/>
                  <a:gd name="T38" fmla="*/ 141 w 228"/>
                  <a:gd name="T39" fmla="*/ 112 h 204"/>
                  <a:gd name="T40" fmla="*/ 114 w 228"/>
                  <a:gd name="T41" fmla="*/ 15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04">
                    <a:moveTo>
                      <a:pt x="148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0" y="9"/>
                      <a:pt x="0" y="30"/>
                      <a:pt x="0" y="80"/>
                    </a:cubicBezTo>
                    <a:cubicBezTo>
                      <a:pt x="0" y="87"/>
                      <a:pt x="0" y="92"/>
                      <a:pt x="0" y="98"/>
                    </a:cubicBezTo>
                    <a:cubicBezTo>
                      <a:pt x="5" y="90"/>
                      <a:pt x="7" y="84"/>
                      <a:pt x="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33" y="137"/>
                      <a:pt x="93" y="137"/>
                    </a:cubicBezTo>
                    <a:cubicBezTo>
                      <a:pt x="93" y="204"/>
                      <a:pt x="93" y="204"/>
                      <a:pt x="93" y="204"/>
                    </a:cubicBezTo>
                    <a:cubicBezTo>
                      <a:pt x="97" y="204"/>
                      <a:pt x="100" y="204"/>
                      <a:pt x="10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225" y="204"/>
                      <a:pt x="228" y="167"/>
                      <a:pt x="228" y="167"/>
                    </a:cubicBezTo>
                    <a:cubicBezTo>
                      <a:pt x="228" y="167"/>
                      <a:pt x="228" y="154"/>
                      <a:pt x="228" y="80"/>
                    </a:cubicBezTo>
                    <a:cubicBezTo>
                      <a:pt x="228" y="30"/>
                      <a:pt x="178" y="9"/>
                      <a:pt x="148" y="0"/>
                    </a:cubicBezTo>
                    <a:close/>
                    <a:moveTo>
                      <a:pt x="114" y="151"/>
                    </a:moveTo>
                    <a:cubicBezTo>
                      <a:pt x="101" y="132"/>
                      <a:pt x="101" y="132"/>
                      <a:pt x="101" y="13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1" y="112"/>
                      <a:pt x="141" y="112"/>
                      <a:pt x="141" y="112"/>
                    </a:cubicBezTo>
                    <a:lnTo>
                      <a:pt x="11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457"/>
              <p:cNvSpPr>
                <a:spLocks noChangeArrowheads="1"/>
              </p:cNvSpPr>
              <p:nvPr/>
            </p:nvSpPr>
            <p:spPr bwMode="auto">
              <a:xfrm>
                <a:off x="10371712" y="3597432"/>
                <a:ext cx="195467" cy="2279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458"/>
              <p:cNvSpPr/>
              <p:nvPr/>
            </p:nvSpPr>
            <p:spPr bwMode="auto">
              <a:xfrm>
                <a:off x="10241882" y="4125408"/>
                <a:ext cx="108913" cy="109634"/>
              </a:xfrm>
              <a:custGeom>
                <a:avLst/>
                <a:gdLst>
                  <a:gd name="T0" fmla="*/ 20 w 64"/>
                  <a:gd name="T1" fmla="*/ 2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64 w 64"/>
                  <a:gd name="T9" fmla="*/ 31 h 64"/>
                  <a:gd name="T10" fmla="*/ 32 w 64"/>
                  <a:gd name="T11" fmla="*/ 0 h 64"/>
                  <a:gd name="T12" fmla="*/ 20 w 64"/>
                  <a:gd name="T1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20" y="2"/>
                    </a:moveTo>
                    <a:cubicBezTo>
                      <a:pt x="8" y="7"/>
                      <a:pt x="0" y="18"/>
                      <a:pt x="0" y="32"/>
                    </a:cubicBezTo>
                    <a:cubicBezTo>
                      <a:pt x="0" y="49"/>
                      <a:pt x="14" y="64"/>
                      <a:pt x="32" y="64"/>
                    </a:cubicBezTo>
                    <a:cubicBezTo>
                      <a:pt x="50" y="64"/>
                      <a:pt x="64" y="49"/>
                      <a:pt x="64" y="32"/>
                    </a:cubicBezTo>
                    <a:cubicBezTo>
                      <a:pt x="64" y="32"/>
                      <a:pt x="64" y="31"/>
                      <a:pt x="64" y="31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8" y="0"/>
                      <a:pt x="24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459"/>
              <p:cNvSpPr>
                <a:spLocks noEditPoints="1"/>
              </p:cNvSpPr>
              <p:nvPr/>
            </p:nvSpPr>
            <p:spPr bwMode="auto">
              <a:xfrm>
                <a:off x="10182016" y="4011446"/>
                <a:ext cx="228646" cy="305101"/>
              </a:xfrm>
              <a:custGeom>
                <a:avLst/>
                <a:gdLst>
                  <a:gd name="T0" fmla="*/ 66 w 134"/>
                  <a:gd name="T1" fmla="*/ 0 h 179"/>
                  <a:gd name="T2" fmla="*/ 54 w 134"/>
                  <a:gd name="T3" fmla="*/ 18 h 179"/>
                  <a:gd name="T4" fmla="*/ 0 w 134"/>
                  <a:gd name="T5" fmla="*/ 48 h 179"/>
                  <a:gd name="T6" fmla="*/ 0 w 134"/>
                  <a:gd name="T7" fmla="*/ 117 h 179"/>
                  <a:gd name="T8" fmla="*/ 66 w 134"/>
                  <a:gd name="T9" fmla="*/ 179 h 179"/>
                  <a:gd name="T10" fmla="*/ 134 w 134"/>
                  <a:gd name="T11" fmla="*/ 116 h 179"/>
                  <a:gd name="T12" fmla="*/ 134 w 134"/>
                  <a:gd name="T13" fmla="*/ 104 h 179"/>
                  <a:gd name="T14" fmla="*/ 134 w 134"/>
                  <a:gd name="T15" fmla="*/ 48 h 179"/>
                  <a:gd name="T16" fmla="*/ 66 w 134"/>
                  <a:gd name="T17" fmla="*/ 0 h 179"/>
                  <a:gd name="T18" fmla="*/ 107 w 134"/>
                  <a:gd name="T19" fmla="*/ 99 h 179"/>
                  <a:gd name="T20" fmla="*/ 107 w 134"/>
                  <a:gd name="T21" fmla="*/ 100 h 179"/>
                  <a:gd name="T22" fmla="*/ 67 w 134"/>
                  <a:gd name="T23" fmla="*/ 139 h 179"/>
                  <a:gd name="T24" fmla="*/ 27 w 134"/>
                  <a:gd name="T25" fmla="*/ 99 h 179"/>
                  <a:gd name="T26" fmla="*/ 54 w 134"/>
                  <a:gd name="T27" fmla="*/ 60 h 179"/>
                  <a:gd name="T28" fmla="*/ 67 w 134"/>
                  <a:gd name="T29" fmla="*/ 58 h 179"/>
                  <a:gd name="T30" fmla="*/ 107 w 134"/>
                  <a:gd name="T31" fmla="*/ 9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179">
                    <a:moveTo>
                      <a:pt x="66" y="0"/>
                    </a:moveTo>
                    <a:cubicBezTo>
                      <a:pt x="66" y="0"/>
                      <a:pt x="62" y="9"/>
                      <a:pt x="54" y="18"/>
                    </a:cubicBezTo>
                    <a:cubicBezTo>
                      <a:pt x="44" y="30"/>
                      <a:pt x="27" y="45"/>
                      <a:pt x="0" y="48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53"/>
                      <a:pt x="66" y="179"/>
                      <a:pt x="66" y="179"/>
                    </a:cubicBezTo>
                    <a:cubicBezTo>
                      <a:pt x="124" y="164"/>
                      <a:pt x="134" y="116"/>
                      <a:pt x="134" y="116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81" y="46"/>
                      <a:pt x="66" y="0"/>
                      <a:pt x="66" y="0"/>
                    </a:cubicBezTo>
                    <a:close/>
                    <a:moveTo>
                      <a:pt x="107" y="99"/>
                    </a:moveTo>
                    <a:cubicBezTo>
                      <a:pt x="107" y="99"/>
                      <a:pt x="107" y="100"/>
                      <a:pt x="107" y="100"/>
                    </a:cubicBezTo>
                    <a:cubicBezTo>
                      <a:pt x="106" y="122"/>
                      <a:pt x="89" y="139"/>
                      <a:pt x="67" y="139"/>
                    </a:cubicBezTo>
                    <a:cubicBezTo>
                      <a:pt x="45" y="139"/>
                      <a:pt x="27" y="121"/>
                      <a:pt x="27" y="99"/>
                    </a:cubicBezTo>
                    <a:cubicBezTo>
                      <a:pt x="27" y="81"/>
                      <a:pt x="38" y="66"/>
                      <a:pt x="54" y="60"/>
                    </a:cubicBezTo>
                    <a:cubicBezTo>
                      <a:pt x="58" y="59"/>
                      <a:pt x="63" y="58"/>
                      <a:pt x="67" y="58"/>
                    </a:cubicBezTo>
                    <a:cubicBezTo>
                      <a:pt x="89" y="58"/>
                      <a:pt x="107" y="76"/>
                      <a:pt x="107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3648" y="4157"/>
              <a:ext cx="2744" cy="12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India subcontinent</a:t>
              </a:r>
              <a:endParaRPr lang="en-US" altLang="zh-CN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en-US" altLang="zh-CN" sz="146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curry</a:t>
              </a:r>
              <a:endParaRPr lang="en-US" altLang="zh-CN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8834" y="4157"/>
              <a:ext cx="2744" cy="156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The British introduce it into Western world.</a:t>
              </a:r>
              <a:endParaRPr lang="en-US" altLang="zh-CN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4016" y="4157"/>
              <a:ext cx="2744" cy="8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famous around the world.</a:t>
              </a:r>
              <a:endParaRPr lang="en-US" altLang="zh-CN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2694" y="6919"/>
              <a:ext cx="1381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613275" y="314960"/>
            <a:ext cx="2635885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2660" b="1">
                <a:ea typeface="微软雅黑" panose="020B0503020204020204" charset="-122"/>
                <a:sym typeface="+mn-ea"/>
              </a:rPr>
              <a:t>Development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-318135" y="1018540"/>
            <a:ext cx="4781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Curry Rice</a:t>
            </a:r>
            <a:endParaRPr lang="en-US" altLang="zh-CN" sz="2800">
              <a:solidFill>
                <a:schemeClr val="bg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>
              <a:solidFill>
                <a:schemeClr val="bg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26410" y="1513840"/>
            <a:ext cx="7304405" cy="3488690"/>
            <a:chOff x="3775" y="2336"/>
            <a:chExt cx="11503" cy="5494"/>
          </a:xfrm>
        </p:grpSpPr>
        <p:sp>
          <p:nvSpPr>
            <p:cNvPr id="50" name="椭圆 49"/>
            <p:cNvSpPr/>
            <p:nvPr/>
          </p:nvSpPr>
          <p:spPr>
            <a:xfrm>
              <a:off x="449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679" y="4775"/>
              <a:ext cx="2793" cy="2793"/>
              <a:chOff x="2755075" y="3174904"/>
              <a:chExt cx="1773382" cy="1773382"/>
            </a:xfrm>
            <a:effectLst>
              <a:reflection blurRad="12700" stA="50000" endA="300" endPos="53000" dist="63500" dir="5400000" sy="-100000" algn="bl" rotWithShape="0"/>
            </a:effectLst>
          </p:grpSpPr>
          <p:sp>
            <p:nvSpPr>
              <p:cNvPr id="62" name="椭圆 61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solidFill>
                <a:srgbClr val="633017"/>
              </a:solidFill>
              <a:ln w="31750">
                <a:noFill/>
              </a:ln>
              <a:effectLst>
                <a:innerShdw blurRad="444500" dist="63500" dir="13500000">
                  <a:prstClr val="black">
                    <a:alpha val="4000"/>
                  </a:prstClr>
                </a:innerShd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4"/>
            <p:cNvGrpSpPr>
              <a:grpSpLocks noChangeAspect="1"/>
            </p:cNvGrpSpPr>
            <p:nvPr/>
          </p:nvGrpSpPr>
          <p:grpSpPr bwMode="auto">
            <a:xfrm>
              <a:off x="5716" y="5735"/>
              <a:ext cx="799" cy="898"/>
              <a:chOff x="1776" y="1779"/>
              <a:chExt cx="64" cy="72"/>
            </a:xfrm>
            <a:solidFill>
              <a:schemeClr val="bg1"/>
            </a:solidFill>
            <a:effectLst>
              <a:reflection blurRad="6350" stA="50000" endA="300" endPos="81000" dist="1168400" dir="5400000" sy="-100000" algn="bl" rotWithShape="0"/>
            </a:effectLst>
          </p:grpSpPr>
          <p:sp>
            <p:nvSpPr>
              <p:cNvPr id="58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6686" y="2336"/>
              <a:ext cx="660" cy="2420"/>
            </a:xfrm>
            <a:custGeom>
              <a:avLst/>
              <a:gdLst>
                <a:gd name="connsiteX0" fmla="*/ 0 w 419100"/>
                <a:gd name="connsiteY0" fmla="*/ 1536700 h 1536700"/>
                <a:gd name="connsiteX1" fmla="*/ 419100 w 419100"/>
                <a:gd name="connsiteY1" fmla="*/ 1295400 h 1536700"/>
                <a:gd name="connsiteX2" fmla="*/ 419100 w 4191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5367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03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219" y="4775"/>
              <a:ext cx="2793" cy="2793"/>
              <a:chOff x="2755075" y="3174904"/>
              <a:chExt cx="1773382" cy="1773382"/>
            </a:xfrm>
            <a:effectLst>
              <a:reflection blurRad="12700" stA="50000" endA="300" endPos="53000" dist="63500" dir="5400000" sy="-100000" algn="bl" rotWithShape="0"/>
            </a:effectLst>
          </p:grpSpPr>
          <p:sp>
            <p:nvSpPr>
              <p:cNvPr id="79" name="椭圆 78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solidFill>
                <a:srgbClr val="627D01"/>
              </a:solidFill>
              <a:ln w="31750">
                <a:noFill/>
              </a:ln>
              <a:effectLst>
                <a:innerShdw blurRad="444500" dist="63500" dir="13500000">
                  <a:prstClr val="black">
                    <a:alpha val="4000"/>
                  </a:prstClr>
                </a:innerShd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18"/>
            <p:cNvGrpSpPr>
              <a:grpSpLocks noChangeAspect="1"/>
            </p:cNvGrpSpPr>
            <p:nvPr/>
          </p:nvGrpSpPr>
          <p:grpSpPr bwMode="auto">
            <a:xfrm>
              <a:off x="8243" y="5788"/>
              <a:ext cx="811" cy="756"/>
              <a:chOff x="3802" y="2858"/>
              <a:chExt cx="616" cy="574"/>
            </a:xfrm>
            <a:solidFill>
              <a:schemeClr val="bg2"/>
            </a:solidFill>
            <a:effectLst>
              <a:reflection blurRad="6350" stA="50000" endA="300" endPos="81000" dist="1168400" dir="5400000" sy="-100000" algn="bl" rotWithShape="0"/>
            </a:effectLst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9259" y="2336"/>
              <a:ext cx="660" cy="2420"/>
            </a:xfrm>
            <a:custGeom>
              <a:avLst/>
              <a:gdLst>
                <a:gd name="connsiteX0" fmla="*/ 0 w 419100"/>
                <a:gd name="connsiteY0" fmla="*/ 1536700 h 1536700"/>
                <a:gd name="connsiteX1" fmla="*/ 419100 w 419100"/>
                <a:gd name="connsiteY1" fmla="*/ 1295400 h 1536700"/>
                <a:gd name="connsiteX2" fmla="*/ 419100 w 4191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5367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957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9759" y="4775"/>
              <a:ext cx="2793" cy="2793"/>
              <a:chOff x="2755075" y="3174904"/>
              <a:chExt cx="1773382" cy="1773382"/>
            </a:xfrm>
            <a:effectLst>
              <a:reflection blurRad="12700" stA="50000" endA="300" endPos="53000" dist="63500" dir="5400000" sy="-100000" algn="bl" rotWithShape="0"/>
            </a:effectLst>
          </p:grpSpPr>
          <p:sp>
            <p:nvSpPr>
              <p:cNvPr id="92" name="椭圆 91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755075" y="3174904"/>
                <a:ext cx="1773382" cy="1773382"/>
              </a:xfrm>
              <a:prstGeom prst="ellipse">
                <a:avLst/>
              </a:prstGeom>
              <a:solidFill>
                <a:srgbClr val="633017"/>
              </a:solidFill>
              <a:ln w="31750">
                <a:noFill/>
              </a:ln>
              <a:effectLst>
                <a:innerShdw blurRad="444500" dist="63500" dir="13500000">
                  <a:prstClr val="black">
                    <a:alpha val="4000"/>
                  </a:prstClr>
                </a:innerShdw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13"/>
            <p:cNvGrpSpPr>
              <a:grpSpLocks noChangeAspect="1"/>
            </p:cNvGrpSpPr>
            <p:nvPr/>
          </p:nvGrpSpPr>
          <p:grpSpPr bwMode="auto">
            <a:xfrm>
              <a:off x="10740" y="5718"/>
              <a:ext cx="885" cy="896"/>
              <a:chOff x="2426" y="2781"/>
              <a:chExt cx="593" cy="600"/>
            </a:xfrm>
            <a:solidFill>
              <a:schemeClr val="bg1"/>
            </a:solidFill>
            <a:effectLst>
              <a:reflection blurRad="6350" stA="50000" endA="300" endPos="81000" dist="1168400" dir="5400000" sy="-100000" algn="bl" rotWithShape="0"/>
            </a:effectLst>
          </p:grpSpPr>
          <p:sp>
            <p:nvSpPr>
              <p:cNvPr id="90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5" name="任意多边形 84"/>
            <p:cNvSpPr/>
            <p:nvPr/>
          </p:nvSpPr>
          <p:spPr>
            <a:xfrm>
              <a:off x="11832" y="2336"/>
              <a:ext cx="660" cy="2420"/>
            </a:xfrm>
            <a:custGeom>
              <a:avLst/>
              <a:gdLst>
                <a:gd name="connsiteX0" fmla="*/ 0 w 419100"/>
                <a:gd name="connsiteY0" fmla="*/ 1536700 h 1536700"/>
                <a:gd name="connsiteX1" fmla="*/ 419100 w 419100"/>
                <a:gd name="connsiteY1" fmla="*/ 1295400 h 1536700"/>
                <a:gd name="connsiteX2" fmla="*/ 419100 w 4191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1536700">
                  <a:moveTo>
                    <a:pt x="0" y="1536700"/>
                  </a:moveTo>
                  <a:lnTo>
                    <a:pt x="419100" y="1295400"/>
                  </a:lnTo>
                  <a:lnTo>
                    <a:pt x="4191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2114" y="7296"/>
              <a:ext cx="3164" cy="535"/>
            </a:xfrm>
            <a:prstGeom prst="ellipse">
              <a:avLst/>
            </a:prstGeom>
            <a:gradFill flip="none" rotWithShape="1">
              <a:gsLst>
                <a:gs pos="13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1" name="TextBox 211"/>
            <p:cNvSpPr txBox="1"/>
            <p:nvPr/>
          </p:nvSpPr>
          <p:spPr>
            <a:xfrm>
              <a:off x="3775" y="2363"/>
              <a:ext cx="3210" cy="15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Unique texture 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and delicious 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taste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6" name="TextBox 211"/>
            <p:cNvSpPr txBox="1"/>
            <p:nvPr/>
          </p:nvSpPr>
          <p:spPr>
            <a:xfrm>
              <a:off x="7567" y="2363"/>
              <a:ext cx="2140" cy="103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Affordable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value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9" name="TextBox 211"/>
            <p:cNvSpPr txBox="1"/>
            <p:nvPr/>
          </p:nvSpPr>
          <p:spPr>
            <a:xfrm>
              <a:off x="10016" y="2363"/>
              <a:ext cx="2354" cy="155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Simple 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production 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process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The reason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3235" y="1018540"/>
            <a:ext cx="33274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solidFill>
                  <a:schemeClr val="bg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Brised Chicken Rice</a:t>
            </a:r>
            <a:endParaRPr lang="en-US" altLang="zh-CN" sz="2800">
              <a:solidFill>
                <a:schemeClr val="bg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KSO_WPP_MARK_KEY" val="e526c92e-6ba4-4203-bb6c-baa0bd88d63b"/>
  <p:tag name="COMMONDATA" val="eyJoZGlkIjoiMjZkOGRmNDliNzhiMTkwYmM3Mjg2ZmUwYzJiZjcyOD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WPS 演示</Application>
  <PresentationFormat>自定义</PresentationFormat>
  <Paragraphs>142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69" baseType="lpstr">
      <vt:lpstr>Arial</vt:lpstr>
      <vt:lpstr>宋体</vt:lpstr>
      <vt:lpstr>Wingdings</vt:lpstr>
      <vt:lpstr>黑体</vt:lpstr>
      <vt:lpstr>微软雅黑</vt:lpstr>
      <vt:lpstr>Calibri</vt:lpstr>
      <vt:lpstr>Impact</vt:lpstr>
      <vt:lpstr>时尚中黑简体</vt:lpstr>
      <vt:lpstr>Arial Unicode MS</vt:lpstr>
      <vt:lpstr>Calibri Light</vt:lpstr>
      <vt:lpstr>Gill Sans</vt:lpstr>
      <vt:lpstr>Aller Light</vt:lpstr>
      <vt:lpstr>Aharoni</vt:lpstr>
      <vt:lpstr>Yu Gothic UI Semibold</vt:lpstr>
      <vt:lpstr>Lato Light</vt:lpstr>
      <vt:lpstr>Lato Regular</vt:lpstr>
      <vt:lpstr>Segoe Print</vt:lpstr>
      <vt:lpstr>PMingLiU</vt:lpstr>
      <vt:lpstr>张海山锐谐体2.0-授权联系：Samtype@QQ.com</vt:lpstr>
      <vt:lpstr>Arial</vt:lpstr>
      <vt:lpstr>Gill Sans MT</vt:lpstr>
      <vt:lpstr>PMingLiU-ExtB</vt:lpstr>
      <vt:lpstr>Calibri</vt:lpstr>
      <vt:lpstr>微软雅黑 Light</vt:lpstr>
      <vt:lpstr>Bauhaus 93</vt:lpstr>
      <vt:lpstr>Berlin Sans FB Demi</vt:lpstr>
      <vt:lpstr>Bernard MT Condensed</vt:lpstr>
      <vt:lpstr>Blackadder ITC</vt:lpstr>
      <vt:lpstr>Bodoni MT</vt:lpstr>
      <vt:lpstr>Bodoni MT Condensed</vt:lpstr>
      <vt:lpstr>Bodoni MT Black</vt:lpstr>
      <vt:lpstr>Bodoni MT Poster Compressed</vt:lpstr>
      <vt:lpstr>Cascadia Code SemiLight</vt:lpstr>
      <vt:lpstr>Cambria Math</vt:lpstr>
      <vt:lpstr>Candara</vt:lpstr>
      <vt:lpstr>Candara Light</vt:lpstr>
      <vt:lpstr>Cascadia Code</vt:lpstr>
      <vt:lpstr>Cascadia Code ExtraLight</vt:lpstr>
      <vt:lpstr>Cascadia Code Light</vt:lpstr>
      <vt:lpstr>Cascadia Code SemiBold</vt:lpstr>
      <vt:lpstr>Cascadia Mono</vt:lpstr>
      <vt:lpstr>Cascadia Mono ExtraLight</vt:lpstr>
      <vt:lpstr>Cascadia Mono Light</vt:lpstr>
      <vt:lpstr>Cascadia Mono SemiBold</vt:lpstr>
      <vt:lpstr>Cascadia Mono SemiLight</vt:lpstr>
      <vt:lpstr>Century</vt:lpstr>
      <vt:lpstr>Century Gothic</vt:lpstr>
      <vt:lpstr>Gill Sans MT Ext Condensed Bold</vt:lpstr>
      <vt:lpstr>Gill Sans MT Condensed</vt:lpstr>
      <vt:lpstr>Gigi</vt:lpstr>
      <vt:lpstr>Georgia</vt:lpstr>
      <vt:lpstr>Freestyle Script</vt:lpstr>
      <vt:lpstr>Gabriola</vt:lpstr>
      <vt:lpstr>Noto Sans SC Medium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cp:lastModifiedBy>雷诺一</cp:lastModifiedBy>
  <cp:revision>7</cp:revision>
  <dcterms:created xsi:type="dcterms:W3CDTF">2017-01-24T06:41:00Z</dcterms:created>
  <dcterms:modified xsi:type="dcterms:W3CDTF">2025-03-04T15:21:21Z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5209CE07211643FF89D601AE1D9FF6ED</vt:lpwstr>
  </property>
</Properties>
</file>