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57" r:id="rId4"/>
    <p:sldId id="289" r:id="rId5"/>
    <p:sldId id="291" r:id="rId6"/>
    <p:sldId id="259" r:id="rId7"/>
    <p:sldId id="292" r:id="rId8"/>
    <p:sldId id="293" r:id="rId9"/>
    <p:sldId id="295" r:id="rId10"/>
    <p:sldId id="322" r:id="rId11"/>
    <p:sldId id="260" r:id="rId12"/>
    <p:sldId id="261" r:id="rId13"/>
    <p:sldId id="323" r:id="rId14"/>
    <p:sldId id="324" r:id="rId15"/>
    <p:sldId id="325" r:id="rId16"/>
    <p:sldId id="265" r:id="rId17"/>
    <p:sldId id="263" r:id="rId18"/>
    <p:sldId id="262" r:id="rId19"/>
    <p:sldId id="275" r:id="rId20"/>
    <p:sldId id="266" r:id="rId21"/>
    <p:sldId id="334" r:id="rId22"/>
    <p:sldId id="281" r:id="rId23"/>
  </p:sldIdLst>
  <p:sldSz cx="12192000" cy="6858000"/>
  <p:notesSz cx="7103745" cy="1023429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017"/>
    <a:srgbClr val="627D01"/>
    <a:srgbClr val="E3DEDA"/>
    <a:srgbClr val="A95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038" y="-2118"/>
      </p:cViewPr>
      <p:guideLst>
        <p:guide orient="horz" pos="2192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096753" y="645970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tags" Target="../tags/tag2.xml"/><Relationship Id="rId4" Type="http://schemas.openxmlformats.org/officeDocument/2006/relationships/image" Target="../media/image4.jpe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webp"/><Relationship Id="rId2" Type="http://schemas.openxmlformats.org/officeDocument/2006/relationships/tags" Target="../tags/tag3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6125" y="83185"/>
            <a:ext cx="2526030" cy="1463675"/>
          </a:xfrm>
          <a:prstGeom prst="rect">
            <a:avLst/>
          </a:prstGeom>
        </p:spPr>
      </p:pic>
      <p:pic>
        <p:nvPicPr>
          <p:cNvPr id="6" name="图片 5" descr="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5085080"/>
            <a:ext cx="5429250" cy="2080260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rcRect l="21274" t="5395" r="12186" b="9702"/>
          <a:stretch>
            <a:fillRect/>
          </a:stretch>
        </p:blipFill>
        <p:spPr>
          <a:xfrm>
            <a:off x="254000" y="359410"/>
            <a:ext cx="4555490" cy="3797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07430" y="418465"/>
            <a:ext cx="41694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Br</a:t>
            </a:r>
            <a:r>
              <a:rPr lang="en-US" altLang="zh-CN" sz="60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aised Chicken Rice</a:t>
            </a:r>
            <a:endParaRPr lang="en-US" altLang="zh-CN" sz="60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101" name="图片 100"/>
          <p:cNvPicPr/>
          <p:nvPr>
            <p:custDataLst>
              <p:tags r:id="rId5"/>
            </p:custDataLst>
          </p:nvPr>
        </p:nvPicPr>
        <p:blipFill>
          <a:blip r:embed="rId6"/>
          <a:srcRect l="1016" t="1606" r="1211" b="9558"/>
          <a:stretch>
            <a:fillRect/>
          </a:stretch>
        </p:blipFill>
        <p:spPr>
          <a:xfrm>
            <a:off x="7222490" y="3459480"/>
            <a:ext cx="4768215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402715" y="4580890"/>
            <a:ext cx="3406775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l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Curry Rice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l">
              <a:buClrTx/>
              <a:buSzTx/>
              <a:buFontTx/>
            </a:pP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前凸带形 8"/>
          <p:cNvSpPr/>
          <p:nvPr/>
        </p:nvSpPr>
        <p:spPr>
          <a:xfrm>
            <a:off x="4503420" y="3367405"/>
            <a:ext cx="3002915" cy="112585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02580" y="3571240"/>
            <a:ext cx="1227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solidFill>
                  <a:schemeClr val="bg2">
                    <a:lumMod val="25000"/>
                  </a:schemeClr>
                </a:solidFill>
              </a:rPr>
              <a:t>vs</a:t>
            </a:r>
            <a:endParaRPr lang="en-US" altLang="zh-CN" sz="540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0275" y="1564460"/>
            <a:ext cx="3449955" cy="4060370"/>
            <a:chOff x="2043" y="2522"/>
            <a:chExt cx="5433" cy="6394"/>
          </a:xfrm>
        </p:grpSpPr>
        <p:grpSp>
          <p:nvGrpSpPr>
            <p:cNvPr id="77" name="组合 76"/>
            <p:cNvGrpSpPr/>
            <p:nvPr/>
          </p:nvGrpSpPr>
          <p:grpSpPr>
            <a:xfrm>
              <a:off x="2879" y="2522"/>
              <a:ext cx="3391" cy="312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圆角矩形 77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627D01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100000">
                    <a:srgbClr val="F5F5F5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3426" y="2717"/>
              <a:ext cx="2271" cy="1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627D0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400" dirty="0">
                <a:solidFill>
                  <a:srgbClr val="627D0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692" y="3627"/>
              <a:ext cx="3499" cy="1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Braised 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Chicken 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Rice</a:t>
              </a:r>
              <a:endParaRPr lang="en-US" altLang="zh-CN" sz="2400" dirty="0">
                <a:solidFill>
                  <a:schemeClr val="tx1"/>
                </a:solidFill>
                <a:latin typeface="Georgia" panose="02040502050405020303" charset="0"/>
                <a:ea typeface="黑体" panose="02010609060101010101" charset="-122"/>
                <a:cs typeface="Georgia" panose="02040502050405020303" charset="0"/>
                <a:sym typeface="+mn-ea"/>
              </a:endParaRPr>
            </a:p>
          </p:txBody>
        </p:sp>
        <p:sp>
          <p:nvSpPr>
            <p:cNvPr id="103" name="TextBox 211"/>
            <p:cNvSpPr txBox="1"/>
            <p:nvPr/>
          </p:nvSpPr>
          <p:spPr>
            <a:xfrm>
              <a:off x="2043" y="6844"/>
              <a:ext cx="5433" cy="20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After frying and stir - frying, it is braised. The rich sauce is emphasized.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35140" y="1601290"/>
            <a:ext cx="3620770" cy="4040685"/>
            <a:chOff x="6946" y="2522"/>
            <a:chExt cx="5702" cy="6363"/>
          </a:xfrm>
        </p:grpSpPr>
        <p:grpSp>
          <p:nvGrpSpPr>
            <p:cNvPr id="80" name="组合 79"/>
            <p:cNvGrpSpPr/>
            <p:nvPr/>
          </p:nvGrpSpPr>
          <p:grpSpPr>
            <a:xfrm>
              <a:off x="7994" y="2522"/>
              <a:ext cx="3391" cy="312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圆角矩形 80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chemeClr val="bg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633017"/>
              </a:soli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8395" y="2717"/>
              <a:ext cx="2271" cy="1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2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solidFill>
                  <a:schemeClr val="bg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270" y="3929"/>
              <a:ext cx="2513" cy="1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85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Chicken 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ctr" defTabSz="12185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Curry Rice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  <p:sp>
          <p:nvSpPr>
            <p:cNvPr id="106" name="TextBox 214"/>
            <p:cNvSpPr txBox="1"/>
            <p:nvPr/>
          </p:nvSpPr>
          <p:spPr>
            <a:xfrm>
              <a:off x="6946" y="6813"/>
              <a:ext cx="5702" cy="20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It is marinated with spices and then stewed. The flavor of the spices is complex.</a:t>
              </a:r>
              <a:endPara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525010" y="170180"/>
            <a:ext cx="3028315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Cooking methods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cxnSp>
        <p:nvCxnSpPr>
          <p:cNvPr id="29" name="Straight Connector 31"/>
          <p:cNvCxnSpPr/>
          <p:nvPr/>
        </p:nvCxnSpPr>
        <p:spPr>
          <a:xfrm flipV="1">
            <a:off x="1253490" y="3537585"/>
            <a:ext cx="9936480" cy="0"/>
          </a:xfrm>
          <a:prstGeom prst="line">
            <a:avLst/>
          </a:prstGeom>
          <a:ln w="13970">
            <a:solidFill>
              <a:schemeClr val="tx1"/>
            </a:solidFill>
            <a:prstDash val="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5"/>
          <p:cNvSpPr/>
          <p:nvPr/>
        </p:nvSpPr>
        <p:spPr>
          <a:xfrm>
            <a:off x="8265160" y="3495675"/>
            <a:ext cx="127635" cy="1276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5" name="Oval 5"/>
          <p:cNvSpPr/>
          <p:nvPr/>
        </p:nvSpPr>
        <p:spPr>
          <a:xfrm>
            <a:off x="3448050" y="3457575"/>
            <a:ext cx="127635" cy="1276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816100" y="542925"/>
            <a:ext cx="344106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Braised 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Rice</a:t>
            </a:r>
            <a:endParaRPr lang="en-US" altLang="zh-CN" sz="2400" dirty="0">
              <a:solidFill>
                <a:schemeClr val="tx1"/>
              </a:solidFill>
              <a:latin typeface="Georgia" panose="02040502050405020303" charset="0"/>
              <a:ea typeface="黑体" panose="02010609060101010101" charset="-122"/>
              <a:cs typeface="Georgia" panose="02040502050405020303" charset="0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48745" y="1594269"/>
            <a:ext cx="333980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Sour,spicy and aromatic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1408" y="4014620"/>
            <a:ext cx="333980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Savory and rich in sauce flavor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86075" y="1692910"/>
            <a:ext cx="1250950" cy="1842770"/>
            <a:chOff x="3025" y="2775"/>
            <a:chExt cx="1970" cy="2902"/>
          </a:xfrm>
        </p:grpSpPr>
        <p:cxnSp>
          <p:nvCxnSpPr>
            <p:cNvPr id="30" name="Straight Connector 31"/>
            <p:cNvCxnSpPr>
              <a:endCxn id="49" idx="4"/>
            </p:cNvCxnSpPr>
            <p:nvPr/>
          </p:nvCxnSpPr>
          <p:spPr>
            <a:xfrm flipV="1">
              <a:off x="4014" y="4481"/>
              <a:ext cx="11" cy="1097"/>
            </a:xfrm>
            <a:prstGeom prst="line">
              <a:avLst/>
            </a:prstGeom>
            <a:ln w="1397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"/>
            <p:cNvSpPr/>
            <p:nvPr/>
          </p:nvSpPr>
          <p:spPr>
            <a:xfrm>
              <a:off x="3914" y="5477"/>
              <a:ext cx="201" cy="20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025" y="2775"/>
              <a:ext cx="1970" cy="1974"/>
              <a:chOff x="1771602" y="1706233"/>
              <a:chExt cx="1251019" cy="1253549"/>
            </a:xfrm>
          </p:grpSpPr>
          <p:grpSp>
            <p:nvGrpSpPr>
              <p:cNvPr id="43" name="Group 38"/>
              <p:cNvGrpSpPr/>
              <p:nvPr/>
            </p:nvGrpSpPr>
            <p:grpSpPr>
              <a:xfrm>
                <a:off x="1771602" y="1706233"/>
                <a:ext cx="1251019" cy="1253549"/>
                <a:chOff x="3692576" y="1742634"/>
                <a:chExt cx="2790379" cy="2796023"/>
              </a:xfrm>
            </p:grpSpPr>
            <p:grpSp>
              <p:nvGrpSpPr>
                <p:cNvPr id="45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50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rgbClr val="627D01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65" kern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4" name="Picture 5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2156482" y="2107859"/>
                <a:ext cx="487177" cy="487177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7693025" y="3536315"/>
            <a:ext cx="1250950" cy="1847850"/>
            <a:chOff x="14745" y="5477"/>
            <a:chExt cx="1970" cy="2910"/>
          </a:xfrm>
        </p:grpSpPr>
        <p:cxnSp>
          <p:nvCxnSpPr>
            <p:cNvPr id="36" name="Straight Connector 31"/>
            <p:cNvCxnSpPr/>
            <p:nvPr/>
          </p:nvCxnSpPr>
          <p:spPr>
            <a:xfrm flipV="1">
              <a:off x="15719" y="5536"/>
              <a:ext cx="11" cy="1097"/>
            </a:xfrm>
            <a:prstGeom prst="line">
              <a:avLst/>
            </a:prstGeom>
            <a:ln w="1397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"/>
            <p:cNvSpPr/>
            <p:nvPr/>
          </p:nvSpPr>
          <p:spPr>
            <a:xfrm>
              <a:off x="15618" y="5477"/>
              <a:ext cx="201" cy="20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4745" y="6413"/>
              <a:ext cx="1970" cy="1974"/>
              <a:chOff x="9213965" y="4016294"/>
              <a:chExt cx="1251019" cy="1253549"/>
            </a:xfrm>
          </p:grpSpPr>
          <p:grpSp>
            <p:nvGrpSpPr>
              <p:cNvPr id="89" name="Group 48"/>
              <p:cNvGrpSpPr/>
              <p:nvPr/>
            </p:nvGrpSpPr>
            <p:grpSpPr>
              <a:xfrm>
                <a:off x="9213965" y="4016294"/>
                <a:ext cx="1251019" cy="1253549"/>
                <a:chOff x="3692576" y="1742634"/>
                <a:chExt cx="2790379" cy="2796023"/>
              </a:xfrm>
            </p:grpSpPr>
            <p:grpSp>
              <p:nvGrpSpPr>
                <p:cNvPr id="95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97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6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rgbClr val="633017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65" ker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0" name="Group 132"/>
              <p:cNvGrpSpPr>
                <a:grpSpLocks noChangeAspect="1"/>
              </p:cNvGrpSpPr>
              <p:nvPr/>
            </p:nvGrpSpPr>
            <p:grpSpPr>
              <a:xfrm>
                <a:off x="9613622" y="4409789"/>
                <a:ext cx="471510" cy="461033"/>
                <a:chOff x="-6349" y="-1587"/>
                <a:chExt cx="500062" cy="488950"/>
              </a:xfrm>
              <a:solidFill>
                <a:srgbClr val="FFFFFF"/>
              </a:solidFill>
            </p:grpSpPr>
            <p:sp>
              <p:nvSpPr>
                <p:cNvPr id="91" name="Freeform 17"/>
                <p:cNvSpPr>
                  <a:spLocks noEditPoints="1"/>
                </p:cNvSpPr>
                <p:nvPr/>
              </p:nvSpPr>
              <p:spPr bwMode="auto">
                <a:xfrm>
                  <a:off x="-6349" y="-1587"/>
                  <a:ext cx="500062" cy="488950"/>
                </a:xfrm>
                <a:custGeom>
                  <a:avLst/>
                  <a:gdLst>
                    <a:gd name="T0" fmla="*/ 127 w 130"/>
                    <a:gd name="T1" fmla="*/ 42 h 128"/>
                    <a:gd name="T2" fmla="*/ 87 w 130"/>
                    <a:gd name="T3" fmla="*/ 2 h 128"/>
                    <a:gd name="T4" fmla="*/ 79 w 130"/>
                    <a:gd name="T5" fmla="*/ 0 h 128"/>
                    <a:gd name="T6" fmla="*/ 75 w 130"/>
                    <a:gd name="T7" fmla="*/ 2 h 128"/>
                    <a:gd name="T8" fmla="*/ 73 w 130"/>
                    <a:gd name="T9" fmla="*/ 6 h 128"/>
                    <a:gd name="T10" fmla="*/ 64 w 130"/>
                    <a:gd name="T11" fmla="*/ 21 h 128"/>
                    <a:gd name="T12" fmla="*/ 41 w 130"/>
                    <a:gd name="T13" fmla="*/ 37 h 128"/>
                    <a:gd name="T14" fmla="*/ 15 w 130"/>
                    <a:gd name="T15" fmla="*/ 55 h 128"/>
                    <a:gd name="T16" fmla="*/ 1 w 130"/>
                    <a:gd name="T17" fmla="*/ 78 h 128"/>
                    <a:gd name="T18" fmla="*/ 3 w 130"/>
                    <a:gd name="T19" fmla="*/ 86 h 128"/>
                    <a:gd name="T20" fmla="*/ 43 w 130"/>
                    <a:gd name="T21" fmla="*/ 126 h 128"/>
                    <a:gd name="T22" fmla="*/ 51 w 130"/>
                    <a:gd name="T23" fmla="*/ 128 h 128"/>
                    <a:gd name="T24" fmla="*/ 55 w 130"/>
                    <a:gd name="T25" fmla="*/ 126 h 128"/>
                    <a:gd name="T26" fmla="*/ 57 w 130"/>
                    <a:gd name="T27" fmla="*/ 122 h 128"/>
                    <a:gd name="T28" fmla="*/ 66 w 130"/>
                    <a:gd name="T29" fmla="*/ 107 h 128"/>
                    <a:gd name="T30" fmla="*/ 89 w 130"/>
                    <a:gd name="T31" fmla="*/ 91 h 128"/>
                    <a:gd name="T32" fmla="*/ 115 w 130"/>
                    <a:gd name="T33" fmla="*/ 73 h 128"/>
                    <a:gd name="T34" fmla="*/ 129 w 130"/>
                    <a:gd name="T35" fmla="*/ 50 h 128"/>
                    <a:gd name="T36" fmla="*/ 127 w 130"/>
                    <a:gd name="T37" fmla="*/ 42 h 128"/>
                    <a:gd name="T38" fmla="*/ 49 w 130"/>
                    <a:gd name="T39" fmla="*/ 120 h 128"/>
                    <a:gd name="T40" fmla="*/ 9 w 130"/>
                    <a:gd name="T41" fmla="*/ 80 h 128"/>
                    <a:gd name="T42" fmla="*/ 81 w 130"/>
                    <a:gd name="T43" fmla="*/ 8 h 128"/>
                    <a:gd name="T44" fmla="*/ 121 w 130"/>
                    <a:gd name="T45" fmla="*/ 48 h 128"/>
                    <a:gd name="T46" fmla="*/ 49 w 130"/>
                    <a:gd name="T47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28">
                      <a:moveTo>
                        <a:pt x="127" y="42"/>
                      </a:move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5" y="0"/>
                        <a:pt x="82" y="0"/>
                        <a:pt x="79" y="0"/>
                      </a:cubicBezTo>
                      <a:cubicBezTo>
                        <a:pt x="78" y="1"/>
                        <a:pt x="76" y="1"/>
                        <a:pt x="75" y="2"/>
                      </a:cubicBezTo>
                      <a:cubicBezTo>
                        <a:pt x="74" y="3"/>
                        <a:pt x="74" y="4"/>
                        <a:pt x="73" y="6"/>
                      </a:cubicBezTo>
                      <a:cubicBezTo>
                        <a:pt x="72" y="12"/>
                        <a:pt x="68" y="17"/>
                        <a:pt x="64" y="21"/>
                      </a:cubicBezTo>
                      <a:cubicBezTo>
                        <a:pt x="58" y="27"/>
                        <a:pt x="50" y="32"/>
                        <a:pt x="41" y="37"/>
                      </a:cubicBezTo>
                      <a:cubicBezTo>
                        <a:pt x="32" y="42"/>
                        <a:pt x="23" y="48"/>
                        <a:pt x="15" y="55"/>
                      </a:cubicBezTo>
                      <a:cubicBezTo>
                        <a:pt x="8" y="62"/>
                        <a:pt x="4" y="69"/>
                        <a:pt x="1" y="78"/>
                      </a:cubicBezTo>
                      <a:cubicBezTo>
                        <a:pt x="0" y="80"/>
                        <a:pt x="1" y="84"/>
                        <a:pt x="3" y="8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5" y="128"/>
                        <a:pt x="48" y="128"/>
                        <a:pt x="51" y="128"/>
                      </a:cubicBezTo>
                      <a:cubicBezTo>
                        <a:pt x="52" y="127"/>
                        <a:pt x="54" y="127"/>
                        <a:pt x="55" y="126"/>
                      </a:cubicBezTo>
                      <a:cubicBezTo>
                        <a:pt x="56" y="125"/>
                        <a:pt x="56" y="124"/>
                        <a:pt x="57" y="122"/>
                      </a:cubicBezTo>
                      <a:cubicBezTo>
                        <a:pt x="58" y="116"/>
                        <a:pt x="62" y="111"/>
                        <a:pt x="66" y="107"/>
                      </a:cubicBezTo>
                      <a:cubicBezTo>
                        <a:pt x="72" y="101"/>
                        <a:pt x="80" y="96"/>
                        <a:pt x="89" y="91"/>
                      </a:cubicBezTo>
                      <a:cubicBezTo>
                        <a:pt x="98" y="86"/>
                        <a:pt x="107" y="80"/>
                        <a:pt x="115" y="73"/>
                      </a:cubicBezTo>
                      <a:cubicBezTo>
                        <a:pt x="122" y="66"/>
                        <a:pt x="126" y="59"/>
                        <a:pt x="129" y="50"/>
                      </a:cubicBezTo>
                      <a:cubicBezTo>
                        <a:pt x="130" y="48"/>
                        <a:pt x="129" y="44"/>
                        <a:pt x="127" y="42"/>
                      </a:cubicBezTo>
                      <a:close/>
                      <a:moveTo>
                        <a:pt x="49" y="120"/>
                      </a:moveTo>
                      <a:cubicBezTo>
                        <a:pt x="36" y="107"/>
                        <a:pt x="22" y="93"/>
                        <a:pt x="9" y="80"/>
                      </a:cubicBezTo>
                      <a:cubicBezTo>
                        <a:pt x="20" y="43"/>
                        <a:pt x="70" y="45"/>
                        <a:pt x="81" y="8"/>
                      </a:cubicBezTo>
                      <a:cubicBezTo>
                        <a:pt x="94" y="21"/>
                        <a:pt x="108" y="35"/>
                        <a:pt x="121" y="48"/>
                      </a:cubicBezTo>
                      <a:cubicBezTo>
                        <a:pt x="110" y="85"/>
                        <a:pt x="60" y="83"/>
                        <a:pt x="4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Freeform 18"/>
                <p:cNvSpPr>
                  <a:spLocks noEditPoints="1"/>
                </p:cNvSpPr>
                <p:nvPr/>
              </p:nvSpPr>
              <p:spPr bwMode="auto">
                <a:xfrm>
                  <a:off x="174625" y="169863"/>
                  <a:ext cx="134937" cy="138113"/>
                </a:xfrm>
                <a:custGeom>
                  <a:avLst/>
                  <a:gdLst>
                    <a:gd name="T0" fmla="*/ 28 w 35"/>
                    <a:gd name="T1" fmla="*/ 12 h 36"/>
                    <a:gd name="T2" fmla="*/ 20 w 35"/>
                    <a:gd name="T3" fmla="*/ 13 h 36"/>
                    <a:gd name="T4" fmla="*/ 10 w 35"/>
                    <a:gd name="T5" fmla="*/ 7 h 36"/>
                    <a:gd name="T6" fmla="*/ 15 w 35"/>
                    <a:gd name="T7" fmla="*/ 6 h 36"/>
                    <a:gd name="T8" fmla="*/ 19 w 35"/>
                    <a:gd name="T9" fmla="*/ 6 h 36"/>
                    <a:gd name="T10" fmla="*/ 20 w 35"/>
                    <a:gd name="T11" fmla="*/ 2 h 36"/>
                    <a:gd name="T12" fmla="*/ 13 w 35"/>
                    <a:gd name="T13" fmla="*/ 1 h 36"/>
                    <a:gd name="T14" fmla="*/ 6 w 35"/>
                    <a:gd name="T15" fmla="*/ 4 h 36"/>
                    <a:gd name="T16" fmla="*/ 5 w 35"/>
                    <a:gd name="T17" fmla="*/ 3 h 36"/>
                    <a:gd name="T18" fmla="*/ 3 w 35"/>
                    <a:gd name="T19" fmla="*/ 5 h 36"/>
                    <a:gd name="T20" fmla="*/ 4 w 35"/>
                    <a:gd name="T21" fmla="*/ 6 h 36"/>
                    <a:gd name="T22" fmla="*/ 1 w 35"/>
                    <a:gd name="T23" fmla="*/ 15 h 36"/>
                    <a:gd name="T24" fmla="*/ 3 w 35"/>
                    <a:gd name="T25" fmla="*/ 22 h 36"/>
                    <a:gd name="T26" fmla="*/ 18 w 35"/>
                    <a:gd name="T27" fmla="*/ 21 h 36"/>
                    <a:gd name="T28" fmla="*/ 23 w 35"/>
                    <a:gd name="T29" fmla="*/ 31 h 36"/>
                    <a:gd name="T30" fmla="*/ 19 w 35"/>
                    <a:gd name="T31" fmla="*/ 30 h 36"/>
                    <a:gd name="T32" fmla="*/ 16 w 35"/>
                    <a:gd name="T33" fmla="*/ 28 h 36"/>
                    <a:gd name="T34" fmla="*/ 13 w 35"/>
                    <a:gd name="T35" fmla="*/ 31 h 36"/>
                    <a:gd name="T36" fmla="*/ 17 w 35"/>
                    <a:gd name="T37" fmla="*/ 35 h 36"/>
                    <a:gd name="T38" fmla="*/ 25 w 35"/>
                    <a:gd name="T39" fmla="*/ 36 h 36"/>
                    <a:gd name="T40" fmla="*/ 31 w 35"/>
                    <a:gd name="T41" fmla="*/ 35 h 36"/>
                    <a:gd name="T42" fmla="*/ 33 w 35"/>
                    <a:gd name="T43" fmla="*/ 34 h 36"/>
                    <a:gd name="T44" fmla="*/ 33 w 35"/>
                    <a:gd name="T45" fmla="*/ 32 h 36"/>
                    <a:gd name="T46" fmla="*/ 34 w 35"/>
                    <a:gd name="T47" fmla="*/ 26 h 36"/>
                    <a:gd name="T48" fmla="*/ 35 w 35"/>
                    <a:gd name="T49" fmla="*/ 18 h 36"/>
                    <a:gd name="T50" fmla="*/ 10 w 35"/>
                    <a:gd name="T51" fmla="*/ 17 h 36"/>
                    <a:gd name="T52" fmla="*/ 6 w 35"/>
                    <a:gd name="T53" fmla="*/ 15 h 36"/>
                    <a:gd name="T54" fmla="*/ 7 w 35"/>
                    <a:gd name="T55" fmla="*/ 11 h 36"/>
                    <a:gd name="T56" fmla="*/ 14 w 35"/>
                    <a:gd name="T57" fmla="*/ 16 h 36"/>
                    <a:gd name="T58" fmla="*/ 29 w 35"/>
                    <a:gd name="T59" fmla="*/ 25 h 36"/>
                    <a:gd name="T60" fmla="*/ 21 w 35"/>
                    <a:gd name="T61" fmla="*/ 20 h 36"/>
                    <a:gd name="T62" fmla="*/ 25 w 35"/>
                    <a:gd name="T63" fmla="*/ 18 h 36"/>
                    <a:gd name="T64" fmla="*/ 28 w 35"/>
                    <a:gd name="T65" fmla="*/ 20 h 36"/>
                    <a:gd name="T66" fmla="*/ 29 w 35"/>
                    <a:gd name="T67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" h="36">
                      <a:moveTo>
                        <a:pt x="32" y="15"/>
                      </a:moveTo>
                      <a:cubicBezTo>
                        <a:pt x="31" y="14"/>
                        <a:pt x="30" y="13"/>
                        <a:pt x="28" y="12"/>
                      </a:cubicBezTo>
                      <a:cubicBezTo>
                        <a:pt x="27" y="12"/>
                        <a:pt x="26" y="12"/>
                        <a:pt x="24" y="12"/>
                      </a:cubicBezTo>
                      <a:cubicBezTo>
                        <a:pt x="23" y="12"/>
                        <a:pt x="22" y="12"/>
                        <a:pt x="20" y="13"/>
                      </a:cubicBezTo>
                      <a:cubicBezTo>
                        <a:pt x="19" y="13"/>
                        <a:pt x="18" y="14"/>
                        <a:pt x="16" y="15"/>
                      </a:cubicBezTo>
                      <a:cubicBezTo>
                        <a:pt x="14" y="12"/>
                        <a:pt x="12" y="10"/>
                        <a:pt x="10" y="7"/>
                      </a:cubicBezTo>
                      <a:cubicBezTo>
                        <a:pt x="11" y="7"/>
                        <a:pt x="12" y="6"/>
                        <a:pt x="13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19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19" y="1"/>
                        <a:pt x="18" y="1"/>
                        <a:pt x="16" y="0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2" y="9"/>
                        <a:pt x="2" y="10"/>
                      </a:cubicBezTo>
                      <a:cubicBezTo>
                        <a:pt x="1" y="12"/>
                        <a:pt x="1" y="13"/>
                        <a:pt x="1" y="15"/>
                      </a:cubicBezTo>
                      <a:cubicBezTo>
                        <a:pt x="0" y="16"/>
                        <a:pt x="1" y="17"/>
                        <a:pt x="1" y="18"/>
                      </a:cubicBezTo>
                      <a:cubicBezTo>
                        <a:pt x="1" y="20"/>
                        <a:pt x="2" y="21"/>
                        <a:pt x="3" y="22"/>
                      </a:cubicBezTo>
                      <a:cubicBezTo>
                        <a:pt x="5" y="23"/>
                        <a:pt x="8" y="24"/>
                        <a:pt x="10" y="24"/>
                      </a:cubicBezTo>
                      <a:cubicBezTo>
                        <a:pt x="13" y="23"/>
                        <a:pt x="15" y="23"/>
                        <a:pt x="18" y="21"/>
                      </a:cubicBezTo>
                      <a:cubicBezTo>
                        <a:pt x="21" y="24"/>
                        <a:pt x="23" y="27"/>
                        <a:pt x="25" y="29"/>
                      </a:cubicBezTo>
                      <a:cubicBezTo>
                        <a:pt x="24" y="30"/>
                        <a:pt x="24" y="30"/>
                        <a:pt x="23" y="31"/>
                      </a:cubicBezTo>
                      <a:cubicBezTo>
                        <a:pt x="22" y="31"/>
                        <a:pt x="21" y="31"/>
                        <a:pt x="21" y="31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9"/>
                        <a:pt x="14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2"/>
                        <a:pt x="13" y="33"/>
                        <a:pt x="14" y="33"/>
                      </a:cubicBezTo>
                      <a:cubicBezTo>
                        <a:pt x="15" y="34"/>
                        <a:pt x="16" y="35"/>
                        <a:pt x="17" y="35"/>
                      </a:cubicBezTo>
                      <a:cubicBezTo>
                        <a:pt x="18" y="36"/>
                        <a:pt x="19" y="36"/>
                        <a:pt x="20" y="36"/>
                      </a:cubicBezTo>
                      <a:cubicBezTo>
                        <a:pt x="22" y="36"/>
                        <a:pt x="23" y="36"/>
                        <a:pt x="25" y="36"/>
                      </a:cubicBezTo>
                      <a:cubicBezTo>
                        <a:pt x="26" y="35"/>
                        <a:pt x="27" y="34"/>
                        <a:pt x="29" y="33"/>
                      </a:cubicBezTo>
                      <a:cubicBezTo>
                        <a:pt x="30" y="33"/>
                        <a:pt x="30" y="34"/>
                        <a:pt x="31" y="35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3" y="34"/>
                      </a:cubicBezTo>
                      <a:cubicBezTo>
                        <a:pt x="33" y="34"/>
                        <a:pt x="34" y="34"/>
                        <a:pt x="34" y="33"/>
                      </a:cubicBezTo>
                      <a:cubicBezTo>
                        <a:pt x="34" y="33"/>
                        <a:pt x="33" y="32"/>
                        <a:pt x="33" y="32"/>
                      </a:cubicBezTo>
                      <a:cubicBezTo>
                        <a:pt x="32" y="32"/>
                        <a:pt x="32" y="31"/>
                        <a:pt x="31" y="30"/>
                      </a:cubicBezTo>
                      <a:cubicBezTo>
                        <a:pt x="32" y="29"/>
                        <a:pt x="33" y="27"/>
                        <a:pt x="34" y="26"/>
                      </a:cubicBezTo>
                      <a:cubicBezTo>
                        <a:pt x="35" y="24"/>
                        <a:pt x="35" y="23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ubicBezTo>
                        <a:pt x="34" y="17"/>
                        <a:pt x="33" y="16"/>
                        <a:pt x="32" y="15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8" y="17"/>
                        <a:pt x="7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2"/>
                        <a:pt x="7" y="11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10" y="11"/>
                        <a:pt x="12" y="14"/>
                        <a:pt x="14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lose/>
                      <a:moveTo>
                        <a:pt x="29" y="25"/>
                      </a:move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5" y="25"/>
                        <a:pt x="23" y="22"/>
                        <a:pt x="21" y="20"/>
                      </a:cubicBezTo>
                      <a:cubicBezTo>
                        <a:pt x="21" y="20"/>
                        <a:pt x="22" y="19"/>
                        <a:pt x="23" y="19"/>
                      </a:cubicBezTo>
                      <a:cubicBezTo>
                        <a:pt x="23" y="19"/>
                        <a:pt x="24" y="19"/>
                        <a:pt x="25" y="18"/>
                      </a:cubicBezTo>
                      <a:cubicBezTo>
                        <a:pt x="25" y="18"/>
                        <a:pt x="26" y="18"/>
                        <a:pt x="27" y="19"/>
                      </a:cubicBezTo>
                      <a:cubicBezTo>
                        <a:pt x="27" y="19"/>
                        <a:pt x="28" y="19"/>
                        <a:pt x="28" y="20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30" y="22"/>
                        <a:pt x="30" y="23"/>
                        <a:pt x="29" y="23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Freeform 19"/>
                <p:cNvSpPr/>
                <p:nvPr/>
              </p:nvSpPr>
              <p:spPr bwMode="auto">
                <a:xfrm>
                  <a:off x="163513" y="334963"/>
                  <a:ext cx="73025" cy="80963"/>
                </a:xfrm>
                <a:custGeom>
                  <a:avLst/>
                  <a:gdLst>
                    <a:gd name="T0" fmla="*/ 16 w 19"/>
                    <a:gd name="T1" fmla="*/ 1 h 21"/>
                    <a:gd name="T2" fmla="*/ 16 w 19"/>
                    <a:gd name="T3" fmla="*/ 1 h 21"/>
                    <a:gd name="T4" fmla="*/ 9 w 19"/>
                    <a:gd name="T5" fmla="*/ 7 h 21"/>
                    <a:gd name="T6" fmla="*/ 3 w 19"/>
                    <a:gd name="T7" fmla="*/ 14 h 21"/>
                    <a:gd name="T8" fmla="*/ 0 w 19"/>
                    <a:gd name="T9" fmla="*/ 17 h 21"/>
                    <a:gd name="T10" fmla="*/ 0 w 19"/>
                    <a:gd name="T11" fmla="*/ 17 h 21"/>
                    <a:gd name="T12" fmla="*/ 0 w 19"/>
                    <a:gd name="T13" fmla="*/ 20 h 21"/>
                    <a:gd name="T14" fmla="*/ 3 w 19"/>
                    <a:gd name="T15" fmla="*/ 20 h 21"/>
                    <a:gd name="T16" fmla="*/ 3 w 19"/>
                    <a:gd name="T17" fmla="*/ 20 h 21"/>
                    <a:gd name="T18" fmla="*/ 6 w 19"/>
                    <a:gd name="T19" fmla="*/ 16 h 21"/>
                    <a:gd name="T20" fmla="*/ 11 w 19"/>
                    <a:gd name="T21" fmla="*/ 10 h 21"/>
                    <a:gd name="T22" fmla="*/ 18 w 19"/>
                    <a:gd name="T23" fmla="*/ 4 h 21"/>
                    <a:gd name="T24" fmla="*/ 18 w 19"/>
                    <a:gd name="T25" fmla="*/ 4 h 21"/>
                    <a:gd name="T26" fmla="*/ 19 w 19"/>
                    <a:gd name="T27" fmla="*/ 4 h 21"/>
                    <a:gd name="T28" fmla="*/ 19 w 19"/>
                    <a:gd name="T29" fmla="*/ 1 h 21"/>
                    <a:gd name="T30" fmla="*/ 16 w 19"/>
                    <a:gd name="T31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1">
                      <a:moveTo>
                        <a:pt x="16" y="1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1" y="5"/>
                        <a:pt x="9" y="7"/>
                      </a:cubicBez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8" y="14"/>
                        <a:pt x="9" y="12"/>
                        <a:pt x="11" y="10"/>
                      </a:cubicBezTo>
                      <a:cubicBezTo>
                        <a:pt x="14" y="8"/>
                        <a:pt x="16" y="6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3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Freeform 20"/>
                <p:cNvSpPr/>
                <p:nvPr/>
              </p:nvSpPr>
              <p:spPr bwMode="auto">
                <a:xfrm>
                  <a:off x="250825" y="74613"/>
                  <a:ext cx="77787" cy="80963"/>
                </a:xfrm>
                <a:custGeom>
                  <a:avLst/>
                  <a:gdLst>
                    <a:gd name="T0" fmla="*/ 8 w 20"/>
                    <a:gd name="T1" fmla="*/ 11 h 21"/>
                    <a:gd name="T2" fmla="*/ 1 w 20"/>
                    <a:gd name="T3" fmla="*/ 17 h 21"/>
                    <a:gd name="T4" fmla="*/ 0 w 20"/>
                    <a:gd name="T5" fmla="*/ 17 h 21"/>
                    <a:gd name="T6" fmla="*/ 0 w 20"/>
                    <a:gd name="T7" fmla="*/ 20 h 21"/>
                    <a:gd name="T8" fmla="*/ 3 w 20"/>
                    <a:gd name="T9" fmla="*/ 20 h 21"/>
                    <a:gd name="T10" fmla="*/ 3 w 20"/>
                    <a:gd name="T11" fmla="*/ 20 h 21"/>
                    <a:gd name="T12" fmla="*/ 10 w 20"/>
                    <a:gd name="T13" fmla="*/ 14 h 21"/>
                    <a:gd name="T14" fmla="*/ 16 w 20"/>
                    <a:gd name="T15" fmla="*/ 7 h 21"/>
                    <a:gd name="T16" fmla="*/ 19 w 20"/>
                    <a:gd name="T17" fmla="*/ 3 h 21"/>
                    <a:gd name="T18" fmla="*/ 19 w 20"/>
                    <a:gd name="T19" fmla="*/ 3 h 21"/>
                    <a:gd name="T20" fmla="*/ 19 w 20"/>
                    <a:gd name="T21" fmla="*/ 0 h 21"/>
                    <a:gd name="T22" fmla="*/ 16 w 20"/>
                    <a:gd name="T23" fmla="*/ 0 h 21"/>
                    <a:gd name="T24" fmla="*/ 16 w 20"/>
                    <a:gd name="T25" fmla="*/ 1 h 21"/>
                    <a:gd name="T26" fmla="*/ 13 w 20"/>
                    <a:gd name="T27" fmla="*/ 5 h 21"/>
                    <a:gd name="T28" fmla="*/ 8 w 20"/>
                    <a:gd name="T2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1">
                      <a:moveTo>
                        <a:pt x="8" y="11"/>
                      </a:moveTo>
                      <a:cubicBezTo>
                        <a:pt x="5" y="13"/>
                        <a:pt x="3" y="15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3" y="12"/>
                        <a:pt x="14" y="9"/>
                        <a:pt x="16" y="7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10" y="9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Flavor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666230" y="5604510"/>
            <a:ext cx="341122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algn="ctr" defTabSz="1218565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Curry Rice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8" grpId="0"/>
      <p:bldP spid="39" grpId="0"/>
      <p:bldP spid="4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677410" y="1786890"/>
            <a:ext cx="324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Cultrual symbol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3903980" cy="2513152"/>
            <a:chOff x="6765" y="3303"/>
            <a:chExt cx="5577" cy="3269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805" y="4051"/>
              <a:ext cx="3295" cy="252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A staple of Indian cuisine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</a:rPr>
                <a:t>Rich spice culture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l">
                <a:buClrTx/>
                <a:buSzTx/>
                <a:buNone/>
              </a:pP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685" y="3119755"/>
            <a:ext cx="2889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A traditional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home-style cuisine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Family warnth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and togatherness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3764915" y="1676400"/>
            <a:ext cx="46621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Taste preferences and target audience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4437391" cy="2501620"/>
            <a:chOff x="6765" y="3303"/>
            <a:chExt cx="6339" cy="3254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357" y="3819"/>
              <a:ext cx="4747" cy="252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spicy and complex flavors,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in regions where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spicy food is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popular.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685" y="3065145"/>
            <a:ext cx="28898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Suitable for mild palates, with a balanced savory flavor that appeals to a broad audience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3764915" y="1676400"/>
            <a:ext cx="46621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Global Popularity and Acceptance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4437391" cy="2502389"/>
            <a:chOff x="6765" y="3303"/>
            <a:chExt cx="6339" cy="3255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357" y="3557"/>
              <a:ext cx="4747" cy="300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Gained international popularity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 a well-known representative of Indian cuisine worldwide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5750" y="3104515"/>
            <a:ext cx="2889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Widely popular in China but has limited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global reach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2495" y="2062480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00075" y="2875445"/>
            <a:ext cx="3992426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03.</a:t>
            </a:r>
            <a:r>
              <a:rPr lang="en-US" altLang="zh-CN" sz="3600" b="1">
                <a:ea typeface="微软雅黑" panose="020B0503020204020204" charset="-122"/>
                <a:sym typeface="+mn-ea"/>
              </a:rPr>
              <a:t>Foreign perspective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30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</a:pPr>
            <a:r>
              <a:rPr lang="en-US" altLang="zh-CN" sz="2660" b="1">
                <a:ea typeface="微软雅黑" panose="020B0503020204020204" charset="-122"/>
                <a:sym typeface="+mn-ea"/>
              </a:rPr>
              <a:t>Foreign perspective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01370" y="1483995"/>
            <a:ext cx="4900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4">
                    <a:lumMod val="50000"/>
                  </a:schemeClr>
                </a:solidFill>
                <a:latin typeface="HP Simplified Hans" panose="020B0500000000000000" charset="-122"/>
                <a:ea typeface="HP Simplified Hans" panose="020B0500000000000000" charset="-122"/>
              </a:rPr>
              <a:t>Possible misunderstanding</a:t>
            </a:r>
            <a:endParaRPr lang="en-US" altLang="zh-CN" sz="3200">
              <a:solidFill>
                <a:schemeClr val="accent4">
                  <a:lumMod val="50000"/>
                </a:schemeClr>
              </a:solidFill>
              <a:latin typeface="HP Simplified Hans" panose="020B0500000000000000" charset="-122"/>
              <a:ea typeface="HP Simplified Hans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5210" y="2509520"/>
            <a:ext cx="8326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Many foreigners find it odd that a restaurant only serves one dish.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055370" y="3148965"/>
            <a:ext cx="11321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 </a:t>
            </a:r>
            <a:r>
              <a:rPr lang="zh-CN" altLang="en-US" sz="2400"/>
              <a:t>Some foreigners have described the taste of </a:t>
            </a:r>
            <a:r>
              <a:rPr lang="en-US" altLang="zh-CN" sz="2400"/>
              <a:t>Braised Chicken</a:t>
            </a:r>
            <a:r>
              <a:rPr lang="zh-CN" altLang="en-US" sz="2400"/>
              <a:t> Rice as being like "dog food" </a:t>
            </a:r>
            <a:endParaRPr lang="zh-CN" altLang="en-US" sz="2400"/>
          </a:p>
          <a:p>
            <a:pPr algn="l"/>
            <a:r>
              <a:rPr lang="zh-CN" altLang="en-US" sz="2400"/>
              <a:t>and find its appearance unappealing.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585210" y="4338320"/>
            <a:ext cx="83883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Some foreigners feel that </a:t>
            </a:r>
            <a:r>
              <a:rPr lang="en-US" altLang="zh-CN" sz="2400">
                <a:sym typeface="+mn-ea"/>
              </a:rPr>
              <a:t>Braised Chicken</a:t>
            </a:r>
            <a:r>
              <a:rPr lang="zh-CN" altLang="en-US" sz="2400">
                <a:sym typeface="+mn-ea"/>
              </a:rPr>
              <a:t> Rice</a:t>
            </a:r>
            <a:r>
              <a:rPr lang="zh-CN" altLang="en-US" sz="2400"/>
              <a:t> lacks side dishes or </a:t>
            </a:r>
            <a:endParaRPr lang="zh-CN" altLang="en-US" sz="2400"/>
          </a:p>
          <a:p>
            <a:pPr algn="l"/>
            <a:r>
              <a:rPr lang="zh-CN" altLang="en-US" sz="2400"/>
              <a:t>beverages, making the meal seem incomplete.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660" b="1">
                <a:ea typeface="微软雅黑" panose="020B0503020204020204" charset="-122"/>
                <a:sym typeface="+mn-ea"/>
              </a:rPr>
              <a:t>Foreign perspective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83235" y="1790700"/>
            <a:ext cx="5828665" cy="390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>
            <p:custDataLst>
              <p:tags r:id="rId2"/>
            </p:custDataLst>
          </p:nvPr>
        </p:nvPicPr>
        <p:blipFill>
          <a:blip r:embed="rId3"/>
          <a:srcRect l="30333" t="-113"/>
          <a:stretch>
            <a:fillRect/>
          </a:stretch>
        </p:blipFill>
        <p:spPr>
          <a:xfrm>
            <a:off x="7056755" y="1224280"/>
            <a:ext cx="4774565" cy="5389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2495" y="1554480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273701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04.Conclusion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95" name="圆角矩形 94"/>
          <p:cNvSpPr/>
          <p:nvPr/>
        </p:nvSpPr>
        <p:spPr>
          <a:xfrm>
            <a:off x="4171915" y="1704697"/>
            <a:ext cx="1740311" cy="1740311"/>
          </a:xfrm>
          <a:prstGeom prst="roundRect">
            <a:avLst>
              <a:gd name="adj" fmla="val 3969"/>
            </a:avLst>
          </a:prstGeom>
          <a:solidFill>
            <a:srgbClr val="627D01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6028245" y="3549427"/>
            <a:ext cx="1740311" cy="1740311"/>
          </a:xfrm>
          <a:prstGeom prst="roundRect">
            <a:avLst>
              <a:gd name="adj" fmla="val 3969"/>
            </a:avLst>
          </a:prstGeom>
          <a:solidFill>
            <a:srgbClr val="633017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6028245" y="2276100"/>
            <a:ext cx="1168908" cy="1168908"/>
          </a:xfrm>
          <a:prstGeom prst="roundRect">
            <a:avLst>
              <a:gd name="adj" fmla="val 3969"/>
            </a:avLst>
          </a:prstGeom>
          <a:solidFill>
            <a:srgbClr val="627D01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4743317" y="3553777"/>
            <a:ext cx="1168908" cy="1168908"/>
          </a:xfrm>
          <a:prstGeom prst="roundRect">
            <a:avLst>
              <a:gd name="adj" fmla="val 3969"/>
            </a:avLst>
          </a:prstGeom>
          <a:solidFill>
            <a:srgbClr val="633017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grpSp>
        <p:nvGrpSpPr>
          <p:cNvPr id="99" name="Group 8"/>
          <p:cNvGrpSpPr>
            <a:grpSpLocks noChangeAspect="1"/>
          </p:cNvGrpSpPr>
          <p:nvPr/>
        </p:nvGrpSpPr>
        <p:grpSpPr bwMode="auto">
          <a:xfrm>
            <a:off x="4733372" y="2236605"/>
            <a:ext cx="617396" cy="676499"/>
            <a:chOff x="3437" y="2282"/>
            <a:chExt cx="679" cy="744"/>
          </a:xfrm>
          <a:solidFill>
            <a:schemeClr val="bg1"/>
          </a:solidFill>
        </p:grpSpPr>
        <p:sp>
          <p:nvSpPr>
            <p:cNvPr id="10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3"/>
          <p:cNvGrpSpPr>
            <a:grpSpLocks noChangeAspect="1"/>
          </p:cNvGrpSpPr>
          <p:nvPr/>
        </p:nvGrpSpPr>
        <p:grpSpPr bwMode="auto">
          <a:xfrm>
            <a:off x="5014404" y="3869955"/>
            <a:ext cx="618016" cy="625312"/>
            <a:chOff x="2426" y="2781"/>
            <a:chExt cx="593" cy="600"/>
          </a:xfrm>
          <a:solidFill>
            <a:schemeClr val="bg2"/>
          </a:solidFill>
        </p:grpSpPr>
        <p:sp>
          <p:nvSpPr>
            <p:cNvPr id="10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8"/>
          <p:cNvGrpSpPr>
            <a:grpSpLocks noChangeAspect="1"/>
          </p:cNvGrpSpPr>
          <p:nvPr/>
        </p:nvGrpSpPr>
        <p:grpSpPr bwMode="auto">
          <a:xfrm>
            <a:off x="6327176" y="2589757"/>
            <a:ext cx="581225" cy="541595"/>
            <a:chOff x="3802" y="2858"/>
            <a:chExt cx="616" cy="574"/>
          </a:xfrm>
          <a:solidFill>
            <a:schemeClr val="bg2"/>
          </a:solidFill>
        </p:grpSpPr>
        <p:sp>
          <p:nvSpPr>
            <p:cNvPr id="10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26"/>
          <p:cNvGrpSpPr>
            <a:grpSpLocks noChangeAspect="1"/>
          </p:cNvGrpSpPr>
          <p:nvPr/>
        </p:nvGrpSpPr>
        <p:grpSpPr bwMode="auto">
          <a:xfrm>
            <a:off x="6455036" y="4185607"/>
            <a:ext cx="910093" cy="451187"/>
            <a:chOff x="5676" y="2597"/>
            <a:chExt cx="1061" cy="526"/>
          </a:xfrm>
          <a:solidFill>
            <a:schemeClr val="bg2"/>
          </a:solidFill>
        </p:grpSpPr>
        <p:sp>
          <p:nvSpPr>
            <p:cNvPr id="11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sp>
        <p:nvSpPr>
          <p:cNvPr id="127" name="圆角矩形 126"/>
          <p:cNvSpPr/>
          <p:nvPr/>
        </p:nvSpPr>
        <p:spPr>
          <a:xfrm>
            <a:off x="5617727" y="3182075"/>
            <a:ext cx="720575" cy="720575"/>
          </a:xfrm>
          <a:prstGeom prst="roundRect">
            <a:avLst>
              <a:gd name="adj" fmla="val 3969"/>
            </a:avLst>
          </a:prstGeom>
          <a:gradFill flip="none" rotWithShape="1"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128" name="Freeform 48"/>
          <p:cNvSpPr>
            <a:spLocks noEditPoints="1"/>
          </p:cNvSpPr>
          <p:nvPr/>
        </p:nvSpPr>
        <p:spPr bwMode="auto">
          <a:xfrm>
            <a:off x="5762724" y="3305985"/>
            <a:ext cx="434675" cy="472752"/>
          </a:xfrm>
          <a:custGeom>
            <a:avLst/>
            <a:gdLst>
              <a:gd name="T0" fmla="*/ 189 w 311"/>
              <a:gd name="T1" fmla="*/ 220 h 339"/>
              <a:gd name="T2" fmla="*/ 209 w 311"/>
              <a:gd name="T3" fmla="*/ 163 h 339"/>
              <a:gd name="T4" fmla="*/ 221 w 311"/>
              <a:gd name="T5" fmla="*/ 120 h 339"/>
              <a:gd name="T6" fmla="*/ 221 w 311"/>
              <a:gd name="T7" fmla="*/ 120 h 339"/>
              <a:gd name="T8" fmla="*/ 222 w 311"/>
              <a:gd name="T9" fmla="*/ 116 h 339"/>
              <a:gd name="T10" fmla="*/ 222 w 311"/>
              <a:gd name="T11" fmla="*/ 112 h 339"/>
              <a:gd name="T12" fmla="*/ 223 w 311"/>
              <a:gd name="T13" fmla="*/ 109 h 339"/>
              <a:gd name="T14" fmla="*/ 223 w 311"/>
              <a:gd name="T15" fmla="*/ 105 h 339"/>
              <a:gd name="T16" fmla="*/ 223 w 311"/>
              <a:gd name="T17" fmla="*/ 102 h 339"/>
              <a:gd name="T18" fmla="*/ 224 w 311"/>
              <a:gd name="T19" fmla="*/ 98 h 339"/>
              <a:gd name="T20" fmla="*/ 224 w 311"/>
              <a:gd name="T21" fmla="*/ 95 h 339"/>
              <a:gd name="T22" fmla="*/ 224 w 311"/>
              <a:gd name="T23" fmla="*/ 92 h 339"/>
              <a:gd name="T24" fmla="*/ 223 w 311"/>
              <a:gd name="T25" fmla="*/ 89 h 339"/>
              <a:gd name="T26" fmla="*/ 223 w 311"/>
              <a:gd name="T27" fmla="*/ 87 h 339"/>
              <a:gd name="T28" fmla="*/ 223 w 311"/>
              <a:gd name="T29" fmla="*/ 85 h 339"/>
              <a:gd name="T30" fmla="*/ 223 w 311"/>
              <a:gd name="T31" fmla="*/ 83 h 339"/>
              <a:gd name="T32" fmla="*/ 223 w 311"/>
              <a:gd name="T33" fmla="*/ 82 h 339"/>
              <a:gd name="T34" fmla="*/ 223 w 311"/>
              <a:gd name="T35" fmla="*/ 81 h 339"/>
              <a:gd name="T36" fmla="*/ 223 w 311"/>
              <a:gd name="T37" fmla="*/ 81 h 339"/>
              <a:gd name="T38" fmla="*/ 108 w 311"/>
              <a:gd name="T39" fmla="*/ 36 h 339"/>
              <a:gd name="T40" fmla="*/ 78 w 311"/>
              <a:gd name="T41" fmla="*/ 55 h 339"/>
              <a:gd name="T42" fmla="*/ 77 w 311"/>
              <a:gd name="T43" fmla="*/ 59 h 339"/>
              <a:gd name="T44" fmla="*/ 76 w 311"/>
              <a:gd name="T45" fmla="*/ 64 h 339"/>
              <a:gd name="T46" fmla="*/ 76 w 311"/>
              <a:gd name="T47" fmla="*/ 69 h 339"/>
              <a:gd name="T48" fmla="*/ 75 w 311"/>
              <a:gd name="T49" fmla="*/ 74 h 339"/>
              <a:gd name="T50" fmla="*/ 75 w 311"/>
              <a:gd name="T51" fmla="*/ 78 h 339"/>
              <a:gd name="T52" fmla="*/ 76 w 311"/>
              <a:gd name="T53" fmla="*/ 83 h 339"/>
              <a:gd name="T54" fmla="*/ 76 w 311"/>
              <a:gd name="T55" fmla="*/ 87 h 339"/>
              <a:gd name="T56" fmla="*/ 77 w 311"/>
              <a:gd name="T57" fmla="*/ 92 h 339"/>
              <a:gd name="T58" fmla="*/ 77 w 311"/>
              <a:gd name="T59" fmla="*/ 96 h 339"/>
              <a:gd name="T60" fmla="*/ 78 w 311"/>
              <a:gd name="T61" fmla="*/ 100 h 339"/>
              <a:gd name="T62" fmla="*/ 79 w 311"/>
              <a:gd name="T63" fmla="*/ 104 h 339"/>
              <a:gd name="T64" fmla="*/ 80 w 311"/>
              <a:gd name="T65" fmla="*/ 106 h 339"/>
              <a:gd name="T66" fmla="*/ 84 w 311"/>
              <a:gd name="T67" fmla="*/ 119 h 339"/>
              <a:gd name="T68" fmla="*/ 92 w 311"/>
              <a:gd name="T69" fmla="*/ 161 h 339"/>
              <a:gd name="T70" fmla="*/ 104 w 311"/>
              <a:gd name="T71" fmla="*/ 238 h 339"/>
              <a:gd name="T72" fmla="*/ 0 w 311"/>
              <a:gd name="T73" fmla="*/ 339 h 339"/>
              <a:gd name="T74" fmla="*/ 148 w 311"/>
              <a:gd name="T75" fmla="*/ 271 h 339"/>
              <a:gd name="T76" fmla="*/ 146 w 311"/>
              <a:gd name="T77" fmla="*/ 249 h 339"/>
              <a:gd name="T78" fmla="*/ 175 w 311"/>
              <a:gd name="T79" fmla="*/ 258 h 339"/>
              <a:gd name="T80" fmla="*/ 174 w 311"/>
              <a:gd name="T81" fmla="*/ 339 h 339"/>
              <a:gd name="T82" fmla="*/ 216 w 311"/>
              <a:gd name="T83" fmla="*/ 244 h 339"/>
              <a:gd name="T84" fmla="*/ 81 w 311"/>
              <a:gd name="T85" fmla="*/ 139 h 339"/>
              <a:gd name="T86" fmla="*/ 93 w 311"/>
              <a:gd name="T87" fmla="*/ 136 h 339"/>
              <a:gd name="T88" fmla="*/ 105 w 311"/>
              <a:gd name="T89" fmla="*/ 72 h 339"/>
              <a:gd name="T90" fmla="*/ 211 w 311"/>
              <a:gd name="T91" fmla="*/ 131 h 339"/>
              <a:gd name="T92" fmla="*/ 222 w 311"/>
              <a:gd name="T93" fmla="*/ 130 h 339"/>
              <a:gd name="T94" fmla="*/ 183 w 311"/>
              <a:gd name="T95" fmla="*/ 201 h 339"/>
              <a:gd name="T96" fmla="*/ 96 w 311"/>
              <a:gd name="T97" fmla="*/ 158 h 339"/>
              <a:gd name="T98" fmla="*/ 166 w 311"/>
              <a:gd name="T99" fmla="*/ 245 h 339"/>
              <a:gd name="T100" fmla="*/ 117 w 311"/>
              <a:gd name="T101" fmla="*/ 225 h 339"/>
              <a:gd name="T102" fmla="*/ 152 w 311"/>
              <a:gd name="T103" fmla="*/ 220 h 339"/>
              <a:gd name="T104" fmla="*/ 185 w 311"/>
              <a:gd name="T105" fmla="*/ 22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39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5507851" y="3074808"/>
            <a:ext cx="947808" cy="947808"/>
          </a:xfrm>
          <a:prstGeom prst="roundRect">
            <a:avLst>
              <a:gd name="adj" fmla="val 3969"/>
            </a:avLst>
          </a:prstGeom>
          <a:solidFill>
            <a:schemeClr val="bg1">
              <a:alpha val="25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132" name="TextBox 211"/>
          <p:cNvSpPr txBox="1"/>
          <p:nvPr/>
        </p:nvSpPr>
        <p:spPr>
          <a:xfrm>
            <a:off x="768350" y="1823720"/>
            <a:ext cx="2536825" cy="8616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Cultural Promotion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5" name="TextBox 214"/>
          <p:cNvSpPr txBox="1"/>
          <p:nvPr/>
        </p:nvSpPr>
        <p:spPr>
          <a:xfrm>
            <a:off x="803275" y="3366770"/>
            <a:ext cx="26670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Appealing Names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8" name="TextBox 211"/>
          <p:cNvSpPr txBox="1"/>
          <p:nvPr/>
        </p:nvSpPr>
        <p:spPr>
          <a:xfrm>
            <a:off x="7458075" y="2057400"/>
            <a:ext cx="37338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Localization of Taste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1" name="TextBox 214"/>
          <p:cNvSpPr txBox="1"/>
          <p:nvPr/>
        </p:nvSpPr>
        <p:spPr>
          <a:xfrm>
            <a:off x="7988300" y="3723640"/>
            <a:ext cx="39116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Social Media Campaigns</a:t>
            </a:r>
            <a:endParaRPr lang="en-US" altLang="zh-CN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Strategy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8350" y="2783205"/>
            <a:ext cx="26638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>
                <a:solidFill>
                  <a:schemeClr val="accent4">
                    <a:lumMod val="50000"/>
                  </a:schemeClr>
                </a:solidFill>
              </a:rPr>
              <a:t>family and togetherness</a:t>
            </a:r>
            <a:endParaRPr lang="en-US" altLang="zh-CN" sz="2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4390" y="4109720"/>
            <a:ext cx="2423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Savory Northern </a:t>
            </a:r>
            <a:endParaRPr lang="en-US" altLang="zh-CN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Chinese Braised Chicken</a:t>
            </a:r>
            <a:endParaRPr lang="en-US" altLang="zh-CN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5" grpId="0" bldLvl="0" animBg="1"/>
      <p:bldP spid="96" grpId="0" bldLvl="0" animBg="1"/>
      <p:bldP spid="97" grpId="0" bldLvl="0" animBg="1"/>
      <p:bldP spid="98" grpId="0" bldLvl="0" animBg="1"/>
      <p:bldP spid="127" grpId="0" bldLvl="0" animBg="1"/>
      <p:bldP spid="128" grpId="0" bldLvl="0" animBg="1"/>
      <p:bldP spid="12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45075" y="633730"/>
            <a:ext cx="2294890" cy="9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目 录</a:t>
            </a:r>
            <a:endParaRPr lang="zh-CN" altLang="zh-CN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665" b="1">
                <a:solidFill>
                  <a:schemeClr val="tx1"/>
                </a:solidFill>
              </a:rPr>
              <a:t>CONTENTS</a:t>
            </a:r>
            <a:endParaRPr lang="zh-CN" altLang="zh-CN" sz="2665" b="1">
              <a:solidFill>
                <a:schemeClr val="tx1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49050" y="1565918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65">
                <a:solidFill>
                  <a:schemeClr val="tx1"/>
                </a:solidFill>
              </a:rPr>
              <a:t>This is a good space for a short subtitle</a:t>
            </a:r>
            <a:endParaRPr lang="zh-CN" altLang="zh-CN" sz="1065">
              <a:solidFill>
                <a:schemeClr val="tx1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60531" y="2811986"/>
            <a:ext cx="1729486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01.Introduction</a:t>
            </a:r>
            <a:endParaRPr lang="en-US" sz="1065" b="1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949188" y="388733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05611" y="2811986"/>
            <a:ext cx="1729486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02.</a:t>
            </a:r>
            <a:r>
              <a:rPr lang="en-US" altLang="zh-CN" sz="1600" b="1">
                <a:ea typeface="微软雅黑" panose="020B0503020204020204" charset="-122"/>
                <a:sym typeface="+mn-ea"/>
              </a:rPr>
              <a:t>Comparison</a:t>
            </a:r>
            <a:endParaRPr lang="en-US" altLang="zh-CN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65" b="1">
              <a:solidFill>
                <a:schemeClr val="tx1"/>
              </a:solidFill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508238" y="388733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603701" y="2782776"/>
            <a:ext cx="1729486" cy="17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03.Foreign perspective</a:t>
            </a:r>
            <a:endParaRPr lang="en-US" sz="1065">
              <a:solidFill>
                <a:schemeClr val="tx1"/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006328" y="385812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148781" y="2782776"/>
            <a:ext cx="1729486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04.Conclusion</a:t>
            </a:r>
            <a:endParaRPr lang="en-US" sz="1065">
              <a:solidFill>
                <a:schemeClr val="tx1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9551408" y="385812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455" y="2298700"/>
            <a:ext cx="1666240" cy="1390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25" y="2298700"/>
            <a:ext cx="1666240" cy="1390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55" y="2298700"/>
            <a:ext cx="1666240" cy="1390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10" y="2298700"/>
            <a:ext cx="1666240" cy="13900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pic>
        <p:nvPicPr>
          <p:cNvPr id="2" name="图片 1" descr="8ea606428742763f23fc3401d303c02"/>
          <p:cNvPicPr>
            <a:picLocks noChangeAspect="1"/>
          </p:cNvPicPr>
          <p:nvPr/>
        </p:nvPicPr>
        <p:blipFill>
          <a:blip r:embed="rId3"/>
          <a:srcRect l="-4840" t="3779" b="3276"/>
          <a:stretch>
            <a:fillRect/>
          </a:stretch>
        </p:blipFill>
        <p:spPr>
          <a:xfrm>
            <a:off x="2951480" y="293370"/>
            <a:ext cx="5982970" cy="63411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6125" y="83185"/>
            <a:ext cx="2526030" cy="1463675"/>
          </a:xfrm>
          <a:prstGeom prst="rect">
            <a:avLst/>
          </a:prstGeom>
        </p:spPr>
      </p:pic>
      <p:pic>
        <p:nvPicPr>
          <p:cNvPr id="6" name="图片 5" descr="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5085080"/>
            <a:ext cx="5429250" cy="2080260"/>
          </a:xfrm>
          <a:prstGeom prst="rect">
            <a:avLst/>
          </a:prstGeom>
        </p:spPr>
      </p:pic>
      <p:sp>
        <p:nvSpPr>
          <p:cNvPr id="2" name="PA_文本框 3"/>
          <p:cNvSpPr txBox="1"/>
          <p:nvPr>
            <p:custDataLst>
              <p:tags r:id="rId3"/>
            </p:custDataLst>
          </p:nvPr>
        </p:nvSpPr>
        <p:spPr>
          <a:xfrm>
            <a:off x="2893060" y="2921635"/>
            <a:ext cx="640651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2200" spc="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lang="en-US" sz="6000" b="1" kern="2200" spc="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3130" y="2061845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315230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01.Introduction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446905" y="314960"/>
            <a:ext cx="31883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3600" b="1">
                <a:ea typeface="微软雅黑" panose="020B0503020204020204" charset="-122"/>
                <a:sym typeface="+mn-ea"/>
              </a:rPr>
              <a:t>Introduction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970" b="5242"/>
          <a:stretch>
            <a:fillRect/>
          </a:stretch>
        </p:blipFill>
        <p:spPr>
          <a:xfrm>
            <a:off x="1083945" y="1336040"/>
            <a:ext cx="5744845" cy="5099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35240" y="2553335"/>
            <a:ext cx="374650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Fragrant Chicken Pot </a:t>
            </a:r>
            <a:endParaRPr sz="2400" kern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35240" y="3336925"/>
            <a:ext cx="3563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Sauce Chicken Pot Rice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89153" y="1464945"/>
            <a:ext cx="4455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6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Braised Chicken Rice</a:t>
            </a:r>
            <a:endParaRPr lang="en-US" altLang="zh-CN" sz="36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5240" y="4120515"/>
            <a:ext cx="32378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Shandong style of 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home-cooked</a:t>
            </a:r>
            <a:r>
              <a:rPr lang="en-US" sz="2400" kern="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dishes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6425" y="5194300"/>
            <a:ext cx="52355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highlight>
                  <a:srgbClr val="FFFF00"/>
                </a:highlight>
              </a:rPr>
              <a:t>It has </a:t>
            </a:r>
            <a:r>
              <a:rPr lang="zh-CN" altLang="en-US" sz="2800">
                <a:highlight>
                  <a:srgbClr val="FFFF00"/>
                </a:highlight>
              </a:rPr>
              <a:t>won wide</a:t>
            </a:r>
            <a:r>
              <a:rPr lang="en-US" altLang="zh-CN" sz="2800">
                <a:highlight>
                  <a:srgbClr val="FFFF00"/>
                </a:highlight>
              </a:rPr>
              <a:t> </a:t>
            </a:r>
            <a:r>
              <a:rPr lang="zh-CN" altLang="en-US" sz="2800">
                <a:highlight>
                  <a:srgbClr val="FFFF00"/>
                </a:highlight>
              </a:rPr>
              <a:t>spread</a:t>
            </a:r>
            <a:r>
              <a:rPr lang="en-US" altLang="zh-CN" sz="2800">
                <a:highlight>
                  <a:srgbClr val="FFFF00"/>
                </a:highlight>
              </a:rPr>
              <a:t> </a:t>
            </a:r>
            <a:r>
              <a:rPr lang="zh-CN" altLang="en-US" sz="2800">
                <a:highlight>
                  <a:srgbClr val="FFFF00"/>
                </a:highlight>
              </a:rPr>
              <a:t>recognition</a:t>
            </a:r>
            <a:endParaRPr lang="zh-CN" altLang="en-US" sz="2800">
              <a:highlight>
                <a:srgbClr val="FFFF00"/>
              </a:highlight>
            </a:endParaRPr>
          </a:p>
          <a:p>
            <a:pPr algn="l"/>
            <a:r>
              <a:rPr lang="zh-CN" altLang="en-US" sz="2800">
                <a:highlight>
                  <a:srgbClr val="FFFF00"/>
                </a:highlight>
              </a:rPr>
              <a:t>and affection across the country</a:t>
            </a:r>
            <a:endParaRPr lang="zh-CN" altLang="en-US" sz="2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447540" y="314960"/>
            <a:ext cx="2974975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Introduction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图片 100"/>
          <p:cNvPicPr/>
          <p:nvPr/>
        </p:nvPicPr>
        <p:blipFill>
          <a:blip r:embed="rId4"/>
          <a:srcRect l="1016" t="1606" r="1211" b="9558"/>
          <a:stretch>
            <a:fillRect/>
          </a:stretch>
        </p:blipFill>
        <p:spPr>
          <a:xfrm>
            <a:off x="6612890" y="2179320"/>
            <a:ext cx="4768215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24560" y="1059180"/>
            <a:ext cx="45313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Curry Rice</a:t>
            </a:r>
            <a:endParaRPr lang="en-US" altLang="zh-CN" sz="36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3545" y="1957705"/>
            <a:ext cx="23825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flavorful dish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4560" y="4429760"/>
            <a:ext cx="58197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>
                <a:highlight>
                  <a:srgbClr val="FFFF00"/>
                </a:highlight>
                <a:sym typeface="+mn-ea"/>
              </a:rPr>
              <a:t>It</a:t>
            </a:r>
            <a:r>
              <a:rPr sz="2800">
                <a:highlight>
                  <a:srgbClr val="FFFF00"/>
                </a:highlight>
                <a:sym typeface="+mn-ea"/>
              </a:rPr>
              <a:t> is a globally beloved dish </a:t>
            </a:r>
            <a:endParaRPr sz="2800">
              <a:highlight>
                <a:srgbClr val="FFFF00"/>
              </a:highlight>
              <a:sym typeface="+mn-ea"/>
            </a:endParaRPr>
          </a:p>
          <a:p>
            <a:pPr algn="l"/>
            <a:r>
              <a:rPr sz="2800">
                <a:highlight>
                  <a:srgbClr val="FFFF00"/>
                </a:highlight>
                <a:sym typeface="+mn-ea"/>
              </a:rPr>
              <a:t>with significant international influence.</a:t>
            </a:r>
            <a:endParaRPr sz="2800">
              <a:highlight>
                <a:srgbClr val="FFFF00"/>
              </a:highlight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93545" y="2875280"/>
            <a:ext cx="3983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With aromatic curry sauce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93545" y="3792855"/>
            <a:ext cx="30988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Indian subcontinent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5783" y="1371600"/>
            <a:ext cx="5821680" cy="40309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/>
              <a:t>Through the comparison between</a:t>
            </a:r>
            <a:endParaRPr lang="en-US" altLang="zh-CN" sz="3200"/>
          </a:p>
          <a:p>
            <a:pPr algn="ctr"/>
            <a:r>
              <a:rPr lang="en-US" altLang="zh-CN" sz="3200"/>
              <a:t> </a:t>
            </a:r>
            <a:r>
              <a:rPr lang="en-US" altLang="zh-CN" sz="3200">
                <a:solidFill>
                  <a:srgbClr val="633017"/>
                </a:solidFill>
              </a:rPr>
              <a:t>Braised Chicken Rice </a:t>
            </a:r>
            <a:endParaRPr lang="en-US" altLang="zh-CN" sz="3200">
              <a:solidFill>
                <a:srgbClr val="633017"/>
              </a:solidFill>
            </a:endParaRPr>
          </a:p>
          <a:p>
            <a:pPr algn="ctr"/>
            <a:r>
              <a:rPr lang="en-US" altLang="zh-CN" sz="3200"/>
              <a:t>and </a:t>
            </a:r>
            <a:endParaRPr lang="en-US" altLang="zh-CN" sz="3200"/>
          </a:p>
          <a:p>
            <a:pPr algn="ctr"/>
            <a:r>
              <a:rPr lang="en-US" altLang="zh-CN" sz="3200">
                <a:solidFill>
                  <a:srgbClr val="633017"/>
                </a:solidFill>
              </a:rPr>
              <a:t>Chicken Curry Rice</a:t>
            </a:r>
            <a:r>
              <a:rPr lang="en-US" altLang="zh-CN" sz="3200"/>
              <a:t>, </a:t>
            </a:r>
            <a:endParaRPr lang="en-US" altLang="zh-CN" sz="3200"/>
          </a:p>
          <a:p>
            <a:pPr algn="ctr"/>
            <a:r>
              <a:rPr lang="en-US" altLang="zh-CN" sz="3200"/>
              <a:t>we can have better understand of </a:t>
            </a:r>
            <a:endParaRPr lang="en-US" altLang="zh-CN" sz="3200"/>
          </a:p>
          <a:p>
            <a:pPr algn="ctr"/>
            <a:r>
              <a:rPr lang="en-US" altLang="zh-CN" sz="3200">
                <a:solidFill>
                  <a:srgbClr val="FF0000"/>
                </a:solidFill>
              </a:rPr>
              <a:t>the international potential </a:t>
            </a:r>
            <a:endParaRPr lang="en-US" altLang="zh-CN" sz="3200">
              <a:solidFill>
                <a:srgbClr val="FF0000"/>
              </a:solidFill>
            </a:endParaRPr>
          </a:p>
          <a:p>
            <a:pPr algn="ctr"/>
            <a:r>
              <a:rPr lang="en-US" altLang="zh-CN" sz="3200"/>
              <a:t>of </a:t>
            </a:r>
            <a:endParaRPr lang="en-US" altLang="zh-CN" sz="3200"/>
          </a:p>
          <a:p>
            <a:pPr algn="ctr"/>
            <a:r>
              <a:rPr lang="en-US" altLang="zh-CN" sz="3200"/>
              <a:t> </a:t>
            </a:r>
            <a:r>
              <a:rPr lang="en-US" altLang="zh-CN" sz="3200">
                <a:sym typeface="+mn-ea"/>
              </a:rPr>
              <a:t>Braised Chicken Rice.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3130" y="2061845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315230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02.Comparison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8" name="矩形 4"/>
          <p:cNvSpPr/>
          <p:nvPr/>
        </p:nvSpPr>
        <p:spPr>
          <a:xfrm flipV="1">
            <a:off x="2054072" y="3363850"/>
            <a:ext cx="3162357" cy="1454475"/>
          </a:xfrm>
          <a:custGeom>
            <a:avLst/>
            <a:gdLst/>
            <a:ahLst/>
            <a:cxnLst/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63301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TextBox 46"/>
          <p:cNvSpPr txBox="1"/>
          <p:nvPr/>
        </p:nvSpPr>
        <p:spPr>
          <a:xfrm>
            <a:off x="1903182" y="1836315"/>
            <a:ext cx="34641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is a traditional famous dish originating from Tianqiao District,Jinan City, Shandong Province.</a:t>
            </a: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47218" y="4907225"/>
            <a:ext cx="576064" cy="576064"/>
            <a:chOff x="3539916" y="1533185"/>
            <a:chExt cx="432048" cy="432048"/>
          </a:xfrm>
        </p:grpSpPr>
        <p:sp>
          <p:nvSpPr>
            <p:cNvPr id="33" name="椭圆 32"/>
            <p:cNvSpPr/>
            <p:nvPr/>
          </p:nvSpPr>
          <p:spPr>
            <a:xfrm>
              <a:off x="3539916" y="1533185"/>
              <a:ext cx="432048" cy="432048"/>
            </a:xfrm>
            <a:prstGeom prst="ellipse">
              <a:avLst/>
            </a:prstGeom>
            <a:solidFill>
              <a:srgbClr val="6330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圆角矩形 49"/>
            <p:cNvSpPr/>
            <p:nvPr/>
          </p:nvSpPr>
          <p:spPr>
            <a:xfrm>
              <a:off x="3680156" y="1647720"/>
              <a:ext cx="151569" cy="202978"/>
            </a:xfrm>
            <a:custGeom>
              <a:avLst/>
              <a:gdLst/>
              <a:ahLst/>
              <a:cxnLst/>
              <a:rect l="l" t="t" r="r" b="b"/>
              <a:pathLst>
                <a:path w="654689" h="876743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40980" y="1747379"/>
            <a:ext cx="3456305" cy="3866656"/>
            <a:chOff x="7092" y="2921"/>
            <a:chExt cx="5443" cy="6089"/>
          </a:xfrm>
        </p:grpSpPr>
        <p:sp>
          <p:nvSpPr>
            <p:cNvPr id="6" name="矩形 4"/>
            <p:cNvSpPr/>
            <p:nvPr/>
          </p:nvSpPr>
          <p:spPr>
            <a:xfrm>
              <a:off x="7323" y="3959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27D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7092" y="7185"/>
              <a:ext cx="5443" cy="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br>
                <a:rPr lang="en-US" altLang="zh-CN" sz="935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curry</a:t>
              </a:r>
              <a:r>
                <a:rPr lang="zh-CN" altLang="en-US" sz="12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originated </a:t>
              </a: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from the Indian subcontinent</a:t>
              </a:r>
              <a:endPara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360" y="2921"/>
              <a:ext cx="907" cy="907"/>
              <a:chOff x="4584906" y="868179"/>
              <a:chExt cx="432048" cy="43204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584906" y="868179"/>
                <a:ext cx="432048" cy="432048"/>
              </a:xfrm>
              <a:prstGeom prst="ellipse">
                <a:avLst/>
              </a:prstGeom>
              <a:solidFill>
                <a:srgbClr val="627D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矩形 60"/>
              <p:cNvSpPr/>
              <p:nvPr/>
            </p:nvSpPr>
            <p:spPr>
              <a:xfrm>
                <a:off x="4717032" y="1009325"/>
                <a:ext cx="16779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816827" h="729011">
                    <a:moveTo>
                      <a:pt x="408414" y="588244"/>
                    </a:moveTo>
                    <a:lnTo>
                      <a:pt x="408414" y="670957"/>
                    </a:lnTo>
                    <a:lnTo>
                      <a:pt x="753307" y="670957"/>
                    </a:lnTo>
                    <a:lnTo>
                      <a:pt x="753307" y="588244"/>
                    </a:lnTo>
                    <a:close/>
                    <a:moveTo>
                      <a:pt x="0" y="530190"/>
                    </a:moveTo>
                    <a:lnTo>
                      <a:pt x="816827" y="530190"/>
                    </a:lnTo>
                    <a:lnTo>
                      <a:pt x="816827" y="729011"/>
                    </a:lnTo>
                    <a:lnTo>
                      <a:pt x="0" y="729011"/>
                    </a:lnTo>
                    <a:close/>
                    <a:moveTo>
                      <a:pt x="167873" y="323149"/>
                    </a:moveTo>
                    <a:lnTo>
                      <a:pt x="167873" y="405862"/>
                    </a:lnTo>
                    <a:lnTo>
                      <a:pt x="753306" y="405862"/>
                    </a:lnTo>
                    <a:lnTo>
                      <a:pt x="753306" y="323149"/>
                    </a:lnTo>
                    <a:close/>
                    <a:moveTo>
                      <a:pt x="0" y="265095"/>
                    </a:moveTo>
                    <a:lnTo>
                      <a:pt x="816827" y="265095"/>
                    </a:lnTo>
                    <a:lnTo>
                      <a:pt x="816827" y="463916"/>
                    </a:lnTo>
                    <a:lnTo>
                      <a:pt x="0" y="463916"/>
                    </a:lnTo>
                    <a:close/>
                    <a:moveTo>
                      <a:pt x="499162" y="58054"/>
                    </a:moveTo>
                    <a:lnTo>
                      <a:pt x="499162" y="140767"/>
                    </a:lnTo>
                    <a:lnTo>
                      <a:pt x="753306" y="140767"/>
                    </a:lnTo>
                    <a:lnTo>
                      <a:pt x="753306" y="58054"/>
                    </a:lnTo>
                    <a:close/>
                    <a:moveTo>
                      <a:pt x="0" y="0"/>
                    </a:moveTo>
                    <a:lnTo>
                      <a:pt x="816827" y="0"/>
                    </a:lnTo>
                    <a:lnTo>
                      <a:pt x="816827" y="198821"/>
                    </a:lnTo>
                    <a:lnTo>
                      <a:pt x="0" y="198821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8040" y="4414"/>
              <a:ext cx="377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Curry Rice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TextBox 58"/>
          <p:cNvSpPr txBox="1"/>
          <p:nvPr/>
        </p:nvSpPr>
        <p:spPr>
          <a:xfrm>
            <a:off x="2614968" y="3708425"/>
            <a:ext cx="2041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Braised Chicken Rice</a:t>
            </a:r>
            <a:endParaRPr lang="en-US" altLang="zh-CN" sz="240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kern="0" dirty="0">
              <a:solidFill>
                <a:schemeClr val="bg1"/>
              </a:solidFill>
              <a:latin typeface="Georgia" panose="02040502050405020303" charset="0"/>
              <a:ea typeface="微软雅黑" panose="020B0503020204020204" charset="-122"/>
              <a:cs typeface="Georgia" panose="02040502050405020303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745" y="314960"/>
            <a:ext cx="237490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Origin</a:t>
            </a:r>
            <a:endParaRPr lang="en-US" altLang="zh-CN" sz="2660" b="1"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87665" y="815199"/>
            <a:ext cx="3162300" cy="2147013"/>
            <a:chOff x="7323" y="2921"/>
            <a:chExt cx="4980" cy="3381"/>
          </a:xfrm>
        </p:grpSpPr>
        <p:sp>
          <p:nvSpPr>
            <p:cNvPr id="6" name="矩形 4"/>
            <p:cNvSpPr/>
            <p:nvPr/>
          </p:nvSpPr>
          <p:spPr>
            <a:xfrm>
              <a:off x="7323" y="3959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27D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360" y="2921"/>
              <a:ext cx="907" cy="907"/>
              <a:chOff x="4584906" y="868179"/>
              <a:chExt cx="432048" cy="43204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584906" y="868179"/>
                <a:ext cx="432048" cy="432048"/>
              </a:xfrm>
              <a:prstGeom prst="ellipse">
                <a:avLst/>
              </a:prstGeom>
              <a:solidFill>
                <a:srgbClr val="627D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矩形 60"/>
              <p:cNvSpPr/>
              <p:nvPr/>
            </p:nvSpPr>
            <p:spPr>
              <a:xfrm>
                <a:off x="4717032" y="1009325"/>
                <a:ext cx="16779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816827" h="729011">
                    <a:moveTo>
                      <a:pt x="408414" y="588244"/>
                    </a:moveTo>
                    <a:lnTo>
                      <a:pt x="408414" y="670957"/>
                    </a:lnTo>
                    <a:lnTo>
                      <a:pt x="753307" y="670957"/>
                    </a:lnTo>
                    <a:lnTo>
                      <a:pt x="753307" y="588244"/>
                    </a:lnTo>
                    <a:close/>
                    <a:moveTo>
                      <a:pt x="0" y="530190"/>
                    </a:moveTo>
                    <a:lnTo>
                      <a:pt x="816827" y="530190"/>
                    </a:lnTo>
                    <a:lnTo>
                      <a:pt x="816827" y="729011"/>
                    </a:lnTo>
                    <a:lnTo>
                      <a:pt x="0" y="729011"/>
                    </a:lnTo>
                    <a:close/>
                    <a:moveTo>
                      <a:pt x="167873" y="323149"/>
                    </a:moveTo>
                    <a:lnTo>
                      <a:pt x="167873" y="405862"/>
                    </a:lnTo>
                    <a:lnTo>
                      <a:pt x="753306" y="405862"/>
                    </a:lnTo>
                    <a:lnTo>
                      <a:pt x="753306" y="323149"/>
                    </a:lnTo>
                    <a:close/>
                    <a:moveTo>
                      <a:pt x="0" y="265095"/>
                    </a:moveTo>
                    <a:lnTo>
                      <a:pt x="816827" y="265095"/>
                    </a:lnTo>
                    <a:lnTo>
                      <a:pt x="816827" y="463916"/>
                    </a:lnTo>
                    <a:lnTo>
                      <a:pt x="0" y="463916"/>
                    </a:lnTo>
                    <a:close/>
                    <a:moveTo>
                      <a:pt x="499162" y="58054"/>
                    </a:moveTo>
                    <a:lnTo>
                      <a:pt x="499162" y="140767"/>
                    </a:lnTo>
                    <a:lnTo>
                      <a:pt x="753306" y="140767"/>
                    </a:lnTo>
                    <a:lnTo>
                      <a:pt x="753306" y="58054"/>
                    </a:lnTo>
                    <a:close/>
                    <a:moveTo>
                      <a:pt x="0" y="0"/>
                    </a:moveTo>
                    <a:lnTo>
                      <a:pt x="816827" y="0"/>
                    </a:lnTo>
                    <a:lnTo>
                      <a:pt x="816827" y="198821"/>
                    </a:lnTo>
                    <a:lnTo>
                      <a:pt x="0" y="198821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8040" y="4414"/>
              <a:ext cx="377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Curry Rice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73580" y="4288155"/>
            <a:ext cx="3162300" cy="2118995"/>
            <a:chOff x="3235" y="5297"/>
            <a:chExt cx="4980" cy="3337"/>
          </a:xfrm>
        </p:grpSpPr>
        <p:sp>
          <p:nvSpPr>
            <p:cNvPr id="8" name="矩形 4"/>
            <p:cNvSpPr/>
            <p:nvPr/>
          </p:nvSpPr>
          <p:spPr>
            <a:xfrm flipV="1">
              <a:off x="3235" y="5297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330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271" y="7728"/>
              <a:ext cx="907" cy="907"/>
              <a:chOff x="3539916" y="1533185"/>
              <a:chExt cx="432048" cy="43204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539916" y="1533185"/>
                <a:ext cx="432048" cy="432048"/>
              </a:xfrm>
              <a:prstGeom prst="ellipse">
                <a:avLst/>
              </a:prstGeom>
              <a:solidFill>
                <a:srgbClr val="6330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圆角矩形 49"/>
              <p:cNvSpPr/>
              <p:nvPr/>
            </p:nvSpPr>
            <p:spPr>
              <a:xfrm>
                <a:off x="3680156" y="1647720"/>
                <a:ext cx="151569" cy="202978"/>
              </a:xfrm>
              <a:custGeom>
                <a:avLst/>
                <a:gdLst/>
                <a:ahLst/>
                <a:cxnLst/>
                <a:rect l="l" t="t" r="r" b="b"/>
                <a:pathLst>
                  <a:path w="654689" h="876743">
                    <a:moveTo>
                      <a:pt x="134787" y="512482"/>
                    </a:moveTo>
                    <a:lnTo>
                      <a:pt x="484855" y="512482"/>
                    </a:lnTo>
                    <a:lnTo>
                      <a:pt x="484855" y="567039"/>
                    </a:lnTo>
                    <a:lnTo>
                      <a:pt x="134787" y="567039"/>
                    </a:lnTo>
                    <a:close/>
                    <a:moveTo>
                      <a:pt x="134787" y="426464"/>
                    </a:moveTo>
                    <a:lnTo>
                      <a:pt x="426499" y="426464"/>
                    </a:lnTo>
                    <a:lnTo>
                      <a:pt x="426499" y="481021"/>
                    </a:lnTo>
                    <a:lnTo>
                      <a:pt x="134787" y="481021"/>
                    </a:lnTo>
                    <a:close/>
                    <a:moveTo>
                      <a:pt x="134787" y="347535"/>
                    </a:moveTo>
                    <a:lnTo>
                      <a:pt x="523751" y="347535"/>
                    </a:lnTo>
                    <a:lnTo>
                      <a:pt x="523751" y="402092"/>
                    </a:lnTo>
                    <a:lnTo>
                      <a:pt x="134787" y="402092"/>
                    </a:lnTo>
                    <a:close/>
                    <a:moveTo>
                      <a:pt x="74477" y="148223"/>
                    </a:moveTo>
                    <a:lnTo>
                      <a:pt x="87292" y="148223"/>
                    </a:lnTo>
                    <a:lnTo>
                      <a:pt x="87292" y="765039"/>
                    </a:lnTo>
                    <a:lnTo>
                      <a:pt x="567397" y="765039"/>
                    </a:lnTo>
                    <a:lnTo>
                      <a:pt x="567397" y="148223"/>
                    </a:lnTo>
                    <a:lnTo>
                      <a:pt x="580212" y="148223"/>
                    </a:lnTo>
                    <a:cubicBezTo>
                      <a:pt x="621345" y="148223"/>
                      <a:pt x="654689" y="181567"/>
                      <a:pt x="654689" y="222700"/>
                    </a:cubicBezTo>
                    <a:lnTo>
                      <a:pt x="654689" y="802266"/>
                    </a:lnTo>
                    <a:cubicBezTo>
                      <a:pt x="654689" y="843399"/>
                      <a:pt x="621345" y="876743"/>
                      <a:pt x="580212" y="876743"/>
                    </a:cubicBezTo>
                    <a:lnTo>
                      <a:pt x="74477" y="876743"/>
                    </a:lnTo>
                    <a:cubicBezTo>
                      <a:pt x="33344" y="876743"/>
                      <a:pt x="0" y="843399"/>
                      <a:pt x="0" y="802266"/>
                    </a:cubicBezTo>
                    <a:lnTo>
                      <a:pt x="0" y="222700"/>
                    </a:lnTo>
                    <a:cubicBezTo>
                      <a:pt x="0" y="181567"/>
                      <a:pt x="33344" y="148223"/>
                      <a:pt x="74477" y="148223"/>
                    </a:cubicBezTo>
                    <a:close/>
                    <a:moveTo>
                      <a:pt x="327344" y="59420"/>
                    </a:moveTo>
                    <a:cubicBezTo>
                      <a:pt x="299905" y="59420"/>
                      <a:pt x="277661" y="81664"/>
                      <a:pt x="277661" y="109103"/>
                    </a:cubicBezTo>
                    <a:cubicBezTo>
                      <a:pt x="277661" y="125393"/>
                      <a:pt x="285501" y="139852"/>
                      <a:pt x="298129" y="148223"/>
                    </a:cubicBezTo>
                    <a:lnTo>
                      <a:pt x="356559" y="148223"/>
                    </a:lnTo>
                    <a:cubicBezTo>
                      <a:pt x="369187" y="139852"/>
                      <a:pt x="377027" y="125393"/>
                      <a:pt x="377027" y="109103"/>
                    </a:cubicBezTo>
                    <a:cubicBezTo>
                      <a:pt x="377027" y="81664"/>
                      <a:pt x="354783" y="59420"/>
                      <a:pt x="327344" y="59420"/>
                    </a:cubicBezTo>
                    <a:close/>
                    <a:moveTo>
                      <a:pt x="327345" y="0"/>
                    </a:moveTo>
                    <a:cubicBezTo>
                      <a:pt x="387601" y="0"/>
                      <a:pt x="436448" y="48847"/>
                      <a:pt x="436448" y="109103"/>
                    </a:cubicBezTo>
                    <a:lnTo>
                      <a:pt x="428550" y="148223"/>
                    </a:lnTo>
                    <a:lnTo>
                      <a:pt x="523751" y="148223"/>
                    </a:lnTo>
                    <a:lnTo>
                      <a:pt x="523751" y="231012"/>
                    </a:lnTo>
                    <a:cubicBezTo>
                      <a:pt x="523751" y="257604"/>
                      <a:pt x="502194" y="279161"/>
                      <a:pt x="475602" y="279161"/>
                    </a:cubicBezTo>
                    <a:lnTo>
                      <a:pt x="179087" y="279161"/>
                    </a:lnTo>
                    <a:cubicBezTo>
                      <a:pt x="152495" y="279161"/>
                      <a:pt x="130938" y="257604"/>
                      <a:pt x="130938" y="231012"/>
                    </a:cubicBezTo>
                    <a:lnTo>
                      <a:pt x="130938" y="148223"/>
                    </a:lnTo>
                    <a:lnTo>
                      <a:pt x="226140" y="148223"/>
                    </a:lnTo>
                    <a:cubicBezTo>
                      <a:pt x="220831" y="136244"/>
                      <a:pt x="218242" y="122976"/>
                      <a:pt x="218242" y="109103"/>
                    </a:cubicBezTo>
                    <a:cubicBezTo>
                      <a:pt x="218242" y="48847"/>
                      <a:pt x="267089" y="0"/>
                      <a:pt x="3273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" name="TextBox 58"/>
            <p:cNvSpPr txBox="1"/>
            <p:nvPr/>
          </p:nvSpPr>
          <p:spPr>
            <a:xfrm>
              <a:off x="4118" y="5840"/>
              <a:ext cx="321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Brised Chicken Rice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745" y="314960"/>
            <a:ext cx="237490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Ingredient</a:t>
            </a:r>
            <a:endParaRPr lang="en-US" altLang="zh-CN" sz="2660" b="1"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5208" t="42740"/>
          <a:stretch>
            <a:fillRect/>
          </a:stretch>
        </p:blipFill>
        <p:spPr>
          <a:xfrm>
            <a:off x="1753870" y="891540"/>
            <a:ext cx="3601085" cy="180403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rcRect l="12079" t="1037" r="8693" b="11259"/>
          <a:stretch>
            <a:fillRect/>
          </a:stretch>
        </p:blipFill>
        <p:spPr>
          <a:xfrm>
            <a:off x="2650490" y="2760345"/>
            <a:ext cx="1809750" cy="1438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7096125" y="297815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9681210" y="298831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7"/>
          <a:stretch>
            <a:fillRect/>
          </a:stretch>
        </p:blipFill>
        <p:spPr>
          <a:xfrm>
            <a:off x="-1067645824" y="-1070302664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 l="21833" t="32255" r="22250" b="10223"/>
          <a:stretch>
            <a:fillRect/>
          </a:stretch>
        </p:blipFill>
        <p:spPr>
          <a:xfrm>
            <a:off x="8641715" y="4832350"/>
            <a:ext cx="2074545" cy="14230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981,&quot;width&quot;:7174}"/>
</p:tagLst>
</file>

<file path=ppt/tags/tag2.xml><?xml version="1.0" encoding="utf-8"?>
<p:tagLst xmlns:p="http://schemas.openxmlformats.org/presentationml/2006/main">
  <p:tag name="KSO_WM_UNIT_PLACING_PICTURE_USER_VIEWPORT" val="{&quot;height&quot;:4424,&quot;width&quot;:7509}"/>
</p:tagLst>
</file>

<file path=ppt/tags/tag3.xml><?xml version="1.0" encoding="utf-8"?>
<p:tagLst xmlns:p="http://schemas.openxmlformats.org/presentationml/2006/main">
  <p:tag name="KSO_WM_UNIT_PLACING_PICTURE_USER_VIEWPORT" val="{&quot;height&quot;:8488,&quot;width&quot;:7519}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KSO_WPP_MARK_KEY" val="bff30aed-d850-450c-9959-2c27792c3811"/>
  <p:tag name="COMMONDATA" val="eyJoZGlkIjoiMjZkOGRmNDliNzhiMTkwYmM3Mjg2ZmUwYzJiZjcyOD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2382</Words>
  <Application>WPS 演示</Application>
  <PresentationFormat>自定义</PresentationFormat>
  <Paragraphs>205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Georgia</vt:lpstr>
      <vt:lpstr>黑体</vt:lpstr>
      <vt:lpstr>微软雅黑</vt:lpstr>
      <vt:lpstr>Arial Narrow</vt:lpstr>
      <vt:lpstr>Calibri</vt:lpstr>
      <vt:lpstr>Impact</vt:lpstr>
      <vt:lpstr>Arial Unicode MS</vt:lpstr>
      <vt:lpstr>Calibri Light</vt:lpstr>
      <vt:lpstr>时尚中黑简体</vt:lpstr>
      <vt:lpstr>HP Simplified Hans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cp:lastModifiedBy>雷诺一</cp:lastModifiedBy>
  <cp:revision>11</cp:revision>
  <dcterms:created xsi:type="dcterms:W3CDTF">2017-01-24T06:41:00Z</dcterms:created>
  <dcterms:modified xsi:type="dcterms:W3CDTF">2025-03-11T13:39:22Z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F8334E66C6ED4C7A84C6AF15BB38658C</vt:lpwstr>
  </property>
</Properties>
</file>