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57" r:id="rId4"/>
    <p:sldId id="289" r:id="rId5"/>
    <p:sldId id="291" r:id="rId6"/>
    <p:sldId id="259" r:id="rId7"/>
    <p:sldId id="292" r:id="rId8"/>
    <p:sldId id="293" r:id="rId9"/>
    <p:sldId id="295" r:id="rId10"/>
    <p:sldId id="322" r:id="rId11"/>
    <p:sldId id="260" r:id="rId12"/>
    <p:sldId id="261" r:id="rId13"/>
    <p:sldId id="323" r:id="rId14"/>
    <p:sldId id="324" r:id="rId15"/>
    <p:sldId id="325" r:id="rId16"/>
    <p:sldId id="265" r:id="rId17"/>
    <p:sldId id="263" r:id="rId18"/>
    <p:sldId id="262" r:id="rId19"/>
    <p:sldId id="275" r:id="rId20"/>
    <p:sldId id="266" r:id="rId21"/>
    <p:sldId id="334" r:id="rId22"/>
    <p:sldId id="281" r:id="rId23"/>
  </p:sldIdLst>
  <p:sldSz cx="12192000" cy="6858000"/>
  <p:notesSz cx="7103745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017"/>
    <a:srgbClr val="627D01"/>
    <a:srgbClr val="E3DEDA"/>
    <a:srgbClr val="A95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92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096753" y="64597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tags" Target="../tags/tag2.xml"/><Relationship Id="rId4" Type="http://schemas.openxmlformats.org/officeDocument/2006/relationships/image" Target="../media/image4.jpe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webp"/><Relationship Id="rId2" Type="http://schemas.openxmlformats.org/officeDocument/2006/relationships/tags" Target="../tags/tag3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rcRect l="21274" t="5395" r="12186" b="9702"/>
          <a:stretch>
            <a:fillRect/>
          </a:stretch>
        </p:blipFill>
        <p:spPr>
          <a:xfrm>
            <a:off x="254000" y="359410"/>
            <a:ext cx="4555490" cy="3797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07430" y="418465"/>
            <a:ext cx="41694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Br</a:t>
            </a:r>
            <a:r>
              <a:rPr lang="en-US" altLang="zh-CN" sz="60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aised Chicken Rice</a:t>
            </a:r>
            <a:endParaRPr lang="en-US" altLang="zh-CN" sz="60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rcRect l="1016" t="1606" r="1211" b="9558"/>
          <a:stretch>
            <a:fillRect/>
          </a:stretch>
        </p:blipFill>
        <p:spPr>
          <a:xfrm>
            <a:off x="7222490" y="345948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02715" y="4580890"/>
            <a:ext cx="3406775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l">
              <a:buClrTx/>
              <a:buSzTx/>
              <a:buFontTx/>
            </a:pP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前凸带形 8"/>
          <p:cNvSpPr/>
          <p:nvPr/>
        </p:nvSpPr>
        <p:spPr>
          <a:xfrm>
            <a:off x="4503420" y="3367405"/>
            <a:ext cx="3002915" cy="112585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02580" y="3571240"/>
            <a:ext cx="1227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chemeClr val="bg2">
                    <a:lumMod val="25000"/>
                  </a:schemeClr>
                </a:solidFill>
              </a:rPr>
              <a:t>vs</a:t>
            </a:r>
            <a:endParaRPr lang="en-US" altLang="zh-CN" sz="5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0275" y="1564460"/>
            <a:ext cx="3449955" cy="4060370"/>
            <a:chOff x="2043" y="2522"/>
            <a:chExt cx="5433" cy="6394"/>
          </a:xfrm>
        </p:grpSpPr>
        <p:grpSp>
          <p:nvGrpSpPr>
            <p:cNvPr id="77" name="组合 76"/>
            <p:cNvGrpSpPr/>
            <p:nvPr/>
          </p:nvGrpSpPr>
          <p:grpSpPr>
            <a:xfrm>
              <a:off x="2879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圆角矩形 77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27D01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100000">
                    <a:srgbClr val="F5F5F5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3426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627D0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400" dirty="0">
                <a:solidFill>
                  <a:srgbClr val="627D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692" y="3627"/>
              <a:ext cx="3499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Braised 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Rice</a:t>
              </a:r>
              <a:endParaRPr lang="en-US" altLang="zh-CN" sz="2400" dirty="0">
                <a:solidFill>
                  <a:schemeClr val="tx1"/>
                </a:solidFill>
                <a:latin typeface="Georgia" panose="02040502050405020303" charset="0"/>
                <a:ea typeface="黑体" panose="02010609060101010101" charset="-122"/>
                <a:cs typeface="Georgia" panose="02040502050405020303" charset="0"/>
                <a:sym typeface="+mn-ea"/>
              </a:endParaRPr>
            </a:p>
          </p:txBody>
        </p:sp>
        <p:sp>
          <p:nvSpPr>
            <p:cNvPr id="103" name="TextBox 211"/>
            <p:cNvSpPr txBox="1"/>
            <p:nvPr/>
          </p:nvSpPr>
          <p:spPr>
            <a:xfrm>
              <a:off x="2043" y="6844"/>
              <a:ext cx="5433" cy="20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After frying and stir - frying, it is braised. The rich sauce is emphasized.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35140" y="1601290"/>
            <a:ext cx="3620770" cy="4040685"/>
            <a:chOff x="6946" y="2522"/>
            <a:chExt cx="5702" cy="6363"/>
          </a:xfrm>
        </p:grpSpPr>
        <p:grpSp>
          <p:nvGrpSpPr>
            <p:cNvPr id="80" name="组合 79"/>
            <p:cNvGrpSpPr/>
            <p:nvPr/>
          </p:nvGrpSpPr>
          <p:grpSpPr>
            <a:xfrm>
              <a:off x="7994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圆角矩形 80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33017"/>
              </a:soli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8395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2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solidFill>
                  <a:schemeClr val="bg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270" y="3929"/>
              <a:ext cx="2513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85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Curry Rice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  <p:sp>
          <p:nvSpPr>
            <p:cNvPr id="106" name="TextBox 214"/>
            <p:cNvSpPr txBox="1"/>
            <p:nvPr/>
          </p:nvSpPr>
          <p:spPr>
            <a:xfrm>
              <a:off x="6946" y="6813"/>
              <a:ext cx="5702" cy="20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It is marinated with spices and then stewed. The flavor of the spices is complex.</a:t>
              </a:r>
              <a:endPara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525010" y="170180"/>
            <a:ext cx="3028315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Cooking methods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cxnSp>
        <p:nvCxnSpPr>
          <p:cNvPr id="29" name="Straight Connector 31"/>
          <p:cNvCxnSpPr/>
          <p:nvPr/>
        </p:nvCxnSpPr>
        <p:spPr>
          <a:xfrm flipV="1">
            <a:off x="1253490" y="3537585"/>
            <a:ext cx="9936480" cy="0"/>
          </a:xfrm>
          <a:prstGeom prst="line">
            <a:avLst/>
          </a:prstGeom>
          <a:ln w="13970">
            <a:solidFill>
              <a:schemeClr val="tx1"/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5"/>
          <p:cNvSpPr/>
          <p:nvPr/>
        </p:nvSpPr>
        <p:spPr>
          <a:xfrm>
            <a:off x="8265160" y="3495675"/>
            <a:ext cx="127635" cy="1276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Oval 5"/>
          <p:cNvSpPr/>
          <p:nvPr/>
        </p:nvSpPr>
        <p:spPr>
          <a:xfrm>
            <a:off x="3448050" y="3457575"/>
            <a:ext cx="127635" cy="1276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816100" y="542925"/>
            <a:ext cx="344106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Braised 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Rice</a:t>
            </a:r>
            <a:endParaRPr lang="en-US" altLang="zh-CN" sz="2400" dirty="0">
              <a:solidFill>
                <a:schemeClr val="tx1"/>
              </a:solidFill>
              <a:latin typeface="Georgia" panose="02040502050405020303" charset="0"/>
              <a:ea typeface="黑体" panose="02010609060101010101" charset="-122"/>
              <a:cs typeface="Georgia" panose="02040502050405020303" charset="0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48745" y="1594269"/>
            <a:ext cx="333980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Sour,spicy and aromatic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1408" y="4014620"/>
            <a:ext cx="333980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Savory and rich in sauce flavor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86075" y="1692910"/>
            <a:ext cx="1250950" cy="1842770"/>
            <a:chOff x="3025" y="2775"/>
            <a:chExt cx="1970" cy="2902"/>
          </a:xfrm>
        </p:grpSpPr>
        <p:cxnSp>
          <p:nvCxnSpPr>
            <p:cNvPr id="30" name="Straight Connector 31"/>
            <p:cNvCxnSpPr>
              <a:endCxn id="49" idx="4"/>
            </p:cNvCxnSpPr>
            <p:nvPr/>
          </p:nvCxnSpPr>
          <p:spPr>
            <a:xfrm flipV="1">
              <a:off x="4014" y="4481"/>
              <a:ext cx="11" cy="1097"/>
            </a:xfrm>
            <a:prstGeom prst="line">
              <a:avLst/>
            </a:prstGeom>
            <a:ln w="1397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"/>
            <p:cNvSpPr/>
            <p:nvPr/>
          </p:nvSpPr>
          <p:spPr>
            <a:xfrm>
              <a:off x="3914" y="5477"/>
              <a:ext cx="201" cy="2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025" y="2775"/>
              <a:ext cx="1970" cy="1974"/>
              <a:chOff x="1771602" y="1706233"/>
              <a:chExt cx="1251019" cy="1253549"/>
            </a:xfrm>
          </p:grpSpPr>
          <p:grpSp>
            <p:nvGrpSpPr>
              <p:cNvPr id="43" name="Group 38"/>
              <p:cNvGrpSpPr/>
              <p:nvPr/>
            </p:nvGrpSpPr>
            <p:grpSpPr>
              <a:xfrm>
                <a:off x="1771602" y="1706233"/>
                <a:ext cx="1251019" cy="1253549"/>
                <a:chOff x="3692576" y="1742634"/>
                <a:chExt cx="2790379" cy="2796023"/>
              </a:xfrm>
            </p:grpSpPr>
            <p:grpSp>
              <p:nvGrpSpPr>
                <p:cNvPr id="4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0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rgbClr val="627D01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65" kern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4" name="Picture 5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2156482" y="2107859"/>
                <a:ext cx="487177" cy="487177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7693025" y="3536315"/>
            <a:ext cx="1250950" cy="1847850"/>
            <a:chOff x="14745" y="5477"/>
            <a:chExt cx="1970" cy="2910"/>
          </a:xfrm>
        </p:grpSpPr>
        <p:cxnSp>
          <p:nvCxnSpPr>
            <p:cNvPr id="36" name="Straight Connector 31"/>
            <p:cNvCxnSpPr/>
            <p:nvPr/>
          </p:nvCxnSpPr>
          <p:spPr>
            <a:xfrm flipV="1">
              <a:off x="15719" y="5536"/>
              <a:ext cx="11" cy="1097"/>
            </a:xfrm>
            <a:prstGeom prst="line">
              <a:avLst/>
            </a:prstGeom>
            <a:ln w="1397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"/>
            <p:cNvSpPr/>
            <p:nvPr/>
          </p:nvSpPr>
          <p:spPr>
            <a:xfrm>
              <a:off x="15618" y="5477"/>
              <a:ext cx="201" cy="2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745" y="6413"/>
              <a:ext cx="1970" cy="1974"/>
              <a:chOff x="9213965" y="4016294"/>
              <a:chExt cx="1251019" cy="1253549"/>
            </a:xfrm>
          </p:grpSpPr>
          <p:grpSp>
            <p:nvGrpSpPr>
              <p:cNvPr id="89" name="Group 48"/>
              <p:cNvGrpSpPr/>
              <p:nvPr/>
            </p:nvGrpSpPr>
            <p:grpSpPr>
              <a:xfrm>
                <a:off x="9213965" y="4016294"/>
                <a:ext cx="1251019" cy="1253549"/>
                <a:chOff x="3692576" y="1742634"/>
                <a:chExt cx="2790379" cy="2796023"/>
              </a:xfrm>
            </p:grpSpPr>
            <p:grpSp>
              <p:nvGrpSpPr>
                <p:cNvPr id="9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6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rgbClr val="633017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65" ker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0" name="Group 132"/>
              <p:cNvGrpSpPr>
                <a:grpSpLocks noChangeAspect="1"/>
              </p:cNvGrpSpPr>
              <p:nvPr/>
            </p:nvGrpSpPr>
            <p:grpSpPr>
              <a:xfrm>
                <a:off x="9613622" y="4409789"/>
                <a:ext cx="471510" cy="461033"/>
                <a:chOff x="-6349" y="-1587"/>
                <a:chExt cx="500062" cy="488950"/>
              </a:xfrm>
              <a:solidFill>
                <a:srgbClr val="FFFFFF"/>
              </a:solidFill>
            </p:grpSpPr>
            <p:sp>
              <p:nvSpPr>
                <p:cNvPr id="91" name="Freeform 17"/>
                <p:cNvSpPr>
                  <a:spLocks noEditPoints="1"/>
                </p:cNvSpPr>
                <p:nvPr/>
              </p:nvSpPr>
              <p:spPr bwMode="auto">
                <a:xfrm>
                  <a:off x="-6349" y="-1587"/>
                  <a:ext cx="500062" cy="48895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Freeform 18"/>
                <p:cNvSpPr>
                  <a:spLocks noEditPoints="1"/>
                </p:cNvSpPr>
                <p:nvPr/>
              </p:nvSpPr>
              <p:spPr bwMode="auto">
                <a:xfrm>
                  <a:off x="174625" y="169863"/>
                  <a:ext cx="134937" cy="138113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Freeform 19"/>
                <p:cNvSpPr/>
                <p:nvPr/>
              </p:nvSpPr>
              <p:spPr bwMode="auto">
                <a:xfrm>
                  <a:off x="163513" y="334963"/>
                  <a:ext cx="73025" cy="80963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Freeform 20"/>
                <p:cNvSpPr/>
                <p:nvPr/>
              </p:nvSpPr>
              <p:spPr bwMode="auto">
                <a:xfrm>
                  <a:off x="250825" y="74613"/>
                  <a:ext cx="77787" cy="80963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Flavor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666230" y="5604510"/>
            <a:ext cx="341122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algn="ctr" defTabSz="121856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8" grpId="0"/>
      <p:bldP spid="39" grpId="0"/>
      <p:bldP spid="4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677410" y="1786890"/>
            <a:ext cx="324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Cultrual symbol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3903980" cy="2513152"/>
            <a:chOff x="6765" y="3303"/>
            <a:chExt cx="5577" cy="3269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805" y="4051"/>
              <a:ext cx="3295" cy="252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A staple of Indian cuisine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</a:rPr>
                <a:t>Rich spice culture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l">
                <a:buClrTx/>
                <a:buSzTx/>
                <a:buNone/>
              </a:pP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685" y="3119755"/>
            <a:ext cx="2889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A traditional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home-style cuisine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Family warnth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and togatherness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64915" y="1676400"/>
            <a:ext cx="46621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Taste preferences and target audience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4437391" cy="2501620"/>
            <a:chOff x="6765" y="3303"/>
            <a:chExt cx="6339" cy="3254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357" y="3819"/>
              <a:ext cx="4747" cy="252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spicy and complex flavors,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in regions where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spicy food is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popular.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685" y="3065145"/>
            <a:ext cx="28898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Suitable for mild palates, with a balanced savory flavor that appeals to a broad audience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64915" y="1676400"/>
            <a:ext cx="46621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Global Popularity and Acceptance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4437391" cy="2502389"/>
            <a:chOff x="6765" y="3303"/>
            <a:chExt cx="6339" cy="3255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357" y="3557"/>
              <a:ext cx="4747" cy="30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Gained international popularity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 a well-known representative of Indian cuisine worldwide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5750" y="3104515"/>
            <a:ext cx="2889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Widely popular in China but has limited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global reach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2495" y="2062480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00075" y="2875445"/>
            <a:ext cx="3992426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03.</a:t>
            </a:r>
            <a:r>
              <a:rPr lang="en-US" altLang="zh-CN" sz="3600" b="1">
                <a:ea typeface="微软雅黑" panose="020B0503020204020204" charset="-122"/>
                <a:sym typeface="+mn-ea"/>
              </a:rPr>
              <a:t>Foreign perspective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</a:pPr>
            <a:r>
              <a:rPr lang="en-US" altLang="zh-CN" sz="2660" b="1">
                <a:ea typeface="微软雅黑" panose="020B0503020204020204" charset="-122"/>
                <a:sym typeface="+mn-ea"/>
              </a:rPr>
              <a:t>Foreign perspective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1370" y="1483995"/>
            <a:ext cx="4900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4">
                    <a:lumMod val="50000"/>
                  </a:schemeClr>
                </a:solidFill>
                <a:latin typeface="HP Simplified Hans" panose="020B0500000000000000" charset="-122"/>
                <a:ea typeface="HP Simplified Hans" panose="020B0500000000000000" charset="-122"/>
              </a:rPr>
              <a:t>Possible misunderstanding</a:t>
            </a:r>
            <a:endParaRPr lang="en-US" altLang="zh-CN" sz="3200">
              <a:solidFill>
                <a:schemeClr val="accent4">
                  <a:lumMod val="50000"/>
                </a:schemeClr>
              </a:solidFill>
              <a:latin typeface="HP Simplified Hans" panose="020B0500000000000000" charset="-122"/>
              <a:ea typeface="HP Simplified Hans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5210" y="2509520"/>
            <a:ext cx="8326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Many foreigners find it odd that a restaurant only serves one dish.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055370" y="3148965"/>
            <a:ext cx="11321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 </a:t>
            </a:r>
            <a:r>
              <a:rPr lang="zh-CN" altLang="en-US" sz="2400"/>
              <a:t>Some foreigners have described the taste of </a:t>
            </a:r>
            <a:r>
              <a:rPr lang="en-US" altLang="zh-CN" sz="2400"/>
              <a:t>Braised Chicken</a:t>
            </a:r>
            <a:r>
              <a:rPr lang="zh-CN" altLang="en-US" sz="2400"/>
              <a:t> Rice as being like "dog food" </a:t>
            </a:r>
            <a:endParaRPr lang="zh-CN" altLang="en-US" sz="2400"/>
          </a:p>
          <a:p>
            <a:pPr algn="l"/>
            <a:r>
              <a:rPr lang="zh-CN" altLang="en-US" sz="2400"/>
              <a:t>and find its appearance unappealing.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585210" y="4338320"/>
            <a:ext cx="83883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Some foreigners feel that </a:t>
            </a:r>
            <a:r>
              <a:rPr lang="en-US" altLang="zh-CN" sz="2400">
                <a:sym typeface="+mn-ea"/>
              </a:rPr>
              <a:t>Braised Chicken</a:t>
            </a:r>
            <a:r>
              <a:rPr lang="zh-CN" altLang="en-US" sz="2400">
                <a:sym typeface="+mn-ea"/>
              </a:rPr>
              <a:t> Rice</a:t>
            </a:r>
            <a:r>
              <a:rPr lang="zh-CN" altLang="en-US" sz="2400"/>
              <a:t> lacks side dishes or </a:t>
            </a:r>
            <a:endParaRPr lang="zh-CN" altLang="en-US" sz="2400"/>
          </a:p>
          <a:p>
            <a:pPr algn="l"/>
            <a:r>
              <a:rPr lang="zh-CN" altLang="en-US" sz="2400"/>
              <a:t>beverages, making the meal seem incomplete.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660" b="1">
                <a:ea typeface="微软雅黑" panose="020B0503020204020204" charset="-122"/>
                <a:sym typeface="+mn-ea"/>
              </a:rPr>
              <a:t>Foreign perspective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83235" y="1790700"/>
            <a:ext cx="5828665" cy="390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2"/>
            </p:custDataLst>
          </p:nvPr>
        </p:nvPicPr>
        <p:blipFill>
          <a:blip r:embed="rId3"/>
          <a:srcRect l="30333" t="-113"/>
          <a:stretch>
            <a:fillRect/>
          </a:stretch>
        </p:blipFill>
        <p:spPr>
          <a:xfrm>
            <a:off x="7056755" y="1224280"/>
            <a:ext cx="4774565" cy="5389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2495" y="1554480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273701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04.Conclusion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95" name="圆角矩形 94"/>
          <p:cNvSpPr/>
          <p:nvPr/>
        </p:nvSpPr>
        <p:spPr>
          <a:xfrm>
            <a:off x="4171915" y="1704697"/>
            <a:ext cx="1740311" cy="1740311"/>
          </a:xfrm>
          <a:prstGeom prst="roundRect">
            <a:avLst>
              <a:gd name="adj" fmla="val 3969"/>
            </a:avLst>
          </a:prstGeom>
          <a:solidFill>
            <a:srgbClr val="627D01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6028245" y="3549427"/>
            <a:ext cx="1740311" cy="1740311"/>
          </a:xfrm>
          <a:prstGeom prst="roundRect">
            <a:avLst>
              <a:gd name="adj" fmla="val 3969"/>
            </a:avLst>
          </a:prstGeom>
          <a:solidFill>
            <a:srgbClr val="63301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6028245" y="2276100"/>
            <a:ext cx="1168908" cy="1168908"/>
          </a:xfrm>
          <a:prstGeom prst="roundRect">
            <a:avLst>
              <a:gd name="adj" fmla="val 3969"/>
            </a:avLst>
          </a:prstGeom>
          <a:solidFill>
            <a:srgbClr val="627D01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4743317" y="3553777"/>
            <a:ext cx="1168908" cy="1168908"/>
          </a:xfrm>
          <a:prstGeom prst="roundRect">
            <a:avLst>
              <a:gd name="adj" fmla="val 3969"/>
            </a:avLst>
          </a:prstGeom>
          <a:solidFill>
            <a:srgbClr val="63301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grpSp>
        <p:nvGrpSpPr>
          <p:cNvPr id="99" name="Group 8"/>
          <p:cNvGrpSpPr>
            <a:grpSpLocks noChangeAspect="1"/>
          </p:cNvGrpSpPr>
          <p:nvPr/>
        </p:nvGrpSpPr>
        <p:grpSpPr bwMode="auto">
          <a:xfrm>
            <a:off x="4733372" y="2236605"/>
            <a:ext cx="617396" cy="676499"/>
            <a:chOff x="3437" y="2282"/>
            <a:chExt cx="679" cy="744"/>
          </a:xfrm>
          <a:solidFill>
            <a:schemeClr val="bg1"/>
          </a:solidFill>
        </p:grpSpPr>
        <p:sp>
          <p:nvSpPr>
            <p:cNvPr id="10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3"/>
          <p:cNvGrpSpPr>
            <a:grpSpLocks noChangeAspect="1"/>
          </p:cNvGrpSpPr>
          <p:nvPr/>
        </p:nvGrpSpPr>
        <p:grpSpPr bwMode="auto">
          <a:xfrm>
            <a:off x="5014404" y="3869955"/>
            <a:ext cx="618016" cy="625312"/>
            <a:chOff x="2426" y="2781"/>
            <a:chExt cx="593" cy="600"/>
          </a:xfrm>
          <a:solidFill>
            <a:schemeClr val="bg2"/>
          </a:solidFill>
        </p:grpSpPr>
        <p:sp>
          <p:nvSpPr>
            <p:cNvPr id="10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8"/>
          <p:cNvGrpSpPr>
            <a:grpSpLocks noChangeAspect="1"/>
          </p:cNvGrpSpPr>
          <p:nvPr/>
        </p:nvGrpSpPr>
        <p:grpSpPr bwMode="auto">
          <a:xfrm>
            <a:off x="6327176" y="2589757"/>
            <a:ext cx="581225" cy="541595"/>
            <a:chOff x="3802" y="2858"/>
            <a:chExt cx="616" cy="574"/>
          </a:xfrm>
          <a:solidFill>
            <a:schemeClr val="bg2"/>
          </a:solidFill>
        </p:grpSpPr>
        <p:sp>
          <p:nvSpPr>
            <p:cNvPr id="10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26"/>
          <p:cNvGrpSpPr>
            <a:grpSpLocks noChangeAspect="1"/>
          </p:cNvGrpSpPr>
          <p:nvPr/>
        </p:nvGrpSpPr>
        <p:grpSpPr bwMode="auto">
          <a:xfrm>
            <a:off x="6455036" y="4185607"/>
            <a:ext cx="910093" cy="451187"/>
            <a:chOff x="5676" y="2597"/>
            <a:chExt cx="1061" cy="526"/>
          </a:xfrm>
          <a:solidFill>
            <a:schemeClr val="bg2"/>
          </a:solidFill>
        </p:grpSpPr>
        <p:sp>
          <p:nvSpPr>
            <p:cNvPr id="11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sp>
        <p:nvSpPr>
          <p:cNvPr id="127" name="圆角矩形 126"/>
          <p:cNvSpPr/>
          <p:nvPr/>
        </p:nvSpPr>
        <p:spPr>
          <a:xfrm>
            <a:off x="5617727" y="3182075"/>
            <a:ext cx="720575" cy="720575"/>
          </a:xfrm>
          <a:prstGeom prst="roundRect">
            <a:avLst>
              <a:gd name="adj" fmla="val 3969"/>
            </a:avLst>
          </a:prstGeom>
          <a:gradFill flip="none" rotWithShape="1"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128" name="Freeform 48"/>
          <p:cNvSpPr>
            <a:spLocks noEditPoints="1"/>
          </p:cNvSpPr>
          <p:nvPr/>
        </p:nvSpPr>
        <p:spPr bwMode="auto">
          <a:xfrm>
            <a:off x="5762724" y="3305985"/>
            <a:ext cx="434675" cy="472752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5507851" y="3074808"/>
            <a:ext cx="947808" cy="947808"/>
          </a:xfrm>
          <a:prstGeom prst="roundRect">
            <a:avLst>
              <a:gd name="adj" fmla="val 3969"/>
            </a:avLst>
          </a:prstGeom>
          <a:solidFill>
            <a:schemeClr val="bg1">
              <a:alpha val="25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132" name="TextBox 211"/>
          <p:cNvSpPr txBox="1"/>
          <p:nvPr/>
        </p:nvSpPr>
        <p:spPr>
          <a:xfrm>
            <a:off x="768350" y="1823720"/>
            <a:ext cx="2536825" cy="8616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Cultural Promotion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5" name="TextBox 214"/>
          <p:cNvSpPr txBox="1"/>
          <p:nvPr/>
        </p:nvSpPr>
        <p:spPr>
          <a:xfrm>
            <a:off x="803275" y="3366770"/>
            <a:ext cx="26670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Appealing Names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8" name="TextBox 211"/>
          <p:cNvSpPr txBox="1"/>
          <p:nvPr/>
        </p:nvSpPr>
        <p:spPr>
          <a:xfrm>
            <a:off x="7458075" y="2057400"/>
            <a:ext cx="37338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Localization of Taste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1" name="TextBox 214"/>
          <p:cNvSpPr txBox="1"/>
          <p:nvPr/>
        </p:nvSpPr>
        <p:spPr>
          <a:xfrm>
            <a:off x="7988300" y="3723640"/>
            <a:ext cx="39116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Social Media Campaigns</a:t>
            </a:r>
            <a:endParaRPr lang="en-US" altLang="zh-CN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Strategy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8350" y="2783205"/>
            <a:ext cx="26638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>
                <a:solidFill>
                  <a:schemeClr val="accent4">
                    <a:lumMod val="50000"/>
                  </a:schemeClr>
                </a:solidFill>
              </a:rPr>
              <a:t>family and togetherness</a:t>
            </a:r>
            <a:endParaRPr lang="en-US" altLang="zh-CN" sz="2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4390" y="4109720"/>
            <a:ext cx="2423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Savory Northern 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Chinese Braised Chicken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5" grpId="0" bldLvl="0" animBg="1"/>
      <p:bldP spid="96" grpId="0" bldLvl="0" animBg="1"/>
      <p:bldP spid="97" grpId="0" bldLvl="0" animBg="1"/>
      <p:bldP spid="98" grpId="0" bldLvl="0" animBg="1"/>
      <p:bldP spid="127" grpId="0" bldLvl="0" animBg="1"/>
      <p:bldP spid="128" grpId="0" bldLvl="0" animBg="1"/>
      <p:bldP spid="1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45075" y="633730"/>
            <a:ext cx="2294890" cy="9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目 录</a:t>
            </a:r>
            <a:endParaRPr lang="zh-CN" altLang="zh-CN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665" b="1">
                <a:solidFill>
                  <a:schemeClr val="tx1"/>
                </a:solidFill>
              </a:rPr>
              <a:t>CONTENTS</a:t>
            </a:r>
            <a:endParaRPr lang="zh-CN" altLang="zh-CN" sz="2665" b="1">
              <a:solidFill>
                <a:schemeClr val="tx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49050" y="1565918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65">
                <a:solidFill>
                  <a:schemeClr val="tx1"/>
                </a:solidFill>
              </a:rPr>
              <a:t>This is a good space for a short subtitle</a:t>
            </a:r>
            <a:endParaRPr lang="zh-CN" altLang="zh-CN" sz="1065">
              <a:solidFill>
                <a:schemeClr val="tx1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60531" y="2811986"/>
            <a:ext cx="1729486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01.Introduction</a:t>
            </a:r>
            <a:endParaRPr lang="en-US" sz="1065" b="1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949188" y="388733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05611" y="2811986"/>
            <a:ext cx="1729486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02.</a:t>
            </a:r>
            <a:r>
              <a:rPr lang="en-US" altLang="zh-CN" sz="1600" b="1">
                <a:ea typeface="微软雅黑" panose="020B0503020204020204" charset="-122"/>
                <a:sym typeface="+mn-ea"/>
              </a:rPr>
              <a:t>Comparison</a:t>
            </a:r>
            <a:endParaRPr lang="en-US" altLang="zh-CN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65" b="1">
              <a:solidFill>
                <a:schemeClr val="tx1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508238" y="388733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03701" y="2782776"/>
            <a:ext cx="1729486" cy="17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03.Foreign perspective</a:t>
            </a:r>
            <a:endParaRPr lang="en-US" sz="1065">
              <a:solidFill>
                <a:schemeClr val="tx1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006328" y="385812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148781" y="2782776"/>
            <a:ext cx="1729486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04.Conclusion</a:t>
            </a:r>
            <a:endParaRPr lang="en-US" sz="1065">
              <a:solidFill>
                <a:schemeClr val="tx1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551408" y="385812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55" y="2298700"/>
            <a:ext cx="1666240" cy="1390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25" y="2298700"/>
            <a:ext cx="1666240" cy="1390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55" y="2298700"/>
            <a:ext cx="1666240" cy="1390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10" y="2298700"/>
            <a:ext cx="1666240" cy="13900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2" name="图片 1" descr="8ea606428742763f23fc3401d303c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-4840" t="3779" b="3276"/>
          <a:stretch>
            <a:fillRect/>
          </a:stretch>
        </p:blipFill>
        <p:spPr>
          <a:xfrm>
            <a:off x="1297940" y="258445"/>
            <a:ext cx="5982970" cy="6341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29625" y="2769235"/>
            <a:ext cx="31769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400"/>
              <a:t>https://www.menti.com/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8714105" y="4757420"/>
            <a:ext cx="2325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2216 3682</a:t>
            </a:r>
            <a:endParaRPr lang="en-US" altLang="zh-CN"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sp>
        <p:nvSpPr>
          <p:cNvPr id="2" name="PA_文本框 3"/>
          <p:cNvSpPr txBox="1"/>
          <p:nvPr>
            <p:custDataLst>
              <p:tags r:id="rId3"/>
            </p:custDataLst>
          </p:nvPr>
        </p:nvSpPr>
        <p:spPr>
          <a:xfrm>
            <a:off x="2893060" y="2921635"/>
            <a:ext cx="640651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2200" spc="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en-US" sz="6000" b="1" kern="2200" spc="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01.Introduction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446905" y="314960"/>
            <a:ext cx="31883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3600" b="1">
                <a:ea typeface="微软雅黑" panose="020B0503020204020204" charset="-122"/>
                <a:sym typeface="+mn-ea"/>
              </a:rPr>
              <a:t>Introduction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970" b="5242"/>
          <a:stretch>
            <a:fillRect/>
          </a:stretch>
        </p:blipFill>
        <p:spPr>
          <a:xfrm>
            <a:off x="1083945" y="1336040"/>
            <a:ext cx="5744845" cy="5099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5240" y="2553335"/>
            <a:ext cx="374650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Fragrant Chicken Pot </a:t>
            </a:r>
            <a:endParaRPr sz="2400" kern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5240" y="3336925"/>
            <a:ext cx="3563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Sauce Chicken Pot Rice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9153" y="1464945"/>
            <a:ext cx="4455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6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Braised Chicken Rice</a:t>
            </a:r>
            <a:endParaRPr lang="en-US" altLang="zh-CN" sz="36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5240" y="4120515"/>
            <a:ext cx="32378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Shandong style of 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home-cooked</a:t>
            </a:r>
            <a:r>
              <a:rPr lang="en-US" sz="2400" kern="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dishes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6425" y="5194300"/>
            <a:ext cx="52355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highlight>
                  <a:srgbClr val="FFFF00"/>
                </a:highlight>
              </a:rPr>
              <a:t>It has </a:t>
            </a:r>
            <a:r>
              <a:rPr lang="zh-CN" altLang="en-US" sz="2800">
                <a:highlight>
                  <a:srgbClr val="FFFF00"/>
                </a:highlight>
              </a:rPr>
              <a:t>won wide</a:t>
            </a:r>
            <a:r>
              <a:rPr lang="en-US" altLang="zh-CN" sz="2800">
                <a:highlight>
                  <a:srgbClr val="FFFF00"/>
                </a:highlight>
              </a:rPr>
              <a:t> </a:t>
            </a:r>
            <a:r>
              <a:rPr lang="zh-CN" altLang="en-US" sz="2800">
                <a:highlight>
                  <a:srgbClr val="FFFF00"/>
                </a:highlight>
              </a:rPr>
              <a:t>spread</a:t>
            </a:r>
            <a:r>
              <a:rPr lang="en-US" altLang="zh-CN" sz="2800">
                <a:highlight>
                  <a:srgbClr val="FFFF00"/>
                </a:highlight>
              </a:rPr>
              <a:t> </a:t>
            </a:r>
            <a:r>
              <a:rPr lang="zh-CN" altLang="en-US" sz="2800">
                <a:highlight>
                  <a:srgbClr val="FFFF00"/>
                </a:highlight>
              </a:rPr>
              <a:t>recognition</a:t>
            </a:r>
            <a:endParaRPr lang="zh-CN" altLang="en-US" sz="2800">
              <a:highlight>
                <a:srgbClr val="FFFF00"/>
              </a:highlight>
            </a:endParaRPr>
          </a:p>
          <a:p>
            <a:pPr algn="l"/>
            <a:r>
              <a:rPr lang="zh-CN" altLang="en-US" sz="2800">
                <a:highlight>
                  <a:srgbClr val="FFFF00"/>
                </a:highlight>
              </a:rPr>
              <a:t>and affection across the country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447540" y="314960"/>
            <a:ext cx="2974975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Introduction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/>
          <p:nvPr/>
        </p:nvPicPr>
        <p:blipFill>
          <a:blip r:embed="rId4"/>
          <a:srcRect l="1016" t="1606" r="1211" b="9558"/>
          <a:stretch>
            <a:fillRect/>
          </a:stretch>
        </p:blipFill>
        <p:spPr>
          <a:xfrm>
            <a:off x="6612890" y="217932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24560" y="1059180"/>
            <a:ext cx="45313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Curry Rice</a:t>
            </a:r>
            <a:endParaRPr lang="en-US" altLang="zh-CN" sz="36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3545" y="1957705"/>
            <a:ext cx="23825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flavorful dish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4560" y="4429760"/>
            <a:ext cx="58197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highlight>
                  <a:srgbClr val="FFFF00"/>
                </a:highlight>
                <a:sym typeface="+mn-ea"/>
              </a:rPr>
              <a:t>It</a:t>
            </a:r>
            <a:r>
              <a:rPr sz="2800">
                <a:highlight>
                  <a:srgbClr val="FFFF00"/>
                </a:highlight>
                <a:sym typeface="+mn-ea"/>
              </a:rPr>
              <a:t> is a globally beloved dish </a:t>
            </a:r>
            <a:endParaRPr sz="2800">
              <a:highlight>
                <a:srgbClr val="FFFF00"/>
              </a:highlight>
              <a:sym typeface="+mn-ea"/>
            </a:endParaRPr>
          </a:p>
          <a:p>
            <a:pPr algn="l"/>
            <a:r>
              <a:rPr sz="2800">
                <a:highlight>
                  <a:srgbClr val="FFFF00"/>
                </a:highlight>
                <a:sym typeface="+mn-ea"/>
              </a:rPr>
              <a:t>with significant international influence.</a:t>
            </a:r>
            <a:endParaRPr sz="2800">
              <a:highlight>
                <a:srgbClr val="FFFF00"/>
              </a:highlight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93545" y="2875280"/>
            <a:ext cx="3983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With aromatic curry sauce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93545" y="3792855"/>
            <a:ext cx="30988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Indian subcontinent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5783" y="1371600"/>
            <a:ext cx="5821680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/>
              <a:t>Through the comparison between</a:t>
            </a:r>
            <a:endParaRPr lang="en-US" altLang="zh-CN" sz="3200"/>
          </a:p>
          <a:p>
            <a:pPr algn="ctr"/>
            <a:r>
              <a:rPr lang="en-US" altLang="zh-CN" sz="3200"/>
              <a:t> </a:t>
            </a:r>
            <a:r>
              <a:rPr lang="en-US" altLang="zh-CN" sz="3200">
                <a:solidFill>
                  <a:srgbClr val="633017"/>
                </a:solidFill>
              </a:rPr>
              <a:t>Braised Chicken Rice </a:t>
            </a:r>
            <a:endParaRPr lang="en-US" altLang="zh-CN" sz="3200">
              <a:solidFill>
                <a:srgbClr val="633017"/>
              </a:solidFill>
            </a:endParaRPr>
          </a:p>
          <a:p>
            <a:pPr algn="ctr"/>
            <a:r>
              <a:rPr lang="en-US" altLang="zh-CN" sz="3200"/>
              <a:t>and </a:t>
            </a:r>
            <a:endParaRPr lang="en-US" altLang="zh-CN" sz="3200"/>
          </a:p>
          <a:p>
            <a:pPr algn="ctr"/>
            <a:r>
              <a:rPr lang="en-US" altLang="zh-CN" sz="3200">
                <a:solidFill>
                  <a:srgbClr val="633017"/>
                </a:solidFill>
              </a:rPr>
              <a:t>Chicken Curry Rice</a:t>
            </a:r>
            <a:r>
              <a:rPr lang="en-US" altLang="zh-CN" sz="3200"/>
              <a:t>, </a:t>
            </a:r>
            <a:endParaRPr lang="en-US" altLang="zh-CN" sz="3200"/>
          </a:p>
          <a:p>
            <a:pPr algn="ctr"/>
            <a:r>
              <a:rPr lang="en-US" altLang="zh-CN" sz="3200"/>
              <a:t>we can have better understand of </a:t>
            </a:r>
            <a:endParaRPr lang="en-US" altLang="zh-CN" sz="3200"/>
          </a:p>
          <a:p>
            <a:pPr algn="ctr"/>
            <a:r>
              <a:rPr lang="en-US" altLang="zh-CN" sz="3200">
                <a:solidFill>
                  <a:srgbClr val="FF0000"/>
                </a:solidFill>
              </a:rPr>
              <a:t>the international potential </a:t>
            </a:r>
            <a:endParaRPr lang="en-US" altLang="zh-CN" sz="3200">
              <a:solidFill>
                <a:srgbClr val="FF0000"/>
              </a:solidFill>
            </a:endParaRPr>
          </a:p>
          <a:p>
            <a:pPr algn="ctr"/>
            <a:r>
              <a:rPr lang="en-US" altLang="zh-CN" sz="3200"/>
              <a:t>of </a:t>
            </a:r>
            <a:endParaRPr lang="en-US" altLang="zh-CN" sz="3200"/>
          </a:p>
          <a:p>
            <a:pPr algn="ctr"/>
            <a:r>
              <a:rPr lang="en-US" altLang="zh-CN" sz="3200"/>
              <a:t> </a:t>
            </a:r>
            <a:r>
              <a:rPr lang="en-US" altLang="zh-CN" sz="3200">
                <a:sym typeface="+mn-ea"/>
              </a:rPr>
              <a:t>Braised Chicken Rice.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02.Comparison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8" name="矩形 4"/>
          <p:cNvSpPr/>
          <p:nvPr/>
        </p:nvSpPr>
        <p:spPr>
          <a:xfrm flipV="1">
            <a:off x="2054072" y="3363850"/>
            <a:ext cx="3162357" cy="1454475"/>
          </a:xfrm>
          <a:custGeom>
            <a:avLst/>
            <a:gdLst/>
            <a:ahLst/>
            <a:cxnLst/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63301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1903182" y="1836315"/>
            <a:ext cx="34641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is a traditional famous dish originating from Tianqiao District,Jinan City, Shandong Province.</a:t>
            </a: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47218" y="4907225"/>
            <a:ext cx="576064" cy="576064"/>
            <a:chOff x="3539916" y="1533185"/>
            <a:chExt cx="432048" cy="432048"/>
          </a:xfrm>
        </p:grpSpPr>
        <p:sp>
          <p:nvSpPr>
            <p:cNvPr id="33" name="椭圆 32"/>
            <p:cNvSpPr/>
            <p:nvPr/>
          </p:nvSpPr>
          <p:spPr>
            <a:xfrm>
              <a:off x="3539916" y="1533185"/>
              <a:ext cx="432048" cy="432048"/>
            </a:xfrm>
            <a:prstGeom prst="ellipse">
              <a:avLst/>
            </a:pr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圆角矩形 49"/>
            <p:cNvSpPr/>
            <p:nvPr/>
          </p:nvSpPr>
          <p:spPr>
            <a:xfrm>
              <a:off x="3680156" y="1647720"/>
              <a:ext cx="151569" cy="202978"/>
            </a:xfrm>
            <a:custGeom>
              <a:avLst/>
              <a:gdLst/>
              <a:ahLst/>
              <a:cxnLst/>
              <a:rect l="l" t="t" r="r" b="b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40980" y="1747379"/>
            <a:ext cx="3456305" cy="3866656"/>
            <a:chOff x="7092" y="2921"/>
            <a:chExt cx="5443" cy="6089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7092" y="7185"/>
              <a:ext cx="5443" cy="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br>
                <a:rPr lang="en-US" altLang="zh-CN" sz="935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curry</a:t>
              </a:r>
              <a:r>
                <a:rPr lang="zh-CN" altLang="en-US" sz="12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originated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from the Indian subcontinent</a:t>
              </a:r>
              <a:endPara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TextBox 58"/>
          <p:cNvSpPr txBox="1"/>
          <p:nvPr/>
        </p:nvSpPr>
        <p:spPr>
          <a:xfrm>
            <a:off x="2614968" y="3708425"/>
            <a:ext cx="204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Braised Chicken Rice</a:t>
            </a:r>
            <a:endParaRPr lang="en-US" altLang="zh-CN" sz="24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chemeClr val="bg1"/>
              </a:solidFill>
              <a:latin typeface="Georgia" panose="02040502050405020303" charset="0"/>
              <a:ea typeface="微软雅黑" panose="020B0503020204020204" charset="-122"/>
              <a:cs typeface="Georgia" panose="02040502050405020303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745" y="314960"/>
            <a:ext cx="237490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Origin</a:t>
            </a:r>
            <a:endParaRPr lang="en-US" altLang="zh-CN" sz="2660" b="1"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87665" y="815199"/>
            <a:ext cx="3162300" cy="2147013"/>
            <a:chOff x="7323" y="2921"/>
            <a:chExt cx="4980" cy="3381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3580" y="4288155"/>
            <a:ext cx="3162300" cy="2118995"/>
            <a:chOff x="3235" y="5297"/>
            <a:chExt cx="4980" cy="3337"/>
          </a:xfrm>
        </p:grpSpPr>
        <p:sp>
          <p:nvSpPr>
            <p:cNvPr id="8" name="矩形 4"/>
            <p:cNvSpPr/>
            <p:nvPr/>
          </p:nvSpPr>
          <p:spPr>
            <a:xfrm flipV="1">
              <a:off x="3235" y="5297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271" y="7728"/>
              <a:ext cx="907" cy="907"/>
              <a:chOff x="3539916" y="1533185"/>
              <a:chExt cx="432048" cy="43204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539916" y="1533185"/>
                <a:ext cx="432048" cy="432048"/>
              </a:xfrm>
              <a:prstGeom prst="ellipse">
                <a:avLst/>
              </a:prstGeom>
              <a:solidFill>
                <a:srgbClr val="6330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圆角矩形 49"/>
              <p:cNvSpPr/>
              <p:nvPr/>
            </p:nvSpPr>
            <p:spPr>
              <a:xfrm>
                <a:off x="3680156" y="1647720"/>
                <a:ext cx="151569" cy="202978"/>
              </a:xfrm>
              <a:custGeom>
                <a:avLst/>
                <a:gdLst/>
                <a:ahLst/>
                <a:cxnLst/>
                <a:rect l="l" t="t" r="r" b="b"/>
                <a:pathLst>
                  <a:path w="654689" h="876743">
                    <a:moveTo>
                      <a:pt x="134787" y="512482"/>
                    </a:moveTo>
                    <a:lnTo>
                      <a:pt x="484855" y="512482"/>
                    </a:lnTo>
                    <a:lnTo>
                      <a:pt x="484855" y="567039"/>
                    </a:lnTo>
                    <a:lnTo>
                      <a:pt x="134787" y="567039"/>
                    </a:lnTo>
                    <a:close/>
                    <a:moveTo>
                      <a:pt x="134787" y="426464"/>
                    </a:moveTo>
                    <a:lnTo>
                      <a:pt x="426499" y="426464"/>
                    </a:lnTo>
                    <a:lnTo>
                      <a:pt x="426499" y="481021"/>
                    </a:lnTo>
                    <a:lnTo>
                      <a:pt x="134787" y="481021"/>
                    </a:lnTo>
                    <a:close/>
                    <a:moveTo>
                      <a:pt x="134787" y="347535"/>
                    </a:moveTo>
                    <a:lnTo>
                      <a:pt x="523751" y="347535"/>
                    </a:lnTo>
                    <a:lnTo>
                      <a:pt x="523751" y="402092"/>
                    </a:lnTo>
                    <a:lnTo>
                      <a:pt x="134787" y="402092"/>
                    </a:lnTo>
                    <a:close/>
                    <a:moveTo>
                      <a:pt x="74477" y="148223"/>
                    </a:moveTo>
                    <a:lnTo>
                      <a:pt x="87292" y="148223"/>
                    </a:lnTo>
                    <a:lnTo>
                      <a:pt x="87292" y="765039"/>
                    </a:lnTo>
                    <a:lnTo>
                      <a:pt x="567397" y="765039"/>
                    </a:lnTo>
                    <a:lnTo>
                      <a:pt x="567397" y="148223"/>
                    </a:lnTo>
                    <a:lnTo>
                      <a:pt x="580212" y="148223"/>
                    </a:lnTo>
                    <a:cubicBezTo>
                      <a:pt x="621345" y="148223"/>
                      <a:pt x="654689" y="181567"/>
                      <a:pt x="654689" y="222700"/>
                    </a:cubicBezTo>
                    <a:lnTo>
                      <a:pt x="654689" y="802266"/>
                    </a:lnTo>
                    <a:cubicBezTo>
                      <a:pt x="654689" y="843399"/>
                      <a:pt x="621345" y="876743"/>
                      <a:pt x="580212" y="876743"/>
                    </a:cubicBezTo>
                    <a:lnTo>
                      <a:pt x="74477" y="876743"/>
                    </a:lnTo>
                    <a:cubicBezTo>
                      <a:pt x="33344" y="876743"/>
                      <a:pt x="0" y="843399"/>
                      <a:pt x="0" y="802266"/>
                    </a:cubicBezTo>
                    <a:lnTo>
                      <a:pt x="0" y="222700"/>
                    </a:lnTo>
                    <a:cubicBezTo>
                      <a:pt x="0" y="181567"/>
                      <a:pt x="33344" y="148223"/>
                      <a:pt x="74477" y="148223"/>
                    </a:cubicBezTo>
                    <a:close/>
                    <a:moveTo>
                      <a:pt x="327344" y="59420"/>
                    </a:moveTo>
                    <a:cubicBezTo>
                      <a:pt x="299905" y="59420"/>
                      <a:pt x="277661" y="81664"/>
                      <a:pt x="277661" y="109103"/>
                    </a:cubicBezTo>
                    <a:cubicBezTo>
                      <a:pt x="277661" y="125393"/>
                      <a:pt x="285501" y="139852"/>
                      <a:pt x="298129" y="148223"/>
                    </a:cubicBezTo>
                    <a:lnTo>
                      <a:pt x="356559" y="148223"/>
                    </a:lnTo>
                    <a:cubicBezTo>
                      <a:pt x="369187" y="139852"/>
                      <a:pt x="377027" y="125393"/>
                      <a:pt x="377027" y="109103"/>
                    </a:cubicBezTo>
                    <a:cubicBezTo>
                      <a:pt x="377027" y="81664"/>
                      <a:pt x="354783" y="59420"/>
                      <a:pt x="327344" y="59420"/>
                    </a:cubicBezTo>
                    <a:close/>
                    <a:moveTo>
                      <a:pt x="327345" y="0"/>
                    </a:moveTo>
                    <a:cubicBezTo>
                      <a:pt x="387601" y="0"/>
                      <a:pt x="436448" y="48847"/>
                      <a:pt x="436448" y="109103"/>
                    </a:cubicBezTo>
                    <a:lnTo>
                      <a:pt x="428550" y="148223"/>
                    </a:lnTo>
                    <a:lnTo>
                      <a:pt x="523751" y="148223"/>
                    </a:lnTo>
                    <a:lnTo>
                      <a:pt x="523751" y="231012"/>
                    </a:lnTo>
                    <a:cubicBezTo>
                      <a:pt x="523751" y="257604"/>
                      <a:pt x="502194" y="279161"/>
                      <a:pt x="475602" y="279161"/>
                    </a:cubicBezTo>
                    <a:lnTo>
                      <a:pt x="179087" y="279161"/>
                    </a:lnTo>
                    <a:cubicBezTo>
                      <a:pt x="152495" y="279161"/>
                      <a:pt x="130938" y="257604"/>
                      <a:pt x="130938" y="231012"/>
                    </a:cubicBezTo>
                    <a:lnTo>
                      <a:pt x="130938" y="148223"/>
                    </a:lnTo>
                    <a:lnTo>
                      <a:pt x="226140" y="148223"/>
                    </a:lnTo>
                    <a:cubicBezTo>
                      <a:pt x="220831" y="136244"/>
                      <a:pt x="218242" y="122976"/>
                      <a:pt x="218242" y="109103"/>
                    </a:cubicBezTo>
                    <a:cubicBezTo>
                      <a:pt x="218242" y="48847"/>
                      <a:pt x="267089" y="0"/>
                      <a:pt x="3273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" name="TextBox 58"/>
            <p:cNvSpPr txBox="1"/>
            <p:nvPr/>
          </p:nvSpPr>
          <p:spPr>
            <a:xfrm>
              <a:off x="4118" y="5840"/>
              <a:ext cx="321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Brised Chicken Rice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745" y="314960"/>
            <a:ext cx="237490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Ingredient</a:t>
            </a:r>
            <a:endParaRPr lang="en-US" altLang="zh-CN" sz="2660" b="1"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5208" t="42740"/>
          <a:stretch>
            <a:fillRect/>
          </a:stretch>
        </p:blipFill>
        <p:spPr>
          <a:xfrm>
            <a:off x="1753870" y="891540"/>
            <a:ext cx="3601085" cy="18040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l="12079" t="1037" r="8693" b="11259"/>
          <a:stretch>
            <a:fillRect/>
          </a:stretch>
        </p:blipFill>
        <p:spPr>
          <a:xfrm>
            <a:off x="2650490" y="2760345"/>
            <a:ext cx="1809750" cy="1438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7096125" y="297815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9681210" y="298831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7"/>
          <a:stretch>
            <a:fillRect/>
          </a:stretch>
        </p:blipFill>
        <p:spPr>
          <a:xfrm>
            <a:off x="-1067645824" y="-1070302664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l="21833" t="32255" r="22250" b="10223"/>
          <a:stretch>
            <a:fillRect/>
          </a:stretch>
        </p:blipFill>
        <p:spPr>
          <a:xfrm>
            <a:off x="8641715" y="4832350"/>
            <a:ext cx="2074545" cy="14230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81,&quot;width&quot;:7174}"/>
</p:tagLst>
</file>

<file path=ppt/tags/tag2.xml><?xml version="1.0" encoding="utf-8"?>
<p:tagLst xmlns:p="http://schemas.openxmlformats.org/presentationml/2006/main">
  <p:tag name="KSO_WM_UNIT_PLACING_PICTURE_USER_VIEWPORT" val="{&quot;height&quot;:4424,&quot;width&quot;:7509}"/>
</p:tagLst>
</file>

<file path=ppt/tags/tag3.xml><?xml version="1.0" encoding="utf-8"?>
<p:tagLst xmlns:p="http://schemas.openxmlformats.org/presentationml/2006/main">
  <p:tag name="KSO_WM_UNIT_PLACING_PICTURE_USER_VIEWPORT" val="{&quot;height&quot;:8488,&quot;width&quot;:7519}"/>
</p:tagLst>
</file>

<file path=ppt/tags/tag4.xml><?xml version="1.0" encoding="utf-8"?>
<p:tagLst xmlns:p="http://schemas.openxmlformats.org/presentationml/2006/main">
  <p:tag name="KSO_WM_UNIT_PLACING_PICTURE_USER_VIEWPORT" val="{&quot;height&quot;:9986,&quot;width&quot;:9422}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KSO_WPP_MARK_KEY" val="bff30aed-d850-450c-9959-2c27792c3811"/>
  <p:tag name="COMMONDATA" val="eyJoZGlkIjoiMjZkOGRmNDliNzhiMTkwYmM3Mjg2ZmUwYzJiZjcyOD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2413</Words>
  <Application>WPS 演示</Application>
  <PresentationFormat>自定义</PresentationFormat>
  <Paragraphs>209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Georgia</vt:lpstr>
      <vt:lpstr>黑体</vt:lpstr>
      <vt:lpstr>微软雅黑</vt:lpstr>
      <vt:lpstr>Arial Narrow</vt:lpstr>
      <vt:lpstr>Calibri</vt:lpstr>
      <vt:lpstr>Impact</vt:lpstr>
      <vt:lpstr>Arial Unicode MS</vt:lpstr>
      <vt:lpstr>Calibri Light</vt:lpstr>
      <vt:lpstr>时尚中黑简体</vt:lpstr>
      <vt:lpstr>HP Simplified Hans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cp:lastModifiedBy>雷诺一</cp:lastModifiedBy>
  <cp:revision>12</cp:revision>
  <dcterms:created xsi:type="dcterms:W3CDTF">2017-01-24T06:41:00Z</dcterms:created>
  <dcterms:modified xsi:type="dcterms:W3CDTF">2025-03-11T14:16:23Z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F8334E66C6ED4C7A84C6AF15BB38658C</vt:lpwstr>
  </property>
</Properties>
</file>