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3"/>
    <p:sldId id="258" r:id="rId4"/>
    <p:sldId id="259" r:id="rId5"/>
    <p:sldId id="261" r:id="rId7"/>
    <p:sldId id="262" r:id="rId8"/>
    <p:sldId id="263" r:id="rId9"/>
    <p:sldId id="264" r:id="rId10"/>
    <p:sldId id="265" r:id="rId11"/>
    <p:sldId id="276" r:id="rId12"/>
    <p:sldId id="278" r:id="rId13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4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88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79763-EA5B-4600-88D6-44F75B8AE4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79763-EA5B-4600-88D6-44F75B8AE4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79763-EA5B-4600-88D6-44F75B8AE4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79763-EA5B-4600-88D6-44F75B8AE4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79763-EA5B-4600-88D6-44F75B8AE4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79763-EA5B-4600-88D6-44F75B8AE4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image" Target="../media/image4.png"/><Relationship Id="rId2" Type="http://schemas.openxmlformats.org/officeDocument/2006/relationships/tags" Target="../tags/tag65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4.png"/><Relationship Id="rId2" Type="http://schemas.openxmlformats.org/officeDocument/2006/relationships/tags" Target="../tags/tag78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image" Target="../media/image4.png"/><Relationship Id="rId2" Type="http://schemas.openxmlformats.org/officeDocument/2006/relationships/tags" Target="../tags/tag83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alphaModFix amt="40000"/>
          </a:blip>
          <a:srcRect r="16318"/>
          <a:stretch>
            <a:fillRect/>
          </a:stretch>
        </p:blipFill>
        <p:spPr>
          <a:xfrm rot="16200000">
            <a:off x="2667001" y="-2667001"/>
            <a:ext cx="6858000" cy="1219199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62325" y="923925"/>
            <a:ext cx="48196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Zhuo Yuan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sz="2000">
                <a:latin typeface="华文新魏" charset="0"/>
                <a:cs typeface="华文新魏" charset="0"/>
              </a:rPr>
              <a:t>T</a:t>
            </a:r>
            <a:r>
              <a:rPr sz="2000">
                <a:latin typeface="华文新魏" charset="0"/>
                <a:cs typeface="华文新魏" charset="0"/>
              </a:rPr>
              <a:t>he general manager</a:t>
            </a:r>
            <a:endParaRPr lang="zh-CN" altLang="en-US" sz="2000">
              <a:latin typeface="华文新魏" charset="0"/>
              <a:cs typeface="华文新魏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85180" y="1902460"/>
            <a:ext cx="31940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Zhao Xiaotong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altLang="zh-CN" sz="2000">
                <a:latin typeface="华文新魏" charset="0"/>
                <a:cs typeface="华文新魏" charset="0"/>
              </a:rPr>
              <a:t>H</a:t>
            </a:r>
            <a:r>
              <a:rPr lang="zh-CN" altLang="en-US" sz="2000">
                <a:latin typeface="华文新魏" charset="0"/>
                <a:cs typeface="华文新魏" charset="0"/>
              </a:rPr>
              <a:t>ead of logistics</a:t>
            </a:r>
            <a:endParaRPr lang="zh-CN" altLang="en-US" sz="2000">
              <a:latin typeface="华文新魏" charset="0"/>
              <a:cs typeface="华文新魏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62325" y="5708015"/>
            <a:ext cx="343916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Wang Yiheng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altLang="zh-CN" sz="2000">
                <a:latin typeface="华文新魏" charset="0"/>
                <a:cs typeface="华文新魏" charset="0"/>
              </a:rPr>
              <a:t>The team’s safety officer and creative director</a:t>
            </a:r>
            <a:endParaRPr lang="en-US" altLang="zh-CN" sz="2000">
              <a:latin typeface="华文新魏" charset="0"/>
              <a:cs typeface="华文新魏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60" y="534035"/>
            <a:ext cx="1241425" cy="16529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85180" y="4517390"/>
            <a:ext cx="31940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Chen Shaoxi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sz="2000">
                <a:latin typeface="华文新魏" charset="0"/>
                <a:cs typeface="华文新魏" charset="0"/>
              </a:rPr>
              <a:t>T</a:t>
            </a:r>
            <a:r>
              <a:rPr sz="2000">
                <a:latin typeface="华文新魏" charset="0"/>
                <a:cs typeface="华文新魏" charset="0"/>
              </a:rPr>
              <a:t>eam’s public relations lead</a:t>
            </a:r>
            <a:endParaRPr lang="en-US" altLang="zh-CN" sz="2000">
              <a:latin typeface="华文新魏" charset="0"/>
              <a:cs typeface="华文新魏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62325" y="3188970"/>
            <a:ext cx="355473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He Haonan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sz="2000">
                <a:latin typeface="华文新魏" charset="0"/>
                <a:cs typeface="华文新魏" charset="0"/>
              </a:rPr>
              <a:t>M</a:t>
            </a:r>
            <a:r>
              <a:rPr sz="2000">
                <a:latin typeface="华文新魏" charset="0"/>
                <a:cs typeface="华文新魏" charset="0"/>
              </a:rPr>
              <a:t>onitor of the group</a:t>
            </a:r>
            <a:endParaRPr lang="en-US" altLang="zh-CN" sz="2000">
              <a:latin typeface="华文新魏" charset="0"/>
              <a:cs typeface="华文新魏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015" y="1692275"/>
            <a:ext cx="1240790" cy="1658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625" y="2829560"/>
            <a:ext cx="1240790" cy="16579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6650" y="4157345"/>
            <a:ext cx="1241425" cy="16535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085" y="5019040"/>
            <a:ext cx="1243330" cy="16586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820035"/>
            <a:ext cx="7248525" cy="1217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6600" b="1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Become a Farmer</a:t>
            </a:r>
            <a:endParaRPr kumimoji="1" lang="zh-CN" altLang="en-US" sz="6600" b="1" dirty="0"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endParaRPr kumimoji="1" lang="zh-CN" altLang="en-US" sz="6600" b="1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4790" y="4551045"/>
            <a:ext cx="631063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200000"/>
              </a:lnSpc>
            </a:pPr>
            <a:r>
              <a:rPr kumimoji="1"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—— </a:t>
            </a:r>
            <a:r>
              <a:rPr kumimoji="1"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China’s Variety Show  Is Harvesting Success Online</a:t>
            </a:r>
            <a:endParaRPr kumimoji="1" lang="zh-CN" altLang="en-US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2791460" y="-92710"/>
            <a:ext cx="6334125" cy="2327275"/>
            <a:chOff x="2786" y="1821"/>
            <a:chExt cx="13628" cy="725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图片 10" descr="zzzzz_0000s_0003_矩形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5400000">
              <a:off x="5973" y="-1366"/>
              <a:ext cx="7254" cy="13628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4"/>
              </p:custDataLst>
            </p:nvPr>
          </p:nvSpPr>
          <p:spPr>
            <a:xfrm>
              <a:off x="4344" y="3262"/>
              <a:ext cx="10344" cy="427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5"/>
            </p:custDataLst>
          </p:nvPr>
        </p:nvGrpSpPr>
        <p:grpSpPr>
          <a:xfrm>
            <a:off x="1445260" y="3201670"/>
            <a:ext cx="12193270" cy="3143885"/>
            <a:chOff x="2276" y="3914"/>
            <a:chExt cx="19202" cy="4951"/>
          </a:xfrm>
        </p:grpSpPr>
        <p:grpSp>
          <p:nvGrpSpPr>
            <p:cNvPr id="14" name="组合 13"/>
            <p:cNvGrpSpPr/>
            <p:nvPr/>
          </p:nvGrpSpPr>
          <p:grpSpPr>
            <a:xfrm>
              <a:off x="10779" y="6535"/>
              <a:ext cx="1442" cy="1442"/>
              <a:chOff x="9402813" y="3190802"/>
              <a:chExt cx="915360" cy="915360"/>
            </a:xfrm>
          </p:grpSpPr>
          <p:sp>
            <p:nvSpPr>
              <p:cNvPr id="15" name="椭圆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9402813" y="3190802"/>
                <a:ext cx="915360" cy="915360"/>
              </a:xfrm>
              <a:prstGeom prst="ellipse">
                <a:avLst/>
              </a:prstGeom>
              <a:solidFill>
                <a:srgbClr val="B0DCEA"/>
              </a:solidFill>
              <a:ln>
                <a:noFill/>
              </a:ln>
              <a:effectLst>
                <a:outerShdw blurRad="190500" dist="38100" dir="2700000" sx="101000" sy="101000" algn="tl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AutoShape 11"/>
              <p:cNvSpPr>
                <a:spLocks noChangeAspect="1" noChangeArrowheads="1" noTextEdit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9701221" y="3471537"/>
                <a:ext cx="318542" cy="400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椭圆 16"/>
            <p:cNvSpPr/>
            <p:nvPr>
              <p:custDataLst>
                <p:tags r:id="rId8"/>
              </p:custDataLst>
            </p:nvPr>
          </p:nvSpPr>
          <p:spPr>
            <a:xfrm>
              <a:off x="2276" y="6535"/>
              <a:ext cx="1442" cy="1442"/>
            </a:xfrm>
            <a:prstGeom prst="ellipse">
              <a:avLst/>
            </a:prstGeom>
            <a:solidFill>
              <a:srgbClr val="B0DCEA"/>
            </a:solidFill>
            <a:ln>
              <a:noFill/>
            </a:ln>
            <a:effectLst>
              <a:outerShdw blurRad="190500" dist="381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9"/>
              </p:custDataLst>
            </p:nvPr>
          </p:nvSpPr>
          <p:spPr>
            <a:xfrm>
              <a:off x="10708" y="3963"/>
              <a:ext cx="1442" cy="1442"/>
            </a:xfrm>
            <a:prstGeom prst="ellipse">
              <a:avLst/>
            </a:prstGeom>
            <a:gradFill>
              <a:gsLst>
                <a:gs pos="0">
                  <a:srgbClr val="8FB4E1">
                    <a:alpha val="90000"/>
                  </a:srgbClr>
                </a:gs>
                <a:gs pos="33000">
                  <a:srgbClr val="306BB2">
                    <a:alpha val="81000"/>
                  </a:srgbClr>
                </a:gs>
                <a:gs pos="100000">
                  <a:srgbClr val="275791"/>
                </a:gs>
              </a:gsLst>
              <a:lin ang="6000000" scaled="0"/>
            </a:gradFill>
            <a:ln>
              <a:noFill/>
            </a:ln>
            <a:effectLst>
              <a:outerShdw blurRad="190500" dist="381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3959" y="4197"/>
              <a:ext cx="894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3600" b="1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01/</a:t>
              </a:r>
              <a:r>
                <a:rPr lang="zh-CN" altLang="en-US" sz="3600" b="1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Phenomenon </a:t>
              </a:r>
              <a:endParaRPr lang="zh-CN" altLang="en-US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  <a:p>
              <a:pPr algn="l">
                <a:buClrTx/>
                <a:buSzTx/>
                <a:buFontTx/>
              </a:pPr>
              <a:endParaRPr lang="zh-CN" altLang="en-US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1"/>
              </p:custDataLst>
            </p:nvPr>
          </p:nvSpPr>
          <p:spPr>
            <a:xfrm>
              <a:off x="2349" y="3914"/>
              <a:ext cx="1442" cy="1442"/>
            </a:xfrm>
            <a:prstGeom prst="ellipse">
              <a:avLst/>
            </a:prstGeom>
            <a:gradFill>
              <a:gsLst>
                <a:gs pos="0">
                  <a:srgbClr val="8FB4E1">
                    <a:alpha val="90000"/>
                  </a:srgbClr>
                </a:gs>
                <a:gs pos="33000">
                  <a:srgbClr val="306BB2">
                    <a:alpha val="81000"/>
                  </a:srgbClr>
                </a:gs>
                <a:gs pos="100000">
                  <a:srgbClr val="275791"/>
                </a:gs>
              </a:gsLst>
              <a:lin ang="6000000" scaled="0"/>
            </a:gradFill>
            <a:ln>
              <a:noFill/>
            </a:ln>
            <a:effectLst>
              <a:outerShdw blurRad="190500" dist="381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3959" y="6977"/>
              <a:ext cx="894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3600" b="1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02/</a:t>
              </a:r>
              <a:r>
                <a:rPr lang="zh-CN" altLang="en-US" sz="3600" b="1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Introduction</a:t>
              </a:r>
              <a:endParaRPr lang="zh-CN" altLang="en-US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12533" y="4106"/>
              <a:ext cx="894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3600" b="1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03/</a:t>
              </a:r>
              <a:r>
                <a:rPr lang="en-US" altLang="zh-CN" sz="3600" b="1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The Reason</a:t>
              </a:r>
              <a:endParaRPr lang="en-US" altLang="zh-CN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12533" y="6826"/>
              <a:ext cx="894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3600" b="1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04/</a:t>
              </a:r>
              <a:r>
                <a:rPr lang="en-US" altLang="zh-CN" sz="3600" b="1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My Viewpoint </a:t>
              </a:r>
              <a:endParaRPr lang="en-US" altLang="zh-CN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</p:txBody>
        </p:sp>
      </p:grpSp>
      <p:sp>
        <p:nvSpPr>
          <p:cNvPr id="26" name="文本框 25"/>
          <p:cNvSpPr txBox="1"/>
          <p:nvPr>
            <p:custDataLst>
              <p:tags r:id="rId15"/>
            </p:custDataLst>
          </p:nvPr>
        </p:nvSpPr>
        <p:spPr>
          <a:xfrm>
            <a:off x="3547110" y="517525"/>
            <a:ext cx="46469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dirty="0" smtClean="0">
                <a:latin typeface="华文新魏" panose="02010800040101010101" charset="-122"/>
                <a:ea typeface="华文新魏" panose="02010800040101010101" charset="-122"/>
              </a:rPr>
              <a:t>CONTENTS</a:t>
            </a:r>
            <a:endParaRPr lang="en-US" altLang="zh-CN" sz="6600" dirty="0" smtClean="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9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22676" y="1157605"/>
            <a:ext cx="7034545" cy="5405120"/>
            <a:chOff x="4435" y="1821"/>
            <a:chExt cx="13590" cy="851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zzzzz_0000s_0003_矩形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5400000">
              <a:off x="2503" y="3753"/>
              <a:ext cx="8512" cy="4648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7111" y="4414"/>
              <a:ext cx="10914" cy="427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144010" y="3429000"/>
            <a:ext cx="5426710" cy="1819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altLang="zh-CN" sz="9000" b="1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r>
              <a:rPr lang="en-US" sz="3200" dirty="0">
                <a:solidFill>
                  <a:schemeClr val="tx1"/>
                </a:solidFill>
                <a:latin typeface="Cinzel" panose="00000500000000000000" pitchFamily="50" charset="0"/>
                <a:sym typeface="+mn-ea"/>
              </a:rPr>
              <a:t> </a:t>
            </a:r>
            <a:endParaRPr lang="en-US" sz="3200" dirty="0">
              <a:solidFill>
                <a:schemeClr val="tx1"/>
              </a:solidFill>
              <a:latin typeface="Cinzel" panose="00000500000000000000" pitchFamily="50" charset="0"/>
              <a:sym typeface="+mn-ea"/>
            </a:endParaRPr>
          </a:p>
          <a:p>
            <a:pPr algn="ctr"/>
            <a:r>
              <a:rPr lang="zh-CN" altLang="en-US" sz="5400" b="1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Phenomenon</a:t>
            </a:r>
            <a:endParaRPr lang="zh-CN" altLang="en-US" sz="5400" b="1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3561080"/>
            <a:ext cx="7837805" cy="28244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lvl="0" indent="-342900" algn="l" fontAlgn="auto">
              <a:lnSpc>
                <a:spcPct val="2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The Chinese variety show Become A Farmer has </a:t>
            </a:r>
            <a:r>
              <a:rPr sz="2400" b="1" u="sng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achieved tremendous popularity</a:t>
            </a:r>
            <a:r>
              <a:rPr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in China</a:t>
            </a:r>
            <a:r>
              <a:rPr 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.</a:t>
            </a:r>
            <a:endParaRPr lang="en-US" sz="20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marL="342900" lvl="0" indent="-342900" algn="l" fontAlgn="auto">
              <a:lnSpc>
                <a:spcPct val="2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Become A Farmer recently gained </a:t>
            </a:r>
            <a:r>
              <a:rPr lang="en-US" sz="2400" b="1" u="sng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over 4.6 billion views </a:t>
            </a:r>
            <a:r>
              <a:rPr 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on Weibo through the hashtag #种地吧#.</a:t>
            </a:r>
            <a:endParaRPr lang="en-US" sz="20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16255" y="347345"/>
            <a:ext cx="5707380" cy="706755"/>
            <a:chOff x="813" y="547"/>
            <a:chExt cx="8988" cy="1113"/>
          </a:xfrm>
        </p:grpSpPr>
        <p:sp>
          <p:nvSpPr>
            <p:cNvPr id="9" name="文本框 8"/>
            <p:cNvSpPr txBox="1"/>
            <p:nvPr/>
          </p:nvSpPr>
          <p:spPr>
            <a:xfrm>
              <a:off x="1674" y="547"/>
              <a:ext cx="812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01/</a:t>
              </a:r>
              <a:r>
                <a:rPr lang="zh-CN" altLang="en-US" sz="4000" b="1" dirty="0">
                  <a:solidFill>
                    <a:schemeClr val="tx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Phenomenon</a:t>
              </a:r>
              <a:endParaRPr lang="zh-CN" altLang="en-US" sz="4000" b="1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</p:txBody>
        </p:sp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459" y="547"/>
              <a:ext cx="952" cy="952"/>
            </a:xfrm>
            <a:prstGeom prst="ellipse">
              <a:avLst/>
            </a:prstGeom>
            <a:gradFill>
              <a:gsLst>
                <a:gs pos="0">
                  <a:srgbClr val="8FB4E1">
                    <a:alpha val="90000"/>
                  </a:srgbClr>
                </a:gs>
                <a:gs pos="33000">
                  <a:srgbClr val="306BB2">
                    <a:alpha val="81000"/>
                  </a:srgbClr>
                </a:gs>
                <a:gs pos="100000">
                  <a:srgbClr val="275791"/>
                </a:gs>
              </a:gsLst>
              <a:lin ang="6000000" scaled="0"/>
            </a:gradFill>
            <a:ln>
              <a:noFill/>
            </a:ln>
            <a:effectLst>
              <a:outerShdw blurRad="190500" dist="381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813" y="547"/>
              <a:ext cx="952" cy="952"/>
            </a:xfrm>
            <a:prstGeom prst="ellipse">
              <a:avLst/>
            </a:prstGeom>
            <a:solidFill>
              <a:srgbClr val="B0DCEA"/>
            </a:solidFill>
            <a:ln>
              <a:noFill/>
            </a:ln>
            <a:effectLst>
              <a:outerShdw blurRad="190500" dist="381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62255" y="3362960"/>
            <a:ext cx="11929745" cy="349504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51485" y="3223260"/>
            <a:ext cx="11551285" cy="3415665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/>
          <a:p>
            <a:pPr marL="457200" lvl="0" indent="-457200" algn="l" fontAlgn="auto">
              <a:lnSpc>
                <a:spcPct val="2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Some</a:t>
            </a:r>
            <a:r>
              <a:rPr lang="en-US"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audience</a:t>
            </a:r>
            <a:r>
              <a:rPr sz="2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are attracted by the clumsiness and diligence of urban youth doing farm work; some realize the belief that "one's effort will yield one's harvest"; some marvel at how the grand issues of food security and rural revitalization can be made so vivid and down-to-earth. </a:t>
            </a:r>
            <a:endParaRPr sz="24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lvl="0" indent="0" algn="l" fontAlgn="auto">
              <a:lnSpc>
                <a:spcPct val="200000"/>
              </a:lnSpc>
              <a:buClrTx/>
              <a:buSzTx/>
              <a:buFont typeface="Arial" panose="020B0604020202020204" pitchFamily="34" charset="0"/>
              <a:buNone/>
            </a:pPr>
            <a:endParaRPr sz="24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16255" y="347345"/>
            <a:ext cx="5707380" cy="706755"/>
            <a:chOff x="813" y="547"/>
            <a:chExt cx="8988" cy="1113"/>
          </a:xfrm>
        </p:grpSpPr>
        <p:sp>
          <p:nvSpPr>
            <p:cNvPr id="2" name="文本框 1"/>
            <p:cNvSpPr txBox="1"/>
            <p:nvPr/>
          </p:nvSpPr>
          <p:spPr>
            <a:xfrm>
              <a:off x="1674" y="547"/>
              <a:ext cx="812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01/</a:t>
              </a:r>
              <a:r>
                <a:rPr lang="zh-CN" altLang="en-US" sz="4000" b="1" dirty="0">
                  <a:solidFill>
                    <a:schemeClr val="tx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Phenomenon</a:t>
              </a:r>
              <a:endParaRPr lang="zh-CN" altLang="en-US" sz="4000" b="1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</p:txBody>
        </p:sp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459" y="547"/>
              <a:ext cx="952" cy="952"/>
            </a:xfrm>
            <a:prstGeom prst="ellipse">
              <a:avLst/>
            </a:prstGeom>
            <a:gradFill>
              <a:gsLst>
                <a:gs pos="0">
                  <a:srgbClr val="8FB4E1">
                    <a:alpha val="90000"/>
                  </a:srgbClr>
                </a:gs>
                <a:gs pos="33000">
                  <a:srgbClr val="306BB2">
                    <a:alpha val="81000"/>
                  </a:srgbClr>
                </a:gs>
                <a:gs pos="100000">
                  <a:srgbClr val="275791"/>
                </a:gs>
              </a:gsLst>
              <a:lin ang="6000000" scaled="0"/>
            </a:gradFill>
            <a:ln>
              <a:noFill/>
            </a:ln>
            <a:effectLst>
              <a:outerShdw blurRad="190500" dist="381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813" y="547"/>
              <a:ext cx="952" cy="952"/>
            </a:xfrm>
            <a:prstGeom prst="ellipse">
              <a:avLst/>
            </a:prstGeom>
            <a:solidFill>
              <a:srgbClr val="B0DCEA"/>
            </a:solidFill>
            <a:ln>
              <a:noFill/>
            </a:ln>
            <a:effectLst>
              <a:outerShdw blurRad="190500" dist="381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9" grpId="0"/>
      <p:bldP spid="29" grpId="1"/>
      <p:bldP spid="8" grpId="0" bldLvl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22676" y="1157605"/>
            <a:ext cx="7034545" cy="5405120"/>
            <a:chOff x="4435" y="1821"/>
            <a:chExt cx="13590" cy="851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图片 3" descr="zzzzz_0000s_0003_矩形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5400000">
              <a:off x="2503" y="3753"/>
              <a:ext cx="8512" cy="4648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7111" y="4414"/>
              <a:ext cx="10914" cy="427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937534" y="3350445"/>
            <a:ext cx="5679904" cy="3548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ts val="7000"/>
              </a:lnSpc>
            </a:pPr>
            <a:r>
              <a:rPr lang="en-US" altLang="zh-CN" sz="9000" b="1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endParaRPr lang="en-US" altLang="zh-CN" sz="9000" b="1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Introduction</a:t>
            </a:r>
            <a:endParaRPr lang="zh-CN" altLang="en-US" sz="5400" b="1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  <a:p>
            <a:pPr lvl="0" algn="ctr">
              <a:buClrTx/>
              <a:buSzTx/>
              <a:buFontTx/>
            </a:pPr>
            <a:endParaRPr lang="zh-CN" altLang="en-US" sz="5400" b="1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ctr">
              <a:lnSpc>
                <a:spcPts val="7000"/>
              </a:lnSpc>
            </a:pPr>
            <a:endParaRPr lang="zh-CN" altLang="en-US" sz="5400" b="1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4943475"/>
            <a:ext cx="12191365" cy="1914525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16255" y="347345"/>
            <a:ext cx="5280025" cy="2061210"/>
            <a:chOff x="813" y="547"/>
            <a:chExt cx="8315" cy="3246"/>
          </a:xfrm>
        </p:grpSpPr>
        <p:sp>
          <p:nvSpPr>
            <p:cNvPr id="10" name="文本框 9"/>
            <p:cNvSpPr txBox="1"/>
            <p:nvPr/>
          </p:nvSpPr>
          <p:spPr>
            <a:xfrm>
              <a:off x="2309" y="547"/>
              <a:ext cx="6819" cy="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02/</a:t>
              </a:r>
              <a:r>
                <a:rPr lang="zh-CN" altLang="en-US" sz="3200" b="1" dirty="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Introduction</a:t>
              </a:r>
              <a:endPara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endParaRPr>
            </a:p>
            <a:p>
              <a:pPr lvl="0" algn="l">
                <a:buClrTx/>
                <a:buSzTx/>
                <a:buFontTx/>
              </a:pPr>
              <a:endPara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  <a:p>
              <a:pPr algn="ctr">
                <a:buClrTx/>
                <a:buSzTx/>
                <a:buFontTx/>
              </a:pPr>
              <a:endParaRPr lang="zh-CN" altLang="en-US" sz="3200" b="1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  <a:p>
              <a:pPr algn="ctr"/>
              <a:endParaRPr lang="zh-CN" altLang="en-US" sz="3200" b="1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1459" y="547"/>
              <a:ext cx="952" cy="952"/>
            </a:xfrm>
            <a:prstGeom prst="ellipse">
              <a:avLst/>
            </a:prstGeom>
            <a:gradFill>
              <a:gsLst>
                <a:gs pos="0">
                  <a:srgbClr val="8FB4E1">
                    <a:alpha val="90000"/>
                  </a:srgbClr>
                </a:gs>
                <a:gs pos="33000">
                  <a:srgbClr val="306BB2">
                    <a:alpha val="81000"/>
                  </a:srgbClr>
                </a:gs>
                <a:gs pos="100000">
                  <a:srgbClr val="275791"/>
                </a:gs>
              </a:gsLst>
              <a:lin ang="6000000" scaled="0"/>
            </a:gradFill>
            <a:ln>
              <a:noFill/>
            </a:ln>
            <a:effectLst>
              <a:outerShdw blurRad="190500" dist="381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813" y="547"/>
              <a:ext cx="952" cy="952"/>
            </a:xfrm>
            <a:prstGeom prst="ellipse">
              <a:avLst/>
            </a:prstGeom>
            <a:solidFill>
              <a:srgbClr val="B0DCEA"/>
            </a:solidFill>
            <a:ln>
              <a:noFill/>
            </a:ln>
            <a:effectLst>
              <a:outerShdw blurRad="190500" dist="38100" dir="2700000" sx="101000" sy="101000" algn="tl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0" y="4943475"/>
            <a:ext cx="11993880" cy="191516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They actively engaged in every aspect of farm work,</a:t>
            </a:r>
            <a:r>
              <a:rPr sz="2400" b="1" u="sng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starting from planting a single seed and guiding the audience through the complete journey of rice germination, growth, flowering, and ultimately reaping the harvest.</a:t>
            </a:r>
            <a:endParaRPr sz="2400" b="1" u="sng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4" grpId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alphaModFix amt="40000"/>
          </a:blip>
          <a:srcRect r="16318"/>
          <a:stretch>
            <a:fillRect/>
          </a:stretch>
        </p:blipFill>
        <p:spPr>
          <a:xfrm rot="16200000">
            <a:off x="2667001" y="-2667001"/>
            <a:ext cx="6858000" cy="1219199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62325" y="923925"/>
            <a:ext cx="48196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Jiang Dunhao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altLang="zh-CN" sz="2000">
                <a:latin typeface="华文新魏" charset="0"/>
                <a:cs typeface="华文新魏" charset="0"/>
              </a:rPr>
              <a:t>T</a:t>
            </a:r>
            <a:r>
              <a:rPr lang="zh-CN" altLang="en-US" sz="2000">
                <a:latin typeface="华文新魏" charset="0"/>
                <a:cs typeface="华文新魏" charset="0"/>
              </a:rPr>
              <a:t>he "</a:t>
            </a:r>
            <a:r>
              <a:rPr lang="en-US" altLang="zh-CN" sz="2000">
                <a:latin typeface="华文新魏" charset="0"/>
                <a:cs typeface="华文新魏" charset="0"/>
              </a:rPr>
              <a:t>oldest</a:t>
            </a:r>
            <a:r>
              <a:rPr lang="zh-CN" altLang="en-US" sz="2000">
                <a:latin typeface="华文新魏" charset="0"/>
                <a:cs typeface="华文新魏" charset="0"/>
              </a:rPr>
              <a:t> brother" of the group.</a:t>
            </a:r>
            <a:endParaRPr lang="zh-CN" altLang="en-US" sz="2000">
              <a:latin typeface="华文新魏" charset="0"/>
              <a:cs typeface="华文新魏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60" y="438150"/>
            <a:ext cx="1167130" cy="1558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015" y="1685925"/>
            <a:ext cx="1127125" cy="1503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625" y="2829560"/>
            <a:ext cx="1143000" cy="15189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6015" y="4157345"/>
            <a:ext cx="1166495" cy="15506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560" y="5180330"/>
            <a:ext cx="1127125" cy="15030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85180" y="1902460"/>
            <a:ext cx="31940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Lu Zhuo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altLang="zh-CN" sz="2000">
                <a:latin typeface="华文新魏" charset="0"/>
                <a:cs typeface="华文新魏" charset="0"/>
              </a:rPr>
              <a:t>T</a:t>
            </a:r>
            <a:r>
              <a:rPr lang="zh-CN" altLang="en-US" sz="2000">
                <a:latin typeface="华文新魏" charset="0"/>
                <a:cs typeface="华文新魏" charset="0"/>
              </a:rPr>
              <a:t>houghtful and likes to solve problems.</a:t>
            </a:r>
            <a:endParaRPr lang="zh-CN" altLang="en-US" sz="2000">
              <a:latin typeface="华文新魏" charset="0"/>
              <a:cs typeface="华文新魏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62325" y="5708015"/>
            <a:ext cx="25228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Zhao Yibo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altLang="zh-CN" sz="2000">
                <a:latin typeface="华文新魏" charset="0"/>
                <a:cs typeface="华文新魏" charset="0"/>
              </a:rPr>
              <a:t>T</a:t>
            </a:r>
            <a:r>
              <a:rPr lang="zh-CN" altLang="en-US" sz="2000">
                <a:latin typeface="华文新魏" charset="0"/>
                <a:cs typeface="华文新魏" charset="0"/>
              </a:rPr>
              <a:t>he team secretary</a:t>
            </a:r>
            <a:r>
              <a:rPr lang="en-US" altLang="zh-CN" sz="2000">
                <a:latin typeface="华文新魏" charset="0"/>
                <a:cs typeface="华文新魏" charset="0"/>
              </a:rPr>
              <a:t>.</a:t>
            </a:r>
            <a:endParaRPr lang="en-US" altLang="zh-CN" sz="2000">
              <a:latin typeface="华文新魏" charset="0"/>
              <a:cs typeface="华文新魏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85180" y="4517390"/>
            <a:ext cx="28702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Li Hao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altLang="zh-CN" sz="2000">
                <a:latin typeface="华文新魏" charset="0"/>
                <a:cs typeface="华文新魏" charset="0"/>
              </a:rPr>
              <a:t>M</a:t>
            </a:r>
            <a:r>
              <a:rPr lang="zh-CN" altLang="en-US" sz="2000">
                <a:latin typeface="华文新魏" charset="0"/>
                <a:cs typeface="华文新魏" charset="0"/>
              </a:rPr>
              <a:t>anages the team’s finances</a:t>
            </a:r>
            <a:r>
              <a:rPr lang="en-US" altLang="zh-CN" sz="2000">
                <a:latin typeface="华文新魏" charset="0"/>
                <a:cs typeface="华文新魏" charset="0"/>
              </a:rPr>
              <a:t>.</a:t>
            </a:r>
            <a:endParaRPr lang="en-US" altLang="zh-CN" sz="2000">
              <a:latin typeface="华文新魏" charset="0"/>
              <a:cs typeface="华文新魏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62325" y="3188970"/>
            <a:ext cx="355473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华文新魏" charset="0"/>
                <a:cs typeface="华文新魏" charset="0"/>
              </a:rPr>
              <a:t>Li Gengyun</a:t>
            </a:r>
            <a:endParaRPr lang="zh-CN" altLang="en-US" sz="2400" b="1">
              <a:latin typeface="华文新魏" charset="0"/>
              <a:cs typeface="华文新魏" charset="0"/>
            </a:endParaRPr>
          </a:p>
          <a:p>
            <a:r>
              <a:rPr lang="en-US" altLang="zh-CN" sz="2000">
                <a:latin typeface="华文新魏" charset="0"/>
                <a:cs typeface="华文新魏" charset="0"/>
              </a:rPr>
              <a:t>H</a:t>
            </a:r>
            <a:r>
              <a:rPr lang="zh-CN" altLang="en-US" sz="2000">
                <a:latin typeface="华文新魏" charset="0"/>
                <a:cs typeface="华文新魏" charset="0"/>
              </a:rPr>
              <a:t>ead of construction</a:t>
            </a:r>
            <a:r>
              <a:rPr lang="en-US" altLang="zh-CN" sz="2000">
                <a:latin typeface="华文新魏" charset="0"/>
                <a:cs typeface="华文新魏" charset="0"/>
              </a:rPr>
              <a:t>.</a:t>
            </a:r>
            <a:endParaRPr lang="en-US" altLang="zh-CN" sz="2000">
              <a:latin typeface="华文新魏" charset="0"/>
              <a:cs typeface="华文新魏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DIAGRAM_VIRTUALLY_FRAME" val="{&quot;height&quot;:346.3,&quot;left&quot;:113.8,&quot;top&quot;:153.35,&quot;width&quot;:960.1}"/>
</p:tagLst>
</file>

<file path=ppt/tags/tag68.xml><?xml version="1.0" encoding="utf-8"?>
<p:tagLst xmlns:p="http://schemas.openxmlformats.org/presentationml/2006/main">
  <p:tag name="KSO_WM_BEAUTIFY_FLAG" val=""/>
  <p:tag name="KSO_WM_DIAGRAM_VIRTUALLY_FRAME" val="{&quot;height&quot;:346.3,&quot;left&quot;:113.8,&quot;top&quot;:153.35,&quot;width&quot;:960.1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  <p:tag name="KSO_WM_DIAGRAM_VIRTUALLY_FRAME" val="{&quot;height&quot;:346.3,&quot;left&quot;:113.8,&quot;top&quot;:153.35,&quot;width&quot;:960.1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346.3,&quot;left&quot;:113.8,&quot;top&quot;:153.35,&quot;width&quot;:960.1}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346.3,&quot;left&quot;:113.8,&quot;top&quot;:153.35,&quot;width&quot;:960.1}"/>
</p:tagLst>
</file>

<file path=ppt/tags/tag73.xml><?xml version="1.0" encoding="utf-8"?>
<p:tagLst xmlns:p="http://schemas.openxmlformats.org/presentationml/2006/main">
  <p:tag name="KSO_WM_BEAUTIFY_FLAG" val=""/>
  <p:tag name="KSO_WM_DIAGRAM_VIRTUALLY_FRAME" val="{&quot;height&quot;:346.3,&quot;left&quot;:113.8,&quot;top&quot;:153.35,&quot;width&quot;:960.1}"/>
</p:tagLst>
</file>

<file path=ppt/tags/tag74.xml><?xml version="1.0" encoding="utf-8"?>
<p:tagLst xmlns:p="http://schemas.openxmlformats.org/presentationml/2006/main">
  <p:tag name="KSO_WM_BEAUTIFY_FLAG" val=""/>
  <p:tag name="KSO_WM_DIAGRAM_VIRTUALLY_FRAME" val="{&quot;height&quot;:346.3,&quot;left&quot;:113.8,&quot;top&quot;:153.35,&quot;width&quot;:960.1}"/>
</p:tagLst>
</file>

<file path=ppt/tags/tag75.xml><?xml version="1.0" encoding="utf-8"?>
<p:tagLst xmlns:p="http://schemas.openxmlformats.org/presentationml/2006/main">
  <p:tag name="KSO_WM_BEAUTIFY_FLAG" val=""/>
  <p:tag name="KSO_WM_DIAGRAM_VIRTUALLY_FRAME" val="{&quot;height&quot;:346.3,&quot;left&quot;:113.8,&quot;top&quot;:153.35,&quot;width&quot;:960.1}"/>
</p:tagLst>
</file>

<file path=ppt/tags/tag76.xml><?xml version="1.0" encoding="utf-8"?>
<p:tagLst xmlns:p="http://schemas.openxmlformats.org/presentationml/2006/main">
  <p:tag name="KSO_WM_BEAUTIFY_FLAG" val=""/>
  <p:tag name="KSO_WM_DIAGRAM_VIRTUALLY_FRAME" val="{&quot;height&quot;:346.3,&quot;left&quot;:113.8,&quot;top&quot;:153.35,&quot;width&quot;:960.1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commondata" val="eyJoZGlkIjoiOGI4NjI5OTBmMDM1ODFlMDkzNDFlZTFiMWNhZWU5ZTM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1244</Words>
  <Application>WPS 演示</Application>
  <PresentationFormat>宽屏</PresentationFormat>
  <Paragraphs>72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宋体</vt:lpstr>
      <vt:lpstr>Wingdings</vt:lpstr>
      <vt:lpstr>Wingdings</vt:lpstr>
      <vt:lpstr>华文新魏</vt:lpstr>
      <vt:lpstr>华文细黑</vt:lpstr>
      <vt:lpstr>微软雅黑</vt:lpstr>
      <vt:lpstr>Cinzel</vt:lpstr>
      <vt:lpstr>华文新魏</vt:lpstr>
      <vt:lpstr>Segoe Print</vt:lpstr>
      <vt:lpstr>Arial Unicode MS</vt:lpstr>
      <vt:lpstr>Calibri</vt:lpstr>
      <vt:lpstr>PingFang SC Semibold</vt:lpstr>
      <vt:lpstr>PingFang SC Regular</vt:lpstr>
      <vt:lpstr>微软雅黑 Light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reika</cp:lastModifiedBy>
  <cp:revision>164</cp:revision>
  <dcterms:created xsi:type="dcterms:W3CDTF">2024-11-12T12:18:00Z</dcterms:created>
  <dcterms:modified xsi:type="dcterms:W3CDTF">2024-11-21T10:43:48Z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2052-12.1.0.18372</vt:lpwstr>
  </property>
  <property fmtid="{D5CDD505-2E9C-101B-9397-08002B2CF9AE}" pid="3" name="ICV">
    <vt:lpwstr>CA7601910FE2456C85CEBA350E56FD17_12</vt:lpwstr>
  </property>
</Properties>
</file>