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57" r:id="rId2"/>
    <p:sldId id="271" r:id="rId3"/>
    <p:sldId id="258" r:id="rId4"/>
    <p:sldId id="259" r:id="rId5"/>
    <p:sldId id="260" r:id="rId6"/>
    <p:sldId id="261" r:id="rId7"/>
    <p:sldId id="262" r:id="rId8"/>
    <p:sldId id="272" r:id="rId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342"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6D3D1-9249-4152-BB26-74AFE476ACB6}" type="datetimeFigureOut">
              <a:rPr lang="zh-CN" altLang="en-US" smtClean="0"/>
              <a:t>2024/11/15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F06C53-504F-4E5F-BF7D-9EA74D589961}" type="slidenum">
              <a:rPr lang="zh-CN" altLang="en-US" smtClean="0"/>
              <a:t>‹#›</a:t>
            </a:fld>
            <a:endParaRPr lang="zh-CN" altLang="en-US"/>
          </a:p>
        </p:txBody>
      </p:sp>
    </p:spTree>
    <p:extLst>
      <p:ext uri="{BB962C8B-B14F-4D97-AF65-F5344CB8AC3E}">
        <p14:creationId xmlns:p14="http://schemas.microsoft.com/office/powerpoint/2010/main" val="4285450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Chry</a:t>
            </a:r>
            <a:r>
              <a:rPr lang="en-US" altLang="zh-CN" dirty="0"/>
              <a:t>/’</a:t>
            </a:r>
            <a:r>
              <a:rPr lang="en-US" altLang="zh-CN" dirty="0" err="1"/>
              <a:t>san</a:t>
            </a:r>
            <a:r>
              <a:rPr lang="en-US" altLang="zh-CN" dirty="0"/>
              <a:t>/the/mum </a:t>
            </a:r>
            <a:r>
              <a:rPr lang="zh-CN" altLang="en-US" dirty="0"/>
              <a:t>菊花</a:t>
            </a:r>
            <a:endParaRPr lang="en-US" altLang="zh-CN" dirty="0"/>
          </a:p>
          <a:p>
            <a:r>
              <a:rPr lang="en-US" altLang="zh-CN" dirty="0" err="1"/>
              <a:t>Os</a:t>
            </a:r>
            <a:r>
              <a:rPr lang="en-US" altLang="zh-CN" dirty="0"/>
              <a:t>/’man/thus </a:t>
            </a:r>
            <a:r>
              <a:rPr lang="zh-CN" altLang="en-US" dirty="0"/>
              <a:t>桂花</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4FD3A-752A-4A7D-ACE2-6DB240D296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2155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a:t>
            </a:r>
            <a:r>
              <a:rPr lang="en-US" altLang="zh-CN" dirty="0"/>
              <a:t>Flavonoid </a:t>
            </a:r>
            <a:r>
              <a:rPr lang="zh-CN" altLang="en-US" dirty="0"/>
              <a:t>类黄酮</a:t>
            </a:r>
            <a:endParaRPr lang="en-US" altLang="zh-CN" dirty="0"/>
          </a:p>
          <a:p>
            <a:r>
              <a:rPr lang="en-US" altLang="zh-CN" dirty="0" err="1"/>
              <a:t>Aro’matic</a:t>
            </a:r>
            <a:r>
              <a:rPr lang="en-US" altLang="zh-CN" dirty="0"/>
              <a:t> oil </a:t>
            </a:r>
            <a:r>
              <a:rPr lang="zh-CN" altLang="en-US" dirty="0"/>
              <a:t>精油</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4FD3A-752A-4A7D-ACE2-6DB240D296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1579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sz="1200" dirty="0">
                <a:ln w="12700">
                  <a:noFill/>
                </a:ln>
                <a:solidFill>
                  <a:srgbClr val="262626">
                    <a:alpha val="100000"/>
                  </a:srgbClr>
                </a:solidFill>
                <a:latin typeface="Source Han Sans"/>
                <a:ea typeface="Source Han Sans"/>
                <a:cs typeface="Source Han Sans"/>
              </a:rPr>
              <a:t>The history of using flowers as decoration in China can be traced back to ancient times, with rich expressions in floral decorative arts</a:t>
            </a:r>
          </a:p>
          <a:p>
            <a:r>
              <a:rPr kumimoji="1" lang="en-US" altLang="zh-CN" sz="1200" dirty="0">
                <a:ln w="12700">
                  <a:noFill/>
                </a:ln>
                <a:solidFill>
                  <a:srgbClr val="262626">
                    <a:alpha val="100000"/>
                  </a:srgbClr>
                </a:solidFill>
                <a:latin typeface="Source Han Sans"/>
                <a:ea typeface="Source Han Sans"/>
                <a:cs typeface="Source Han Sans"/>
              </a:rPr>
              <a:t>This practice was not restricted to sex, age, and classes back in ancient China.</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4FD3A-752A-4A7D-ACE2-6DB240D296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9067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dirty="0">
                <a:ln w="12700">
                  <a:noFill/>
                </a:ln>
                <a:solidFill>
                  <a:srgbClr val="262626">
                    <a:alpha val="100000"/>
                  </a:srgbClr>
                </a:solidFill>
                <a:latin typeface="Source Han Sans"/>
                <a:ea typeface="Source Han Sans"/>
                <a:cs typeface="Source Han Sans"/>
              </a:rPr>
              <a:t>It showcases the beauty and vitality of flowers through skillful combination and arrangement. It is not only a form of decoration but also a form of artistic creation.</a:t>
            </a:r>
            <a:endParaRPr kumimoji="1"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4FD3A-752A-4A7D-ACE2-6DB240D296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026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199127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645930"/>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alphaModFix/>
          </a:blip>
          <a:srcRect t="37650" b="9433"/>
          <a:stretch>
            <a:fillRect/>
          </a:stretch>
        </p:blipFill>
        <p:spPr>
          <a:xfrm>
            <a:off x="0" y="406400"/>
            <a:ext cx="12192000" cy="6451600"/>
          </a:xfrm>
          <a:custGeom>
            <a:avLst/>
            <a:gdLst/>
            <a:ahLst/>
            <a:cxnLst/>
            <a:rect l="l" t="t" r="r" b="b"/>
            <a:pathLst>
              <a:path w="12192000" h="6451600">
                <a:moveTo>
                  <a:pt x="0" y="0"/>
                </a:moveTo>
                <a:lnTo>
                  <a:pt x="12192000" y="0"/>
                </a:lnTo>
                <a:lnTo>
                  <a:pt x="12192000" y="6451600"/>
                </a:lnTo>
                <a:lnTo>
                  <a:pt x="0" y="6451600"/>
                </a:lnTo>
                <a:close/>
              </a:path>
            </a:pathLst>
          </a:custGeom>
          <a:noFill/>
          <a:ln>
            <a:noFill/>
          </a:ln>
        </p:spPr>
      </p:pic>
      <p:pic>
        <p:nvPicPr>
          <p:cNvPr id="3" name="图片 2"/>
          <p:cNvPicPr>
            <a:picLocks noChangeAspect="1"/>
          </p:cNvPicPr>
          <p:nvPr/>
        </p:nvPicPr>
        <p:blipFill>
          <a:blip r:embed="rId3">
            <a:alphaModFix/>
          </a:blip>
          <a:srcRect l="42341" t="1961" b="61744"/>
          <a:stretch>
            <a:fillRect/>
          </a:stretch>
        </p:blipFill>
        <p:spPr>
          <a:xfrm flipH="1">
            <a:off x="8750301" y="-64393"/>
            <a:ext cx="2943717" cy="1853063"/>
          </a:xfrm>
          <a:custGeom>
            <a:avLst/>
            <a:gdLst/>
            <a:ahLst/>
            <a:cxnLst/>
            <a:rect l="l" t="t" r="r" b="b"/>
            <a:pathLst>
              <a:path w="2946400" h="1854200">
                <a:moveTo>
                  <a:pt x="2125014" y="0"/>
                </a:moveTo>
                <a:lnTo>
                  <a:pt x="1841679" y="682580"/>
                </a:lnTo>
                <a:lnTo>
                  <a:pt x="1429555" y="1236371"/>
                </a:lnTo>
                <a:lnTo>
                  <a:pt x="1043189" y="1352281"/>
                </a:lnTo>
                <a:lnTo>
                  <a:pt x="515155" y="1017431"/>
                </a:lnTo>
                <a:lnTo>
                  <a:pt x="0" y="1068946"/>
                </a:lnTo>
                <a:lnTo>
                  <a:pt x="25758" y="1493949"/>
                </a:lnTo>
                <a:lnTo>
                  <a:pt x="465673" y="1853063"/>
                </a:lnTo>
                <a:lnTo>
                  <a:pt x="1740494" y="1853063"/>
                </a:lnTo>
                <a:lnTo>
                  <a:pt x="2511380" y="1365160"/>
                </a:lnTo>
                <a:lnTo>
                  <a:pt x="2943717" y="1089467"/>
                </a:lnTo>
                <a:lnTo>
                  <a:pt x="2943717" y="49319"/>
                </a:lnTo>
                <a:close/>
              </a:path>
            </a:pathLst>
          </a:custGeom>
          <a:noFill/>
          <a:ln>
            <a:noFill/>
          </a:ln>
        </p:spPr>
      </p:pic>
      <p:sp>
        <p:nvSpPr>
          <p:cNvPr id="4" name="标题 1"/>
          <p:cNvSpPr txBox="1"/>
          <p:nvPr/>
        </p:nvSpPr>
        <p:spPr>
          <a:xfrm>
            <a:off x="135851" y="101600"/>
            <a:ext cx="11920298" cy="6654800"/>
          </a:xfrm>
          <a:prstGeom prst="plaque">
            <a:avLst>
              <a:gd name="adj" fmla="val 6892"/>
            </a:avLst>
          </a:prstGeom>
          <a:noFill/>
          <a:ln w="44450" cap="sq">
            <a:solidFill>
              <a:schemeClr val="accent1">
                <a:lumMod val="75000"/>
                <a:alpha val="100000"/>
              </a:schemeClr>
            </a:solidFill>
            <a:miter/>
          </a:ln>
        </p:spPr>
        <p:txBody>
          <a:bodyPr vert="horz" wrap="squar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5" name="标题 1"/>
          <p:cNvSpPr txBox="1"/>
          <p:nvPr/>
        </p:nvSpPr>
        <p:spPr>
          <a:xfrm>
            <a:off x="290810" y="243168"/>
            <a:ext cx="11610379" cy="6371663"/>
          </a:xfrm>
          <a:prstGeom prst="plaque">
            <a:avLst>
              <a:gd name="adj" fmla="val 6892"/>
            </a:avLst>
          </a:prstGeom>
          <a:noFill/>
          <a:ln w="22225" cap="sq">
            <a:solidFill>
              <a:schemeClr val="accent1">
                <a:alpha val="100000"/>
              </a:schemeClr>
            </a:solidFill>
            <a:miter/>
          </a:ln>
        </p:spPr>
        <p:txBody>
          <a:bodyPr vert="horz" wrap="squar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7" name="标题 1"/>
          <p:cNvSpPr txBox="1"/>
          <p:nvPr/>
        </p:nvSpPr>
        <p:spPr>
          <a:xfrm>
            <a:off x="4535582" y="4054613"/>
            <a:ext cx="3455479" cy="808313"/>
          </a:xfrm>
          <a:prstGeom prst="plaque">
            <a:avLst/>
          </a:prstGeom>
          <a:solidFill>
            <a:schemeClr val="accent1">
              <a:alpha val="36000"/>
            </a:schemeClr>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10" name="标题 1"/>
          <p:cNvSpPr txBox="1"/>
          <p:nvPr/>
        </p:nvSpPr>
        <p:spPr>
          <a:xfrm>
            <a:off x="2737959" y="3338636"/>
            <a:ext cx="170119" cy="300946"/>
          </a:xfrm>
          <a:prstGeom prst="leftBrace">
            <a:avLst>
              <a:gd name="adj1" fmla="val 37559"/>
              <a:gd name="adj2" fmla="val 57537"/>
            </a:avLst>
          </a:prstGeom>
          <a:noFill/>
          <a:ln w="9525" cap="sq">
            <a:solidFill>
              <a:schemeClr val="accent1"/>
            </a:solidFill>
            <a:miter/>
          </a:ln>
        </p:spPr>
        <p:txBody>
          <a:bodyPr vert="horz" wrap="squar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11" name="标题 1"/>
          <p:cNvSpPr txBox="1"/>
          <p:nvPr/>
        </p:nvSpPr>
        <p:spPr>
          <a:xfrm flipH="1">
            <a:off x="9283922" y="3338636"/>
            <a:ext cx="170119" cy="300946"/>
          </a:xfrm>
          <a:prstGeom prst="leftBrace">
            <a:avLst>
              <a:gd name="adj1" fmla="val 37559"/>
              <a:gd name="adj2" fmla="val 57537"/>
            </a:avLst>
          </a:prstGeom>
          <a:noFill/>
          <a:ln w="9525" cap="sq">
            <a:solidFill>
              <a:schemeClr val="accent1"/>
            </a:solidFill>
            <a:miter/>
          </a:ln>
        </p:spPr>
        <p:txBody>
          <a:bodyPr vert="horz" wrap="squar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12" name="标题 1"/>
          <p:cNvSpPr txBox="1"/>
          <p:nvPr/>
        </p:nvSpPr>
        <p:spPr>
          <a:xfrm>
            <a:off x="4733263" y="4194313"/>
            <a:ext cx="3085520" cy="556591"/>
          </a:xfrm>
          <a:prstGeom prst="plaque">
            <a:avLst/>
          </a:prstGeom>
          <a:noFill/>
          <a:ln w="12700" cap="sq">
            <a:solidFill>
              <a:schemeClr val="accent2"/>
            </a:solidFill>
            <a:miter/>
          </a:ln>
        </p:spPr>
        <p:txBody>
          <a:bodyPr vert="horz" wrap="squar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13" name="标题 1"/>
          <p:cNvSpPr txBox="1"/>
          <p:nvPr/>
        </p:nvSpPr>
        <p:spPr>
          <a:xfrm>
            <a:off x="4918055" y="4282357"/>
            <a:ext cx="304942" cy="330328"/>
          </a:xfrm>
          <a:custGeom>
            <a:avLst/>
            <a:gdLst>
              <a:gd name="connsiteX0" fmla="*/ 332293 w 664672"/>
              <a:gd name="connsiteY0" fmla="*/ 387672 h 720001"/>
              <a:gd name="connsiteX1" fmla="*/ 660804 w 664672"/>
              <a:gd name="connsiteY1" fmla="*/ 598902 h 720001"/>
              <a:gd name="connsiteX2" fmla="*/ 563560 w 664672"/>
              <a:gd name="connsiteY2" fmla="*/ 720001 h 720001"/>
              <a:gd name="connsiteX3" fmla="*/ 101112 w 664672"/>
              <a:gd name="connsiteY3" fmla="*/ 720001 h 720001"/>
              <a:gd name="connsiteX4" fmla="*/ 3868 w 664672"/>
              <a:gd name="connsiteY4" fmla="*/ 598902 h 720001"/>
              <a:gd name="connsiteX5" fmla="*/ 332293 w 664672"/>
              <a:gd name="connsiteY5" fmla="*/ 387672 h 720001"/>
              <a:gd name="connsiteX6" fmla="*/ 332293 w 664672"/>
              <a:gd name="connsiteY6" fmla="*/ 0 h 720001"/>
              <a:gd name="connsiteX7" fmla="*/ 509517 w 664672"/>
              <a:gd name="connsiteY7" fmla="*/ 177224 h 720001"/>
              <a:gd name="connsiteX8" fmla="*/ 332293 w 664672"/>
              <a:gd name="connsiteY8" fmla="*/ 354448 h 720001"/>
              <a:gd name="connsiteX9" fmla="*/ 155069 w 664672"/>
              <a:gd name="connsiteY9" fmla="*/ 177224 h 720001"/>
              <a:gd name="connsiteX10" fmla="*/ 332293 w 664672"/>
              <a:gd name="connsiteY10" fmla="*/ 0 h 720001"/>
            </a:gdLst>
            <a:ahLst/>
            <a:cxnLst/>
            <a:rect l="l" t="t" r="r" b="b"/>
            <a:pathLst>
              <a:path w="664672" h="720001">
                <a:moveTo>
                  <a:pt x="332293" y="387672"/>
                </a:moveTo>
                <a:cubicBezTo>
                  <a:pt x="550549" y="387672"/>
                  <a:pt x="628448" y="491162"/>
                  <a:pt x="660804" y="598902"/>
                </a:cubicBezTo>
                <a:cubicBezTo>
                  <a:pt x="679021" y="659624"/>
                  <a:pt x="630616" y="720001"/>
                  <a:pt x="563560" y="720001"/>
                </a:cubicBezTo>
                <a:lnTo>
                  <a:pt x="101112" y="720001"/>
                </a:lnTo>
                <a:cubicBezTo>
                  <a:pt x="34057" y="720001"/>
                  <a:pt x="-14348" y="659624"/>
                  <a:pt x="3868" y="598902"/>
                </a:cubicBezTo>
                <a:cubicBezTo>
                  <a:pt x="36138" y="491162"/>
                  <a:pt x="114037" y="387672"/>
                  <a:pt x="332293" y="387672"/>
                </a:cubicBezTo>
                <a:close/>
                <a:moveTo>
                  <a:pt x="332293" y="0"/>
                </a:moveTo>
                <a:cubicBezTo>
                  <a:pt x="430230" y="0"/>
                  <a:pt x="509604" y="79287"/>
                  <a:pt x="509517" y="177224"/>
                </a:cubicBezTo>
                <a:cubicBezTo>
                  <a:pt x="509517" y="275074"/>
                  <a:pt x="430144" y="354448"/>
                  <a:pt x="332293" y="354448"/>
                </a:cubicBezTo>
                <a:cubicBezTo>
                  <a:pt x="234442" y="354448"/>
                  <a:pt x="155069" y="275074"/>
                  <a:pt x="155069" y="177224"/>
                </a:cubicBezTo>
                <a:cubicBezTo>
                  <a:pt x="155069" y="79287"/>
                  <a:pt x="234442" y="0"/>
                  <a:pt x="332293" y="0"/>
                </a:cubicBezTo>
                <a:close/>
              </a:path>
            </a:pathLst>
          </a:custGeom>
          <a:solidFill>
            <a:schemeClr val="accent2"/>
          </a:solidFill>
          <a:ln w="9525" cap="sq">
            <a:solidFill>
              <a:schemeClr val="bg1"/>
            </a:solidFill>
            <a:miter/>
          </a:ln>
          <a:effectLst>
            <a:outerShdw blurRad="50800" dist="38100" dir="2700000" algn="tl" rotWithShape="0">
              <a:schemeClr val="accent2">
                <a:alpha val="40000"/>
              </a:schemeClr>
            </a:outerShdw>
          </a:effectLst>
        </p:spPr>
        <p:txBody>
          <a:bodyPr vert="horz" wrap="squar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pic>
        <p:nvPicPr>
          <p:cNvPr id="18" name="图片 17"/>
          <p:cNvPicPr>
            <a:picLocks noChangeAspect="1"/>
          </p:cNvPicPr>
          <p:nvPr/>
        </p:nvPicPr>
        <p:blipFill>
          <a:blip r:embed="rId4">
            <a:alphaModFix/>
          </a:blip>
          <a:srcRect b="71082"/>
          <a:stretch>
            <a:fillRect/>
          </a:stretch>
        </p:blipFill>
        <p:spPr>
          <a:xfrm>
            <a:off x="-479629" y="3033152"/>
            <a:ext cx="2814652" cy="813955"/>
          </a:xfrm>
          <a:prstGeom prst="rect">
            <a:avLst/>
          </a:prstGeom>
          <a:noFill/>
          <a:ln>
            <a:noFill/>
          </a:ln>
        </p:spPr>
      </p:pic>
      <p:pic>
        <p:nvPicPr>
          <p:cNvPr id="19" name="图片 18"/>
          <p:cNvPicPr>
            <a:picLocks noChangeAspect="1"/>
          </p:cNvPicPr>
          <p:nvPr/>
        </p:nvPicPr>
        <p:blipFill>
          <a:blip r:embed="rId4">
            <a:alphaModFix/>
          </a:blip>
          <a:srcRect b="71082"/>
          <a:stretch>
            <a:fillRect/>
          </a:stretch>
        </p:blipFill>
        <p:spPr>
          <a:xfrm flipH="1">
            <a:off x="9770588" y="3033152"/>
            <a:ext cx="2814652" cy="813955"/>
          </a:xfrm>
          <a:prstGeom prst="rect">
            <a:avLst/>
          </a:prstGeom>
          <a:noFill/>
          <a:ln>
            <a:noFill/>
          </a:ln>
        </p:spPr>
      </p:pic>
      <p:pic>
        <p:nvPicPr>
          <p:cNvPr id="20" name="图片 19"/>
          <p:cNvPicPr>
            <a:picLocks noChangeAspect="1"/>
          </p:cNvPicPr>
          <p:nvPr/>
        </p:nvPicPr>
        <p:blipFill>
          <a:blip r:embed="rId5">
            <a:alphaModFix/>
          </a:blip>
          <a:srcRect/>
          <a:stretch>
            <a:fillRect/>
          </a:stretch>
        </p:blipFill>
        <p:spPr>
          <a:xfrm>
            <a:off x="396046" y="1156078"/>
            <a:ext cx="1106258" cy="1250223"/>
          </a:xfrm>
          <a:prstGeom prst="rect">
            <a:avLst/>
          </a:prstGeom>
          <a:noFill/>
          <a:ln>
            <a:noFill/>
          </a:ln>
        </p:spPr>
      </p:pic>
      <p:pic>
        <p:nvPicPr>
          <p:cNvPr id="21" name="图片 20"/>
          <p:cNvPicPr>
            <a:picLocks noChangeAspect="1"/>
          </p:cNvPicPr>
          <p:nvPr/>
        </p:nvPicPr>
        <p:blipFill>
          <a:blip r:embed="rId6">
            <a:alphaModFix/>
          </a:blip>
          <a:srcRect/>
          <a:stretch>
            <a:fillRect/>
          </a:stretch>
        </p:blipFill>
        <p:spPr>
          <a:xfrm>
            <a:off x="10732776" y="2262945"/>
            <a:ext cx="1106258" cy="1338538"/>
          </a:xfrm>
          <a:prstGeom prst="rect">
            <a:avLst/>
          </a:prstGeom>
          <a:noFill/>
          <a:ln>
            <a:noFill/>
          </a:ln>
        </p:spPr>
      </p:pic>
      <p:pic>
        <p:nvPicPr>
          <p:cNvPr id="22" name="图片 21"/>
          <p:cNvPicPr>
            <a:picLocks noChangeAspect="1"/>
          </p:cNvPicPr>
          <p:nvPr/>
        </p:nvPicPr>
        <p:blipFill>
          <a:blip r:embed="rId7">
            <a:alphaModFix/>
          </a:blip>
          <a:srcRect/>
          <a:stretch>
            <a:fillRect/>
          </a:stretch>
        </p:blipFill>
        <p:spPr>
          <a:xfrm>
            <a:off x="9999772" y="234502"/>
            <a:ext cx="877900" cy="877900"/>
          </a:xfrm>
          <a:prstGeom prst="rect">
            <a:avLst/>
          </a:prstGeom>
          <a:noFill/>
          <a:ln>
            <a:noFill/>
          </a:ln>
        </p:spPr>
      </p:pic>
      <p:sp>
        <p:nvSpPr>
          <p:cNvPr id="23" name="标题 1"/>
          <p:cNvSpPr txBox="1"/>
          <p:nvPr/>
        </p:nvSpPr>
        <p:spPr>
          <a:xfrm>
            <a:off x="1975633" y="1288482"/>
            <a:ext cx="8240732" cy="1884049"/>
          </a:xfrm>
          <a:prstGeom prst="rect">
            <a:avLst/>
          </a:prstGeom>
          <a:noFill/>
          <a:ln>
            <a:noFill/>
          </a:ln>
        </p:spPr>
        <p:txBody>
          <a:bodyPr vert="horz" wrap="square"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000" b="0" i="0" u="none" strike="noStrike" kern="1200" cap="none" spc="0" normalizeH="0" baseline="0" noProof="0" dirty="0">
                <a:ln w="12700">
                  <a:noFill/>
                </a:ln>
                <a:solidFill>
                  <a:srgbClr val="262626">
                    <a:alpha val="100000"/>
                  </a:srgbClr>
                </a:solidFill>
                <a:effectLst/>
                <a:uLnTx/>
                <a:uFillTx/>
                <a:latin typeface="Dream-XinCuSongGB"/>
                <a:ea typeface="Dream-XinCuSongGB"/>
                <a:cs typeface="Dream-XinCuSongGB"/>
              </a:rPr>
              <a:t>The Culture of Flowers</a:t>
            </a:r>
            <a:endParaRPr kumimoji="1" lang="zh-CN" altLang="en-US" sz="6000" b="0" i="0" u="none" strike="noStrike" kern="1200" cap="none" spc="0" normalizeH="0" baseline="0" noProof="0" dirty="0">
              <a:ln>
                <a:noFill/>
              </a:ln>
              <a:solidFill>
                <a:srgbClr val="000000"/>
              </a:solidFill>
              <a:effectLst/>
              <a:uLnTx/>
              <a:uFillTx/>
              <a:latin typeface="等线" panose="020F0502020204030204"/>
              <a:ea typeface="等线" panose="02010600030101010101" pitchFamily="2" charset="-122"/>
              <a:cs typeface="+mn-cs"/>
            </a:endParaRPr>
          </a:p>
        </p:txBody>
      </p:sp>
      <p:sp>
        <p:nvSpPr>
          <p:cNvPr id="24" name="文本框 23">
            <a:extLst>
              <a:ext uri="{FF2B5EF4-FFF2-40B4-BE49-F238E27FC236}">
                <a16:creationId xmlns:a16="http://schemas.microsoft.com/office/drawing/2014/main" id="{678B11BB-554F-30D5-21CD-52F055A6806E}"/>
              </a:ext>
            </a:extLst>
          </p:cNvPr>
          <p:cNvSpPr txBox="1"/>
          <p:nvPr/>
        </p:nvSpPr>
        <p:spPr>
          <a:xfrm>
            <a:off x="5479961" y="4282357"/>
            <a:ext cx="20348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等线" panose="020F0502020204030204"/>
                <a:ea typeface="等线" panose="02010600030101010101" pitchFamily="2" charset="-122"/>
                <a:cs typeface="+mn-cs"/>
              </a:rPr>
              <a:t>Chen </a:t>
            </a:r>
            <a:r>
              <a:rPr kumimoji="0" lang="en-US" altLang="zh-CN" sz="2000" b="1" i="0" u="none" strike="noStrike" kern="1200" cap="none" spc="0" normalizeH="0" baseline="0" noProof="0" dirty="0" err="1">
                <a:ln>
                  <a:noFill/>
                </a:ln>
                <a:solidFill>
                  <a:srgbClr val="000000"/>
                </a:solidFill>
                <a:effectLst/>
                <a:uLnTx/>
                <a:uFillTx/>
                <a:latin typeface="等线" panose="020F0502020204030204"/>
                <a:ea typeface="等线" panose="02010600030101010101" pitchFamily="2" charset="-122"/>
                <a:cs typeface="+mn-cs"/>
              </a:rPr>
              <a:t>Weiping</a:t>
            </a:r>
            <a:r>
              <a:rPr kumimoji="0" lang="en-US" altLang="zh-CN" sz="2000" b="1" i="0" u="none" strike="noStrike" kern="1200" cap="none" spc="0" normalizeH="0" baseline="0" noProof="0" dirty="0">
                <a:ln>
                  <a:noFill/>
                </a:ln>
                <a:solidFill>
                  <a:srgbClr val="000000"/>
                </a:solidFill>
                <a:effectLst/>
                <a:uLnTx/>
                <a:uFillTx/>
                <a:latin typeface="等线" panose="020F0502020204030204"/>
                <a:ea typeface="等线" panose="02010600030101010101" pitchFamily="2" charset="-122"/>
                <a:cs typeface="+mn-cs"/>
              </a:rPr>
              <a:t> </a:t>
            </a:r>
            <a:endParaRPr kumimoji="0" lang="zh-CN" altLang="en-US" sz="2000" b="1" i="0" u="none" strike="noStrike" kern="1200" cap="none" spc="0" normalizeH="0" baseline="0" noProof="0" dirty="0">
              <a:ln>
                <a:noFill/>
              </a:ln>
              <a:solidFill>
                <a:srgbClr val="000000"/>
              </a:solidFill>
              <a:effectLst/>
              <a:uLnTx/>
              <a:uFillTx/>
              <a:latin typeface="等线" panose="020F0502020204030204"/>
              <a:ea typeface="等线" panose="02010600030101010101" pitchFamily="2" charset="-122"/>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3" name="标题 1"/>
          <p:cNvSpPr txBox="1"/>
          <p:nvPr/>
        </p:nvSpPr>
        <p:spPr>
          <a:xfrm rot="5400000">
            <a:off x="-1242384" y="1242383"/>
            <a:ext cx="4504068" cy="2019299"/>
          </a:xfrm>
          <a:custGeom>
            <a:avLst/>
            <a:gdLst>
              <a:gd name="connsiteX0" fmla="*/ 0 w 4076700"/>
              <a:gd name="connsiteY0" fmla="*/ 1827698 h 1827698"/>
              <a:gd name="connsiteX1" fmla="*/ 0 w 4076700"/>
              <a:gd name="connsiteY1" fmla="*/ 0 h 1827698"/>
              <a:gd name="connsiteX2" fmla="*/ 36085 w 4076700"/>
              <a:gd name="connsiteY2" fmla="*/ 28459 h 1827698"/>
              <a:gd name="connsiteX3" fmla="*/ 2608491 w 4076700"/>
              <a:gd name="connsiteY3" fmla="*/ 1363043 h 1827698"/>
              <a:gd name="connsiteX4" fmla="*/ 3759978 w 4076700"/>
              <a:gd name="connsiteY4" fmla="*/ 1738682 h 1827698"/>
              <a:gd name="connsiteX5" fmla="*/ 4059114 w 4076700"/>
              <a:gd name="connsiteY5" fmla="*/ 1816164 h 1827698"/>
              <a:gd name="connsiteX6" fmla="*/ 4076700 w 4076700"/>
              <a:gd name="connsiteY6" fmla="*/ 1827698 h 1827698"/>
            </a:gdLst>
            <a:ahLst/>
            <a:cxnLst/>
            <a:rect l="l" t="t" r="r" b="b"/>
            <a:pathLst>
              <a:path w="4076700" h="1827698">
                <a:moveTo>
                  <a:pt x="0" y="1827698"/>
                </a:moveTo>
                <a:lnTo>
                  <a:pt x="0" y="0"/>
                </a:lnTo>
                <a:lnTo>
                  <a:pt x="36085" y="28459"/>
                </a:lnTo>
                <a:cubicBezTo>
                  <a:pt x="650490" y="487036"/>
                  <a:pt x="1556501" y="968129"/>
                  <a:pt x="2608491" y="1363043"/>
                </a:cubicBezTo>
                <a:cubicBezTo>
                  <a:pt x="3002987" y="1511136"/>
                  <a:pt x="3390001" y="1636595"/>
                  <a:pt x="3759978" y="1738682"/>
                </a:cubicBezTo>
                <a:lnTo>
                  <a:pt x="4059114" y="1816164"/>
                </a:lnTo>
                <a:lnTo>
                  <a:pt x="4076700" y="1827698"/>
                </a:lnTo>
                <a:close/>
              </a:path>
            </a:pathLst>
          </a:custGeom>
          <a:solidFill>
            <a:schemeClr val="accent1">
              <a:alpha val="28000"/>
            </a:schemeClr>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4" name="标题 1"/>
          <p:cNvSpPr txBox="1"/>
          <p:nvPr/>
        </p:nvSpPr>
        <p:spPr>
          <a:xfrm rot="5400000">
            <a:off x="-1124501" y="1124501"/>
            <a:ext cx="4076700" cy="1827698"/>
          </a:xfrm>
          <a:custGeom>
            <a:avLst/>
            <a:gdLst>
              <a:gd name="connsiteX0" fmla="*/ 0 w 4076700"/>
              <a:gd name="connsiteY0" fmla="*/ 1827698 h 1827698"/>
              <a:gd name="connsiteX1" fmla="*/ 0 w 4076700"/>
              <a:gd name="connsiteY1" fmla="*/ 0 h 1827698"/>
              <a:gd name="connsiteX2" fmla="*/ 36085 w 4076700"/>
              <a:gd name="connsiteY2" fmla="*/ 28459 h 1827698"/>
              <a:gd name="connsiteX3" fmla="*/ 2608491 w 4076700"/>
              <a:gd name="connsiteY3" fmla="*/ 1363043 h 1827698"/>
              <a:gd name="connsiteX4" fmla="*/ 3759978 w 4076700"/>
              <a:gd name="connsiteY4" fmla="*/ 1738682 h 1827698"/>
              <a:gd name="connsiteX5" fmla="*/ 4059114 w 4076700"/>
              <a:gd name="connsiteY5" fmla="*/ 1816164 h 1827698"/>
              <a:gd name="connsiteX6" fmla="*/ 4076700 w 4076700"/>
              <a:gd name="connsiteY6" fmla="*/ 1827698 h 1827698"/>
            </a:gdLst>
            <a:ahLst/>
            <a:cxnLst/>
            <a:rect l="l" t="t" r="r" b="b"/>
            <a:pathLst>
              <a:path w="4076700" h="1827698">
                <a:moveTo>
                  <a:pt x="0" y="1827698"/>
                </a:moveTo>
                <a:lnTo>
                  <a:pt x="0" y="0"/>
                </a:lnTo>
                <a:lnTo>
                  <a:pt x="36085" y="28459"/>
                </a:lnTo>
                <a:cubicBezTo>
                  <a:pt x="650490" y="487036"/>
                  <a:pt x="1556501" y="968129"/>
                  <a:pt x="2608491" y="1363043"/>
                </a:cubicBezTo>
                <a:cubicBezTo>
                  <a:pt x="3002987" y="1511136"/>
                  <a:pt x="3390001" y="1636595"/>
                  <a:pt x="3759978" y="1738682"/>
                </a:cubicBezTo>
                <a:lnTo>
                  <a:pt x="4059114" y="1816164"/>
                </a:lnTo>
                <a:lnTo>
                  <a:pt x="4076700" y="1827698"/>
                </a:lnTo>
                <a:close/>
              </a:path>
            </a:pathLst>
          </a:custGeom>
          <a:solidFill>
            <a:schemeClr val="accent1"/>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5" name="标题 1"/>
          <p:cNvSpPr txBox="1"/>
          <p:nvPr/>
        </p:nvSpPr>
        <p:spPr>
          <a:xfrm rot="16200000">
            <a:off x="9804951" y="4470951"/>
            <a:ext cx="2946400" cy="1827698"/>
          </a:xfrm>
          <a:custGeom>
            <a:avLst/>
            <a:gdLst>
              <a:gd name="connsiteX0" fmla="*/ 0 w 4076700"/>
              <a:gd name="connsiteY0" fmla="*/ 1827698 h 1827698"/>
              <a:gd name="connsiteX1" fmla="*/ 0 w 4076700"/>
              <a:gd name="connsiteY1" fmla="*/ 0 h 1827698"/>
              <a:gd name="connsiteX2" fmla="*/ 36085 w 4076700"/>
              <a:gd name="connsiteY2" fmla="*/ 28459 h 1827698"/>
              <a:gd name="connsiteX3" fmla="*/ 2608491 w 4076700"/>
              <a:gd name="connsiteY3" fmla="*/ 1363043 h 1827698"/>
              <a:gd name="connsiteX4" fmla="*/ 3759978 w 4076700"/>
              <a:gd name="connsiteY4" fmla="*/ 1738682 h 1827698"/>
              <a:gd name="connsiteX5" fmla="*/ 4059114 w 4076700"/>
              <a:gd name="connsiteY5" fmla="*/ 1816164 h 1827698"/>
              <a:gd name="connsiteX6" fmla="*/ 4076700 w 4076700"/>
              <a:gd name="connsiteY6" fmla="*/ 1827698 h 1827698"/>
            </a:gdLst>
            <a:ahLst/>
            <a:cxnLst/>
            <a:rect l="l" t="t" r="r" b="b"/>
            <a:pathLst>
              <a:path w="4076700" h="1827698">
                <a:moveTo>
                  <a:pt x="0" y="1827698"/>
                </a:moveTo>
                <a:lnTo>
                  <a:pt x="0" y="0"/>
                </a:lnTo>
                <a:lnTo>
                  <a:pt x="36085" y="28459"/>
                </a:lnTo>
                <a:cubicBezTo>
                  <a:pt x="650490" y="487036"/>
                  <a:pt x="1556501" y="968129"/>
                  <a:pt x="2608491" y="1363043"/>
                </a:cubicBezTo>
                <a:cubicBezTo>
                  <a:pt x="3002987" y="1511136"/>
                  <a:pt x="3390001" y="1636595"/>
                  <a:pt x="3759978" y="1738682"/>
                </a:cubicBezTo>
                <a:lnTo>
                  <a:pt x="4059114" y="1816164"/>
                </a:lnTo>
                <a:lnTo>
                  <a:pt x="4076700" y="1827698"/>
                </a:lnTo>
                <a:close/>
              </a:path>
            </a:pathLst>
          </a:custGeom>
          <a:solidFill>
            <a:schemeClr val="accent1"/>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6" name="标题 1"/>
          <p:cNvSpPr txBox="1"/>
          <p:nvPr/>
        </p:nvSpPr>
        <p:spPr>
          <a:xfrm rot="16200000">
            <a:off x="9554712" y="4212774"/>
            <a:ext cx="3255278" cy="2019300"/>
          </a:xfrm>
          <a:custGeom>
            <a:avLst/>
            <a:gdLst>
              <a:gd name="connsiteX0" fmla="*/ 0 w 4076700"/>
              <a:gd name="connsiteY0" fmla="*/ 1827698 h 1827698"/>
              <a:gd name="connsiteX1" fmla="*/ 0 w 4076700"/>
              <a:gd name="connsiteY1" fmla="*/ 0 h 1827698"/>
              <a:gd name="connsiteX2" fmla="*/ 36085 w 4076700"/>
              <a:gd name="connsiteY2" fmla="*/ 28459 h 1827698"/>
              <a:gd name="connsiteX3" fmla="*/ 2608491 w 4076700"/>
              <a:gd name="connsiteY3" fmla="*/ 1363043 h 1827698"/>
              <a:gd name="connsiteX4" fmla="*/ 3759978 w 4076700"/>
              <a:gd name="connsiteY4" fmla="*/ 1738682 h 1827698"/>
              <a:gd name="connsiteX5" fmla="*/ 4059114 w 4076700"/>
              <a:gd name="connsiteY5" fmla="*/ 1816164 h 1827698"/>
              <a:gd name="connsiteX6" fmla="*/ 4076700 w 4076700"/>
              <a:gd name="connsiteY6" fmla="*/ 1827698 h 1827698"/>
            </a:gdLst>
            <a:ahLst/>
            <a:cxnLst/>
            <a:rect l="l" t="t" r="r" b="b"/>
            <a:pathLst>
              <a:path w="4076700" h="1827698">
                <a:moveTo>
                  <a:pt x="0" y="1827698"/>
                </a:moveTo>
                <a:lnTo>
                  <a:pt x="0" y="0"/>
                </a:lnTo>
                <a:lnTo>
                  <a:pt x="36085" y="28459"/>
                </a:lnTo>
                <a:cubicBezTo>
                  <a:pt x="650490" y="487036"/>
                  <a:pt x="1556501" y="968129"/>
                  <a:pt x="2608491" y="1363043"/>
                </a:cubicBezTo>
                <a:cubicBezTo>
                  <a:pt x="3002987" y="1511136"/>
                  <a:pt x="3390001" y="1636595"/>
                  <a:pt x="3759978" y="1738682"/>
                </a:cubicBezTo>
                <a:lnTo>
                  <a:pt x="4059114" y="1816164"/>
                </a:lnTo>
                <a:lnTo>
                  <a:pt x="4076700" y="1827698"/>
                </a:lnTo>
                <a:close/>
              </a:path>
            </a:pathLst>
          </a:custGeom>
          <a:solidFill>
            <a:schemeClr val="accent1">
              <a:alpha val="28000"/>
            </a:schemeClr>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7" name="标题 1"/>
          <p:cNvSpPr txBox="1"/>
          <p:nvPr/>
        </p:nvSpPr>
        <p:spPr>
          <a:xfrm>
            <a:off x="4656000" y="1680760"/>
            <a:ext cx="2880000" cy="252000"/>
          </a:xfrm>
          <a:prstGeom prst="roundRect">
            <a:avLst>
              <a:gd name="adj" fmla="val 50000"/>
            </a:avLst>
          </a:prstGeom>
          <a:solidFill>
            <a:schemeClr val="accent1">
              <a:lumMod val="20000"/>
              <a:lumOff val="80000"/>
            </a:schemeClr>
          </a:solidFill>
          <a:ln w="12700" cap="flat">
            <a:noFill/>
            <a:miter/>
          </a:ln>
          <a:effectLst/>
        </p:spPr>
        <p:txBody>
          <a:bodyPr vert="horz" wrap="squar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8" name="标题 1"/>
          <p:cNvSpPr txBox="1"/>
          <p:nvPr/>
        </p:nvSpPr>
        <p:spPr>
          <a:xfrm>
            <a:off x="4756150" y="890247"/>
            <a:ext cx="2679700" cy="615553"/>
          </a:xfrm>
          <a:prstGeom prst="rect">
            <a:avLst/>
          </a:prstGeom>
          <a:noFill/>
          <a:ln>
            <a:noFill/>
          </a:ln>
        </p:spPr>
        <p:txBody>
          <a:bodyPr vert="horz"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0" i="0" u="none" strike="noStrike" kern="1200" cap="none" spc="0" normalizeH="0" baseline="0" noProof="0" dirty="0">
                <a:ln w="12700">
                  <a:noFill/>
                </a:ln>
                <a:solidFill>
                  <a:srgbClr val="BAA17F">
                    <a:alpha val="100000"/>
                  </a:srgbClr>
                </a:solidFill>
                <a:effectLst/>
                <a:uLnTx/>
                <a:uFillTx/>
                <a:latin typeface="OPPOSans R"/>
                <a:ea typeface="OPPOSans R"/>
                <a:cs typeface="OPPOSans R"/>
              </a:rPr>
              <a:t>CONTENT</a:t>
            </a:r>
            <a:endParaRPr kumimoji="1" lang="zh-CN" altLang="en-US" sz="4000" b="0" i="0" u="none" strike="noStrike" kern="1200" cap="none" spc="0" normalizeH="0" baseline="0" noProof="0" dirty="0">
              <a:ln>
                <a:noFill/>
              </a:ln>
              <a:solidFill>
                <a:srgbClr val="000000"/>
              </a:solidFill>
              <a:effectLst/>
              <a:uLnTx/>
              <a:uFillTx/>
              <a:latin typeface="等线" panose="020F0502020204030204"/>
              <a:ea typeface="等线" panose="02010600030101010101" pitchFamily="2" charset="-122"/>
              <a:cs typeface="+mn-cs"/>
            </a:endParaRPr>
          </a:p>
        </p:txBody>
      </p:sp>
      <p:sp>
        <p:nvSpPr>
          <p:cNvPr id="10" name="标题 1"/>
          <p:cNvSpPr txBox="1"/>
          <p:nvPr/>
        </p:nvSpPr>
        <p:spPr>
          <a:xfrm>
            <a:off x="2019299" y="2182337"/>
            <a:ext cx="876300" cy="876300"/>
          </a:xfrm>
          <a:prstGeom prst="teardrop">
            <a:avLst/>
          </a:pr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11" name="标题 1"/>
          <p:cNvSpPr txBox="1"/>
          <p:nvPr/>
        </p:nvSpPr>
        <p:spPr>
          <a:xfrm>
            <a:off x="3224015" y="2435088"/>
            <a:ext cx="4113952" cy="993912"/>
          </a:xfrm>
          <a:prstGeom prst="rect">
            <a:avLst/>
          </a:prstGeom>
          <a:noFill/>
          <a:ln>
            <a:noFill/>
          </a:ln>
        </p:spPr>
        <p:txBody>
          <a:bodyPr vert="horz" wrap="non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200" b="1" i="0" u="none" strike="noStrike" kern="1200" cap="none" spc="0" normalizeH="0" baseline="0" noProof="0" dirty="0">
                <a:ln w="12700">
                  <a:noFill/>
                </a:ln>
                <a:solidFill>
                  <a:srgbClr val="BAA17F">
                    <a:alpha val="100000"/>
                  </a:srgbClr>
                </a:solidFill>
                <a:effectLst/>
                <a:uLnTx/>
                <a:uFillTx/>
                <a:latin typeface="OPPOSans H"/>
                <a:ea typeface="OPPOSans H"/>
                <a:cs typeface="OPPOSans H"/>
              </a:rPr>
              <a:t>The Pragmatic Value of Flowers</a:t>
            </a:r>
            <a:endParaRPr kumimoji="1" lang="zh-CN" altLang="en-US" sz="1800" b="1" i="0" u="none" strike="noStrike" kern="1200" cap="none" spc="0" normalizeH="0" baseline="0" noProof="0" dirty="0">
              <a:ln>
                <a:noFill/>
              </a:ln>
              <a:solidFill>
                <a:srgbClr val="000000"/>
              </a:solidFill>
              <a:effectLst/>
              <a:uLnTx/>
              <a:uFillTx/>
              <a:latin typeface="等线" panose="020F0502020204030204"/>
              <a:ea typeface="等线" panose="02010600030101010101" pitchFamily="2" charset="-122"/>
              <a:cs typeface="+mn-cs"/>
            </a:endParaRPr>
          </a:p>
        </p:txBody>
      </p:sp>
      <p:sp>
        <p:nvSpPr>
          <p:cNvPr id="12" name="标题 1"/>
          <p:cNvSpPr txBox="1"/>
          <p:nvPr/>
        </p:nvSpPr>
        <p:spPr>
          <a:xfrm>
            <a:off x="1977704" y="3648999"/>
            <a:ext cx="876300" cy="876300"/>
          </a:xfrm>
          <a:prstGeom prst="teardrop">
            <a:avLst/>
          </a:pr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13" name="标题 1"/>
          <p:cNvSpPr txBox="1"/>
          <p:nvPr/>
        </p:nvSpPr>
        <p:spPr>
          <a:xfrm>
            <a:off x="2698677" y="3821888"/>
            <a:ext cx="5164628" cy="1283614"/>
          </a:xfrm>
          <a:prstGeom prst="rect">
            <a:avLst/>
          </a:prstGeom>
          <a:noFill/>
          <a:ln>
            <a:noFill/>
          </a:ln>
        </p:spPr>
        <p:txBody>
          <a:bodyPr vert="horz" wrap="non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200" b="1" i="0" u="none" strike="noStrike" kern="1200" cap="none" spc="0" normalizeH="0" baseline="0" noProof="0" dirty="0">
                <a:ln w="12700">
                  <a:noFill/>
                </a:ln>
                <a:solidFill>
                  <a:srgbClr val="BAA17F">
                    <a:alpha val="100000"/>
                  </a:srgbClr>
                </a:solidFill>
                <a:effectLst/>
                <a:uLnTx/>
                <a:uFillTx/>
                <a:latin typeface="OPPOSans H"/>
                <a:ea typeface="OPPOSans H"/>
                <a:cs typeface="OPPOSans H"/>
              </a:rPr>
              <a:t>The Spiritual Value of Flowers</a:t>
            </a:r>
            <a:endParaRPr kumimoji="1" lang="zh-CN" altLang="en-US" sz="1800" b="1" i="0" u="none" strike="noStrike" kern="1200" cap="none" spc="0" normalizeH="0" baseline="0" noProof="0" dirty="0">
              <a:ln>
                <a:noFill/>
              </a:ln>
              <a:solidFill>
                <a:srgbClr val="000000"/>
              </a:solidFill>
              <a:effectLst/>
              <a:uLnTx/>
              <a:uFillTx/>
              <a:latin typeface="等线" panose="020F0502020204030204"/>
              <a:ea typeface="等线" panose="02010600030101010101" pitchFamily="2" charset="-122"/>
              <a:cs typeface="+mn-cs"/>
            </a:endParaRPr>
          </a:p>
        </p:txBody>
      </p:sp>
      <p:sp>
        <p:nvSpPr>
          <p:cNvPr id="14" name="标题 1"/>
          <p:cNvSpPr txBox="1"/>
          <p:nvPr/>
        </p:nvSpPr>
        <p:spPr>
          <a:xfrm>
            <a:off x="2019299" y="5088124"/>
            <a:ext cx="876300" cy="876300"/>
          </a:xfrm>
          <a:prstGeom prst="teardrop">
            <a:avLst/>
          </a:pr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15" name="标题 1"/>
          <p:cNvSpPr txBox="1"/>
          <p:nvPr/>
        </p:nvSpPr>
        <p:spPr>
          <a:xfrm>
            <a:off x="2979161" y="5264344"/>
            <a:ext cx="6880950" cy="1229880"/>
          </a:xfrm>
          <a:prstGeom prst="rect">
            <a:avLst/>
          </a:prstGeom>
          <a:noFill/>
          <a:ln>
            <a:noFill/>
          </a:ln>
        </p:spPr>
        <p:txBody>
          <a:bodyPr vert="horz" wrap="non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200" b="1" i="0" u="none" strike="noStrike" kern="1200" cap="none" spc="0" normalizeH="0" baseline="0" noProof="0" dirty="0">
                <a:ln w="12700">
                  <a:noFill/>
                </a:ln>
                <a:solidFill>
                  <a:srgbClr val="BAA17F">
                    <a:alpha val="100000"/>
                  </a:srgbClr>
                </a:solidFill>
                <a:effectLst/>
                <a:uLnTx/>
                <a:uFillTx/>
                <a:latin typeface="OPPOSans H"/>
                <a:ea typeface="OPPOSans H"/>
                <a:cs typeface="OPPOSans H"/>
              </a:rPr>
              <a:t>Differences between Chinese and Western Culture of Flowers</a:t>
            </a:r>
            <a:endParaRPr kumimoji="1" lang="zh-CN" altLang="en-US" sz="1800" b="1" i="0" u="none" strike="noStrike" kern="1200" cap="none" spc="0" normalizeH="0" baseline="0" noProof="0" dirty="0">
              <a:ln>
                <a:noFill/>
              </a:ln>
              <a:solidFill>
                <a:srgbClr val="000000"/>
              </a:solidFill>
              <a:effectLst/>
              <a:uLnTx/>
              <a:uFillTx/>
              <a:latin typeface="等线" panose="020F0502020204030204"/>
              <a:ea typeface="等线" panose="02010600030101010101" pitchFamily="2" charset="-122"/>
              <a:cs typeface="+mn-cs"/>
            </a:endParaRPr>
          </a:p>
        </p:txBody>
      </p:sp>
      <p:sp>
        <p:nvSpPr>
          <p:cNvPr id="16" name="标题 1"/>
          <p:cNvSpPr txBox="1"/>
          <p:nvPr/>
        </p:nvSpPr>
        <p:spPr>
          <a:xfrm>
            <a:off x="2077640" y="2384767"/>
            <a:ext cx="817959" cy="408609"/>
          </a:xfrm>
          <a:prstGeom prst="rect">
            <a:avLst/>
          </a:prstGeom>
          <a:noFill/>
          <a:ln>
            <a:noFill/>
          </a:ln>
        </p:spPr>
        <p:txBody>
          <a:bodyPr vert="horz"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0" normalizeH="0" baseline="0" noProof="0" dirty="0">
                <a:ln w="12700">
                  <a:noFill/>
                </a:ln>
                <a:solidFill>
                  <a:srgbClr val="FFFFFF">
                    <a:alpha val="100000"/>
                  </a:srgbClr>
                </a:solidFill>
                <a:effectLst/>
                <a:uLnTx/>
                <a:uFillTx/>
                <a:latin typeface="OPPOSans H"/>
                <a:ea typeface="OPPOSans H"/>
                <a:cs typeface="OPPOSans H"/>
              </a:rPr>
              <a:t>01</a:t>
            </a:r>
            <a:endParaRPr kumimoji="1" lang="zh-CN" altLang="en-US" sz="1800" b="0" i="0" u="none" strike="noStrike" kern="1200" cap="none" spc="0" normalizeH="0" baseline="0" noProof="0" dirty="0">
              <a:ln>
                <a:noFill/>
              </a:ln>
              <a:solidFill>
                <a:srgbClr val="000000"/>
              </a:solidFill>
              <a:effectLst/>
              <a:uLnTx/>
              <a:uFillTx/>
              <a:latin typeface="等线" panose="020F0502020204030204"/>
              <a:ea typeface="等线" panose="02010600030101010101" pitchFamily="2" charset="-122"/>
              <a:cs typeface="+mn-cs"/>
            </a:endParaRPr>
          </a:p>
        </p:txBody>
      </p:sp>
      <p:sp>
        <p:nvSpPr>
          <p:cNvPr id="17" name="标题 1"/>
          <p:cNvSpPr txBox="1"/>
          <p:nvPr/>
        </p:nvSpPr>
        <p:spPr>
          <a:xfrm>
            <a:off x="2019299" y="3891154"/>
            <a:ext cx="817959" cy="408609"/>
          </a:xfrm>
          <a:prstGeom prst="rect">
            <a:avLst/>
          </a:prstGeom>
          <a:noFill/>
          <a:ln>
            <a:noFill/>
          </a:ln>
        </p:spPr>
        <p:txBody>
          <a:bodyPr vert="horz"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0" normalizeH="0" baseline="0" noProof="0" dirty="0">
                <a:ln w="12700">
                  <a:noFill/>
                </a:ln>
                <a:solidFill>
                  <a:srgbClr val="FFFFFF">
                    <a:alpha val="100000"/>
                  </a:srgbClr>
                </a:solidFill>
                <a:effectLst/>
                <a:uLnTx/>
                <a:uFillTx/>
                <a:latin typeface="OPPOSans H"/>
                <a:ea typeface="OPPOSans H"/>
                <a:cs typeface="OPPOSans H"/>
              </a:rPr>
              <a:t>02</a:t>
            </a:r>
            <a:endParaRPr kumimoji="1" lang="zh-CN" altLang="en-US" sz="1800" b="0" i="0" u="none" strike="noStrike" kern="1200" cap="none" spc="0" normalizeH="0" baseline="0" noProof="0" dirty="0">
              <a:ln>
                <a:noFill/>
              </a:ln>
              <a:solidFill>
                <a:srgbClr val="000000"/>
              </a:solidFill>
              <a:effectLst/>
              <a:uLnTx/>
              <a:uFillTx/>
              <a:latin typeface="等线" panose="020F0502020204030204"/>
              <a:ea typeface="等线" panose="02010600030101010101" pitchFamily="2" charset="-122"/>
              <a:cs typeface="+mn-cs"/>
            </a:endParaRPr>
          </a:p>
        </p:txBody>
      </p:sp>
      <p:sp>
        <p:nvSpPr>
          <p:cNvPr id="18" name="标题 1"/>
          <p:cNvSpPr txBox="1"/>
          <p:nvPr/>
        </p:nvSpPr>
        <p:spPr>
          <a:xfrm>
            <a:off x="2077640" y="5321969"/>
            <a:ext cx="817959" cy="408609"/>
          </a:xfrm>
          <a:prstGeom prst="rect">
            <a:avLst/>
          </a:prstGeom>
          <a:noFill/>
          <a:ln>
            <a:noFill/>
          </a:ln>
        </p:spPr>
        <p:txBody>
          <a:bodyPr vert="horz"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0" normalizeH="0" baseline="0" noProof="0" dirty="0">
                <a:ln w="12700">
                  <a:noFill/>
                </a:ln>
                <a:solidFill>
                  <a:srgbClr val="FFFFFF">
                    <a:alpha val="100000"/>
                  </a:srgbClr>
                </a:solidFill>
                <a:effectLst/>
                <a:uLnTx/>
                <a:uFillTx/>
                <a:latin typeface="OPPOSans H"/>
                <a:ea typeface="OPPOSans H"/>
                <a:cs typeface="OPPOSans H"/>
              </a:rPr>
              <a:t>03</a:t>
            </a:r>
            <a:endParaRPr kumimoji="1" lang="zh-CN" altLang="en-US" sz="1800" b="0" i="0" u="none" strike="noStrike" kern="1200" cap="none" spc="0" normalizeH="0" baseline="0" noProof="0" dirty="0">
              <a:ln>
                <a:noFill/>
              </a:ln>
              <a:solidFill>
                <a:srgbClr val="000000"/>
              </a:solidFill>
              <a:effectLst/>
              <a:uLnTx/>
              <a:uFillTx/>
              <a:latin typeface="等线" panose="020F0502020204030204"/>
              <a:ea typeface="等线" panose="02010600030101010101" pitchFamily="2" charset="-122"/>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alphaModFix/>
          </a:blip>
          <a:srcRect t="49778" b="10931"/>
          <a:stretch>
            <a:fillRect/>
          </a:stretch>
        </p:blipFill>
        <p:spPr>
          <a:xfrm flipH="1">
            <a:off x="0" y="2067618"/>
            <a:ext cx="12192000" cy="4790382"/>
          </a:xfrm>
          <a:custGeom>
            <a:avLst/>
            <a:gdLst/>
            <a:ahLst/>
            <a:cxnLst/>
            <a:rect l="l" t="t" r="r" b="b"/>
            <a:pathLst>
              <a:path w="12192000" h="4787900">
                <a:moveTo>
                  <a:pt x="12192000" y="0"/>
                </a:moveTo>
                <a:lnTo>
                  <a:pt x="0" y="0"/>
                </a:lnTo>
                <a:lnTo>
                  <a:pt x="0" y="4790382"/>
                </a:lnTo>
                <a:lnTo>
                  <a:pt x="12192000" y="4790382"/>
                </a:lnTo>
                <a:close/>
              </a:path>
            </a:pathLst>
          </a:custGeom>
          <a:noFill/>
          <a:ln>
            <a:noFill/>
          </a:ln>
        </p:spPr>
      </p:pic>
      <p:pic>
        <p:nvPicPr>
          <p:cNvPr id="3" name="图片 2"/>
          <p:cNvPicPr>
            <a:picLocks noChangeAspect="1"/>
          </p:cNvPicPr>
          <p:nvPr/>
        </p:nvPicPr>
        <p:blipFill>
          <a:blip r:embed="rId3">
            <a:alphaModFix/>
          </a:blip>
          <a:srcRect/>
          <a:stretch>
            <a:fillRect/>
          </a:stretch>
        </p:blipFill>
        <p:spPr>
          <a:xfrm rot="16200000">
            <a:off x="3005456" y="-1055132"/>
            <a:ext cx="6276340" cy="9549924"/>
          </a:xfrm>
          <a:prstGeom prst="rect">
            <a:avLst/>
          </a:prstGeom>
          <a:noFill/>
          <a:ln>
            <a:noFill/>
          </a:ln>
        </p:spPr>
      </p:pic>
      <p:sp>
        <p:nvSpPr>
          <p:cNvPr id="4" name="标题 1"/>
          <p:cNvSpPr txBox="1"/>
          <p:nvPr/>
        </p:nvSpPr>
        <p:spPr>
          <a:xfrm rot="5400000">
            <a:off x="5445340" y="1092467"/>
            <a:ext cx="1301320" cy="1301320"/>
          </a:xfrm>
          <a:prstGeom prst="ellipse">
            <a:avLst/>
          </a:prstGeom>
          <a:noFill/>
          <a:ln w="6350" cap="sq">
            <a:gradFill>
              <a:gsLst>
                <a:gs pos="0">
                  <a:schemeClr val="accent1">
                    <a:alpha val="0"/>
                  </a:schemeClr>
                </a:gs>
                <a:gs pos="100000">
                  <a:schemeClr val="accent1">
                    <a:lumMod val="50000"/>
                    <a:alpha val="100000"/>
                  </a:schemeClr>
                </a:gs>
              </a:gsLst>
              <a:lin ang="5400000" scaled="0"/>
            </a:gradFill>
            <a:miter/>
          </a:ln>
        </p:spPr>
        <p:txBody>
          <a:bodyPr vert="horz"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5" name="标题 1"/>
          <p:cNvSpPr txBox="1"/>
          <p:nvPr/>
        </p:nvSpPr>
        <p:spPr>
          <a:xfrm rot="6994442">
            <a:off x="5572163" y="1219290"/>
            <a:ext cx="1047674" cy="1047674"/>
          </a:xfrm>
          <a:prstGeom prst="ellipse">
            <a:avLst/>
          </a:prstGeom>
          <a:gradFill>
            <a:gsLst>
              <a:gs pos="0">
                <a:schemeClr val="accent1"/>
              </a:gs>
              <a:gs pos="100000">
                <a:schemeClr val="accent1">
                  <a:lumMod val="75000"/>
                </a:schemeClr>
              </a:gs>
            </a:gsLst>
            <a:lin ang="5400000" scaled="0"/>
          </a:gradFill>
          <a:ln w="12700" cap="sq">
            <a:noFill/>
            <a:miter/>
          </a:ln>
        </p:spPr>
        <p:txBody>
          <a:bodyPr vert="horz"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p:nvPicPr>
        <p:blipFill>
          <a:blip r:embed="rId4">
            <a:alphaModFix/>
          </a:blip>
          <a:srcRect b="71082"/>
          <a:stretch>
            <a:fillRect/>
          </a:stretch>
        </p:blipFill>
        <p:spPr>
          <a:xfrm>
            <a:off x="-271489" y="3431777"/>
            <a:ext cx="2814652" cy="813955"/>
          </a:xfrm>
          <a:prstGeom prst="rect">
            <a:avLst/>
          </a:prstGeom>
          <a:noFill/>
          <a:ln>
            <a:noFill/>
          </a:ln>
        </p:spPr>
      </p:pic>
      <p:pic>
        <p:nvPicPr>
          <p:cNvPr id="8" name="图片 7"/>
          <p:cNvPicPr>
            <a:picLocks noChangeAspect="1"/>
          </p:cNvPicPr>
          <p:nvPr/>
        </p:nvPicPr>
        <p:blipFill>
          <a:blip r:embed="rId4">
            <a:alphaModFix/>
          </a:blip>
          <a:srcRect b="71082"/>
          <a:stretch>
            <a:fillRect/>
          </a:stretch>
        </p:blipFill>
        <p:spPr>
          <a:xfrm flipH="1">
            <a:off x="9778519" y="2094980"/>
            <a:ext cx="2814652" cy="813955"/>
          </a:xfrm>
          <a:prstGeom prst="rect">
            <a:avLst/>
          </a:prstGeom>
          <a:noFill/>
          <a:ln>
            <a:noFill/>
          </a:ln>
        </p:spPr>
      </p:pic>
      <p:pic>
        <p:nvPicPr>
          <p:cNvPr id="9" name="图片 8"/>
          <p:cNvPicPr>
            <a:picLocks noChangeAspect="1"/>
          </p:cNvPicPr>
          <p:nvPr/>
        </p:nvPicPr>
        <p:blipFill>
          <a:blip r:embed="rId5">
            <a:alphaModFix/>
          </a:blip>
          <a:srcRect l="42341" t="1961" b="61744"/>
          <a:stretch>
            <a:fillRect/>
          </a:stretch>
        </p:blipFill>
        <p:spPr>
          <a:xfrm flipH="1">
            <a:off x="8750301" y="-64393"/>
            <a:ext cx="2943717" cy="1853063"/>
          </a:xfrm>
          <a:custGeom>
            <a:avLst/>
            <a:gdLst/>
            <a:ahLst/>
            <a:cxnLst/>
            <a:rect l="l" t="t" r="r" b="b"/>
            <a:pathLst>
              <a:path w="2946400" h="1854200">
                <a:moveTo>
                  <a:pt x="2125014" y="0"/>
                </a:moveTo>
                <a:lnTo>
                  <a:pt x="1841679" y="682580"/>
                </a:lnTo>
                <a:lnTo>
                  <a:pt x="1429555" y="1236371"/>
                </a:lnTo>
                <a:lnTo>
                  <a:pt x="1043189" y="1352281"/>
                </a:lnTo>
                <a:lnTo>
                  <a:pt x="515155" y="1017431"/>
                </a:lnTo>
                <a:lnTo>
                  <a:pt x="0" y="1068946"/>
                </a:lnTo>
                <a:lnTo>
                  <a:pt x="25758" y="1493949"/>
                </a:lnTo>
                <a:lnTo>
                  <a:pt x="465673" y="1853063"/>
                </a:lnTo>
                <a:lnTo>
                  <a:pt x="1740494" y="1853063"/>
                </a:lnTo>
                <a:lnTo>
                  <a:pt x="2511380" y="1365160"/>
                </a:lnTo>
                <a:lnTo>
                  <a:pt x="2943717" y="1089467"/>
                </a:lnTo>
                <a:lnTo>
                  <a:pt x="2943717" y="49319"/>
                </a:lnTo>
                <a:close/>
              </a:path>
            </a:pathLst>
          </a:custGeom>
          <a:noFill/>
          <a:ln>
            <a:noFill/>
          </a:ln>
        </p:spPr>
      </p:pic>
      <p:pic>
        <p:nvPicPr>
          <p:cNvPr id="10" name="图片 9"/>
          <p:cNvPicPr>
            <a:picLocks noChangeAspect="1"/>
          </p:cNvPicPr>
          <p:nvPr/>
        </p:nvPicPr>
        <p:blipFill>
          <a:blip r:embed="rId6">
            <a:alphaModFix/>
          </a:blip>
          <a:srcRect/>
          <a:stretch>
            <a:fillRect/>
          </a:stretch>
        </p:blipFill>
        <p:spPr>
          <a:xfrm>
            <a:off x="656219" y="1227346"/>
            <a:ext cx="1671293" cy="1888790"/>
          </a:xfrm>
          <a:prstGeom prst="rect">
            <a:avLst/>
          </a:prstGeom>
          <a:noFill/>
          <a:ln>
            <a:noFill/>
          </a:ln>
        </p:spPr>
      </p:pic>
      <p:pic>
        <p:nvPicPr>
          <p:cNvPr id="11" name="图片 10"/>
          <p:cNvPicPr>
            <a:picLocks noChangeAspect="1"/>
          </p:cNvPicPr>
          <p:nvPr/>
        </p:nvPicPr>
        <p:blipFill>
          <a:blip r:embed="rId7">
            <a:alphaModFix/>
          </a:blip>
          <a:srcRect/>
          <a:stretch>
            <a:fillRect/>
          </a:stretch>
        </p:blipFill>
        <p:spPr>
          <a:xfrm>
            <a:off x="9778519" y="3435860"/>
            <a:ext cx="1611654" cy="1950051"/>
          </a:xfrm>
          <a:prstGeom prst="rect">
            <a:avLst/>
          </a:prstGeom>
          <a:noFill/>
          <a:ln>
            <a:noFill/>
          </a:ln>
        </p:spPr>
      </p:pic>
      <p:pic>
        <p:nvPicPr>
          <p:cNvPr id="12" name="图片 11"/>
          <p:cNvPicPr>
            <a:picLocks noChangeAspect="1"/>
          </p:cNvPicPr>
          <p:nvPr/>
        </p:nvPicPr>
        <p:blipFill>
          <a:blip r:embed="rId8">
            <a:alphaModFix/>
          </a:blip>
          <a:srcRect/>
          <a:stretch>
            <a:fillRect/>
          </a:stretch>
        </p:blipFill>
        <p:spPr>
          <a:xfrm>
            <a:off x="9999772" y="234502"/>
            <a:ext cx="877900" cy="877900"/>
          </a:xfrm>
          <a:prstGeom prst="rect">
            <a:avLst/>
          </a:prstGeom>
          <a:noFill/>
          <a:ln>
            <a:noFill/>
          </a:ln>
        </p:spPr>
      </p:pic>
      <p:sp>
        <p:nvSpPr>
          <p:cNvPr id="13" name="标题 1"/>
          <p:cNvSpPr txBox="1"/>
          <p:nvPr/>
        </p:nvSpPr>
        <p:spPr>
          <a:xfrm>
            <a:off x="5330482" y="-479425"/>
            <a:ext cx="1531037" cy="2549409"/>
          </a:xfrm>
          <a:prstGeom prst="rect">
            <a:avLst/>
          </a:prstGeom>
          <a:noFill/>
          <a:ln>
            <a:noFill/>
          </a:ln>
        </p:spPr>
        <p:txBody>
          <a:bodyPr vert="horz" wrap="square"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400" b="0" i="0" u="none" strike="noStrike" kern="1200" cap="none" spc="0" normalizeH="0" baseline="0" noProof="0">
                <a:ln w="12700">
                  <a:noFill/>
                </a:ln>
                <a:solidFill>
                  <a:srgbClr val="FFFFFF">
                    <a:alpha val="100000"/>
                  </a:srgbClr>
                </a:solidFill>
                <a:effectLst/>
                <a:uLnTx/>
                <a:uFillTx/>
                <a:latin typeface="Dream-XinCuSongGB"/>
                <a:ea typeface="Dream-XinCuSongGB"/>
                <a:cs typeface="Dream-XinCuSongGB"/>
              </a:rPr>
              <a:t>01</a:t>
            </a: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14" name="标题 1"/>
          <p:cNvSpPr txBox="1"/>
          <p:nvPr/>
        </p:nvSpPr>
        <p:spPr>
          <a:xfrm>
            <a:off x="3971925" y="2908936"/>
            <a:ext cx="4248150" cy="1528500"/>
          </a:xfrm>
          <a:prstGeom prst="rect">
            <a:avLst/>
          </a:prstGeom>
          <a:noFill/>
          <a:ln>
            <a:noFill/>
          </a:ln>
        </p:spPr>
        <p:txBody>
          <a:bodyPr vert="horz"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800" b="0" i="0" u="none" strike="noStrike" kern="1200" cap="none" spc="0" normalizeH="0" baseline="0" noProof="0" dirty="0">
                <a:ln w="12700">
                  <a:noFill/>
                </a:ln>
                <a:gradFill>
                  <a:gsLst>
                    <a:gs pos="0">
                      <a:srgbClr val="665237">
                        <a:alpha val="100000"/>
                      </a:srgbClr>
                    </a:gs>
                    <a:gs pos="100000">
                      <a:srgbClr val="BAA17F">
                        <a:alpha val="100000"/>
                      </a:srgbClr>
                    </a:gs>
                  </a:gsLst>
                  <a:lin ang="5400000" scaled="0"/>
                </a:gradFill>
                <a:effectLst/>
                <a:uLnTx/>
                <a:uFillTx/>
                <a:latin typeface="Dream-XinCuSongGB"/>
                <a:ea typeface="Dream-XinCuSongGB"/>
                <a:cs typeface="Dream-XinCuSongGB"/>
              </a:rPr>
              <a:t>The Practical Value of Flowers</a:t>
            </a:r>
            <a:endParaRPr kumimoji="1" lang="zh-CN" altLang="en-US" sz="1800" b="0" i="0" u="none" strike="noStrike" kern="1200" cap="none" spc="0" normalizeH="0" baseline="0" noProof="0" dirty="0">
              <a:ln>
                <a:noFill/>
              </a:ln>
              <a:solidFill>
                <a:srgbClr val="000000"/>
              </a:solidFill>
              <a:effectLst/>
              <a:uLnTx/>
              <a:uFillTx/>
              <a:latin typeface="等线" panose="020F0502020204030204"/>
              <a:ea typeface="等线" panose="02010600030101010101" pitchFamily="2" charset="-122"/>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6753325"/>
            <a:ext cx="12192000" cy="114300"/>
          </a:xfrm>
          <a:custGeom>
            <a:avLst/>
            <a:gdLst>
              <a:gd name="connsiteX0" fmla="*/ 0 w 12192000"/>
              <a:gd name="connsiteY0" fmla="*/ 0 h 114300"/>
              <a:gd name="connsiteX1" fmla="*/ 12192000 w 12192000"/>
              <a:gd name="connsiteY1" fmla="*/ 0 h 114300"/>
              <a:gd name="connsiteX2" fmla="*/ 12192000 w 12192000"/>
              <a:gd name="connsiteY2" fmla="*/ 114300 h 114300"/>
              <a:gd name="connsiteX3" fmla="*/ 0 w 12192000"/>
              <a:gd name="connsiteY3" fmla="*/ 114300 h 114300"/>
            </a:gdLst>
            <a:ahLst/>
            <a:cxnLst/>
            <a:rect l="l" t="t" r="r" b="b"/>
            <a:pathLst>
              <a:path w="12192000" h="114300">
                <a:moveTo>
                  <a:pt x="0" y="0"/>
                </a:moveTo>
                <a:lnTo>
                  <a:pt x="12192000" y="0"/>
                </a:lnTo>
                <a:lnTo>
                  <a:pt x="12192000" y="114300"/>
                </a:lnTo>
                <a:lnTo>
                  <a:pt x="0" y="114300"/>
                </a:lnTo>
                <a:close/>
              </a:path>
            </a:pathLst>
          </a:custGeom>
          <a:gradFill>
            <a:gsLst>
              <a:gs pos="0">
                <a:schemeClr val="accent1"/>
              </a:gs>
              <a:gs pos="100000">
                <a:schemeClr val="accent1">
                  <a:lumMod val="50000"/>
                </a:schemeClr>
              </a:gs>
            </a:gsLst>
            <a:lin ang="2700000" scaled="0"/>
          </a:gra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3" name="标题 1"/>
          <p:cNvSpPr txBox="1"/>
          <p:nvPr/>
        </p:nvSpPr>
        <p:spPr>
          <a:xfrm>
            <a:off x="659417" y="978035"/>
            <a:ext cx="10866726" cy="2033170"/>
          </a:xfrm>
          <a:prstGeom prst="roundRect">
            <a:avLst>
              <a:gd name="adj" fmla="val 3166"/>
            </a:avLst>
          </a:prstGeom>
          <a:solidFill>
            <a:schemeClr val="bg1"/>
          </a:solidFill>
          <a:ln w="12700" cap="sq">
            <a:noFill/>
            <a:miter/>
          </a:ln>
          <a:effectLst>
            <a:outerShdw blurRad="139700" dist="38100" dir="2700000" algn="tl" rotWithShape="0">
              <a:schemeClr val="accent1">
                <a:alpha val="21000"/>
              </a:schemeClr>
            </a:outerShdw>
          </a:effectLst>
        </p:spPr>
        <p:txBody>
          <a:bodyPr vert="horz" wrap="squar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10" name="标题 1"/>
          <p:cNvSpPr txBox="1"/>
          <p:nvPr/>
        </p:nvSpPr>
        <p:spPr>
          <a:xfrm>
            <a:off x="743662" y="1115378"/>
            <a:ext cx="10407042" cy="1756611"/>
          </a:xfrm>
          <a:prstGeom prst="rect">
            <a:avLst/>
          </a:prstGeom>
          <a:noFill/>
          <a:ln>
            <a:noFill/>
          </a:ln>
        </p:spPr>
        <p:txBody>
          <a:bodyPr vert="horz"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800" b="0" i="0" u="none" strike="noStrike" kern="1200" cap="none" spc="0" normalizeH="0" baseline="0" noProof="0" dirty="0">
                <a:ln w="12700">
                  <a:noFill/>
                </a:ln>
                <a:solidFill>
                  <a:srgbClr val="000000">
                    <a:alpha val="100000"/>
                  </a:srgbClr>
                </a:solidFill>
                <a:effectLst/>
                <a:uLnTx/>
                <a:uFillTx/>
                <a:latin typeface="Source Han Sans"/>
                <a:ea typeface="Source Han Sans"/>
                <a:cs typeface="Source Han Sans"/>
              </a:rPr>
              <a:t>The history of using flowers as ingredients in food in China dates back to the "Book of Songs". Flowers are used in a variety of ways, including raw consumption, stir- frying, boiling, or making into herbal teas. For instance, chrysanthemums are used for </a:t>
            </a:r>
            <a:r>
              <a:rPr kumimoji="1" lang="en-US" altLang="zh-CN" sz="1800" b="0" i="0" u="none" strike="noStrike" kern="1200" cap="none" spc="0" normalizeH="0" baseline="0" noProof="0" dirty="0">
                <a:ln w="12700">
                  <a:noFill/>
                </a:ln>
                <a:solidFill>
                  <a:srgbClr val="FF0000"/>
                </a:solidFill>
                <a:effectLst/>
                <a:uLnTx/>
                <a:uFillTx/>
                <a:latin typeface="Source Han Sans"/>
                <a:ea typeface="Source Han Sans"/>
                <a:cs typeface="Source Han Sans"/>
              </a:rPr>
              <a:t>chrysanthemum tea</a:t>
            </a:r>
            <a:r>
              <a:rPr kumimoji="1" lang="en-US" altLang="zh-CN" sz="1800" b="0" i="0" u="none" strike="noStrike" kern="1200" cap="none" spc="0" normalizeH="0" baseline="0" noProof="0" dirty="0">
                <a:ln w="12700">
                  <a:noFill/>
                </a:ln>
                <a:solidFill>
                  <a:srgbClr val="000000">
                    <a:alpha val="100000"/>
                  </a:srgbClr>
                </a:solidFill>
                <a:effectLst/>
                <a:uLnTx/>
                <a:uFillTx/>
                <a:latin typeface="Source Han Sans"/>
                <a:ea typeface="Source Han Sans"/>
                <a:cs typeface="Source Han Sans"/>
              </a:rPr>
              <a:t>, known for their heat- clearing and detoxifying effects. Roses are used to make </a:t>
            </a:r>
            <a:r>
              <a:rPr kumimoji="1" lang="en-US" altLang="zh-CN" sz="1800" b="0" i="0" u="none" strike="noStrike" kern="1200" cap="none" spc="0" normalizeH="0" baseline="0" noProof="0" dirty="0">
                <a:ln w="12700">
                  <a:noFill/>
                </a:ln>
                <a:solidFill>
                  <a:srgbClr val="FF0000"/>
                </a:solidFill>
                <a:effectLst/>
                <a:uLnTx/>
                <a:uFillTx/>
                <a:latin typeface="Source Han Sans"/>
                <a:ea typeface="Source Han Sans"/>
                <a:cs typeface="Source Han Sans"/>
              </a:rPr>
              <a:t>rose cakes</a:t>
            </a:r>
            <a:r>
              <a:rPr kumimoji="1" lang="en-US" altLang="zh-CN" sz="1800" b="0" i="0" u="none" strike="noStrike" kern="1200" cap="none" spc="0" normalizeH="0" baseline="0" noProof="0" dirty="0">
                <a:ln w="12700">
                  <a:noFill/>
                </a:ln>
                <a:solidFill>
                  <a:srgbClr val="000000">
                    <a:alpha val="100000"/>
                  </a:srgbClr>
                </a:solidFill>
                <a:effectLst/>
                <a:uLnTx/>
                <a:uFillTx/>
                <a:latin typeface="Source Han Sans"/>
                <a:ea typeface="Source Han Sans"/>
                <a:cs typeface="Source Han Sans"/>
              </a:rPr>
              <a:t>, which are not only visually appealing but also have a captivating aroma. Additionally, osmanthus flowers are used in the making of </a:t>
            </a:r>
            <a:r>
              <a:rPr kumimoji="1" lang="en-US" altLang="zh-CN" sz="1800" b="0" i="0" u="none" strike="noStrike" kern="1200" cap="none" spc="0" normalizeH="0" baseline="0" noProof="0" dirty="0">
                <a:ln w="12700">
                  <a:noFill/>
                </a:ln>
                <a:solidFill>
                  <a:srgbClr val="FF0000"/>
                </a:solidFill>
                <a:effectLst/>
                <a:uLnTx/>
                <a:uFillTx/>
                <a:latin typeface="Source Han Sans"/>
                <a:ea typeface="Source Han Sans"/>
                <a:cs typeface="Source Han Sans"/>
              </a:rPr>
              <a:t>osmanthus wine</a:t>
            </a:r>
            <a:r>
              <a:rPr kumimoji="1" lang="en-US" altLang="zh-CN" sz="1800" b="0" i="0" u="none" strike="noStrike" kern="1200" cap="none" spc="0" normalizeH="0" baseline="0" noProof="0" dirty="0">
                <a:ln w="12700">
                  <a:noFill/>
                </a:ln>
                <a:solidFill>
                  <a:srgbClr val="000000">
                    <a:alpha val="100000"/>
                  </a:srgbClr>
                </a:solidFill>
                <a:effectLst/>
                <a:uLnTx/>
                <a:uFillTx/>
                <a:latin typeface="Source Han Sans"/>
                <a:ea typeface="Source Han Sans"/>
                <a:cs typeface="Source Han Sans"/>
              </a:rPr>
              <a:t>, whose unique fragrance and taste leave a lasting impression.</a:t>
            </a:r>
            <a:endParaRPr kumimoji="1" lang="zh-CN" altLang="en-US" sz="1800" b="0" i="0" u="none" strike="noStrike" kern="1200" cap="none" spc="0" normalizeH="0" baseline="0" noProof="0" dirty="0">
              <a:ln>
                <a:noFill/>
              </a:ln>
              <a:solidFill>
                <a:srgbClr val="000000"/>
              </a:solidFill>
              <a:effectLst/>
              <a:uLnTx/>
              <a:uFillTx/>
              <a:latin typeface="等线" panose="020F0502020204030204"/>
              <a:ea typeface="等线" panose="02010600030101010101" pitchFamily="2" charset="-122"/>
              <a:cs typeface="+mn-cs"/>
            </a:endParaRPr>
          </a:p>
        </p:txBody>
      </p:sp>
      <p:sp>
        <p:nvSpPr>
          <p:cNvPr id="16" name="标题 1"/>
          <p:cNvSpPr txBox="1"/>
          <p:nvPr/>
        </p:nvSpPr>
        <p:spPr>
          <a:xfrm>
            <a:off x="743662" y="296822"/>
            <a:ext cx="10587277" cy="432000"/>
          </a:xfrm>
          <a:prstGeom prst="rect">
            <a:avLst/>
          </a:prstGeom>
          <a:noFill/>
          <a:ln>
            <a:noFill/>
          </a:ln>
        </p:spPr>
        <p:txBody>
          <a:bodyPr vert="horz"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800" b="0" i="0" u="none" strike="noStrike" kern="1200" cap="none" spc="0" normalizeH="0" baseline="0" noProof="0">
                <a:ln w="12700">
                  <a:noFill/>
                </a:ln>
                <a:solidFill>
                  <a:srgbClr val="262626">
                    <a:alpha val="100000"/>
                  </a:srgbClr>
                </a:solidFill>
                <a:effectLst/>
                <a:uLnTx/>
                <a:uFillTx/>
                <a:latin typeface="Source Han Sans CN Bold"/>
                <a:ea typeface="Source Han Sans CN Bold"/>
                <a:cs typeface="Source Han Sans CN Bold"/>
              </a:rPr>
              <a:t>Edible Value</a:t>
            </a: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cxnSp>
        <p:nvCxnSpPr>
          <p:cNvPr id="17" name="标题 1"/>
          <p:cNvCxnSpPr/>
          <p:nvPr/>
        </p:nvCxnSpPr>
        <p:spPr>
          <a:xfrm>
            <a:off x="365760" y="804295"/>
            <a:ext cx="11826240" cy="0"/>
          </a:xfrm>
          <a:prstGeom prst="line">
            <a:avLst/>
          </a:prstGeom>
          <a:noFill/>
          <a:ln w="15875" cap="sq">
            <a:gradFill>
              <a:gsLst>
                <a:gs pos="0">
                  <a:schemeClr val="bg1">
                    <a:lumMod val="50000"/>
                  </a:schemeClr>
                </a:gs>
                <a:gs pos="100000">
                  <a:schemeClr val="bg1"/>
                </a:gs>
              </a:gsLst>
              <a:lin ang="0" scaled="0"/>
            </a:gradFill>
            <a:miter/>
          </a:ln>
        </p:spPr>
      </p:cxnSp>
      <p:pic>
        <p:nvPicPr>
          <p:cNvPr id="18" name="图片 17">
            <a:extLst>
              <a:ext uri="{FF2B5EF4-FFF2-40B4-BE49-F238E27FC236}">
                <a16:creationId xmlns:a16="http://schemas.microsoft.com/office/drawing/2014/main" id="{2881821D-B786-4738-3720-B751CEB79EB6}"/>
              </a:ext>
            </a:extLst>
          </p:cNvPr>
          <p:cNvPicPr>
            <a:picLocks noChangeAspect="1"/>
          </p:cNvPicPr>
          <p:nvPr/>
        </p:nvPicPr>
        <p:blipFill>
          <a:blip r:embed="rId3"/>
          <a:stretch>
            <a:fillRect/>
          </a:stretch>
        </p:blipFill>
        <p:spPr>
          <a:xfrm>
            <a:off x="607901" y="3394219"/>
            <a:ext cx="4010213" cy="2785056"/>
          </a:xfrm>
          <a:prstGeom prst="rect">
            <a:avLst/>
          </a:prstGeom>
        </p:spPr>
      </p:pic>
      <p:pic>
        <p:nvPicPr>
          <p:cNvPr id="19" name="图片 18">
            <a:extLst>
              <a:ext uri="{FF2B5EF4-FFF2-40B4-BE49-F238E27FC236}">
                <a16:creationId xmlns:a16="http://schemas.microsoft.com/office/drawing/2014/main" id="{079D3C65-23BB-9C5F-CF7B-A3B07041A432}"/>
              </a:ext>
            </a:extLst>
          </p:cNvPr>
          <p:cNvPicPr>
            <a:picLocks noChangeAspect="1"/>
          </p:cNvPicPr>
          <p:nvPr/>
        </p:nvPicPr>
        <p:blipFill>
          <a:blip r:embed="rId4"/>
          <a:stretch>
            <a:fillRect/>
          </a:stretch>
        </p:blipFill>
        <p:spPr>
          <a:xfrm>
            <a:off x="4838900" y="3380374"/>
            <a:ext cx="2734988" cy="2785056"/>
          </a:xfrm>
          <a:prstGeom prst="rect">
            <a:avLst/>
          </a:prstGeom>
        </p:spPr>
      </p:pic>
      <p:pic>
        <p:nvPicPr>
          <p:cNvPr id="20" name="图片 19">
            <a:extLst>
              <a:ext uri="{FF2B5EF4-FFF2-40B4-BE49-F238E27FC236}">
                <a16:creationId xmlns:a16="http://schemas.microsoft.com/office/drawing/2014/main" id="{AC0D03E9-A525-BA65-2F4C-4B89F313AA18}"/>
              </a:ext>
            </a:extLst>
          </p:cNvPr>
          <p:cNvPicPr>
            <a:picLocks noChangeAspect="1"/>
          </p:cNvPicPr>
          <p:nvPr/>
        </p:nvPicPr>
        <p:blipFill>
          <a:blip r:embed="rId5"/>
          <a:stretch>
            <a:fillRect/>
          </a:stretch>
        </p:blipFill>
        <p:spPr>
          <a:xfrm>
            <a:off x="7763622" y="3394219"/>
            <a:ext cx="3721684" cy="2798901"/>
          </a:xfrm>
          <a:prstGeom prst="rect">
            <a:avLst/>
          </a:prstGeom>
        </p:spPr>
      </p:pic>
      <p:sp>
        <p:nvSpPr>
          <p:cNvPr id="21" name="标题 1">
            <a:extLst>
              <a:ext uri="{FF2B5EF4-FFF2-40B4-BE49-F238E27FC236}">
                <a16:creationId xmlns:a16="http://schemas.microsoft.com/office/drawing/2014/main" id="{12AB67CF-6075-8B13-9052-56A8CB17AA66}"/>
              </a:ext>
            </a:extLst>
          </p:cNvPr>
          <p:cNvSpPr txBox="1"/>
          <p:nvPr/>
        </p:nvSpPr>
        <p:spPr>
          <a:xfrm>
            <a:off x="0" y="0"/>
            <a:ext cx="859667" cy="859667"/>
          </a:xfrm>
          <a:prstGeom prst="diagStripe">
            <a:avLst>
              <a:gd name="adj" fmla="val 54000"/>
            </a:avLst>
          </a:prstGeom>
          <a:solidFill>
            <a:schemeClr val="accent1"/>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标题 1"/>
          <p:cNvSpPr txBox="1"/>
          <p:nvPr/>
        </p:nvSpPr>
        <p:spPr>
          <a:xfrm rot="16200000" flipV="1">
            <a:off x="3102399" y="3269463"/>
            <a:ext cx="5578997" cy="1598077"/>
          </a:xfrm>
          <a:prstGeom prst="round1Rect">
            <a:avLst>
              <a:gd name="adj" fmla="val 18856"/>
            </a:avLst>
          </a:prstGeom>
          <a:solidFill>
            <a:schemeClr val="bg1"/>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8" name="标题 1"/>
          <p:cNvSpPr txBox="1"/>
          <p:nvPr/>
        </p:nvSpPr>
        <p:spPr>
          <a:xfrm>
            <a:off x="493291" y="1439621"/>
            <a:ext cx="5559413" cy="507656"/>
          </a:xfrm>
          <a:prstGeom prst="round1Rect">
            <a:avLst>
              <a:gd name="adj" fmla="val 50000"/>
            </a:avLst>
          </a:prstGeom>
          <a:solidFill>
            <a:schemeClr val="accent1"/>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9" name="标题 1"/>
          <p:cNvSpPr txBox="1"/>
          <p:nvPr/>
        </p:nvSpPr>
        <p:spPr>
          <a:xfrm>
            <a:off x="836135" y="1446507"/>
            <a:ext cx="4780280" cy="375920"/>
          </a:xfrm>
          <a:prstGeom prst="rect">
            <a:avLst/>
          </a:prstGeom>
          <a:noFill/>
          <a:ln>
            <a:noFill/>
          </a:ln>
        </p:spPr>
        <p:txBody>
          <a:bodyPr vert="horz" wrap="square" lIns="0" tIns="0" rIns="0" bIns="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600" b="0" i="0" u="none" strike="noStrike" kern="1200" cap="none" spc="0" normalizeH="0" baseline="0" noProof="0" dirty="0">
                <a:ln w="12700">
                  <a:noFill/>
                </a:ln>
                <a:solidFill>
                  <a:srgbClr val="FFFFFF">
                    <a:alpha val="100000"/>
                  </a:srgbClr>
                </a:solidFill>
                <a:effectLst/>
                <a:uLnTx/>
                <a:uFillTx/>
                <a:latin typeface="Source Han Sans CN Bold"/>
                <a:ea typeface="Source Han Sans CN Bold"/>
                <a:cs typeface="Source Han Sans CN Bold"/>
              </a:rPr>
              <a:t>Medicinal Components of Flowers</a:t>
            </a:r>
            <a:endParaRPr kumimoji="1" lang="zh-CN" altLang="en-US" sz="1800" b="0" i="0" u="none" strike="noStrike" kern="1200" cap="none" spc="0" normalizeH="0" baseline="0" noProof="0" dirty="0">
              <a:ln>
                <a:noFill/>
              </a:ln>
              <a:solidFill>
                <a:srgbClr val="000000"/>
              </a:solidFill>
              <a:effectLst/>
              <a:uLnTx/>
              <a:uFillTx/>
              <a:latin typeface="等线" panose="020F0502020204030204"/>
              <a:ea typeface="等线" panose="02010600030101010101" pitchFamily="2" charset="-122"/>
              <a:cs typeface="+mn-cs"/>
            </a:endParaRPr>
          </a:p>
        </p:txBody>
      </p:sp>
      <p:sp>
        <p:nvSpPr>
          <p:cNvPr id="10" name="标题 1"/>
          <p:cNvSpPr txBox="1"/>
          <p:nvPr/>
        </p:nvSpPr>
        <p:spPr>
          <a:xfrm>
            <a:off x="836135" y="2247747"/>
            <a:ext cx="5485610" cy="1769084"/>
          </a:xfrm>
          <a:prstGeom prst="rect">
            <a:avLst/>
          </a:prstGeom>
          <a:noFill/>
          <a:ln>
            <a:noFill/>
          </a:ln>
        </p:spPr>
        <p:txBody>
          <a:bodyPr vert="horz"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800" b="0" i="0" u="none" strike="noStrike" kern="1200" cap="none" spc="0" normalizeH="0" baseline="0" noProof="0" dirty="0">
                <a:ln w="12700">
                  <a:noFill/>
                </a:ln>
                <a:solidFill>
                  <a:srgbClr val="000000">
                    <a:alpha val="100000"/>
                  </a:srgbClr>
                </a:solidFill>
                <a:effectLst/>
                <a:uLnTx/>
                <a:uFillTx/>
                <a:latin typeface="Source Han Sans"/>
                <a:ea typeface="Source Han Sans"/>
                <a:cs typeface="Source Han Sans"/>
              </a:rPr>
              <a:t>Flowers contain a variety of chemical components beneficial to human health, such as flavonoids in </a:t>
            </a:r>
            <a:r>
              <a:rPr kumimoji="1" lang="en-US" altLang="zh-CN" sz="1800" b="0" i="0" u="none" strike="noStrike" kern="1200" cap="none" spc="0" normalizeH="0" baseline="0" noProof="0" dirty="0">
                <a:ln w="12700">
                  <a:noFill/>
                </a:ln>
                <a:solidFill>
                  <a:srgbClr val="FF0000"/>
                </a:solidFill>
                <a:effectLst/>
                <a:uLnTx/>
                <a:uFillTx/>
                <a:latin typeface="Source Han Sans"/>
                <a:ea typeface="Source Han Sans"/>
                <a:cs typeface="Source Han Sans"/>
              </a:rPr>
              <a:t>chrysanthemums</a:t>
            </a:r>
            <a:r>
              <a:rPr kumimoji="1" lang="en-US" altLang="zh-CN" sz="1800" b="0" i="0" u="none" strike="noStrike" kern="1200" cap="none" spc="0" normalizeH="0" baseline="0" noProof="0" dirty="0">
                <a:ln w="12700">
                  <a:noFill/>
                </a:ln>
                <a:solidFill>
                  <a:srgbClr val="000000">
                    <a:alpha val="100000"/>
                  </a:srgbClr>
                </a:solidFill>
                <a:effectLst/>
                <a:uLnTx/>
                <a:uFillTx/>
                <a:latin typeface="Source Han Sans"/>
                <a:ea typeface="Source Han Sans"/>
                <a:cs typeface="Source Han Sans"/>
              </a:rPr>
              <a:t> and aromatic oils in </a:t>
            </a:r>
            <a:r>
              <a:rPr kumimoji="1" lang="en-US" altLang="zh-CN" sz="1800" b="0" i="0" u="none" strike="noStrike" kern="1200" cap="none" spc="0" normalizeH="0" baseline="0" noProof="0" dirty="0">
                <a:ln w="12700">
                  <a:noFill/>
                </a:ln>
                <a:solidFill>
                  <a:srgbClr val="FF0000"/>
                </a:solidFill>
                <a:effectLst/>
                <a:uLnTx/>
                <a:uFillTx/>
                <a:latin typeface="Source Han Sans"/>
                <a:ea typeface="Source Han Sans"/>
                <a:cs typeface="Source Han Sans"/>
              </a:rPr>
              <a:t>osmanthus</a:t>
            </a:r>
            <a:r>
              <a:rPr kumimoji="1" lang="en-US" altLang="zh-CN" sz="1800" b="0" i="0" u="none" strike="noStrike" kern="1200" cap="none" spc="0" normalizeH="0" baseline="0" noProof="0" dirty="0">
                <a:ln w="12700">
                  <a:noFill/>
                </a:ln>
                <a:solidFill>
                  <a:srgbClr val="000000">
                    <a:alpha val="100000"/>
                  </a:srgbClr>
                </a:solidFill>
                <a:effectLst/>
                <a:uLnTx/>
                <a:uFillTx/>
                <a:latin typeface="Source Han Sans"/>
                <a:ea typeface="Source Han Sans"/>
                <a:cs typeface="Source Han Sans"/>
              </a:rPr>
              <a:t>. These components have various bioactivities like antioxidant, anti- inflammatory, antibacterial effects, positively impacting human health.</a:t>
            </a:r>
            <a:endParaRPr kumimoji="1" lang="zh-CN" altLang="en-US" sz="1800" b="0" i="0" u="none" strike="noStrike" kern="1200" cap="none" spc="0" normalizeH="0" baseline="0" noProof="0" dirty="0">
              <a:ln>
                <a:noFill/>
              </a:ln>
              <a:solidFill>
                <a:srgbClr val="000000"/>
              </a:solidFill>
              <a:effectLst/>
              <a:uLnTx/>
              <a:uFillTx/>
              <a:latin typeface="等线" panose="020F0502020204030204"/>
              <a:ea typeface="等线" panose="02010600030101010101" pitchFamily="2" charset="-122"/>
              <a:cs typeface="+mn-cs"/>
            </a:endParaRPr>
          </a:p>
        </p:txBody>
      </p:sp>
      <p:sp>
        <p:nvSpPr>
          <p:cNvPr id="11" name="标题 1"/>
          <p:cNvSpPr txBox="1"/>
          <p:nvPr/>
        </p:nvSpPr>
        <p:spPr>
          <a:xfrm>
            <a:off x="529578" y="4207460"/>
            <a:ext cx="5554333" cy="507656"/>
          </a:xfrm>
          <a:prstGeom prst="round1Rect">
            <a:avLst>
              <a:gd name="adj" fmla="val 50000"/>
            </a:avLst>
          </a:prstGeom>
          <a:solidFill>
            <a:schemeClr val="accent2"/>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12" name="标题 1"/>
          <p:cNvSpPr txBox="1"/>
          <p:nvPr/>
        </p:nvSpPr>
        <p:spPr>
          <a:xfrm>
            <a:off x="771882" y="4273328"/>
            <a:ext cx="4780280" cy="375920"/>
          </a:xfrm>
          <a:prstGeom prst="rect">
            <a:avLst/>
          </a:prstGeom>
          <a:noFill/>
          <a:ln>
            <a:noFill/>
          </a:ln>
        </p:spPr>
        <p:txBody>
          <a:bodyPr vert="horz" wrap="square" lIns="0" tIns="0" rIns="0" bIns="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600" b="0" i="0" u="none" strike="noStrike" kern="1200" cap="none" spc="0" normalizeH="0" baseline="0" noProof="0">
                <a:ln w="12700">
                  <a:noFill/>
                </a:ln>
                <a:solidFill>
                  <a:srgbClr val="FFFFFF">
                    <a:alpha val="100000"/>
                  </a:srgbClr>
                </a:solidFill>
                <a:effectLst/>
                <a:uLnTx/>
                <a:uFillTx/>
                <a:latin typeface="Source Han Sans CN Bold"/>
                <a:ea typeface="Source Han Sans CN Bold"/>
                <a:cs typeface="Source Han Sans CN Bold"/>
              </a:rPr>
              <a:t>Medicinal Practices of Flowers</a:t>
            </a: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13" name="标题 1"/>
          <p:cNvSpPr txBox="1"/>
          <p:nvPr/>
        </p:nvSpPr>
        <p:spPr>
          <a:xfrm>
            <a:off x="771882" y="4904956"/>
            <a:ext cx="5440105" cy="1343646"/>
          </a:xfrm>
          <a:prstGeom prst="rect">
            <a:avLst/>
          </a:prstGeom>
          <a:noFill/>
          <a:ln>
            <a:noFill/>
          </a:ln>
        </p:spPr>
        <p:txBody>
          <a:bodyPr vert="horz"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800" b="0" i="0" u="none" strike="noStrike" kern="1200" cap="none" spc="0" normalizeH="0" baseline="0" noProof="0" dirty="0">
                <a:ln w="12700">
                  <a:noFill/>
                </a:ln>
                <a:solidFill>
                  <a:srgbClr val="000000">
                    <a:alpha val="100000"/>
                  </a:srgbClr>
                </a:solidFill>
                <a:effectLst/>
                <a:uLnTx/>
                <a:uFillTx/>
                <a:latin typeface="Source Han Sans"/>
                <a:ea typeface="Source Han Sans"/>
                <a:cs typeface="Source Han Sans"/>
              </a:rPr>
              <a:t>In traditional Chinese herbal medicine, a variety of flowers are widely used. For example, </a:t>
            </a:r>
            <a:r>
              <a:rPr kumimoji="1" lang="en-US" altLang="zh-CN" sz="1800" b="0" i="0" u="none" strike="noStrike" kern="1200" cap="none" spc="0" normalizeH="0" baseline="0" noProof="0" dirty="0">
                <a:ln w="12700">
                  <a:noFill/>
                </a:ln>
                <a:solidFill>
                  <a:srgbClr val="FF0000"/>
                </a:solidFill>
                <a:effectLst/>
                <a:uLnTx/>
                <a:uFillTx/>
                <a:latin typeface="Source Han Sans"/>
                <a:ea typeface="Source Han Sans"/>
                <a:cs typeface="Source Han Sans"/>
              </a:rPr>
              <a:t>roses</a:t>
            </a:r>
            <a:r>
              <a:rPr kumimoji="1" lang="en-US" altLang="zh-CN" sz="1800" b="0" i="0" u="none" strike="noStrike" kern="1200" cap="none" spc="0" normalizeH="0" baseline="0" noProof="0" dirty="0">
                <a:ln w="12700">
                  <a:noFill/>
                </a:ln>
                <a:solidFill>
                  <a:srgbClr val="000000">
                    <a:alpha val="100000"/>
                  </a:srgbClr>
                </a:solidFill>
                <a:effectLst/>
                <a:uLnTx/>
                <a:uFillTx/>
                <a:latin typeface="Source Han Sans"/>
                <a:ea typeface="Source Han Sans"/>
                <a:cs typeface="Source Han Sans"/>
              </a:rPr>
              <a:t> are used to treat blood circulation issues, and </a:t>
            </a:r>
            <a:r>
              <a:rPr kumimoji="1" lang="en-US" altLang="zh-CN" sz="1800" b="0" i="0" u="none" strike="noStrike" kern="1200" cap="none" spc="0" normalizeH="0" baseline="0" noProof="0" dirty="0">
                <a:ln w="12700">
                  <a:noFill/>
                </a:ln>
                <a:solidFill>
                  <a:srgbClr val="FF0000"/>
                </a:solidFill>
                <a:effectLst/>
                <a:uLnTx/>
                <a:uFillTx/>
                <a:latin typeface="Source Han Sans"/>
                <a:ea typeface="Source Han Sans"/>
                <a:cs typeface="Source Han Sans"/>
              </a:rPr>
              <a:t>osmanthus</a:t>
            </a:r>
            <a:r>
              <a:rPr kumimoji="1" lang="en-US" altLang="zh-CN" sz="1800" b="0" i="0" u="none" strike="noStrike" kern="1200" cap="none" spc="0" normalizeH="0" baseline="0" noProof="0" dirty="0">
                <a:ln w="12700">
                  <a:noFill/>
                </a:ln>
                <a:solidFill>
                  <a:srgbClr val="000000">
                    <a:alpha val="100000"/>
                  </a:srgbClr>
                </a:solidFill>
                <a:effectLst/>
                <a:uLnTx/>
                <a:uFillTx/>
                <a:latin typeface="Source Han Sans"/>
                <a:ea typeface="Source Han Sans"/>
                <a:cs typeface="Source Han Sans"/>
              </a:rPr>
              <a:t> is used to improve digestive functions. These flowers are incorporated into daily treatments through decoctions and teas.</a:t>
            </a:r>
            <a:endParaRPr kumimoji="1" lang="zh-CN" altLang="en-US" sz="1800" b="0" i="0" u="none" strike="noStrike" kern="1200" cap="none" spc="0" normalizeH="0" baseline="0" noProof="0" dirty="0">
              <a:ln>
                <a:noFill/>
              </a:ln>
              <a:solidFill>
                <a:srgbClr val="000000"/>
              </a:solidFill>
              <a:effectLst/>
              <a:uLnTx/>
              <a:uFillTx/>
              <a:latin typeface="等线" panose="020F0502020204030204"/>
              <a:ea typeface="等线" panose="02010600030101010101" pitchFamily="2" charset="-122"/>
              <a:cs typeface="+mn-cs"/>
            </a:endParaRPr>
          </a:p>
        </p:txBody>
      </p:sp>
      <p:sp>
        <p:nvSpPr>
          <p:cNvPr id="14" name="标题 1"/>
          <p:cNvSpPr txBox="1"/>
          <p:nvPr/>
        </p:nvSpPr>
        <p:spPr>
          <a:xfrm>
            <a:off x="771882" y="293733"/>
            <a:ext cx="10587277" cy="432000"/>
          </a:xfrm>
          <a:prstGeom prst="rect">
            <a:avLst/>
          </a:prstGeom>
          <a:noFill/>
          <a:ln>
            <a:noFill/>
          </a:ln>
        </p:spPr>
        <p:txBody>
          <a:bodyPr vert="horz"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800" b="0" i="0" u="none" strike="noStrike" kern="1200" cap="none" spc="0" normalizeH="0" baseline="0" noProof="0">
                <a:ln w="12700">
                  <a:noFill/>
                </a:ln>
                <a:solidFill>
                  <a:srgbClr val="262626">
                    <a:alpha val="100000"/>
                  </a:srgbClr>
                </a:solidFill>
                <a:effectLst/>
                <a:uLnTx/>
                <a:uFillTx/>
                <a:latin typeface="Source Han Sans CN Bold"/>
                <a:ea typeface="Source Han Sans CN Bold"/>
                <a:cs typeface="Source Han Sans CN Bold"/>
              </a:rPr>
              <a:t>Medicinal Value</a:t>
            </a: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cxnSp>
        <p:nvCxnSpPr>
          <p:cNvPr id="15" name="标题 1"/>
          <p:cNvCxnSpPr/>
          <p:nvPr/>
        </p:nvCxnSpPr>
        <p:spPr>
          <a:xfrm>
            <a:off x="365760" y="804295"/>
            <a:ext cx="11826240" cy="0"/>
          </a:xfrm>
          <a:prstGeom prst="line">
            <a:avLst/>
          </a:prstGeom>
          <a:noFill/>
          <a:ln w="15875" cap="sq">
            <a:gradFill>
              <a:gsLst>
                <a:gs pos="0">
                  <a:schemeClr val="bg1">
                    <a:lumMod val="50000"/>
                  </a:schemeClr>
                </a:gs>
                <a:gs pos="100000">
                  <a:schemeClr val="bg1"/>
                </a:gs>
              </a:gsLst>
              <a:lin ang="0" scaled="0"/>
            </a:gradFill>
            <a:miter/>
          </a:ln>
        </p:spPr>
      </p:cxnSp>
      <p:pic>
        <p:nvPicPr>
          <p:cNvPr id="18" name="图片 17">
            <a:extLst>
              <a:ext uri="{FF2B5EF4-FFF2-40B4-BE49-F238E27FC236}">
                <a16:creationId xmlns:a16="http://schemas.microsoft.com/office/drawing/2014/main" id="{4E06E436-50BA-C631-8A09-F098E03ED353}"/>
              </a:ext>
            </a:extLst>
          </p:cNvPr>
          <p:cNvPicPr>
            <a:picLocks noChangeAspect="1"/>
          </p:cNvPicPr>
          <p:nvPr/>
        </p:nvPicPr>
        <p:blipFill>
          <a:blip r:embed="rId3"/>
          <a:stretch>
            <a:fillRect/>
          </a:stretch>
        </p:blipFill>
        <p:spPr>
          <a:xfrm>
            <a:off x="6385997" y="509733"/>
            <a:ext cx="3758918" cy="3068674"/>
          </a:xfrm>
          <a:prstGeom prst="rect">
            <a:avLst/>
          </a:prstGeom>
        </p:spPr>
      </p:pic>
      <p:pic>
        <p:nvPicPr>
          <p:cNvPr id="20" name="图片 19">
            <a:extLst>
              <a:ext uri="{FF2B5EF4-FFF2-40B4-BE49-F238E27FC236}">
                <a16:creationId xmlns:a16="http://schemas.microsoft.com/office/drawing/2014/main" id="{353719F8-81DE-AB64-CEE4-4FF8F4E0CCA3}"/>
              </a:ext>
            </a:extLst>
          </p:cNvPr>
          <p:cNvPicPr>
            <a:picLocks noChangeAspect="1"/>
          </p:cNvPicPr>
          <p:nvPr/>
        </p:nvPicPr>
        <p:blipFill>
          <a:blip r:embed="rId4"/>
          <a:stretch>
            <a:fillRect/>
          </a:stretch>
        </p:blipFill>
        <p:spPr>
          <a:xfrm>
            <a:off x="8510797" y="3204500"/>
            <a:ext cx="3581400" cy="3581400"/>
          </a:xfrm>
          <a:prstGeom prst="ellipse">
            <a:avLst/>
          </a:prstGeom>
          <a:ln>
            <a:noFill/>
          </a:ln>
          <a:effectLst>
            <a:softEdge rad="112500"/>
          </a:effectLst>
        </p:spPr>
      </p:pic>
      <p:sp>
        <p:nvSpPr>
          <p:cNvPr id="21" name="标题 1">
            <a:extLst>
              <a:ext uri="{FF2B5EF4-FFF2-40B4-BE49-F238E27FC236}">
                <a16:creationId xmlns:a16="http://schemas.microsoft.com/office/drawing/2014/main" id="{8244EDB1-A9A3-F91D-19B5-9E4A6A423448}"/>
              </a:ext>
            </a:extLst>
          </p:cNvPr>
          <p:cNvSpPr txBox="1"/>
          <p:nvPr/>
        </p:nvSpPr>
        <p:spPr>
          <a:xfrm>
            <a:off x="0" y="0"/>
            <a:ext cx="859667" cy="859667"/>
          </a:xfrm>
          <a:prstGeom prst="diagStripe">
            <a:avLst>
              <a:gd name="adj" fmla="val 54000"/>
            </a:avLst>
          </a:prstGeom>
          <a:solidFill>
            <a:schemeClr val="accent1"/>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标题 1"/>
          <p:cNvSpPr txBox="1"/>
          <p:nvPr/>
        </p:nvSpPr>
        <p:spPr>
          <a:xfrm>
            <a:off x="365760" y="1147337"/>
            <a:ext cx="11553637" cy="1647378"/>
          </a:xfrm>
          <a:prstGeom prst="rect">
            <a:avLst/>
          </a:prstGeom>
          <a:noFill/>
          <a:ln>
            <a:noFill/>
          </a:ln>
        </p:spPr>
        <p:txBody>
          <a:bodyPr vert="horz" wrap="square" lIns="0" tIns="0" r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zh-CN" sz="2000" b="0" i="0" u="none" strike="noStrike" kern="1200" cap="none" spc="0" normalizeH="0" baseline="0" noProof="0" dirty="0">
                <a:ln w="12700">
                  <a:noFill/>
                </a:ln>
                <a:solidFill>
                  <a:srgbClr val="262626">
                    <a:alpha val="100000"/>
                  </a:srgbClr>
                </a:solidFill>
                <a:effectLst/>
                <a:uLnTx/>
                <a:uFillTx/>
                <a:latin typeface="Source Han Sans"/>
                <a:ea typeface="Source Han Sans"/>
                <a:cs typeface="Source Han Sans"/>
              </a:rPr>
              <a:t>The Chinese have a long history of viewing flowers, from ancient royal gardens to modern city parks, where flowers have always been an important object of admiration. In modern times, in addition to traditional parks and gardens, flower exhibitions and flower festivals have become important ways for people to view flowers. </a:t>
            </a:r>
            <a:endParaRPr kumimoji="1" lang="zh-CN" altLang="en-US" sz="2000" b="0" i="0" u="none" strike="noStrike" kern="1200" cap="none" spc="0" normalizeH="0" baseline="0" noProof="0" dirty="0">
              <a:ln>
                <a:noFill/>
              </a:ln>
              <a:solidFill>
                <a:srgbClr val="000000"/>
              </a:solidFill>
              <a:effectLst/>
              <a:uLnTx/>
              <a:uFillTx/>
              <a:latin typeface="等线" panose="020F0502020204030204"/>
              <a:ea typeface="等线"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000" b="0" i="0" u="none" strike="noStrike" kern="1200" cap="none" spc="0" normalizeH="0" baseline="0" noProof="0" dirty="0">
              <a:ln>
                <a:noFill/>
              </a:ln>
              <a:solidFill>
                <a:srgbClr val="000000"/>
              </a:solidFill>
              <a:effectLst/>
              <a:uLnTx/>
              <a:uFillTx/>
              <a:latin typeface="等线" panose="020F0502020204030204"/>
              <a:ea typeface="等线" panose="02010600030101010101" pitchFamily="2" charset="-122"/>
              <a:cs typeface="+mn-cs"/>
            </a:endParaRPr>
          </a:p>
        </p:txBody>
      </p:sp>
      <p:sp>
        <p:nvSpPr>
          <p:cNvPr id="6" name="标题 1"/>
          <p:cNvSpPr txBox="1"/>
          <p:nvPr/>
        </p:nvSpPr>
        <p:spPr>
          <a:xfrm>
            <a:off x="1186683" y="3609573"/>
            <a:ext cx="4320000" cy="648000"/>
          </a:xfrm>
          <a:prstGeom prst="rect">
            <a:avLst/>
          </a:prstGeom>
          <a:noFill/>
          <a:ln w="12700" cap="sq">
            <a:noFill/>
            <a:miter/>
          </a:ln>
        </p:spPr>
        <p:txBody>
          <a:bodyPr vert="horz"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600" b="0" i="0" u="none" strike="noStrike" kern="1200" cap="none" spc="0" normalizeH="0" baseline="0" noProof="0">
                <a:ln w="12700">
                  <a:noFill/>
                </a:ln>
                <a:solidFill>
                  <a:srgbClr val="FFFFFF">
                    <a:alpha val="100000"/>
                  </a:srgbClr>
                </a:solidFill>
                <a:effectLst/>
                <a:uLnTx/>
                <a:uFillTx/>
                <a:latin typeface="Source Han Sans CN Bold"/>
                <a:ea typeface="Source Han Sans CN Bold"/>
                <a:cs typeface="Source Han Sans CN Bold"/>
              </a:rPr>
              <a:t>History of Floral Appreciation</a:t>
            </a: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10" name="标题 1"/>
          <p:cNvSpPr txBox="1"/>
          <p:nvPr/>
        </p:nvSpPr>
        <p:spPr>
          <a:xfrm>
            <a:off x="743662" y="296822"/>
            <a:ext cx="10587277" cy="432000"/>
          </a:xfrm>
          <a:prstGeom prst="rect">
            <a:avLst/>
          </a:prstGeom>
          <a:noFill/>
          <a:ln>
            <a:noFill/>
          </a:ln>
        </p:spPr>
        <p:txBody>
          <a:bodyPr vert="horz"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800" b="0" i="0" u="none" strike="noStrike" kern="1200" cap="none" spc="0" normalizeH="0" baseline="0" noProof="0" dirty="0">
                <a:ln w="12700">
                  <a:noFill/>
                </a:ln>
                <a:solidFill>
                  <a:srgbClr val="262626">
                    <a:alpha val="100000"/>
                  </a:srgbClr>
                </a:solidFill>
                <a:effectLst/>
                <a:uLnTx/>
                <a:uFillTx/>
                <a:latin typeface="Source Han Sans CN Bold"/>
                <a:ea typeface="Source Han Sans CN Bold"/>
                <a:cs typeface="Source Han Sans CN Bold"/>
              </a:rPr>
              <a:t>Flower viewing</a:t>
            </a:r>
            <a:endParaRPr kumimoji="1" lang="zh-CN" altLang="en-US" sz="1800" b="0" i="0" u="none" strike="noStrike" kern="1200" cap="none" spc="0" normalizeH="0" baseline="0" noProof="0" dirty="0">
              <a:ln>
                <a:noFill/>
              </a:ln>
              <a:solidFill>
                <a:srgbClr val="000000"/>
              </a:solidFill>
              <a:effectLst/>
              <a:uLnTx/>
              <a:uFillTx/>
              <a:latin typeface="等线" panose="020F0502020204030204"/>
              <a:ea typeface="等线" panose="02010600030101010101" pitchFamily="2" charset="-122"/>
              <a:cs typeface="+mn-cs"/>
            </a:endParaRPr>
          </a:p>
        </p:txBody>
      </p:sp>
      <p:cxnSp>
        <p:nvCxnSpPr>
          <p:cNvPr id="11" name="标题 1"/>
          <p:cNvCxnSpPr/>
          <p:nvPr/>
        </p:nvCxnSpPr>
        <p:spPr>
          <a:xfrm>
            <a:off x="365760" y="804295"/>
            <a:ext cx="11826240" cy="0"/>
          </a:xfrm>
          <a:prstGeom prst="line">
            <a:avLst/>
          </a:prstGeom>
          <a:noFill/>
          <a:ln w="15875" cap="sq">
            <a:gradFill>
              <a:gsLst>
                <a:gs pos="0">
                  <a:schemeClr val="bg1">
                    <a:lumMod val="50000"/>
                  </a:schemeClr>
                </a:gs>
                <a:gs pos="100000">
                  <a:schemeClr val="bg1"/>
                </a:gs>
              </a:gsLst>
              <a:lin ang="0" scaled="0"/>
            </a:gradFill>
            <a:miter/>
          </a:ln>
        </p:spPr>
      </p:cxnSp>
      <p:pic>
        <p:nvPicPr>
          <p:cNvPr id="13" name="图片 12">
            <a:extLst>
              <a:ext uri="{FF2B5EF4-FFF2-40B4-BE49-F238E27FC236}">
                <a16:creationId xmlns:a16="http://schemas.microsoft.com/office/drawing/2014/main" id="{94692265-D31B-D880-77C6-5E3AFE2D313F}"/>
              </a:ext>
            </a:extLst>
          </p:cNvPr>
          <p:cNvPicPr>
            <a:picLocks noChangeAspect="1"/>
          </p:cNvPicPr>
          <p:nvPr/>
        </p:nvPicPr>
        <p:blipFill>
          <a:blip r:embed="rId2"/>
          <a:stretch>
            <a:fillRect/>
          </a:stretch>
        </p:blipFill>
        <p:spPr>
          <a:xfrm>
            <a:off x="248550" y="2557909"/>
            <a:ext cx="3362325" cy="3009900"/>
          </a:xfrm>
          <a:prstGeom prst="rect">
            <a:avLst/>
          </a:prstGeom>
        </p:spPr>
      </p:pic>
      <p:sp>
        <p:nvSpPr>
          <p:cNvPr id="14" name="文本框 13">
            <a:extLst>
              <a:ext uri="{FF2B5EF4-FFF2-40B4-BE49-F238E27FC236}">
                <a16:creationId xmlns:a16="http://schemas.microsoft.com/office/drawing/2014/main" id="{54A0444E-45C6-CC3B-AC81-2DB6DA59DF9F}"/>
              </a:ext>
            </a:extLst>
          </p:cNvPr>
          <p:cNvSpPr txBox="1"/>
          <p:nvPr/>
        </p:nvSpPr>
        <p:spPr>
          <a:xfrm>
            <a:off x="4316313" y="6030906"/>
            <a:ext cx="3751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Source Han Sans" panose="02010600030101010101" pitchFamily="34" charset="-122"/>
                <a:cs typeface="Times New Roman" panose="02020603050405020304" pitchFamily="18" charset="0"/>
              </a:rPr>
              <a:t>Guangzhou Flower Street</a:t>
            </a:r>
            <a:endPar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Source Han Sans" panose="02010600030101010101" pitchFamily="34" charset="-122"/>
              <a:cs typeface="Times New Roman" panose="02020603050405020304" pitchFamily="18" charset="0"/>
            </a:endParaRPr>
          </a:p>
        </p:txBody>
      </p:sp>
      <p:pic>
        <p:nvPicPr>
          <p:cNvPr id="19" name="图片 18">
            <a:extLst>
              <a:ext uri="{FF2B5EF4-FFF2-40B4-BE49-F238E27FC236}">
                <a16:creationId xmlns:a16="http://schemas.microsoft.com/office/drawing/2014/main" id="{1EE43AC2-C147-86F2-5416-FAB87B2B0C34}"/>
              </a:ext>
            </a:extLst>
          </p:cNvPr>
          <p:cNvPicPr>
            <a:picLocks noChangeAspect="1"/>
          </p:cNvPicPr>
          <p:nvPr/>
        </p:nvPicPr>
        <p:blipFill>
          <a:blip r:embed="rId3"/>
          <a:srcRect r="13128"/>
          <a:stretch/>
        </p:blipFill>
        <p:spPr>
          <a:xfrm>
            <a:off x="3728085" y="2548150"/>
            <a:ext cx="4031648" cy="3093949"/>
          </a:xfrm>
          <a:prstGeom prst="rect">
            <a:avLst/>
          </a:prstGeom>
        </p:spPr>
      </p:pic>
      <p:sp>
        <p:nvSpPr>
          <p:cNvPr id="20" name="文本框 19">
            <a:extLst>
              <a:ext uri="{FF2B5EF4-FFF2-40B4-BE49-F238E27FC236}">
                <a16:creationId xmlns:a16="http://schemas.microsoft.com/office/drawing/2014/main" id="{718F533A-8050-07A3-83B2-7CBE46221128}"/>
              </a:ext>
            </a:extLst>
          </p:cNvPr>
          <p:cNvSpPr txBox="1"/>
          <p:nvPr/>
        </p:nvSpPr>
        <p:spPr>
          <a:xfrm>
            <a:off x="291802" y="6013335"/>
            <a:ext cx="3751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Source Han Sans" panose="02010600030101010101" pitchFamily="34" charset="-122"/>
                <a:cs typeface="Times New Roman" panose="02020603050405020304" pitchFamily="18" charset="0"/>
              </a:rPr>
              <a:t>Luoyang Peony Culture Festival</a:t>
            </a:r>
            <a:endPar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Source Han Sans" panose="02010600030101010101" pitchFamily="34" charset="-122"/>
              <a:cs typeface="Times New Roman" panose="02020603050405020304" pitchFamily="18" charset="0"/>
            </a:endParaRPr>
          </a:p>
        </p:txBody>
      </p:sp>
      <p:pic>
        <p:nvPicPr>
          <p:cNvPr id="21" name="图片 20">
            <a:extLst>
              <a:ext uri="{FF2B5EF4-FFF2-40B4-BE49-F238E27FC236}">
                <a16:creationId xmlns:a16="http://schemas.microsoft.com/office/drawing/2014/main" id="{B3F7AAFC-11B1-AD5E-9822-265AB22DA7C3}"/>
              </a:ext>
            </a:extLst>
          </p:cNvPr>
          <p:cNvPicPr>
            <a:picLocks noChangeAspect="1"/>
          </p:cNvPicPr>
          <p:nvPr/>
        </p:nvPicPr>
        <p:blipFill>
          <a:blip r:embed="rId4"/>
          <a:stretch>
            <a:fillRect/>
          </a:stretch>
        </p:blipFill>
        <p:spPr>
          <a:xfrm>
            <a:off x="7907780" y="2602408"/>
            <a:ext cx="4011617" cy="2920901"/>
          </a:xfrm>
          <a:prstGeom prst="rect">
            <a:avLst/>
          </a:prstGeom>
        </p:spPr>
      </p:pic>
      <p:sp>
        <p:nvSpPr>
          <p:cNvPr id="22" name="文本框 21">
            <a:extLst>
              <a:ext uri="{FF2B5EF4-FFF2-40B4-BE49-F238E27FC236}">
                <a16:creationId xmlns:a16="http://schemas.microsoft.com/office/drawing/2014/main" id="{D0B052F0-1EA7-301D-6134-4A368DF9CCF2}"/>
              </a:ext>
            </a:extLst>
          </p:cNvPr>
          <p:cNvSpPr txBox="1"/>
          <p:nvPr/>
        </p:nvSpPr>
        <p:spPr>
          <a:xfrm>
            <a:off x="8654347" y="5957925"/>
            <a:ext cx="3751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60607"/>
                </a:solidFill>
                <a:effectLst/>
                <a:uLnTx/>
                <a:uFillTx/>
                <a:latin typeface="Times New Roman" panose="02020603050405020304" pitchFamily="18" charset="0"/>
                <a:ea typeface="等线" panose="02010600030101010101" pitchFamily="2" charset="-122"/>
                <a:cs typeface="Times New Roman" panose="02020603050405020304" pitchFamily="18" charset="0"/>
              </a:rPr>
              <a:t>Hunan Forest Botanical Garden</a:t>
            </a:r>
            <a:endPar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Source Han Sans" panose="02010600030101010101" pitchFamily="34" charset="-122"/>
              <a:cs typeface="Times New Roman" panose="02020603050405020304" pitchFamily="18" charset="0"/>
            </a:endParaRPr>
          </a:p>
        </p:txBody>
      </p:sp>
      <p:sp>
        <p:nvSpPr>
          <p:cNvPr id="23" name="标题 1">
            <a:extLst>
              <a:ext uri="{FF2B5EF4-FFF2-40B4-BE49-F238E27FC236}">
                <a16:creationId xmlns:a16="http://schemas.microsoft.com/office/drawing/2014/main" id="{D359A944-53C4-1E62-6296-7D0952E46969}"/>
              </a:ext>
            </a:extLst>
          </p:cNvPr>
          <p:cNvSpPr txBox="1"/>
          <p:nvPr/>
        </p:nvSpPr>
        <p:spPr>
          <a:xfrm>
            <a:off x="0" y="0"/>
            <a:ext cx="859667" cy="859667"/>
          </a:xfrm>
          <a:prstGeom prst="diagStripe">
            <a:avLst>
              <a:gd name="adj" fmla="val 54000"/>
            </a:avLst>
          </a:prstGeom>
          <a:solidFill>
            <a:schemeClr val="accent1"/>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365760" y="1037258"/>
            <a:ext cx="4320000" cy="1080000"/>
          </a:xfrm>
          <a:custGeom>
            <a:avLst/>
            <a:gdLst>
              <a:gd name="connsiteX0" fmla="*/ 3190875 w 3190875"/>
              <a:gd name="connsiteY0" fmla="*/ 595503 h 876300"/>
              <a:gd name="connsiteX1" fmla="*/ 0 w 3190875"/>
              <a:gd name="connsiteY1" fmla="*/ 876300 h 876300"/>
              <a:gd name="connsiteX2" fmla="*/ 0 w 3190875"/>
              <a:gd name="connsiteY2" fmla="*/ 160211 h 876300"/>
              <a:gd name="connsiteX3" fmla="*/ 160211 w 3190875"/>
              <a:gd name="connsiteY3" fmla="*/ 0 h 876300"/>
              <a:gd name="connsiteX4" fmla="*/ 2566607 w 3190875"/>
              <a:gd name="connsiteY4" fmla="*/ 0 h 876300"/>
              <a:gd name="connsiteX5" fmla="*/ 2693003 w 3190875"/>
              <a:gd name="connsiteY5" fmla="*/ 61817 h 876300"/>
              <a:gd name="connsiteX6" fmla="*/ 2857500 w 3190875"/>
              <a:gd name="connsiteY6" fmla="*/ 285750 h 876300"/>
              <a:gd name="connsiteX7" fmla="*/ 3190875 w 3190875"/>
              <a:gd name="connsiteY7" fmla="*/ 595503 h 876300"/>
            </a:gdLst>
            <a:ahLst/>
            <a:cxnLst/>
            <a:rect l="l" t="t" r="r" b="b"/>
            <a:pathLst>
              <a:path w="3190875" h="876300">
                <a:moveTo>
                  <a:pt x="3190875" y="595503"/>
                </a:moveTo>
                <a:lnTo>
                  <a:pt x="0" y="876300"/>
                </a:lnTo>
                <a:lnTo>
                  <a:pt x="0" y="160211"/>
                </a:lnTo>
                <a:cubicBezTo>
                  <a:pt x="0" y="71729"/>
                  <a:pt x="71729" y="0"/>
                  <a:pt x="160211" y="0"/>
                </a:cubicBezTo>
                <a:lnTo>
                  <a:pt x="2566607" y="0"/>
                </a:lnTo>
                <a:cubicBezTo>
                  <a:pt x="2616013" y="12"/>
                  <a:pt x="2662657" y="22823"/>
                  <a:pt x="2693003" y="61817"/>
                </a:cubicBezTo>
                <a:lnTo>
                  <a:pt x="2857500" y="285750"/>
                </a:lnTo>
                <a:cubicBezTo>
                  <a:pt x="2939415" y="391001"/>
                  <a:pt x="3019425" y="561975"/>
                  <a:pt x="3190875" y="595503"/>
                </a:cubicBezTo>
                <a:close/>
              </a:path>
            </a:pathLst>
          </a:custGeom>
          <a:gradFill>
            <a:gsLst>
              <a:gs pos="0">
                <a:schemeClr val="accent1">
                  <a:lumMod val="60000"/>
                  <a:lumOff val="40000"/>
                  <a:alpha val="100000"/>
                </a:schemeClr>
              </a:gs>
              <a:gs pos="90000">
                <a:schemeClr val="accent1"/>
              </a:gs>
            </a:gsLst>
            <a:lin ang="0" scaled="0"/>
          </a:gradFill>
          <a:ln w="9525" cap="flat">
            <a:noFill/>
            <a:miter/>
          </a:ln>
        </p:spPr>
        <p:txBody>
          <a:bodyPr vert="horz" wrap="square"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8" name="标题 1"/>
          <p:cNvSpPr txBox="1"/>
          <p:nvPr/>
        </p:nvSpPr>
        <p:spPr>
          <a:xfrm>
            <a:off x="6672670" y="2345736"/>
            <a:ext cx="3392500" cy="360000"/>
          </a:xfrm>
          <a:prstGeom prst="rect">
            <a:avLst/>
          </a:prstGeom>
          <a:noFill/>
          <a:ln>
            <a:noFill/>
          </a:ln>
        </p:spPr>
        <p:txBody>
          <a:bodyPr vert="horz"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600" b="0" i="0" u="none" strike="noStrike" kern="1200" cap="none" spc="0" normalizeH="0" baseline="0" noProof="0" dirty="0">
                <a:ln w="12700">
                  <a:noFill/>
                </a:ln>
                <a:solidFill>
                  <a:srgbClr val="FFFFFF">
                    <a:alpha val="100000"/>
                  </a:srgbClr>
                </a:solidFill>
                <a:effectLst/>
                <a:uLnTx/>
                <a:uFillTx/>
                <a:latin typeface="Source Han Sans CN Bold"/>
                <a:ea typeface="Source Han Sans CN Bold"/>
                <a:cs typeface="Source Han Sans CN Bold"/>
              </a:rPr>
              <a:t>Ikebana Art</a:t>
            </a:r>
            <a:endParaRPr kumimoji="1" lang="zh-CN" altLang="en-US" sz="1800" b="0" i="0" u="none" strike="noStrike" kern="1200" cap="none" spc="0" normalizeH="0" baseline="0" noProof="0" dirty="0">
              <a:ln>
                <a:noFill/>
              </a:ln>
              <a:solidFill>
                <a:srgbClr val="000000"/>
              </a:solidFill>
              <a:effectLst/>
              <a:uLnTx/>
              <a:uFillTx/>
              <a:latin typeface="等线" panose="020F0502020204030204"/>
              <a:ea typeface="等线" panose="02010600030101010101" pitchFamily="2" charset="-122"/>
              <a:cs typeface="+mn-cs"/>
            </a:endParaRPr>
          </a:p>
        </p:txBody>
      </p:sp>
      <p:sp>
        <p:nvSpPr>
          <p:cNvPr id="10" name="标题 1"/>
          <p:cNvSpPr txBox="1"/>
          <p:nvPr/>
        </p:nvSpPr>
        <p:spPr>
          <a:xfrm>
            <a:off x="365760" y="286476"/>
            <a:ext cx="10587277" cy="432000"/>
          </a:xfrm>
          <a:prstGeom prst="rect">
            <a:avLst/>
          </a:prstGeom>
          <a:noFill/>
          <a:ln>
            <a:noFill/>
          </a:ln>
        </p:spPr>
        <p:txBody>
          <a:bodyPr vert="horz"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800" b="0" i="0" u="none" strike="noStrike" kern="1200" cap="none" spc="0" normalizeH="0" baseline="0" noProof="0" dirty="0">
                <a:ln w="12700">
                  <a:noFill/>
                </a:ln>
                <a:solidFill>
                  <a:srgbClr val="262626">
                    <a:alpha val="100000"/>
                  </a:srgbClr>
                </a:solidFill>
                <a:effectLst/>
                <a:uLnTx/>
                <a:uFillTx/>
                <a:latin typeface="Source Han Sans CN Bold"/>
                <a:ea typeface="Source Han Sans CN Bold"/>
                <a:cs typeface="Source Han Sans CN Bold"/>
              </a:rPr>
              <a:t>Decorative Uses</a:t>
            </a:r>
            <a:endParaRPr kumimoji="1" lang="zh-CN" altLang="en-US" sz="1800" b="0" i="0" u="none" strike="noStrike" kern="1200" cap="none" spc="0" normalizeH="0" baseline="0" noProof="0" dirty="0">
              <a:ln>
                <a:noFill/>
              </a:ln>
              <a:solidFill>
                <a:srgbClr val="000000"/>
              </a:solidFill>
              <a:effectLst/>
              <a:uLnTx/>
              <a:uFillTx/>
              <a:latin typeface="等线" panose="020F0502020204030204"/>
              <a:ea typeface="等线" panose="02010600030101010101" pitchFamily="2" charset="-122"/>
              <a:cs typeface="+mn-cs"/>
            </a:endParaRPr>
          </a:p>
        </p:txBody>
      </p:sp>
      <p:cxnSp>
        <p:nvCxnSpPr>
          <p:cNvPr id="11" name="标题 1"/>
          <p:cNvCxnSpPr/>
          <p:nvPr/>
        </p:nvCxnSpPr>
        <p:spPr>
          <a:xfrm>
            <a:off x="365760" y="804295"/>
            <a:ext cx="11826240" cy="0"/>
          </a:xfrm>
          <a:prstGeom prst="line">
            <a:avLst/>
          </a:prstGeom>
          <a:noFill/>
          <a:ln w="15875" cap="sq">
            <a:gradFill>
              <a:gsLst>
                <a:gs pos="0">
                  <a:schemeClr val="bg1">
                    <a:lumMod val="50000"/>
                  </a:schemeClr>
                </a:gs>
                <a:gs pos="100000">
                  <a:schemeClr val="bg1"/>
                </a:gs>
              </a:gsLst>
              <a:lin ang="0" scaled="0"/>
            </a:gradFill>
            <a:miter/>
          </a:ln>
        </p:spPr>
      </p:cxnSp>
      <p:sp>
        <p:nvSpPr>
          <p:cNvPr id="12" name="标题 1">
            <a:extLst>
              <a:ext uri="{FF2B5EF4-FFF2-40B4-BE49-F238E27FC236}">
                <a16:creationId xmlns:a16="http://schemas.microsoft.com/office/drawing/2014/main" id="{6100D94B-CBF3-5E8C-FE30-3E7E86E0415E}"/>
              </a:ext>
            </a:extLst>
          </p:cNvPr>
          <p:cNvSpPr txBox="1"/>
          <p:nvPr/>
        </p:nvSpPr>
        <p:spPr>
          <a:xfrm>
            <a:off x="646692" y="1397258"/>
            <a:ext cx="3392500" cy="360000"/>
          </a:xfrm>
          <a:prstGeom prst="rect">
            <a:avLst/>
          </a:prstGeom>
          <a:noFill/>
          <a:ln>
            <a:noFill/>
          </a:ln>
        </p:spPr>
        <p:txBody>
          <a:bodyPr vert="horz"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50" normalizeH="0" baseline="0" noProof="0" dirty="0">
                <a:ln w="9525" cmpd="sng">
                  <a:solidFill>
                    <a:srgbClr val="BAA17F"/>
                  </a:solidFill>
                  <a:prstDash val="solid"/>
                </a:ln>
                <a:solidFill>
                  <a:srgbClr val="70AD47">
                    <a:tint val="1000"/>
                  </a:srgbClr>
                </a:solidFill>
                <a:effectLst>
                  <a:glow rad="38100">
                    <a:srgbClr val="BAA17F">
                      <a:alpha val="40000"/>
                    </a:srgbClr>
                  </a:glow>
                </a:effectLst>
                <a:uLnTx/>
                <a:uFillTx/>
                <a:latin typeface="等线" panose="020F0502020204030204"/>
                <a:ea typeface="等线" panose="02010600030101010101" pitchFamily="2" charset="-122"/>
                <a:cs typeface="+mn-cs"/>
              </a:rPr>
              <a:t>Zan Hua (Wearing flowers)</a:t>
            </a:r>
            <a:endParaRPr kumimoji="1" lang="zh-CN" altLang="en-US" sz="2000" b="1" i="0" u="none" strike="noStrike" kern="1200" cap="none" spc="50" normalizeH="0" baseline="0" noProof="0" dirty="0">
              <a:ln w="9525" cmpd="sng">
                <a:solidFill>
                  <a:srgbClr val="BAA17F"/>
                </a:solidFill>
                <a:prstDash val="solid"/>
              </a:ln>
              <a:solidFill>
                <a:srgbClr val="70AD47">
                  <a:tint val="1000"/>
                </a:srgbClr>
              </a:solidFill>
              <a:effectLst>
                <a:glow rad="38100">
                  <a:srgbClr val="BAA17F">
                    <a:alpha val="40000"/>
                  </a:srgbClr>
                </a:glow>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710A9C1D-3D98-C610-59FA-8E6007F25EF4}"/>
              </a:ext>
            </a:extLst>
          </p:cNvPr>
          <p:cNvPicPr>
            <a:picLocks noChangeAspect="1"/>
          </p:cNvPicPr>
          <p:nvPr/>
        </p:nvPicPr>
        <p:blipFill>
          <a:blip r:embed="rId3"/>
          <a:stretch>
            <a:fillRect/>
          </a:stretch>
        </p:blipFill>
        <p:spPr>
          <a:xfrm>
            <a:off x="3809544" y="2276915"/>
            <a:ext cx="5143585" cy="3852263"/>
          </a:xfrm>
          <a:prstGeom prst="rect">
            <a:avLst/>
          </a:prstGeom>
        </p:spPr>
      </p:pic>
      <p:pic>
        <p:nvPicPr>
          <p:cNvPr id="19" name="图片 18">
            <a:extLst>
              <a:ext uri="{FF2B5EF4-FFF2-40B4-BE49-F238E27FC236}">
                <a16:creationId xmlns:a16="http://schemas.microsoft.com/office/drawing/2014/main" id="{702C7FCC-4AA2-EEB5-22EB-4ED269CD2323}"/>
              </a:ext>
            </a:extLst>
          </p:cNvPr>
          <p:cNvPicPr>
            <a:picLocks noChangeAspect="1"/>
          </p:cNvPicPr>
          <p:nvPr/>
        </p:nvPicPr>
        <p:blipFill>
          <a:blip r:embed="rId4"/>
          <a:stretch>
            <a:fillRect/>
          </a:stretch>
        </p:blipFill>
        <p:spPr>
          <a:xfrm>
            <a:off x="365760" y="2608212"/>
            <a:ext cx="3808204" cy="3802554"/>
          </a:xfrm>
          <a:prstGeom prst="rect">
            <a:avLst/>
          </a:prstGeom>
        </p:spPr>
      </p:pic>
      <p:pic>
        <p:nvPicPr>
          <p:cNvPr id="20" name="图片 19">
            <a:extLst>
              <a:ext uri="{FF2B5EF4-FFF2-40B4-BE49-F238E27FC236}">
                <a16:creationId xmlns:a16="http://schemas.microsoft.com/office/drawing/2014/main" id="{4CBD7FE9-6F6A-0A7B-920F-258A56C5A1C9}"/>
              </a:ext>
            </a:extLst>
          </p:cNvPr>
          <p:cNvPicPr>
            <a:picLocks noChangeAspect="1"/>
          </p:cNvPicPr>
          <p:nvPr/>
        </p:nvPicPr>
        <p:blipFill>
          <a:blip r:embed="rId5"/>
          <a:stretch>
            <a:fillRect/>
          </a:stretch>
        </p:blipFill>
        <p:spPr>
          <a:xfrm>
            <a:off x="8516188" y="963953"/>
            <a:ext cx="3556479" cy="5334718"/>
          </a:xfrm>
          <a:prstGeom prst="rect">
            <a:avLst/>
          </a:prstGeom>
        </p:spPr>
      </p:pic>
      <p:sp>
        <p:nvSpPr>
          <p:cNvPr id="21" name="标题 1">
            <a:extLst>
              <a:ext uri="{FF2B5EF4-FFF2-40B4-BE49-F238E27FC236}">
                <a16:creationId xmlns:a16="http://schemas.microsoft.com/office/drawing/2014/main" id="{5EBF337D-5F34-9C7A-AC3C-A33EE48AF224}"/>
              </a:ext>
            </a:extLst>
          </p:cNvPr>
          <p:cNvSpPr txBox="1"/>
          <p:nvPr/>
        </p:nvSpPr>
        <p:spPr>
          <a:xfrm>
            <a:off x="0" y="0"/>
            <a:ext cx="859667" cy="859667"/>
          </a:xfrm>
          <a:prstGeom prst="diagStripe">
            <a:avLst>
              <a:gd name="adj" fmla="val 54000"/>
            </a:avLst>
          </a:prstGeom>
          <a:solidFill>
            <a:schemeClr val="accent1"/>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9D7C8F-0F09-88FB-9086-CF48DE156217}"/>
              </a:ext>
            </a:extLst>
          </p:cNvPr>
          <p:cNvSpPr txBox="1"/>
          <p:nvPr/>
        </p:nvSpPr>
        <p:spPr>
          <a:xfrm>
            <a:off x="518362" y="485522"/>
            <a:ext cx="5395769" cy="1267595"/>
          </a:xfrm>
          <a:custGeom>
            <a:avLst/>
            <a:gdLst>
              <a:gd name="connsiteX0" fmla="*/ 3190875 w 3190875"/>
              <a:gd name="connsiteY0" fmla="*/ 595503 h 876300"/>
              <a:gd name="connsiteX1" fmla="*/ 0 w 3190875"/>
              <a:gd name="connsiteY1" fmla="*/ 876300 h 876300"/>
              <a:gd name="connsiteX2" fmla="*/ 0 w 3190875"/>
              <a:gd name="connsiteY2" fmla="*/ 160211 h 876300"/>
              <a:gd name="connsiteX3" fmla="*/ 160211 w 3190875"/>
              <a:gd name="connsiteY3" fmla="*/ 0 h 876300"/>
              <a:gd name="connsiteX4" fmla="*/ 2566607 w 3190875"/>
              <a:gd name="connsiteY4" fmla="*/ 0 h 876300"/>
              <a:gd name="connsiteX5" fmla="*/ 2693003 w 3190875"/>
              <a:gd name="connsiteY5" fmla="*/ 61817 h 876300"/>
              <a:gd name="connsiteX6" fmla="*/ 2857500 w 3190875"/>
              <a:gd name="connsiteY6" fmla="*/ 285750 h 876300"/>
              <a:gd name="connsiteX7" fmla="*/ 3190875 w 3190875"/>
              <a:gd name="connsiteY7" fmla="*/ 595503 h 876300"/>
            </a:gdLst>
            <a:ahLst/>
            <a:cxnLst/>
            <a:rect l="l" t="t" r="r" b="b"/>
            <a:pathLst>
              <a:path w="3190875" h="876300">
                <a:moveTo>
                  <a:pt x="3190875" y="595503"/>
                </a:moveTo>
                <a:lnTo>
                  <a:pt x="0" y="876300"/>
                </a:lnTo>
                <a:lnTo>
                  <a:pt x="0" y="160211"/>
                </a:lnTo>
                <a:cubicBezTo>
                  <a:pt x="0" y="71729"/>
                  <a:pt x="71729" y="0"/>
                  <a:pt x="160211" y="0"/>
                </a:cubicBezTo>
                <a:lnTo>
                  <a:pt x="2566607" y="0"/>
                </a:lnTo>
                <a:cubicBezTo>
                  <a:pt x="2616013" y="12"/>
                  <a:pt x="2662657" y="22823"/>
                  <a:pt x="2693003" y="61817"/>
                </a:cubicBezTo>
                <a:lnTo>
                  <a:pt x="2857500" y="285750"/>
                </a:lnTo>
                <a:cubicBezTo>
                  <a:pt x="2939415" y="391001"/>
                  <a:pt x="3019425" y="561975"/>
                  <a:pt x="3190875" y="595503"/>
                </a:cubicBezTo>
                <a:close/>
              </a:path>
            </a:pathLst>
          </a:custGeom>
          <a:gradFill>
            <a:gsLst>
              <a:gs pos="0">
                <a:schemeClr val="accent1">
                  <a:lumMod val="60000"/>
                  <a:lumOff val="40000"/>
                  <a:alpha val="100000"/>
                </a:schemeClr>
              </a:gs>
              <a:gs pos="90000">
                <a:schemeClr val="accent1"/>
              </a:gs>
            </a:gsLst>
            <a:lin ang="0" scaled="0"/>
          </a:gradFill>
          <a:ln w="9525" cap="flat">
            <a:noFill/>
            <a:miter/>
          </a:ln>
        </p:spPr>
        <p:txBody>
          <a:bodyPr vert="horz" wrap="square"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3" name="标题 1">
            <a:extLst>
              <a:ext uri="{FF2B5EF4-FFF2-40B4-BE49-F238E27FC236}">
                <a16:creationId xmlns:a16="http://schemas.microsoft.com/office/drawing/2014/main" id="{E88E4D2B-56FC-8545-BC91-27C292DC7993}"/>
              </a:ext>
            </a:extLst>
          </p:cNvPr>
          <p:cNvSpPr txBox="1"/>
          <p:nvPr/>
        </p:nvSpPr>
        <p:spPr>
          <a:xfrm>
            <a:off x="670967" y="768743"/>
            <a:ext cx="4815433" cy="517891"/>
          </a:xfrm>
          <a:prstGeom prst="rect">
            <a:avLst/>
          </a:prstGeom>
          <a:noFill/>
          <a:ln>
            <a:noFill/>
          </a:ln>
        </p:spPr>
        <p:txBody>
          <a:bodyPr vert="horz"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400" b="1" i="0" u="none" strike="noStrike" kern="1200" cap="none" spc="50" normalizeH="0" baseline="0" noProof="0" dirty="0">
                <a:ln w="9525" cmpd="sng">
                  <a:solidFill>
                    <a:srgbClr val="BAA17F"/>
                  </a:solidFill>
                  <a:prstDash val="solid"/>
                </a:ln>
                <a:solidFill>
                  <a:srgbClr val="70AD47">
                    <a:tint val="1000"/>
                  </a:srgbClr>
                </a:solidFill>
                <a:effectLst>
                  <a:glow rad="38100">
                    <a:srgbClr val="BAA17F">
                      <a:alpha val="40000"/>
                    </a:srgbClr>
                  </a:glow>
                </a:effectLst>
                <a:uLnTx/>
                <a:uFillTx/>
                <a:latin typeface="等线" panose="020F0502020204030204"/>
                <a:ea typeface="等线" panose="02010600030101010101" pitchFamily="2" charset="-122"/>
                <a:cs typeface="+mn-cs"/>
              </a:rPr>
              <a:t>Cha Hua (Flower arrangement)</a:t>
            </a:r>
            <a:endParaRPr kumimoji="1" lang="zh-CN" altLang="en-US" sz="2400" b="1" i="0" u="none" strike="noStrike" kern="1200" cap="none" spc="50" normalizeH="0" baseline="0" noProof="0" dirty="0">
              <a:ln w="9525" cmpd="sng">
                <a:solidFill>
                  <a:srgbClr val="BAA17F"/>
                </a:solidFill>
                <a:prstDash val="solid"/>
              </a:ln>
              <a:solidFill>
                <a:srgbClr val="70AD47">
                  <a:tint val="1000"/>
                </a:srgbClr>
              </a:solidFill>
              <a:effectLst>
                <a:glow rad="38100">
                  <a:srgbClr val="BAA17F">
                    <a:alpha val="40000"/>
                  </a:srgbClr>
                </a:glow>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DEC761BD-2CB8-CE69-316E-7BBF94A6A68C}"/>
              </a:ext>
            </a:extLst>
          </p:cNvPr>
          <p:cNvPicPr>
            <a:picLocks noChangeAspect="1"/>
          </p:cNvPicPr>
          <p:nvPr/>
        </p:nvPicPr>
        <p:blipFill>
          <a:blip r:embed="rId3"/>
          <a:srcRect t="6602" b="3368"/>
          <a:stretch/>
        </p:blipFill>
        <p:spPr>
          <a:xfrm>
            <a:off x="7357362" y="1212091"/>
            <a:ext cx="3731348" cy="5038958"/>
          </a:xfrm>
          <a:prstGeom prst="rect">
            <a:avLst/>
          </a:prstGeom>
        </p:spPr>
      </p:pic>
      <p:sp>
        <p:nvSpPr>
          <p:cNvPr id="8" name="标题 1">
            <a:extLst>
              <a:ext uri="{FF2B5EF4-FFF2-40B4-BE49-F238E27FC236}">
                <a16:creationId xmlns:a16="http://schemas.microsoft.com/office/drawing/2014/main" id="{B59AEF5F-44AB-50A4-8CB4-551EFFCA60B2}"/>
              </a:ext>
            </a:extLst>
          </p:cNvPr>
          <p:cNvSpPr txBox="1"/>
          <p:nvPr/>
        </p:nvSpPr>
        <p:spPr>
          <a:xfrm>
            <a:off x="0" y="0"/>
            <a:ext cx="859667" cy="859667"/>
          </a:xfrm>
          <a:prstGeom prst="diagStripe">
            <a:avLst>
              <a:gd name="adj" fmla="val 54000"/>
            </a:avLst>
          </a:prstGeom>
          <a:solidFill>
            <a:schemeClr val="accent1"/>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10" name="文本框 9">
            <a:extLst>
              <a:ext uri="{FF2B5EF4-FFF2-40B4-BE49-F238E27FC236}">
                <a16:creationId xmlns:a16="http://schemas.microsoft.com/office/drawing/2014/main" id="{1952DFCF-7EF3-F237-DC4C-CBA39BCB50AD}"/>
              </a:ext>
            </a:extLst>
          </p:cNvPr>
          <p:cNvSpPr txBox="1"/>
          <p:nvPr/>
        </p:nvSpPr>
        <p:spPr>
          <a:xfrm>
            <a:off x="518362" y="2492062"/>
            <a:ext cx="6249486"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60607"/>
                </a:solidFill>
                <a:effectLst/>
                <a:uLnTx/>
                <a:uFillTx/>
                <a:latin typeface="Times New Roman" panose="02020603050405020304" pitchFamily="18" charset="0"/>
                <a:ea typeface="等线" panose="02010600030101010101" pitchFamily="2" charset="-122"/>
                <a:cs typeface="Times New Roman" panose="02020603050405020304" pitchFamily="18" charset="0"/>
              </a:rPr>
              <a:t>Chinese flower arrangement, with its roots in ancient China, has a history that spans over thousands of years. It began as a ritual practice in the Tang Dynasty and evolved into an art form during the Song Dynasty. This tradition has been deeply influenced by Chinese philosophy, emphasizing the harmony between humans and nature.</a:t>
            </a:r>
          </a:p>
        </p:txBody>
      </p:sp>
    </p:spTree>
    <p:extLst>
      <p:ext uri="{BB962C8B-B14F-4D97-AF65-F5344CB8AC3E}">
        <p14:creationId xmlns:p14="http://schemas.microsoft.com/office/powerpoint/2010/main" val="1038488378"/>
      </p:ext>
    </p:extLst>
  </p:cSld>
  <p:clrMapOvr>
    <a:masterClrMapping/>
  </p:clrMapOvr>
</p:sld>
</file>

<file path=ppt/theme/theme1.xml><?xml version="1.0" encoding="utf-8"?>
<a:theme xmlns:a="http://schemas.openxmlformats.org/drawingml/2006/main" name="1_Office 主题​​">
  <a:themeElements>
    <a:clrScheme name="Office">
      <a:dk1>
        <a:srgbClr val="000000"/>
      </a:dk1>
      <a:lt1>
        <a:srgbClr val="FFFFFF"/>
      </a:lt1>
      <a:dk2>
        <a:srgbClr val="14317B"/>
      </a:dk2>
      <a:lt2>
        <a:srgbClr val="DBEFF9"/>
      </a:lt2>
      <a:accent1>
        <a:srgbClr val="BAA17F"/>
      </a:accent1>
      <a:accent2>
        <a:srgbClr val="6E1217"/>
      </a:accent2>
      <a:accent3>
        <a:srgbClr val="6C6C6C"/>
      </a:accent3>
      <a:accent4>
        <a:srgbClr val="00B050"/>
      </a:accent4>
      <a:accent5>
        <a:srgbClr val="00B0F0"/>
      </a:accent5>
      <a:accent6>
        <a:srgbClr val="0070C0"/>
      </a:accent6>
      <a:hlink>
        <a:srgbClr val="002060"/>
      </a:hlink>
      <a:folHlink>
        <a:srgbClr val="7030A0"/>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488</Words>
  <Application>Microsoft Office PowerPoint</Application>
  <PresentationFormat>宽屏</PresentationFormat>
  <Paragraphs>40</Paragraphs>
  <Slides>8</Slides>
  <Notes>4</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8</vt:i4>
      </vt:variant>
    </vt:vector>
  </HeadingPairs>
  <TitlesOfParts>
    <vt:vector size="17" baseType="lpstr">
      <vt:lpstr>Dream-XinCuSongGB</vt:lpstr>
      <vt:lpstr>OPPOSans H</vt:lpstr>
      <vt:lpstr>OPPOSans R</vt:lpstr>
      <vt:lpstr>Source Han Sans</vt:lpstr>
      <vt:lpstr>Source Han Sans CN Bold</vt:lpstr>
      <vt:lpstr>Arial</vt:lpstr>
      <vt:lpstr>Times New Roman</vt:lpstr>
      <vt:lpstr>等线</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伟平 陈</dc:creator>
  <cp:lastModifiedBy>伟平 陈</cp:lastModifiedBy>
  <cp:revision>1</cp:revision>
  <dcterms:created xsi:type="dcterms:W3CDTF">2024-11-15T11:17:09Z</dcterms:created>
  <dcterms:modified xsi:type="dcterms:W3CDTF">2024-11-15T11:18:43Z</dcterms:modified>
</cp:coreProperties>
</file>