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5" r:id="rId4"/>
    <p:sldId id="258" r:id="rId5"/>
    <p:sldId id="270" r:id="rId6"/>
    <p:sldId id="266" r:id="rId7"/>
    <p:sldId id="282" r:id="rId8"/>
    <p:sldId id="267" r:id="rId9"/>
    <p:sldId id="281" r:id="rId10"/>
    <p:sldId id="284" r:id="rId11"/>
    <p:sldId id="283" r:id="rId12"/>
    <p:sldId id="285" r:id="rId13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3C953"/>
    <a:srgbClr val="113A59"/>
    <a:srgbClr val="4D86B3"/>
    <a:srgbClr val="FBFBFB"/>
    <a:srgbClr val="4C85B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918" y="-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4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8C763-5808-4F96-B008-B5859CB1CD57}" type="datetimeFigureOut">
              <a:rPr lang="zh-CN" altLang="en-US" smtClean="0"/>
              <a:pPr/>
              <a:t>2021/11/1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A21A6-DB4D-4A16-B10E-6BB617B334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82FB5-5A3F-401C-8D93-45FEF1338AA5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FDA62-1391-4CC9-8CF2-D36CB29A5D2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9A55B-60B2-4F1C-9940-39AC3F8065DE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67BAE-6F06-452B-A2C4-386007EE021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12430-BB47-47C8-A280-3879743BD231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DF2F1-2FC8-43B7-BC0C-057FF306EA0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240B2-3AB2-4F59-9990-5E221B7BAE6B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46880-EFB6-4914-90D6-87F983D6DD2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D8CF7-9CD0-485F-BBBC-2073F394577F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5DDDE-1086-488B-A5BA-15E8CD63CB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5F513-E0AA-40AC-B282-1BD552AE5046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96845-A335-416E-B4D7-2F9BD4E49B8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9B9A1-EC26-46F0-A2D2-C3CCD8F8A18C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D9C67-7547-4CDE-8E5F-FD347171A01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7F040-D9C8-4794-94DB-9E1D5C512594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28141-EBB6-49B0-AB96-0240A68A71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 userDrawn="1"/>
        </p:nvSpPr>
        <p:spPr>
          <a:xfrm>
            <a:off x="855663" y="-1693863"/>
            <a:ext cx="1141412" cy="1139825"/>
          </a:xfrm>
          <a:prstGeom prst="ellipse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椭圆 2"/>
          <p:cNvSpPr/>
          <p:nvPr userDrawn="1"/>
        </p:nvSpPr>
        <p:spPr>
          <a:xfrm>
            <a:off x="1903413" y="-1693863"/>
            <a:ext cx="1141412" cy="1139825"/>
          </a:xfrm>
          <a:prstGeom prst="ellipse">
            <a:avLst/>
          </a:pr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椭圆 3"/>
          <p:cNvSpPr/>
          <p:nvPr userDrawn="1"/>
        </p:nvSpPr>
        <p:spPr>
          <a:xfrm>
            <a:off x="2882900" y="-1693863"/>
            <a:ext cx="1141413" cy="1139825"/>
          </a:xfrm>
          <a:prstGeom prst="ellipse">
            <a:avLst/>
          </a:prstGeom>
          <a:solidFill>
            <a:srgbClr val="F3C9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5BB6B-5B17-44AB-9FB6-1075DF34D3F1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DC3E5-87A0-489D-8279-7F89605BE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F3645-26FE-4A27-A4AD-422D18483212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E02F4-3106-43F2-A8FE-CF753895FFC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95830-AD7A-4C57-BF25-526622E887A7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B1545-AC2A-4AA7-909D-369CEB8640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C9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3BBBE82-9300-478C-981B-19B2621792A7}" type="datetimeFigureOut">
              <a:rPr lang="zh-CN" altLang="en-US"/>
              <a:pPr>
                <a:defRPr/>
              </a:pPr>
              <a:t>2021/11/1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342D33C-38F1-46DB-8C66-F86E8D529DE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组合 13"/>
          <p:cNvGrpSpPr/>
          <p:nvPr/>
        </p:nvGrpSpPr>
        <p:grpSpPr bwMode="auto">
          <a:xfrm>
            <a:off x="4956175" y="4443413"/>
            <a:ext cx="4884738" cy="2414587"/>
            <a:chOff x="4956670" y="4443106"/>
            <a:chExt cx="4884016" cy="2414894"/>
          </a:xfrm>
        </p:grpSpPr>
        <p:sp>
          <p:nvSpPr>
            <p:cNvPr id="5" name="等腰三角形 4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4956670" y="4443106"/>
              <a:ext cx="2442802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075" name="组合 14"/>
          <p:cNvGrpSpPr/>
          <p:nvPr/>
        </p:nvGrpSpPr>
        <p:grpSpPr bwMode="auto">
          <a:xfrm>
            <a:off x="3492500" y="5410200"/>
            <a:ext cx="2928938" cy="1447800"/>
            <a:chOff x="4956670" y="4443106"/>
            <a:chExt cx="4884016" cy="2414894"/>
          </a:xfrm>
        </p:grpSpPr>
        <p:sp>
          <p:nvSpPr>
            <p:cNvPr id="16" name="等腰三角形 15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7" name="任意多边形 16"/>
            <p:cNvSpPr/>
            <p:nvPr/>
          </p:nvSpPr>
          <p:spPr>
            <a:xfrm>
              <a:off x="4956670" y="4443106"/>
              <a:ext cx="2443332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076" name="组合 17"/>
          <p:cNvGrpSpPr/>
          <p:nvPr/>
        </p:nvGrpSpPr>
        <p:grpSpPr bwMode="auto">
          <a:xfrm>
            <a:off x="7721600" y="5048250"/>
            <a:ext cx="3660775" cy="1809750"/>
            <a:chOff x="4956670" y="4443106"/>
            <a:chExt cx="4884016" cy="2414894"/>
          </a:xfrm>
        </p:grpSpPr>
        <p:sp>
          <p:nvSpPr>
            <p:cNvPr id="19" name="等腰三角形 18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0" name="任意多边形 19"/>
            <p:cNvSpPr/>
            <p:nvPr/>
          </p:nvSpPr>
          <p:spPr>
            <a:xfrm>
              <a:off x="4956670" y="4443106"/>
              <a:ext cx="2442009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077" name="组合 20"/>
          <p:cNvGrpSpPr/>
          <p:nvPr/>
        </p:nvGrpSpPr>
        <p:grpSpPr bwMode="auto">
          <a:xfrm>
            <a:off x="2028825" y="6343650"/>
            <a:ext cx="1041400" cy="514350"/>
            <a:chOff x="4956670" y="4443106"/>
            <a:chExt cx="4884016" cy="2414894"/>
          </a:xfrm>
        </p:grpSpPr>
        <p:sp>
          <p:nvSpPr>
            <p:cNvPr id="22" name="等腰三角形 21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3" name="任意多边形 22"/>
            <p:cNvSpPr/>
            <p:nvPr/>
          </p:nvSpPr>
          <p:spPr>
            <a:xfrm>
              <a:off x="4956670" y="4443106"/>
              <a:ext cx="2442008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078" name="组合 23"/>
          <p:cNvGrpSpPr/>
          <p:nvPr/>
        </p:nvGrpSpPr>
        <p:grpSpPr bwMode="auto">
          <a:xfrm>
            <a:off x="11150600" y="6343650"/>
            <a:ext cx="1041400" cy="514350"/>
            <a:chOff x="4956670" y="4443106"/>
            <a:chExt cx="4884016" cy="2414894"/>
          </a:xfrm>
        </p:grpSpPr>
        <p:sp>
          <p:nvSpPr>
            <p:cNvPr id="25" name="等腰三角形 24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6" name="任意多边形 25"/>
            <p:cNvSpPr/>
            <p:nvPr/>
          </p:nvSpPr>
          <p:spPr>
            <a:xfrm>
              <a:off x="4956670" y="4443106"/>
              <a:ext cx="2442008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7" name="等腰三角形 26"/>
          <p:cNvSpPr/>
          <p:nvPr/>
        </p:nvSpPr>
        <p:spPr>
          <a:xfrm>
            <a:off x="1427163" y="681038"/>
            <a:ext cx="1736725" cy="1038225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</a:gdLst>
            <a:ahLst/>
            <a:cxnLst>
              <a:cxn ang="0">
                <a:pos x="-1" y="-2"/>
              </a:cxn>
              <a:cxn ang="0">
                <a:pos x="-3" y="-4"/>
              </a:cxn>
              <a:cxn ang="0">
                <a:pos x="-5" y="-6"/>
              </a:cxn>
              <a:cxn ang="0">
                <a:pos x="-7" y="-8"/>
              </a:cxn>
            </a:cxnLst>
            <a:rect l="l" t="t" r="r" b="b"/>
            <a:pathLst>
              <a:path w="1736869" h="1037474">
                <a:moveTo>
                  <a:pt x="0" y="1037474"/>
                </a:moveTo>
                <a:lnTo>
                  <a:pt x="601735" y="0"/>
                </a:lnTo>
                <a:lnTo>
                  <a:pt x="1736869" y="294524"/>
                </a:lnTo>
                <a:lnTo>
                  <a:pt x="0" y="10374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8" name="等腰三角形 26"/>
          <p:cNvSpPr/>
          <p:nvPr/>
        </p:nvSpPr>
        <p:spPr>
          <a:xfrm>
            <a:off x="3163888" y="681038"/>
            <a:ext cx="1184275" cy="1800225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0 w 1184419"/>
              <a:gd name="-10" fmla="*/ 1037474 h 1799474"/>
              <a:gd name="-11" fmla="*/ 601735 w 1184419"/>
              <a:gd name="-12" fmla="*/ 0 h 1799474"/>
              <a:gd name="-13" fmla="*/ 1184419 w 1184419"/>
              <a:gd name="-14" fmla="*/ 1799474 h 1799474"/>
              <a:gd name="-15" fmla="*/ 0 w 1184419"/>
              <a:gd name="-16" fmla="*/ 1037474 h 1799474"/>
            </a:gdLst>
            <a:ahLst/>
            <a:cxnLst>
              <a:cxn ang="0">
                <a:pos x="-9" y="-10"/>
              </a:cxn>
              <a:cxn ang="0">
                <a:pos x="-11" y="-12"/>
              </a:cxn>
              <a:cxn ang="0">
                <a:pos x="-13" y="-14"/>
              </a:cxn>
              <a:cxn ang="0">
                <a:pos x="-15" y="-16"/>
              </a:cxn>
            </a:cxnLst>
            <a:rect l="l" t="t" r="r" b="b"/>
            <a:pathLst>
              <a:path w="1184419" h="1799474">
                <a:moveTo>
                  <a:pt x="0" y="1037474"/>
                </a:moveTo>
                <a:lnTo>
                  <a:pt x="601735" y="0"/>
                </a:lnTo>
                <a:lnTo>
                  <a:pt x="1184419" y="1799474"/>
                </a:lnTo>
                <a:lnTo>
                  <a:pt x="0" y="10374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081" name="文本框 28"/>
          <p:cNvSpPr txBox="1"/>
          <p:nvPr/>
        </p:nvSpPr>
        <p:spPr bwMode="auto">
          <a:xfrm>
            <a:off x="845185" y="1287780"/>
            <a:ext cx="10946765" cy="14325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en-AU" altLang="zh-CN" sz="4400" b="1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The Three Essences of Functional</a:t>
            </a:r>
          </a:p>
          <a:p>
            <a:pPr algn="ctr"/>
            <a:r>
              <a:rPr lang="en-AU" altLang="zh-CN" sz="4400" b="1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Equivalence and Its Application</a:t>
            </a:r>
          </a:p>
        </p:txBody>
      </p:sp>
      <p:sp>
        <p:nvSpPr>
          <p:cNvPr id="3082" name="文本框 29"/>
          <p:cNvSpPr txBox="1"/>
          <p:nvPr/>
        </p:nvSpPr>
        <p:spPr bwMode="auto">
          <a:xfrm>
            <a:off x="919480" y="3257550"/>
            <a:ext cx="10898505" cy="640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en-AU" altLang="zh-CN" sz="360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By Yi Yangfan 202120081545</a:t>
            </a:r>
          </a:p>
        </p:txBody>
      </p:sp>
      <p:sp>
        <p:nvSpPr>
          <p:cNvPr id="31" name="等腰三角形 26"/>
          <p:cNvSpPr/>
          <p:nvPr/>
        </p:nvSpPr>
        <p:spPr>
          <a:xfrm>
            <a:off x="1379538" y="4008438"/>
            <a:ext cx="1135062" cy="676275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</a:gdLst>
            <a:ahLst/>
            <a:cxnLst>
              <a:cxn ang="0">
                <a:pos x="-9" y="-10"/>
              </a:cxn>
              <a:cxn ang="0">
                <a:pos x="-11" y="-12"/>
              </a:cxn>
              <a:cxn ang="0">
                <a:pos x="-13" y="-14"/>
              </a:cxn>
              <a:cxn ang="0">
                <a:pos x="-15" y="-16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2" name="等腰三角形 26"/>
          <p:cNvSpPr/>
          <p:nvPr/>
        </p:nvSpPr>
        <p:spPr>
          <a:xfrm>
            <a:off x="661988" y="1287463"/>
            <a:ext cx="765175" cy="1665287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  <a:gd name="-17" fmla="*/ 0 w 765319"/>
              <a:gd name="-18" fmla="*/ 1666124 h 1666124"/>
              <a:gd name="-19" fmla="*/ 87385 w 765319"/>
              <a:gd name="-20" fmla="*/ 0 h 1666124"/>
              <a:gd name="-21" fmla="*/ 765319 w 765319"/>
              <a:gd name="-22" fmla="*/ 1285124 h 1666124"/>
              <a:gd name="-23" fmla="*/ 0 w 765319"/>
              <a:gd name="-24" fmla="*/ 1666124 h 1666124"/>
            </a:gdLst>
            <a:ahLst/>
            <a:cxnLst>
              <a:cxn ang="0">
                <a:pos x="-17" y="-18"/>
              </a:cxn>
              <a:cxn ang="0">
                <a:pos x="-19" y="-20"/>
              </a:cxn>
              <a:cxn ang="0">
                <a:pos x="-21" y="-22"/>
              </a:cxn>
              <a:cxn ang="0">
                <a:pos x="-23" y="-24"/>
              </a:cxn>
            </a:cxnLst>
            <a:rect l="l" t="t" r="r" b="b"/>
            <a:pathLst>
              <a:path w="765319" h="1666124">
                <a:moveTo>
                  <a:pt x="0" y="1666124"/>
                </a:moveTo>
                <a:lnTo>
                  <a:pt x="87385" y="0"/>
                </a:lnTo>
                <a:lnTo>
                  <a:pt x="765319" y="1285124"/>
                </a:lnTo>
                <a:lnTo>
                  <a:pt x="0" y="16661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3" name="等腰三角形 26"/>
          <p:cNvSpPr/>
          <p:nvPr/>
        </p:nvSpPr>
        <p:spPr>
          <a:xfrm rot="8497073">
            <a:off x="4579938" y="782638"/>
            <a:ext cx="395287" cy="860425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  <a:gd name="-17" fmla="*/ 0 w 765319"/>
              <a:gd name="-18" fmla="*/ 1666124 h 1666124"/>
              <a:gd name="-19" fmla="*/ 87385 w 765319"/>
              <a:gd name="-20" fmla="*/ 0 h 1666124"/>
              <a:gd name="-21" fmla="*/ 765319 w 765319"/>
              <a:gd name="-22" fmla="*/ 1285124 h 1666124"/>
              <a:gd name="-23" fmla="*/ 0 w 765319"/>
              <a:gd name="-24" fmla="*/ 1666124 h 1666124"/>
            </a:gdLst>
            <a:ahLst/>
            <a:cxnLst>
              <a:cxn ang="0">
                <a:pos x="-17" y="-18"/>
              </a:cxn>
              <a:cxn ang="0">
                <a:pos x="-19" y="-20"/>
              </a:cxn>
              <a:cxn ang="0">
                <a:pos x="-21" y="-22"/>
              </a:cxn>
              <a:cxn ang="0">
                <a:pos x="-23" y="-24"/>
              </a:cxn>
            </a:cxnLst>
            <a:rect l="l" t="t" r="r" b="b"/>
            <a:pathLst>
              <a:path w="765319" h="1666124">
                <a:moveTo>
                  <a:pt x="0" y="1666124"/>
                </a:moveTo>
                <a:lnTo>
                  <a:pt x="87385" y="0"/>
                </a:lnTo>
                <a:lnTo>
                  <a:pt x="765319" y="1285124"/>
                </a:lnTo>
                <a:lnTo>
                  <a:pt x="0" y="16661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5" name="等腰三角形 26"/>
          <p:cNvSpPr/>
          <p:nvPr/>
        </p:nvSpPr>
        <p:spPr>
          <a:xfrm rot="5400000">
            <a:off x="354806" y="4137819"/>
            <a:ext cx="708025" cy="801688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  <a:gd name="-17" fmla="*/ 369815 w 1135134"/>
              <a:gd name="-18" fmla="*/ 675524 h 675524"/>
              <a:gd name="-19" fmla="*/ 0 w 1135134"/>
              <a:gd name="-20" fmla="*/ 0 h 675524"/>
              <a:gd name="-21" fmla="*/ 1135134 w 1135134"/>
              <a:gd name="-22" fmla="*/ 391312 h 675524"/>
              <a:gd name="-23" fmla="*/ 369815 w 1135134"/>
              <a:gd name="-24" fmla="*/ 675524 h 675524"/>
              <a:gd name="-25" fmla="*/ 369815 w 1199659"/>
              <a:gd name="-26" fmla="*/ 675524 h 1359189"/>
              <a:gd name="-27" fmla="*/ 0 w 1199659"/>
              <a:gd name="-28" fmla="*/ 0 h 1359189"/>
              <a:gd name="-29" fmla="*/ 1199659 w 1199659"/>
              <a:gd name="-30" fmla="*/ 1359189 h 1359189"/>
              <a:gd name="-31" fmla="*/ 369815 w 1199659"/>
              <a:gd name="-32" fmla="*/ 675524 h 1359189"/>
            </a:gdLst>
            <a:ahLst/>
            <a:cxnLst>
              <a:cxn ang="0">
                <a:pos x="-25" y="-26"/>
              </a:cxn>
              <a:cxn ang="0">
                <a:pos x="-27" y="-28"/>
              </a:cxn>
              <a:cxn ang="0">
                <a:pos x="-29" y="-30"/>
              </a:cxn>
              <a:cxn ang="0">
                <a:pos x="-31" y="-32"/>
              </a:cxn>
            </a:cxnLst>
            <a:rect l="l" t="t" r="r" b="b"/>
            <a:pathLst>
              <a:path w="1199659" h="1359189">
                <a:moveTo>
                  <a:pt x="369815" y="675524"/>
                </a:moveTo>
                <a:lnTo>
                  <a:pt x="0" y="0"/>
                </a:lnTo>
                <a:lnTo>
                  <a:pt x="1199659" y="1359189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6" name="等腰三角形 26"/>
          <p:cNvSpPr/>
          <p:nvPr/>
        </p:nvSpPr>
        <p:spPr>
          <a:xfrm rot="8958318">
            <a:off x="1751013" y="4916488"/>
            <a:ext cx="277812" cy="165100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</a:gdLst>
            <a:ahLst/>
            <a:cxnLst>
              <a:cxn ang="0">
                <a:pos x="-9" y="-10"/>
              </a:cxn>
              <a:cxn ang="0">
                <a:pos x="-11" y="-12"/>
              </a:cxn>
              <a:cxn ang="0">
                <a:pos x="-13" y="-14"/>
              </a:cxn>
              <a:cxn ang="0">
                <a:pos x="-15" y="-16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7" name="等腰三角形 26"/>
          <p:cNvSpPr/>
          <p:nvPr/>
        </p:nvSpPr>
        <p:spPr>
          <a:xfrm flipV="1">
            <a:off x="4016375" y="484188"/>
            <a:ext cx="261938" cy="285750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  <a:gd name="-17" fmla="*/ 0 w 765319"/>
              <a:gd name="-18" fmla="*/ 1666124 h 1666124"/>
              <a:gd name="-19" fmla="*/ 87385 w 765319"/>
              <a:gd name="-20" fmla="*/ 0 h 1666124"/>
              <a:gd name="-21" fmla="*/ 765319 w 765319"/>
              <a:gd name="-22" fmla="*/ 1285124 h 1666124"/>
              <a:gd name="-23" fmla="*/ 0 w 765319"/>
              <a:gd name="-24" fmla="*/ 1666124 h 1666124"/>
              <a:gd name="-25" fmla="*/ 0 w 765319"/>
              <a:gd name="-26" fmla="*/ 381000 h 833962"/>
              <a:gd name="-27" fmla="*/ 726014 w 765319"/>
              <a:gd name="-28" fmla="*/ 833962 h 833962"/>
              <a:gd name="-29" fmla="*/ 765319 w 765319"/>
              <a:gd name="-30" fmla="*/ 0 h 833962"/>
              <a:gd name="-31" fmla="*/ 0 w 765319"/>
              <a:gd name="-32" fmla="*/ 381000 h 833962"/>
            </a:gdLst>
            <a:ahLst/>
            <a:cxnLst>
              <a:cxn ang="0">
                <a:pos x="-25" y="-26"/>
              </a:cxn>
              <a:cxn ang="0">
                <a:pos x="-27" y="-28"/>
              </a:cxn>
              <a:cxn ang="0">
                <a:pos x="-29" y="-30"/>
              </a:cxn>
              <a:cxn ang="0">
                <a:pos x="-31" y="-32"/>
              </a:cxn>
            </a:cxnLst>
            <a:rect l="l" t="t" r="r" b="b"/>
            <a:pathLst>
              <a:path w="765319" h="833962">
                <a:moveTo>
                  <a:pt x="0" y="381000"/>
                </a:moveTo>
                <a:lnTo>
                  <a:pt x="726014" y="833962"/>
                </a:lnTo>
                <a:lnTo>
                  <a:pt x="765319" y="0"/>
                </a:lnTo>
                <a:lnTo>
                  <a:pt x="0" y="381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1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0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1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2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4" name="Title 13"/>
          <p:cNvSpPr txBox="1"/>
          <p:nvPr/>
        </p:nvSpPr>
        <p:spPr bwMode="auto">
          <a:xfrm>
            <a:off x="701327" y="1605587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Example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2:</a:t>
            </a: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6657" y="486697"/>
            <a:ext cx="606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3600" b="1" dirty="0" smtClean="0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589936" y="2005781"/>
            <a:ext cx="112677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 addition to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establishing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conserving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both individual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political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freedom, Staël argued that……</a:t>
            </a:r>
          </a:p>
          <a:p>
            <a:endParaRPr lang="en-US" altLang="zh-CN" sz="24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除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了培养和保护个人和政治自由之外，斯塔尔认为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……</a:t>
            </a:r>
          </a:p>
          <a:p>
            <a:endParaRPr lang="en-US" altLang="zh-CN" sz="24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This sentence above is easy to understand for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translator, but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two V-ing underlined should be translated carefully, especially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word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“establishing”. “Establish” usually means starting or creating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 organization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a system, which should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 transformed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when is followed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by “individual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political freedom”. In order to keep close to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original sense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of the text, “establish” is translated into“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培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养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Chinese meaning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of “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train”.</a:t>
            </a:r>
            <a:endParaRPr lang="zh-CN" alt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52916" y="501445"/>
            <a:ext cx="5678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closeness</a:t>
            </a:r>
            <a:endParaRPr lang="zh-CN" altLang="en-US" sz="3600" b="1" dirty="0" smtClean="0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1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0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1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2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4" name="Title 13"/>
          <p:cNvSpPr txBox="1"/>
          <p:nvPr/>
        </p:nvSpPr>
        <p:spPr bwMode="auto">
          <a:xfrm>
            <a:off x="657082" y="1826813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Example 3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:</a:t>
            </a: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6657" y="486697"/>
            <a:ext cx="606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Equivalence</a:t>
            </a:r>
            <a:endParaRPr lang="zh-CN" altLang="en-US" sz="3600" b="1" dirty="0" smtClean="0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604683" y="2067170"/>
            <a:ext cx="1047135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Staël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dedicated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entire volume of On Literature to a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proof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theinfluence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of literature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aesthetic education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on the existence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perfectibility of the human species.</a:t>
            </a:r>
          </a:p>
          <a:p>
            <a:pPr algn="just"/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   斯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塔尔专门将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《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论文学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》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的整卷作为</a:t>
            </a:r>
            <a:r>
              <a:rPr lang="zh-CN" altLang="en-US" sz="2000" u="sng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证据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以</a:t>
            </a:r>
            <a:r>
              <a:rPr lang="zh-CN" altLang="en-US" sz="2000" u="sng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证明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文学教育和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美学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itchFamily="18" charset="0"/>
              </a:rPr>
              <a:t>教育对于完善人类物种的影响。</a:t>
            </a:r>
          </a:p>
          <a:p>
            <a:pPr algn="just"/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Analysis: “Proof” in the sentence serves as the object that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 connecting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link between the preceding and the following. In order to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avoid repetition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 Chinese translation, the noun “proof” is separated into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two part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of speech, one of which is noun“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证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据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”, another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of which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is verb “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证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明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”. Employing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verb“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证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明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” in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Chinese as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object complement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helps complete and perfect the Chinese translation as well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 play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role of illustration of logic relationship.</a:t>
            </a:r>
            <a:endParaRPr lang="zh-CN" alt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1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0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1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2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4" name="Title 13"/>
          <p:cNvSpPr txBox="1"/>
          <p:nvPr/>
        </p:nvSpPr>
        <p:spPr bwMode="auto">
          <a:xfrm>
            <a:off x="657082" y="1826813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6657" y="486697"/>
            <a:ext cx="606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Bibliography</a:t>
            </a:r>
            <a:endParaRPr lang="zh-CN" altLang="en-US" sz="3600" b="1" dirty="0" smtClean="0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1120877" y="1740310"/>
            <a:ext cx="101026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[1] Huang, Yuanpeng [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黄远鹏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 2010. On Functional Equivalence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 Nida's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Translation Theory [J]. Journal of Xi 'an International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Studies University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18(04): 101-104. [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再论奈达翻译理论中的“功能对等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《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西安外国语大学学报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》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（第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卷第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期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）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altLang="zh-CN" sz="20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[2] Karen de Bruin. 2015. An Eighteenth-Century Callc to Be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Heeded: On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Germaine de Staël, Aesthetic Education, and National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Progress (Excerpt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)[J]. The Journal of Aesthetic Education 49(1), 82-97.</a:t>
            </a:r>
          </a:p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[3] Lian, Shuneng [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连淑能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 2016. Contrastive Studies of English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Chinese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[M]. Beijing: Higher Education Press. [ 《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英汉对比研究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》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。北京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：高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等教育出版社。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[4] Nida, E. 2002. Language ana Culture: Contexts in Translating [M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]. Amsterdam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John Benjamins Publishing Company.</a:t>
            </a:r>
          </a:p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[5] Simon, Herbert A. 1975. The functional equivalence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of problem-solving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skills [J]. Cognitive Psychology 7(2): 268.</a:t>
            </a:r>
            <a:endParaRPr lang="zh-CN" altLang="en-US" sz="20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rot="5400000">
            <a:off x="647701" y="446087"/>
            <a:ext cx="2057400" cy="1774825"/>
          </a:xfrm>
          <a:prstGeom prst="triangle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rot="5400000">
            <a:off x="1534319" y="446881"/>
            <a:ext cx="2057400" cy="1773238"/>
          </a:xfrm>
          <a:prstGeom prst="triangle">
            <a:avLst/>
          </a:pr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100" name="文本框 3"/>
          <p:cNvSpPr txBox="1"/>
          <p:nvPr/>
        </p:nvSpPr>
        <p:spPr bwMode="auto">
          <a:xfrm>
            <a:off x="3829050" y="1009650"/>
            <a:ext cx="5391150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CONTENTS</a:t>
            </a:r>
            <a:endParaRPr lang="zh-CN" altLang="en-US" sz="3600" b="1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4101" name="组合 10"/>
          <p:cNvGrpSpPr/>
          <p:nvPr/>
        </p:nvGrpSpPr>
        <p:grpSpPr bwMode="auto">
          <a:xfrm>
            <a:off x="2368550" y="2181225"/>
            <a:ext cx="855663" cy="844550"/>
            <a:chOff x="1469675" y="2728606"/>
            <a:chExt cx="2187070" cy="2162788"/>
          </a:xfrm>
        </p:grpSpPr>
        <p:grpSp>
          <p:nvGrpSpPr>
            <p:cNvPr id="4127" name="组合 4"/>
            <p:cNvGrpSpPr/>
            <p:nvPr/>
          </p:nvGrpSpPr>
          <p:grpSpPr bwMode="auto">
            <a:xfrm flipH="1">
              <a:off x="1469675" y="2728606"/>
              <a:ext cx="2187070" cy="10813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6670" y="4443106"/>
                <a:ext cx="2437479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128" name="组合 7"/>
            <p:cNvGrpSpPr/>
            <p:nvPr/>
          </p:nvGrpSpPr>
          <p:grpSpPr bwMode="auto">
            <a:xfrm flipV="1">
              <a:off x="1469675" y="3810000"/>
              <a:ext cx="2187070" cy="1081394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670" y="4443106"/>
                <a:ext cx="2446537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6" name="组合 34"/>
          <p:cNvGrpSpPr/>
          <p:nvPr/>
        </p:nvGrpSpPr>
        <p:grpSpPr bwMode="auto">
          <a:xfrm>
            <a:off x="2368550" y="3871595"/>
            <a:ext cx="855980" cy="844550"/>
            <a:chOff x="1469675" y="2728606"/>
            <a:chExt cx="2187070" cy="2162788"/>
          </a:xfrm>
        </p:grpSpPr>
        <p:grpSp>
          <p:nvGrpSpPr>
            <p:cNvPr id="27" name="组合 35"/>
            <p:cNvGrpSpPr/>
            <p:nvPr/>
          </p:nvGrpSpPr>
          <p:grpSpPr bwMode="auto">
            <a:xfrm flipH="1">
              <a:off x="1469675" y="2728606"/>
              <a:ext cx="2187070" cy="1081394"/>
              <a:chOff x="4956670" y="4443106"/>
              <a:chExt cx="4884016" cy="2414894"/>
            </a:xfrm>
          </p:grpSpPr>
          <p:sp>
            <p:nvSpPr>
              <p:cNvPr id="28" name="等腰三角形 39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9" name="任意多边形 40"/>
              <p:cNvSpPr/>
              <p:nvPr/>
            </p:nvSpPr>
            <p:spPr>
              <a:xfrm>
                <a:off x="4956670" y="4443106"/>
                <a:ext cx="2437479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30" name="组合 36"/>
            <p:cNvGrpSpPr/>
            <p:nvPr/>
          </p:nvGrpSpPr>
          <p:grpSpPr bwMode="auto">
            <a:xfrm flipV="1">
              <a:off x="1469675" y="3810000"/>
              <a:ext cx="2187070" cy="1081394"/>
              <a:chOff x="4956670" y="4443106"/>
              <a:chExt cx="4884016" cy="2414894"/>
            </a:xfrm>
          </p:grpSpPr>
          <p:sp>
            <p:nvSpPr>
              <p:cNvPr id="31" name="等腰三角形 37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8"/>
              <p:cNvSpPr/>
              <p:nvPr/>
            </p:nvSpPr>
            <p:spPr>
              <a:xfrm>
                <a:off x="4956670" y="4443106"/>
                <a:ext cx="2446537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56" name="组合 11"/>
          <p:cNvGrpSpPr/>
          <p:nvPr/>
        </p:nvGrpSpPr>
        <p:grpSpPr bwMode="auto">
          <a:xfrm>
            <a:off x="2360930" y="5351780"/>
            <a:ext cx="904875" cy="869950"/>
            <a:chOff x="1469675" y="2728606"/>
            <a:chExt cx="2187070" cy="2162788"/>
          </a:xfrm>
        </p:grpSpPr>
        <p:grpSp>
          <p:nvGrpSpPr>
            <p:cNvPr id="57" name="组合 12"/>
            <p:cNvGrpSpPr/>
            <p:nvPr/>
          </p:nvGrpSpPr>
          <p:grpSpPr bwMode="auto">
            <a:xfrm flipH="1">
              <a:off x="1469675" y="2728606"/>
              <a:ext cx="2187070" cy="1081394"/>
              <a:chOff x="4956670" y="4443106"/>
              <a:chExt cx="4884016" cy="2414894"/>
            </a:xfrm>
          </p:grpSpPr>
          <p:sp>
            <p:nvSpPr>
              <p:cNvPr id="58" name="等腰三角形 16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59" name="任意多边形 17"/>
              <p:cNvSpPr/>
              <p:nvPr/>
            </p:nvSpPr>
            <p:spPr>
              <a:xfrm>
                <a:off x="4956670" y="4443106"/>
                <a:ext cx="2437479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0" name="组合 13"/>
            <p:cNvGrpSpPr/>
            <p:nvPr/>
          </p:nvGrpSpPr>
          <p:grpSpPr bwMode="auto">
            <a:xfrm flipV="1">
              <a:off x="1469675" y="3810000"/>
              <a:ext cx="2187070" cy="1081394"/>
              <a:chOff x="4956670" y="4443106"/>
              <a:chExt cx="4884016" cy="2414894"/>
            </a:xfrm>
          </p:grpSpPr>
          <p:sp>
            <p:nvSpPr>
              <p:cNvPr id="61" name="等腰三角形 14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62" name="任意多边形 15"/>
              <p:cNvSpPr/>
              <p:nvPr/>
            </p:nvSpPr>
            <p:spPr>
              <a:xfrm>
                <a:off x="4956670" y="4443106"/>
                <a:ext cx="2446537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63" name="Text Box 62"/>
          <p:cNvSpPr txBox="1"/>
          <p:nvPr/>
        </p:nvSpPr>
        <p:spPr>
          <a:xfrm>
            <a:off x="3825240" y="2362200"/>
            <a:ext cx="7865110" cy="4495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AU" altLang="en-US" sz="24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The Essence of Nida’s Functional Equivalance Theory</a:t>
            </a:r>
          </a:p>
        </p:txBody>
      </p:sp>
      <p:sp>
        <p:nvSpPr>
          <p:cNvPr id="73" name="Text Box 72"/>
          <p:cNvSpPr txBox="1"/>
          <p:nvPr/>
        </p:nvSpPr>
        <p:spPr>
          <a:xfrm>
            <a:off x="3985895" y="4081145"/>
            <a:ext cx="7014210" cy="8578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AU" altLang="en-US" sz="24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The Guiding Significance of Functional Equivalence Theory to the Translation Practice</a:t>
            </a:r>
          </a:p>
        </p:txBody>
      </p:sp>
      <p:sp>
        <p:nvSpPr>
          <p:cNvPr id="85" name="Text Box 84"/>
          <p:cNvSpPr txBox="1"/>
          <p:nvPr/>
        </p:nvSpPr>
        <p:spPr>
          <a:xfrm>
            <a:off x="4104640" y="5556250"/>
            <a:ext cx="4610735" cy="7702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AU" altLang="en-US" sz="24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Case 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12606" y="2698955"/>
            <a:ext cx="10117394" cy="1814052"/>
          </a:xfrm>
          <a:custGeom>
            <a:avLst/>
            <a:gdLst>
              <a:gd name="connsiteX0" fmla="*/ 0 w 8153400"/>
              <a:gd name="connsiteY0" fmla="*/ 0 h 1428750"/>
              <a:gd name="connsiteX1" fmla="*/ 8153400 w 8153400"/>
              <a:gd name="connsiteY1" fmla="*/ 0 h 1428750"/>
              <a:gd name="connsiteX2" fmla="*/ 8153400 w 8153400"/>
              <a:gd name="connsiteY2" fmla="*/ 1428750 h 1428750"/>
              <a:gd name="connsiteX3" fmla="*/ 0 w 8153400"/>
              <a:gd name="connsiteY3" fmla="*/ 1428750 h 1428750"/>
              <a:gd name="connsiteX4" fmla="*/ 0 w 8153400"/>
              <a:gd name="connsiteY4" fmla="*/ 0 h 1428750"/>
              <a:gd name="-1" fmla="*/ 0 w 8382000"/>
              <a:gd name="-2" fmla="*/ 0 h 1771650"/>
              <a:gd name="-3" fmla="*/ 8153400 w 8382000"/>
              <a:gd name="-4" fmla="*/ 0 h 1771650"/>
              <a:gd name="-5" fmla="*/ 8382000 w 8382000"/>
              <a:gd name="-6" fmla="*/ 1771650 h 1771650"/>
              <a:gd name="-7" fmla="*/ 0 w 8382000"/>
              <a:gd name="-8" fmla="*/ 1428750 h 1771650"/>
              <a:gd name="-9" fmla="*/ 0 w 8382000"/>
              <a:gd name="-10" fmla="*/ 0 h 1771650"/>
            </a:gdLst>
            <a:ahLst/>
            <a:cxnLst>
              <a:cxn ang="0">
                <a:pos x="-1" y="-2"/>
              </a:cxn>
              <a:cxn ang="0">
                <a:pos x="-3" y="-4"/>
              </a:cxn>
              <a:cxn ang="0">
                <a:pos x="-5" y="-6"/>
              </a:cxn>
              <a:cxn ang="0">
                <a:pos x="-7" y="-8"/>
              </a:cxn>
              <a:cxn ang="0">
                <a:pos x="-9" y="-10"/>
              </a:cxn>
            </a:cxnLst>
            <a:rect l="l" t="t" r="r" b="b"/>
            <a:pathLst>
              <a:path w="8382000" h="1771650">
                <a:moveTo>
                  <a:pt x="0" y="0"/>
                </a:moveTo>
                <a:lnTo>
                  <a:pt x="8153400" y="0"/>
                </a:lnTo>
                <a:lnTo>
                  <a:pt x="8382000" y="1771650"/>
                </a:lnTo>
                <a:lnTo>
                  <a:pt x="0" y="1428750"/>
                </a:lnTo>
                <a:lnTo>
                  <a:pt x="0" y="0"/>
                </a:lnTo>
                <a:close/>
              </a:path>
            </a:pathLst>
          </a:cu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312606" y="2698954"/>
            <a:ext cx="9807678" cy="1460091"/>
          </a:xfrm>
          <a:prstGeom prst="rect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5386849" y="1382661"/>
            <a:ext cx="1562100" cy="1562100"/>
          </a:xfrm>
          <a:prstGeom prst="ellipse">
            <a:avLst/>
          </a:prstGeom>
          <a:solidFill>
            <a:srgbClr val="4D86B3"/>
          </a:solidFill>
          <a:ln w="57150">
            <a:solidFill>
              <a:srgbClr val="F3C9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b="1" dirty="0">
                <a:solidFill>
                  <a:srgbClr val="F3C953"/>
                </a:solidFill>
              </a:rPr>
              <a:t>1</a:t>
            </a:r>
            <a:endParaRPr lang="zh-CN" altLang="en-US" sz="6600" b="1" dirty="0">
              <a:solidFill>
                <a:srgbClr val="F3C953"/>
              </a:solidFill>
            </a:endParaRPr>
          </a:p>
        </p:txBody>
      </p:sp>
      <p:sp>
        <p:nvSpPr>
          <p:cNvPr id="6" name="Copyright Notice"/>
          <p:cNvSpPr/>
          <p:nvPr/>
        </p:nvSpPr>
        <p:spPr bwMode="auto">
          <a:xfrm>
            <a:off x="1988503" y="3257550"/>
            <a:ext cx="8329295" cy="104013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32400" rIns="72000" bIns="3240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altLang="en-US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The Essence of Nida’s Functional Equivalance Theory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cap="small" dirty="0">
              <a:solidFill>
                <a:srgbClr val="F3C953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48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6168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69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70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71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72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6149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6153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54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55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56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57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1" name="Text Box 10"/>
          <p:cNvSpPr txBox="1"/>
          <p:nvPr/>
        </p:nvSpPr>
        <p:spPr>
          <a:xfrm>
            <a:off x="2543175" y="584200"/>
            <a:ext cx="74352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AU" altLang="en-US" sz="20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The Essence of Nida’s Functional Equivalence Theory</a:t>
            </a:r>
          </a:p>
          <a:p>
            <a:pPr>
              <a:lnSpc>
                <a:spcPct val="100000"/>
              </a:lnSpc>
            </a:pPr>
            <a:endParaRPr lang="en-AU" altLang="en-US" sz="2400" b="1" dirty="0" smtClean="0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Title 13"/>
          <p:cNvSpPr txBox="1"/>
          <p:nvPr/>
        </p:nvSpPr>
        <p:spPr bwMode="auto">
          <a:xfrm>
            <a:off x="671830" y="1900555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AU" altLang="en-US" sz="3600" b="1" dirty="0">
                <a:solidFill>
                  <a:srgbClr val="113A59"/>
                </a:solidFill>
                <a:latin typeface="Calibri Light"/>
              </a:rPr>
              <a:t>Eugene Nida </a:t>
            </a:r>
            <a:endParaRPr lang="en-AU" altLang="en-US" sz="3600" b="1" dirty="0" smtClean="0">
              <a:solidFill>
                <a:srgbClr val="113A59"/>
              </a:solidFill>
              <a:latin typeface="Calibri Light"/>
            </a:endParaRPr>
          </a:p>
          <a:p>
            <a:pPr algn="ctr">
              <a:lnSpc>
                <a:spcPct val="90000"/>
              </a:lnSpc>
            </a:pPr>
            <a:endParaRPr lang="en-AU" altLang="en-US" sz="3600" b="1" dirty="0" smtClean="0">
              <a:solidFill>
                <a:srgbClr val="113A59"/>
              </a:solidFill>
              <a:latin typeface="Calibri Light"/>
            </a:endParaRPr>
          </a:p>
          <a:p>
            <a:pPr indent="0" algn="just">
              <a:buSzPct val="52000"/>
              <a:buNone/>
            </a:pPr>
            <a:r>
              <a:rPr lang="en-AU" altLang="en-US" sz="2400" b="1" dirty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AU" altLang="en-US" sz="2400" b="1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Formal Equivalence” </a:t>
            </a:r>
            <a:r>
              <a:rPr lang="en-AU" altLang="en-US" sz="2400" b="1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“Dynamic Equivalence”→</a:t>
            </a:r>
            <a:r>
              <a:rPr lang="en-AU" altLang="en-US" sz="2400" b="1" dirty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AU" altLang="en-US" sz="2400" b="1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Functional Equivalence"</a:t>
            </a:r>
            <a:endParaRPr lang="en-AU" altLang="en-US" sz="2400" dirty="0" smtClean="0">
              <a:solidFill>
                <a:srgbClr val="113A59"/>
              </a:solidFill>
              <a:latin typeface="Calibri Light"/>
            </a:endParaRPr>
          </a:p>
          <a:p>
            <a:pPr indent="0" algn="just">
              <a:lnSpc>
                <a:spcPct val="90000"/>
              </a:lnSpc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en-AU" altLang="en-US" sz="2400" dirty="0">
                <a:solidFill>
                  <a:srgbClr val="113A59"/>
                </a:solidFill>
                <a:latin typeface="Times New Roman" pitchFamily="18" charset="0"/>
                <a:ea typeface="宋体"/>
                <a:cs typeface="Times New Roman" pitchFamily="18" charset="0"/>
              </a:rPr>
              <a:t>↓</a:t>
            </a:r>
            <a:endParaRPr lang="en-AU" altLang="en-US" sz="2400" dirty="0">
              <a:solidFill>
                <a:srgbClr val="113A59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90000"/>
              </a:lnSpc>
              <a:buSzPct val="52000"/>
              <a:buNone/>
            </a:pPr>
            <a:r>
              <a:rPr lang="en-AU" altLang="en-US" sz="2000" dirty="0">
                <a:solidFill>
                  <a:srgbClr val="113A59"/>
                </a:solidFill>
                <a:latin typeface="Calibri Light"/>
              </a:rPr>
              <a:t> </a:t>
            </a:r>
            <a:r>
              <a:rPr lang="en-AU" altLang="en-US" sz="20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“Lexical Equivalence” “Syntactic Equivalence” “Text Equivalence” “Style Equivalence” </a:t>
            </a:r>
            <a:endParaRPr lang="en-AU" altLang="en-US" sz="2000" dirty="0">
              <a:solidFill>
                <a:srgbClr val="113A59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>
              <a:solidFill>
                <a:srgbClr val="113A59"/>
              </a:solidFill>
              <a:latin typeface="Calibri Light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>
              <a:solidFill>
                <a:srgbClr val="113A59"/>
              </a:solidFill>
              <a:latin typeface="Calibri Light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   He </a:t>
            </a:r>
            <a:r>
              <a:rPr lang="en-AU" altLang="en-US" sz="2000" dirty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believes that meaning equivalence is the most important and form equivalence the second</a:t>
            </a:r>
            <a:r>
              <a:rPr lang="en-AU" altLang="en-US" sz="2000" dirty="0">
                <a:solidFill>
                  <a:srgbClr val="113A59"/>
                </a:solidFill>
                <a:latin typeface="Calibri" pitchFamily="34" charset="0"/>
              </a:rPr>
              <a:t>.</a:t>
            </a: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pyright Notice"/>
          <p:cNvSpPr/>
          <p:nvPr/>
        </p:nvSpPr>
        <p:spPr bwMode="auto">
          <a:xfrm>
            <a:off x="2403987" y="586917"/>
            <a:ext cx="7669630" cy="804097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2400" rIns="72000" bIns="3240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altLang="en-US" sz="2400" b="1" dirty="0" smtClean="0">
                <a:solidFill>
                  <a:srgbClr val="113A59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The Essence of Nida’s Functional Equivalence Theory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cap="small" dirty="0">
              <a:solidFill>
                <a:srgbClr val="4D86B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96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8221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22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23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24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25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8197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8206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07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08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09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10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8198" name="Freeform 6"/>
          <p:cNvSpPr/>
          <p:nvPr/>
        </p:nvSpPr>
        <p:spPr bwMode="auto">
          <a:xfrm>
            <a:off x="895350" y="1638300"/>
            <a:ext cx="4552950" cy="1812823"/>
          </a:xfrm>
          <a:custGeom>
            <a:avLst/>
            <a:gdLst>
              <a:gd name="T0" fmla="*/ 4552950 w 1377"/>
              <a:gd name="T1" fmla="*/ 598463 h 840"/>
              <a:gd name="T2" fmla="*/ 3418846 w 1377"/>
              <a:gd name="T3" fmla="*/ 297578 h 840"/>
              <a:gd name="T4" fmla="*/ 2284741 w 1377"/>
              <a:gd name="T5" fmla="*/ 0 h 840"/>
              <a:gd name="T6" fmla="*/ 1134104 w 1377"/>
              <a:gd name="T7" fmla="*/ 297578 h 840"/>
              <a:gd name="T8" fmla="*/ 0 w 1377"/>
              <a:gd name="T9" fmla="*/ 598463 h 840"/>
              <a:gd name="T10" fmla="*/ 0 w 1377"/>
              <a:gd name="T11" fmla="*/ 598463 h 840"/>
              <a:gd name="T12" fmla="*/ 0 w 1377"/>
              <a:gd name="T13" fmla="*/ 2777398 h 840"/>
              <a:gd name="T14" fmla="*/ 4552950 w 1377"/>
              <a:gd name="T15" fmla="*/ 2777398 h 840"/>
              <a:gd name="T16" fmla="*/ 4552950 w 1377"/>
              <a:gd name="T17" fmla="*/ 598463 h 840"/>
              <a:gd name="T18" fmla="*/ 4552950 w 1377"/>
              <a:gd name="T19" fmla="*/ 598463 h 84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77"/>
              <a:gd name="T31" fmla="*/ 0 h 840"/>
              <a:gd name="T32" fmla="*/ 1377 w 1377"/>
              <a:gd name="T33" fmla="*/ 840 h 84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77" h="840">
                <a:moveTo>
                  <a:pt x="1377" y="181"/>
                </a:moveTo>
                <a:lnTo>
                  <a:pt x="1034" y="90"/>
                </a:lnTo>
                <a:lnTo>
                  <a:pt x="691" y="0"/>
                </a:lnTo>
                <a:lnTo>
                  <a:pt x="343" y="90"/>
                </a:lnTo>
                <a:lnTo>
                  <a:pt x="0" y="181"/>
                </a:lnTo>
                <a:lnTo>
                  <a:pt x="0" y="840"/>
                </a:lnTo>
                <a:lnTo>
                  <a:pt x="1377" y="840"/>
                </a:lnTo>
                <a:lnTo>
                  <a:pt x="1377" y="181"/>
                </a:lnTo>
                <a:close/>
              </a:path>
            </a:pathLst>
          </a:custGeom>
          <a:solidFill>
            <a:srgbClr val="113A59"/>
          </a:solidFill>
          <a:ln w="9525">
            <a:noFill/>
            <a:miter lim="800000"/>
          </a:ln>
        </p:spPr>
        <p:txBody>
          <a:bodyPr/>
          <a:lstStyle/>
          <a:p>
            <a:endParaRPr lang="en-US" altLang="zh-CN" sz="4800" dirty="0" smtClean="0">
              <a:latin typeface="Calibri" pitchFamily="34" charset="0"/>
            </a:endParaRPr>
          </a:p>
          <a:p>
            <a:r>
              <a:rPr lang="en-US" altLang="zh-CN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“Functional equivalence”</a:t>
            </a:r>
            <a:endParaRPr lang="zh-CN" altLang="en-US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Freeform 7"/>
          <p:cNvSpPr/>
          <p:nvPr/>
        </p:nvSpPr>
        <p:spPr bwMode="auto">
          <a:xfrm>
            <a:off x="895350" y="3554361"/>
            <a:ext cx="4552950" cy="2935340"/>
          </a:xfrm>
          <a:custGeom>
            <a:avLst/>
            <a:gdLst>
              <a:gd name="T0" fmla="*/ 0 w 1377"/>
              <a:gd name="T1" fmla="*/ 0 h 519"/>
              <a:gd name="T2" fmla="*/ 0 w 1377"/>
              <a:gd name="T3" fmla="*/ 1104347 h 519"/>
              <a:gd name="T4" fmla="*/ 0 w 1377"/>
              <a:gd name="T5" fmla="*/ 1104347 h 519"/>
              <a:gd name="T6" fmla="*/ 1134104 w 1377"/>
              <a:gd name="T7" fmla="*/ 1401925 h 519"/>
              <a:gd name="T8" fmla="*/ 2284741 w 1377"/>
              <a:gd name="T9" fmla="*/ 1716036 h 519"/>
              <a:gd name="T10" fmla="*/ 3418846 w 1377"/>
              <a:gd name="T11" fmla="*/ 1401925 h 519"/>
              <a:gd name="T12" fmla="*/ 4552950 w 1377"/>
              <a:gd name="T13" fmla="*/ 1104347 h 519"/>
              <a:gd name="T14" fmla="*/ 4552950 w 1377"/>
              <a:gd name="T15" fmla="*/ 1104347 h 519"/>
              <a:gd name="T16" fmla="*/ 4552950 w 1377"/>
              <a:gd name="T17" fmla="*/ 0 h 519"/>
              <a:gd name="T18" fmla="*/ 0 w 1377"/>
              <a:gd name="T19" fmla="*/ 0 h 51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77"/>
              <a:gd name="T31" fmla="*/ 0 h 519"/>
              <a:gd name="T32" fmla="*/ 1377 w 1377"/>
              <a:gd name="T33" fmla="*/ 519 h 51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77" h="519">
                <a:moveTo>
                  <a:pt x="0" y="0"/>
                </a:moveTo>
                <a:lnTo>
                  <a:pt x="0" y="334"/>
                </a:lnTo>
                <a:lnTo>
                  <a:pt x="343" y="424"/>
                </a:lnTo>
                <a:lnTo>
                  <a:pt x="691" y="519"/>
                </a:lnTo>
                <a:lnTo>
                  <a:pt x="1034" y="424"/>
                </a:lnTo>
                <a:lnTo>
                  <a:pt x="1377" y="334"/>
                </a:lnTo>
                <a:lnTo>
                  <a:pt x="1377" y="0"/>
                </a:lnTo>
                <a:lnTo>
                  <a:pt x="0" y="0"/>
                </a:lnTo>
                <a:close/>
              </a:path>
            </a:pathLst>
          </a:custGeom>
          <a:solidFill>
            <a:srgbClr val="4D86B3"/>
          </a:solidFill>
          <a:ln w="9525">
            <a:noFill/>
            <a:miter lim="800000"/>
          </a:ln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altLang="zh-CN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“Closeness”</a:t>
            </a:r>
          </a:p>
          <a:p>
            <a:pPr algn="ctr">
              <a:lnSpc>
                <a:spcPct val="150000"/>
              </a:lnSpc>
            </a:pPr>
            <a:r>
              <a:rPr lang="en-US" altLang="zh-CN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“Naturalness” “Equivalence”.</a:t>
            </a:r>
            <a:endParaRPr lang="zh-CN" alt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2" name="Content Placeholder 2"/>
          <p:cNvSpPr txBox="1"/>
          <p:nvPr/>
        </p:nvSpPr>
        <p:spPr bwMode="auto">
          <a:xfrm>
            <a:off x="5973097" y="1933574"/>
            <a:ext cx="5825613" cy="14143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charset="0"/>
              <a:buNone/>
            </a:pPr>
            <a:r>
              <a:rPr lang="en-US" altLang="zh-CN" sz="2000" b="1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   “The target language readers should be able to understand the translation in the same way as the source language readers.”</a:t>
            </a:r>
          </a:p>
          <a:p>
            <a:pPr algn="just">
              <a:spcBef>
                <a:spcPct val="20000"/>
              </a:spcBef>
              <a:buFont typeface="Arial" charset="0"/>
              <a:buNone/>
            </a:pPr>
            <a:r>
              <a:rPr lang="en-US" altLang="zh-CN" sz="20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zh-CN" sz="2000" dirty="0">
              <a:solidFill>
                <a:srgbClr val="113A5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3" name="Content Placeholder 2"/>
          <p:cNvSpPr txBox="1"/>
          <p:nvPr/>
        </p:nvSpPr>
        <p:spPr bwMode="auto">
          <a:xfrm>
            <a:off x="6330950" y="2747963"/>
            <a:ext cx="5232400" cy="812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1200" dirty="0">
              <a:solidFill>
                <a:srgbClr val="113A59"/>
              </a:solidFill>
              <a:latin typeface="Calibri" pitchFamily="34" charset="0"/>
            </a:endParaRPr>
          </a:p>
        </p:txBody>
      </p:sp>
      <p:sp>
        <p:nvSpPr>
          <p:cNvPr id="8204" name="Content Placeholder 2"/>
          <p:cNvSpPr txBox="1"/>
          <p:nvPr/>
        </p:nvSpPr>
        <p:spPr bwMode="auto">
          <a:xfrm>
            <a:off x="6080228" y="3562041"/>
            <a:ext cx="5875798" cy="159989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altLang="zh-CN" sz="2000" b="1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“Break the barriers of language structure”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2000" b="1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altLang="zh-CN" sz="2000" b="1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“Make a breakthrough in shackles of corresponding form”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2000" dirty="0" smtClean="0">
              <a:solidFill>
                <a:srgbClr val="113A59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altLang="zh-CN" sz="1200" dirty="0" smtClean="0">
                <a:solidFill>
                  <a:srgbClr val="113A59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1200" dirty="0">
              <a:solidFill>
                <a:srgbClr val="113A59"/>
              </a:solidFill>
              <a:latin typeface="Calibri" pitchFamily="34" charset="0"/>
            </a:endParaRPr>
          </a:p>
        </p:txBody>
      </p:sp>
      <p:sp>
        <p:nvSpPr>
          <p:cNvPr id="8205" name="Content Placeholder 2"/>
          <p:cNvSpPr txBox="1"/>
          <p:nvPr/>
        </p:nvSpPr>
        <p:spPr bwMode="auto">
          <a:xfrm>
            <a:off x="6330950" y="4995863"/>
            <a:ext cx="5232400" cy="812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1200" dirty="0">
              <a:solidFill>
                <a:srgbClr val="113A5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83109" y="2683592"/>
            <a:ext cx="9261987" cy="2035892"/>
          </a:xfrm>
          <a:custGeom>
            <a:avLst/>
            <a:gdLst>
              <a:gd name="connsiteX0" fmla="*/ 0 w 8153400"/>
              <a:gd name="connsiteY0" fmla="*/ 0 h 1428750"/>
              <a:gd name="connsiteX1" fmla="*/ 8153400 w 8153400"/>
              <a:gd name="connsiteY1" fmla="*/ 0 h 1428750"/>
              <a:gd name="connsiteX2" fmla="*/ 8153400 w 8153400"/>
              <a:gd name="connsiteY2" fmla="*/ 1428750 h 1428750"/>
              <a:gd name="connsiteX3" fmla="*/ 0 w 8153400"/>
              <a:gd name="connsiteY3" fmla="*/ 1428750 h 1428750"/>
              <a:gd name="connsiteX4" fmla="*/ 0 w 8153400"/>
              <a:gd name="connsiteY4" fmla="*/ 0 h 1428750"/>
              <a:gd name="-1" fmla="*/ 0 w 8382000"/>
              <a:gd name="-2" fmla="*/ 0 h 1771650"/>
              <a:gd name="-3" fmla="*/ 8153400 w 8382000"/>
              <a:gd name="-4" fmla="*/ 0 h 1771650"/>
              <a:gd name="-5" fmla="*/ 8382000 w 8382000"/>
              <a:gd name="-6" fmla="*/ 1771650 h 1771650"/>
              <a:gd name="-7" fmla="*/ 0 w 8382000"/>
              <a:gd name="-8" fmla="*/ 1428750 h 1771650"/>
              <a:gd name="-9" fmla="*/ 0 w 8382000"/>
              <a:gd name="-10" fmla="*/ 0 h 1771650"/>
            </a:gdLst>
            <a:ahLst/>
            <a:cxnLst>
              <a:cxn ang="0">
                <a:pos x="-1" y="-2"/>
              </a:cxn>
              <a:cxn ang="0">
                <a:pos x="-3" y="-4"/>
              </a:cxn>
              <a:cxn ang="0">
                <a:pos x="-5" y="-6"/>
              </a:cxn>
              <a:cxn ang="0">
                <a:pos x="-7" y="-8"/>
              </a:cxn>
              <a:cxn ang="0">
                <a:pos x="-9" y="-10"/>
              </a:cxn>
            </a:cxnLst>
            <a:rect l="l" t="t" r="r" b="b"/>
            <a:pathLst>
              <a:path w="8382000" h="1771650">
                <a:moveTo>
                  <a:pt x="0" y="0"/>
                </a:moveTo>
                <a:lnTo>
                  <a:pt x="8153400" y="0"/>
                </a:lnTo>
                <a:lnTo>
                  <a:pt x="8382000" y="1771650"/>
                </a:lnTo>
                <a:lnTo>
                  <a:pt x="0" y="1428750"/>
                </a:lnTo>
                <a:lnTo>
                  <a:pt x="0" y="0"/>
                </a:lnTo>
                <a:close/>
              </a:path>
            </a:pathLst>
          </a:cu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283110" y="2669458"/>
            <a:ext cx="8967020" cy="1622324"/>
          </a:xfrm>
          <a:prstGeom prst="rect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The Guiding Significance of Functional EquivalenceTheory to the </a:t>
            </a: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Translation </a:t>
            </a: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Practice</a:t>
            </a:r>
            <a:endParaRPr lang="zh-CN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5106629" y="1485900"/>
            <a:ext cx="1562100" cy="1562100"/>
          </a:xfrm>
          <a:prstGeom prst="ellipse">
            <a:avLst/>
          </a:prstGeom>
          <a:solidFill>
            <a:srgbClr val="4D86B3"/>
          </a:solidFill>
          <a:ln w="57150">
            <a:solidFill>
              <a:srgbClr val="F3C9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b="1" dirty="0">
                <a:solidFill>
                  <a:srgbClr val="F3C953"/>
                </a:solidFill>
              </a:rPr>
              <a:t>2</a:t>
            </a:r>
            <a:endParaRPr lang="zh-CN" altLang="en-US" sz="6600" b="1" dirty="0">
              <a:solidFill>
                <a:srgbClr val="F3C9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0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1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2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37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1" name="Text Box 10"/>
          <p:cNvSpPr txBox="1"/>
          <p:nvPr/>
        </p:nvSpPr>
        <p:spPr>
          <a:xfrm>
            <a:off x="2543175" y="584200"/>
            <a:ext cx="743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AU" altLang="en-US" b="1" dirty="0" smtClean="0">
                <a:solidFill>
                  <a:srgbClr val="113A59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The Guiding Significance of Functional Equivalence Theory  to the  Translation Practice</a:t>
            </a:r>
            <a:endParaRPr lang="en-AU" altLang="en-US" b="1" dirty="0" smtClean="0">
              <a:solidFill>
                <a:srgbClr val="113A59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4" name="Title 13"/>
          <p:cNvSpPr txBox="1"/>
          <p:nvPr/>
        </p:nvSpPr>
        <p:spPr bwMode="auto">
          <a:xfrm>
            <a:off x="657082" y="1472851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>
              <a:solidFill>
                <a:srgbClr val="113A59"/>
              </a:solidFill>
              <a:latin typeface="Calibri Light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</p:txBody>
      </p:sp>
      <p:sp>
        <p:nvSpPr>
          <p:cNvPr id="38" name="Freeform 196"/>
          <p:cNvSpPr/>
          <p:nvPr/>
        </p:nvSpPr>
        <p:spPr bwMode="auto">
          <a:xfrm>
            <a:off x="616156" y="1584121"/>
            <a:ext cx="1743075" cy="1504950"/>
          </a:xfrm>
          <a:custGeom>
            <a:avLst/>
            <a:gdLst>
              <a:gd name="T0" fmla="*/ 436299 w 623"/>
              <a:gd name="T1" fmla="*/ 1504669 h 538"/>
              <a:gd name="T2" fmla="*/ 0 w 623"/>
              <a:gd name="T3" fmla="*/ 760725 h 538"/>
              <a:gd name="T4" fmla="*/ 436299 w 623"/>
              <a:gd name="T5" fmla="*/ 0 h 538"/>
              <a:gd name="T6" fmla="*/ 1306099 w 623"/>
              <a:gd name="T7" fmla="*/ 0 h 538"/>
              <a:gd name="T8" fmla="*/ 1742398 w 623"/>
              <a:gd name="T9" fmla="*/ 760725 h 538"/>
              <a:gd name="T10" fmla="*/ 1306099 w 623"/>
              <a:gd name="T11" fmla="*/ 1504669 h 538"/>
              <a:gd name="T12" fmla="*/ 436299 w 623"/>
              <a:gd name="T13" fmla="*/ 1504669 h 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23"/>
              <a:gd name="T22" fmla="*/ 0 h 538"/>
              <a:gd name="T23" fmla="*/ 623 w 623"/>
              <a:gd name="T24" fmla="*/ 538 h 5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23" h="538">
                <a:moveTo>
                  <a:pt x="156" y="538"/>
                </a:moveTo>
                <a:lnTo>
                  <a:pt x="0" y="272"/>
                </a:lnTo>
                <a:lnTo>
                  <a:pt x="156" y="0"/>
                </a:lnTo>
                <a:lnTo>
                  <a:pt x="467" y="0"/>
                </a:lnTo>
                <a:lnTo>
                  <a:pt x="623" y="272"/>
                </a:lnTo>
                <a:lnTo>
                  <a:pt x="467" y="538"/>
                </a:lnTo>
                <a:lnTo>
                  <a:pt x="156" y="538"/>
                </a:lnTo>
                <a:close/>
              </a:path>
            </a:pathLst>
          </a:custGeom>
          <a:solidFill>
            <a:srgbClr val="113A59"/>
          </a:solidFill>
          <a:ln w="9525">
            <a:noFill/>
            <a:miter lim="800000"/>
          </a:ln>
        </p:spPr>
        <p:txBody>
          <a:bodyPr/>
          <a:lstStyle/>
          <a:p>
            <a:endParaRPr lang="zh-CN" altLang="en-US" sz="3600" dirty="0">
              <a:latin typeface="Calibri" pitchFamily="34" charset="0"/>
            </a:endParaRPr>
          </a:p>
        </p:txBody>
      </p:sp>
      <p:sp>
        <p:nvSpPr>
          <p:cNvPr id="39" name="Freeform 196"/>
          <p:cNvSpPr/>
          <p:nvPr/>
        </p:nvSpPr>
        <p:spPr bwMode="auto">
          <a:xfrm>
            <a:off x="660400" y="3457166"/>
            <a:ext cx="1743075" cy="1504950"/>
          </a:xfrm>
          <a:custGeom>
            <a:avLst/>
            <a:gdLst>
              <a:gd name="T0" fmla="*/ 436299 w 623"/>
              <a:gd name="T1" fmla="*/ 1504669 h 538"/>
              <a:gd name="T2" fmla="*/ 0 w 623"/>
              <a:gd name="T3" fmla="*/ 760725 h 538"/>
              <a:gd name="T4" fmla="*/ 436299 w 623"/>
              <a:gd name="T5" fmla="*/ 0 h 538"/>
              <a:gd name="T6" fmla="*/ 1306099 w 623"/>
              <a:gd name="T7" fmla="*/ 0 h 538"/>
              <a:gd name="T8" fmla="*/ 1742398 w 623"/>
              <a:gd name="T9" fmla="*/ 760725 h 538"/>
              <a:gd name="T10" fmla="*/ 1306099 w 623"/>
              <a:gd name="T11" fmla="*/ 1504669 h 538"/>
              <a:gd name="T12" fmla="*/ 436299 w 623"/>
              <a:gd name="T13" fmla="*/ 1504669 h 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23"/>
              <a:gd name="T22" fmla="*/ 0 h 538"/>
              <a:gd name="T23" fmla="*/ 623 w 623"/>
              <a:gd name="T24" fmla="*/ 538 h 5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23" h="538">
                <a:moveTo>
                  <a:pt x="156" y="538"/>
                </a:moveTo>
                <a:lnTo>
                  <a:pt x="0" y="272"/>
                </a:lnTo>
                <a:lnTo>
                  <a:pt x="156" y="0"/>
                </a:lnTo>
                <a:lnTo>
                  <a:pt x="467" y="0"/>
                </a:lnTo>
                <a:lnTo>
                  <a:pt x="623" y="272"/>
                </a:lnTo>
                <a:lnTo>
                  <a:pt x="467" y="538"/>
                </a:lnTo>
                <a:lnTo>
                  <a:pt x="156" y="538"/>
                </a:lnTo>
                <a:close/>
              </a:path>
            </a:pathLst>
          </a:custGeom>
          <a:solidFill>
            <a:srgbClr val="113A59"/>
          </a:solidFill>
          <a:ln w="9525">
            <a:noFill/>
            <a:miter lim="800000"/>
          </a:ln>
        </p:spPr>
        <p:txBody>
          <a:bodyPr/>
          <a:lstStyle/>
          <a:p>
            <a:endParaRPr lang="zh-CN" altLang="en-US" sz="3600">
              <a:latin typeface="Calibri" pitchFamily="34" charset="0"/>
            </a:endParaRPr>
          </a:p>
        </p:txBody>
      </p:sp>
      <p:sp>
        <p:nvSpPr>
          <p:cNvPr id="40" name="Freeform 197"/>
          <p:cNvSpPr/>
          <p:nvPr/>
        </p:nvSpPr>
        <p:spPr bwMode="auto">
          <a:xfrm>
            <a:off x="6335097" y="2223576"/>
            <a:ext cx="2301875" cy="1974850"/>
          </a:xfrm>
          <a:custGeom>
            <a:avLst/>
            <a:gdLst>
              <a:gd name="T0" fmla="*/ 581731 w 823"/>
              <a:gd name="T1" fmla="*/ 1974529 h 706"/>
              <a:gd name="T2" fmla="*/ 0 w 823"/>
              <a:gd name="T3" fmla="*/ 995655 h 706"/>
              <a:gd name="T4" fmla="*/ 581731 w 823"/>
              <a:gd name="T5" fmla="*/ 0 h 706"/>
              <a:gd name="T6" fmla="*/ 1722820 w 823"/>
              <a:gd name="T7" fmla="*/ 0 h 706"/>
              <a:gd name="T8" fmla="*/ 2301754 w 823"/>
              <a:gd name="T9" fmla="*/ 995655 h 706"/>
              <a:gd name="T10" fmla="*/ 1722820 w 823"/>
              <a:gd name="T11" fmla="*/ 1974529 h 706"/>
              <a:gd name="T12" fmla="*/ 581731 w 823"/>
              <a:gd name="T13" fmla="*/ 1974529 h 7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23"/>
              <a:gd name="T22" fmla="*/ 0 h 706"/>
              <a:gd name="T23" fmla="*/ 823 w 823"/>
              <a:gd name="T24" fmla="*/ 706 h 7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23" h="706">
                <a:moveTo>
                  <a:pt x="208" y="706"/>
                </a:moveTo>
                <a:lnTo>
                  <a:pt x="0" y="356"/>
                </a:lnTo>
                <a:lnTo>
                  <a:pt x="208" y="0"/>
                </a:lnTo>
                <a:lnTo>
                  <a:pt x="616" y="0"/>
                </a:lnTo>
                <a:lnTo>
                  <a:pt x="823" y="356"/>
                </a:lnTo>
                <a:lnTo>
                  <a:pt x="616" y="706"/>
                </a:lnTo>
                <a:lnTo>
                  <a:pt x="208" y="706"/>
                </a:lnTo>
                <a:close/>
              </a:path>
            </a:pathLst>
          </a:custGeom>
          <a:solidFill>
            <a:srgbClr val="113A59"/>
          </a:solidFill>
          <a:ln w="9525">
            <a:noFill/>
            <a:miter lim="800000"/>
          </a:ln>
        </p:spPr>
        <p:txBody>
          <a:bodyPr/>
          <a:lstStyle/>
          <a:p>
            <a:endParaRPr lang="zh-CN" altLang="en-US" sz="3600">
              <a:latin typeface="Calibri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3172" y="2123768"/>
            <a:ext cx="1873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3C953"/>
                </a:solidFill>
                <a:latin typeface="微软雅黑" pitchFamily="34" charset="-122"/>
                <a:ea typeface="微软雅黑" pitchFamily="34" charset="-122"/>
              </a:rPr>
              <a:t>naturaleness</a:t>
            </a:r>
            <a:endParaRPr lang="zh-CN" altLang="en-US" b="1" dirty="0" smtClean="0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4904" y="3996813"/>
            <a:ext cx="1327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3C953"/>
                </a:solidFill>
                <a:latin typeface="微软雅黑" pitchFamily="34" charset="-122"/>
                <a:ea typeface="微软雅黑" pitchFamily="34" charset="-122"/>
              </a:rPr>
              <a:t>closeness</a:t>
            </a:r>
            <a:endParaRPr lang="zh-CN" altLang="en-US" b="1" dirty="0" smtClean="0">
              <a:solidFill>
                <a:srgbClr val="F3C95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33535" y="2949676"/>
            <a:ext cx="2005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3C953"/>
                </a:solidFill>
                <a:latin typeface="微软雅黑" pitchFamily="34" charset="-122"/>
                <a:ea typeface="微软雅黑" pitchFamily="34" charset="-122"/>
              </a:rPr>
              <a:t>equivalence</a:t>
            </a:r>
            <a:endParaRPr lang="zh-CN" altLang="en-US" sz="2400" b="1" dirty="0" smtClean="0">
              <a:solidFill>
                <a:srgbClr val="F3C95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2826774" y="2138515"/>
            <a:ext cx="32053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Reflect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contradiction between content and form in translation, which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 an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thorny issue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translator to deal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with in the translation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zh-CN" alt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8702041" y="2413645"/>
            <a:ext cx="3154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“Best balance between 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two 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extremes”</a:t>
            </a:r>
            <a:endParaRPr lang="zh-CN" alt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076450" y="2609850"/>
            <a:ext cx="8382000" cy="1771650"/>
          </a:xfrm>
          <a:custGeom>
            <a:avLst/>
            <a:gdLst>
              <a:gd name="connsiteX0" fmla="*/ 0 w 8153400"/>
              <a:gd name="connsiteY0" fmla="*/ 0 h 1428750"/>
              <a:gd name="connsiteX1" fmla="*/ 8153400 w 8153400"/>
              <a:gd name="connsiteY1" fmla="*/ 0 h 1428750"/>
              <a:gd name="connsiteX2" fmla="*/ 8153400 w 8153400"/>
              <a:gd name="connsiteY2" fmla="*/ 1428750 h 1428750"/>
              <a:gd name="connsiteX3" fmla="*/ 0 w 8153400"/>
              <a:gd name="connsiteY3" fmla="*/ 1428750 h 1428750"/>
              <a:gd name="connsiteX4" fmla="*/ 0 w 8153400"/>
              <a:gd name="connsiteY4" fmla="*/ 0 h 1428750"/>
              <a:gd name="-1" fmla="*/ 0 w 8382000"/>
              <a:gd name="-2" fmla="*/ 0 h 1771650"/>
              <a:gd name="-3" fmla="*/ 8153400 w 8382000"/>
              <a:gd name="-4" fmla="*/ 0 h 1771650"/>
              <a:gd name="-5" fmla="*/ 8382000 w 8382000"/>
              <a:gd name="-6" fmla="*/ 1771650 h 1771650"/>
              <a:gd name="-7" fmla="*/ 0 w 8382000"/>
              <a:gd name="-8" fmla="*/ 1428750 h 1771650"/>
              <a:gd name="-9" fmla="*/ 0 w 8382000"/>
              <a:gd name="-10" fmla="*/ 0 h 1771650"/>
            </a:gdLst>
            <a:ahLst/>
            <a:cxnLst>
              <a:cxn ang="0">
                <a:pos x="-1" y="-2"/>
              </a:cxn>
              <a:cxn ang="0">
                <a:pos x="-3" y="-4"/>
              </a:cxn>
              <a:cxn ang="0">
                <a:pos x="-5" y="-6"/>
              </a:cxn>
              <a:cxn ang="0">
                <a:pos x="-7" y="-8"/>
              </a:cxn>
              <a:cxn ang="0">
                <a:pos x="-9" y="-10"/>
              </a:cxn>
            </a:cxnLst>
            <a:rect l="l" t="t" r="r" b="b"/>
            <a:pathLst>
              <a:path w="8382000" h="1771650">
                <a:moveTo>
                  <a:pt x="0" y="0"/>
                </a:moveTo>
                <a:lnTo>
                  <a:pt x="8153400" y="0"/>
                </a:lnTo>
                <a:lnTo>
                  <a:pt x="8382000" y="1771650"/>
                </a:lnTo>
                <a:lnTo>
                  <a:pt x="0" y="1428750"/>
                </a:lnTo>
                <a:lnTo>
                  <a:pt x="0" y="0"/>
                </a:lnTo>
                <a:close/>
              </a:path>
            </a:pathLst>
          </a:cu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076450" y="2609850"/>
            <a:ext cx="8153400" cy="1428750"/>
          </a:xfrm>
          <a:prstGeom prst="rect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5372100" y="1485900"/>
            <a:ext cx="1562100" cy="1562100"/>
          </a:xfrm>
          <a:prstGeom prst="ellipse">
            <a:avLst/>
          </a:prstGeom>
          <a:solidFill>
            <a:srgbClr val="4D86B3"/>
          </a:solidFill>
          <a:ln w="57150">
            <a:solidFill>
              <a:srgbClr val="F3C9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b="1" dirty="0">
                <a:solidFill>
                  <a:srgbClr val="F3C953"/>
                </a:solidFill>
              </a:rPr>
              <a:t>3</a:t>
            </a:r>
            <a:endParaRPr lang="zh-CN" altLang="en-US" sz="6600" b="1" dirty="0">
              <a:solidFill>
                <a:srgbClr val="F3C95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5587" y="3097161"/>
            <a:ext cx="5058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Case Study</a:t>
            </a:r>
            <a:endParaRPr lang="zh-CN" altLang="en-US" sz="3600" b="1" dirty="0" smtClean="0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0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1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2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37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4" name="Title 13"/>
          <p:cNvSpPr txBox="1"/>
          <p:nvPr/>
        </p:nvSpPr>
        <p:spPr bwMode="auto">
          <a:xfrm>
            <a:off x="701327" y="1605587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Example 1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:</a:t>
            </a: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 For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Staël, public morality needed to protect the basic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human rights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and happiness of each and every individual, even if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AU" altLang="en-US" sz="2400" u="sng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he or she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belonged to a minority.</a:t>
            </a:r>
          </a:p>
          <a:p>
            <a:pPr indent="0" algn="just">
              <a:buSzPct val="52000"/>
              <a:buNone/>
            </a:pPr>
            <a:endParaRPr lang="en-US" altLang="zh-CN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buSzPct val="52000"/>
              <a:buNone/>
            </a:pPr>
            <a:r>
              <a:rPr lang="en-US" altLang="zh-CN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对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于斯塔尔来说，即使</a:t>
            </a:r>
            <a:r>
              <a:rPr lang="zh-CN" altLang="en-US" sz="2400" u="sng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个人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属于少数群体，公共道德依旧需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要保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护他们的基本人权和幸福。</a:t>
            </a: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indent="0" algn="just"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Analysis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: In this compound sentence, the word order is rearranged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to conform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the Chinese statement smoothly. It’s worth of mentioning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that “he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or she”, which is underlined, is not translated literally into“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他或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她</a:t>
            </a:r>
            <a:r>
              <a:rPr lang="en-US" altLang="zh-CN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”,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but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another general and formal word“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个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人</a:t>
            </a:r>
            <a:r>
              <a:rPr lang="en-US" altLang="zh-CN" sz="24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”.</a:t>
            </a:r>
            <a:endParaRPr lang="en-AU" altLang="en-US" sz="2400" dirty="0">
              <a:solidFill>
                <a:srgbClr val="113A59"/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6657" y="486697"/>
            <a:ext cx="606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itchFamily="34" charset="-122"/>
                <a:ea typeface="微软雅黑" pitchFamily="34" charset="-122"/>
              </a:rPr>
              <a:t>Naturalness</a:t>
            </a:r>
            <a:endParaRPr lang="zh-CN" altLang="en-US" sz="3600" b="1" dirty="0" smtClean="0">
              <a:solidFill>
                <a:srgbClr val="113A59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4D86B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3600" b="1" dirty="0" smtClean="0">
            <a:solidFill>
              <a:srgbClr val="113A59"/>
            </a:solidFill>
            <a:latin typeface="微软雅黑" pitchFamily="34" charset="-122"/>
            <a:ea typeface="微软雅黑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873</Words>
  <Application>Microsoft Office PowerPoint</Application>
  <PresentationFormat>自定义</PresentationFormat>
  <Paragraphs>75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xbany</cp:lastModifiedBy>
  <cp:revision>123</cp:revision>
  <dcterms:created xsi:type="dcterms:W3CDTF">1900-01-01T00:00:00Z</dcterms:created>
  <dcterms:modified xsi:type="dcterms:W3CDTF">2021-11-01T02:52:16Z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D4E86428531EA37B517773615AEE9E2C</vt:lpwstr>
  </property>
  <property fmtid="{D5CDD505-2E9C-101B-9397-08002B2CF9AE}" pid="3" name="KSOProductBuildVer">
    <vt:lpwstr>3081-11.15.1</vt:lpwstr>
  </property>
</Properties>
</file>