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1" r:id="rId2"/>
    <p:sldId id="474" r:id="rId3"/>
    <p:sldId id="293" r:id="rId4"/>
    <p:sldId id="294" r:id="rId5"/>
    <p:sldId id="473" r:id="rId6"/>
    <p:sldId id="487" r:id="rId7"/>
    <p:sldId id="488" r:id="rId8"/>
    <p:sldId id="491" r:id="rId9"/>
    <p:sldId id="485" r:id="rId10"/>
    <p:sldId id="477" r:id="rId11"/>
    <p:sldId id="490" r:id="rId12"/>
    <p:sldId id="492" r:id="rId13"/>
    <p:sldId id="493" r:id="rId14"/>
    <p:sldId id="496" r:id="rId15"/>
    <p:sldId id="489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3399"/>
    <a:srgbClr val="8A7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/>
    <p:restoredTop sz="89530" autoAdjust="0"/>
  </p:normalViewPr>
  <p:slideViewPr>
    <p:cSldViewPr showGuides="1">
      <p:cViewPr varScale="1">
        <p:scale>
          <a:sx n="77" d="100"/>
          <a:sy n="77" d="100"/>
        </p:scale>
        <p:origin x="1618" y="43"/>
      </p:cViewPr>
      <p:guideLst>
        <p:guide orient="horz" pos="2160"/>
        <p:guide pos="28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矩形 188417"/>
          <p:cNvSpPr/>
          <p:nvPr/>
        </p:nvSpPr>
        <p:spPr>
          <a:xfrm>
            <a:off x="3657600" y="4191000"/>
            <a:ext cx="1866900" cy="127635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8419" name="矩形 188418"/>
          <p:cNvSpPr/>
          <p:nvPr/>
        </p:nvSpPr>
        <p:spPr>
          <a:xfrm>
            <a:off x="1824038" y="2957513"/>
            <a:ext cx="1833562" cy="1233487"/>
          </a:xfrm>
          <a:prstGeom prst="rect">
            <a:avLst/>
          </a:prstGeom>
          <a:solidFill>
            <a:srgbClr val="CF6F9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8420" name="矩形 188419"/>
          <p:cNvSpPr/>
          <p:nvPr/>
        </p:nvSpPr>
        <p:spPr>
          <a:xfrm>
            <a:off x="0" y="4198938"/>
            <a:ext cx="1828800" cy="1268412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8421" name="矩形 188420"/>
          <p:cNvSpPr/>
          <p:nvPr/>
        </p:nvSpPr>
        <p:spPr>
          <a:xfrm>
            <a:off x="0" y="5461000"/>
            <a:ext cx="9144000" cy="1397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8422" name="矩形 188421" descr="biz_01"/>
          <p:cNvSpPr/>
          <p:nvPr/>
        </p:nvSpPr>
        <p:spPr>
          <a:xfrm>
            <a:off x="0" y="2957513"/>
            <a:ext cx="1828800" cy="124142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8423" name="矩形 188422" descr="biz_02_1"/>
          <p:cNvSpPr/>
          <p:nvPr/>
        </p:nvSpPr>
        <p:spPr>
          <a:xfrm>
            <a:off x="0" y="4195763"/>
            <a:ext cx="1828800" cy="126841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lvl="0" algn="ctr"/>
            <a:endParaRPr dirty="0"/>
          </a:p>
        </p:txBody>
      </p:sp>
      <p:sp>
        <p:nvSpPr>
          <p:cNvPr id="188424" name="矩形 188423" descr="biz_04"/>
          <p:cNvSpPr/>
          <p:nvPr/>
        </p:nvSpPr>
        <p:spPr>
          <a:xfrm>
            <a:off x="1828800" y="4191000"/>
            <a:ext cx="1828800" cy="127317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8425" name="矩形 188424" descr="biz_05"/>
          <p:cNvSpPr/>
          <p:nvPr/>
        </p:nvSpPr>
        <p:spPr>
          <a:xfrm>
            <a:off x="3657600" y="2957513"/>
            <a:ext cx="1866900" cy="1233487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8426" name="矩形 188425"/>
          <p:cNvSpPr/>
          <p:nvPr/>
        </p:nvSpPr>
        <p:spPr>
          <a:xfrm>
            <a:off x="7353300" y="2967038"/>
            <a:ext cx="1790700" cy="1250950"/>
          </a:xfrm>
          <a:prstGeom prst="rect">
            <a:avLst/>
          </a:prstGeom>
          <a:solidFill>
            <a:srgbClr val="99CC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8427" name="矩形 188426" descr="biz_09"/>
          <p:cNvSpPr/>
          <p:nvPr/>
        </p:nvSpPr>
        <p:spPr>
          <a:xfrm>
            <a:off x="7354888" y="4206875"/>
            <a:ext cx="1789112" cy="1255713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8428" name="矩形 188427"/>
          <p:cNvSpPr/>
          <p:nvPr/>
        </p:nvSpPr>
        <p:spPr>
          <a:xfrm>
            <a:off x="5524500" y="2962275"/>
            <a:ext cx="1833563" cy="2490788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8429" name="矩形 188428" descr="biz_07_1"/>
          <p:cNvSpPr/>
          <p:nvPr/>
        </p:nvSpPr>
        <p:spPr>
          <a:xfrm>
            <a:off x="5524500" y="2957513"/>
            <a:ext cx="1833563" cy="250507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8430" name="矩形 188429" descr="biz_08_1"/>
          <p:cNvSpPr/>
          <p:nvPr/>
        </p:nvSpPr>
        <p:spPr>
          <a:xfrm>
            <a:off x="7353300" y="2959100"/>
            <a:ext cx="1790700" cy="125095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8431" name="日期占位符 188430"/>
          <p:cNvSpPr>
            <a:spLocks noGrp="1"/>
          </p:cNvSpPr>
          <p:nvPr>
            <p:ph type="dt" sz="half" idx="2"/>
          </p:nvPr>
        </p:nvSpPr>
        <p:spPr>
          <a:xfrm>
            <a:off x="1066800" y="6461125"/>
            <a:ext cx="1981200" cy="244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200"/>
            </a:lvl1pPr>
          </a:lstStyle>
          <a:p>
            <a:fld id="{BB962C8B-B14F-4D97-AF65-F5344CB8AC3E}" type="datetime1">
              <a:rPr lang="zh-CN" altLang="en-US" dirty="0"/>
              <a:t>2022/11/17</a:t>
            </a:fld>
            <a:endParaRPr lang="zh-CN" altLang="en-US" dirty="0"/>
          </a:p>
        </p:txBody>
      </p:sp>
      <p:sp>
        <p:nvSpPr>
          <p:cNvPr id="188432" name="页脚占位符 188431"/>
          <p:cNvSpPr>
            <a:spLocks noGrp="1"/>
          </p:cNvSpPr>
          <p:nvPr>
            <p:ph type="ftr" sz="quarter" idx="3"/>
          </p:nvPr>
        </p:nvSpPr>
        <p:spPr>
          <a:xfrm>
            <a:off x="101600" y="111125"/>
            <a:ext cx="1839913" cy="244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200"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188433" name="灯片编号占位符 188432"/>
          <p:cNvSpPr>
            <a:spLocks noGrp="1"/>
          </p:cNvSpPr>
          <p:nvPr>
            <p:ph type="sldNum" sz="quarter" idx="4"/>
          </p:nvPr>
        </p:nvSpPr>
        <p:spPr>
          <a:xfrm>
            <a:off x="609600" y="6461125"/>
            <a:ext cx="381000" cy="2444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200"/>
            </a:lvl1pPr>
          </a:lstStyle>
          <a:p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  <p:sp>
        <p:nvSpPr>
          <p:cNvPr id="188434" name="文本框 188433"/>
          <p:cNvSpPr txBox="1"/>
          <p:nvPr/>
        </p:nvSpPr>
        <p:spPr>
          <a:xfrm>
            <a:off x="7772400" y="6324600"/>
            <a:ext cx="1143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r"/>
            <a:r>
              <a:rPr lang="en-US" altLang="zh-CN" sz="2000" b="1" i="1">
                <a:solidFill>
                  <a:schemeClr val="bg1"/>
                </a:solidFill>
                <a:latin typeface="Verdana" panose="020B0604030504040204" pitchFamily="34" charset="0"/>
              </a:rPr>
              <a:t>LOGO</a:t>
            </a:r>
          </a:p>
        </p:txBody>
      </p:sp>
      <p:sp>
        <p:nvSpPr>
          <p:cNvPr id="188435" name="副标题 188434"/>
          <p:cNvSpPr>
            <a:spLocks noGrp="1"/>
          </p:cNvSpPr>
          <p:nvPr>
            <p:ph type="subTitle" idx="1"/>
          </p:nvPr>
        </p:nvSpPr>
        <p:spPr>
          <a:xfrm>
            <a:off x="3590925" y="2286000"/>
            <a:ext cx="5324475" cy="381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r">
              <a:buClr>
                <a:schemeClr val="tx2"/>
              </a:buClr>
              <a:buSzTx/>
              <a:buFont typeface="Wingdings" panose="05000000000000000000" pitchFamily="2" charset="2"/>
              <a:buNone/>
              <a:defRPr sz="2200">
                <a:solidFill>
                  <a:srgbClr val="000000"/>
                </a:solidFill>
              </a:defRPr>
            </a:lvl1pPr>
            <a:lvl2pPr marL="457200" lvl="1" indent="0" algn="ctr">
              <a:buClr>
                <a:schemeClr val="accent1"/>
              </a:buClr>
              <a:buSzTx/>
              <a:buFont typeface="Wingdings" panose="05000000000000000000" pitchFamily="2" charset="2"/>
              <a:buNone/>
              <a:defRPr sz="2200">
                <a:solidFill>
                  <a:srgbClr val="000000"/>
                </a:solidFill>
              </a:defRPr>
            </a:lvl2pPr>
            <a:lvl3pPr marL="914400" lvl="2" indent="0" algn="ctr">
              <a:buClr>
                <a:schemeClr val="accent2"/>
              </a:buClr>
              <a:buSzTx/>
              <a:buFontTx/>
              <a:buNone/>
              <a:defRPr sz="2200">
                <a:solidFill>
                  <a:srgbClr val="000000"/>
                </a:solidFill>
              </a:defRPr>
            </a:lvl3pPr>
            <a:lvl4pPr marL="1371600" lvl="3" indent="0" algn="ctr">
              <a:buClrTx/>
              <a:buSzTx/>
              <a:buFontTx/>
              <a:buNone/>
              <a:defRPr sz="2200">
                <a:solidFill>
                  <a:srgbClr val="000000"/>
                </a:solidFill>
              </a:defRPr>
            </a:lvl4pPr>
            <a:lvl5pPr marL="1828800" lvl="4" indent="0" algn="ctr">
              <a:buClrTx/>
              <a:buSzTx/>
              <a:buFontTx/>
              <a:buNone/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/>
              <a:t>单击此处编辑母版副标题样式</a:t>
            </a:r>
          </a:p>
        </p:txBody>
      </p:sp>
      <p:sp>
        <p:nvSpPr>
          <p:cNvPr id="188436" name="标题 188435"/>
          <p:cNvSpPr>
            <a:spLocks noGrp="1"/>
          </p:cNvSpPr>
          <p:nvPr>
            <p:ph type="ctrTitle"/>
          </p:nvPr>
        </p:nvSpPr>
        <p:spPr>
          <a:xfrm>
            <a:off x="1905000" y="1447800"/>
            <a:ext cx="7010400" cy="762000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rgbClr val="C0C0C0"/>
            </a:outerShdw>
          </a:effectLst>
        </p:spPr>
        <p:txBody>
          <a:bodyPr anchor="ctr"/>
          <a:lstStyle>
            <a:lvl1pPr lvl="0" algn="r">
              <a:buClrTx/>
              <a:buSzTx/>
              <a:buFontTx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www.themegallery.com</a:t>
            </a:r>
            <a:endParaRPr lang="en-US" altLang="zh-CN" sz="1000" b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6075" y="228600"/>
            <a:ext cx="2105025" cy="6096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93045" cy="6096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www.themegallery.com</a:t>
            </a:r>
            <a:endParaRPr lang="en-US" altLang="zh-CN" sz="1000" b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www.themegallery.com</a:t>
            </a:r>
            <a:endParaRPr lang="en-US" altLang="zh-CN" sz="1000" b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www.themegallery.com</a:t>
            </a:r>
            <a:endParaRPr lang="en-US" altLang="zh-CN" sz="1000" b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www.themegallery.com</a:t>
            </a:r>
            <a:endParaRPr lang="en-US" altLang="zh-CN" sz="1000" b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www.themegallery.com</a:t>
            </a:r>
            <a:endParaRPr lang="en-US" altLang="zh-CN" sz="1000" b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25849" cy="5105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251" y="1219200"/>
            <a:ext cx="4125849" cy="5105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www.themegallery.com</a:t>
            </a:r>
            <a:endParaRPr lang="en-US" altLang="zh-CN" sz="1000" b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www.themegallery.com</a:t>
            </a:r>
            <a:endParaRPr lang="en-US" altLang="zh-CN" sz="1000" b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www.themegallery.com</a:t>
            </a:r>
            <a:endParaRPr lang="en-US" altLang="zh-CN" sz="1000" b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www.themegallery.com</a:t>
            </a:r>
            <a:endParaRPr lang="en-US" altLang="zh-CN" sz="1000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www.themegallery.com</a:t>
            </a:r>
            <a:endParaRPr lang="en-US" altLang="zh-CN" sz="1000" b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www.themegallery.com</a:t>
            </a:r>
            <a:endParaRPr lang="en-US" altLang="zh-CN" sz="1000" b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矩形 18739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7395" name="矩形 187394"/>
          <p:cNvSpPr/>
          <p:nvPr/>
        </p:nvSpPr>
        <p:spPr>
          <a:xfrm>
            <a:off x="8915400" y="914400"/>
            <a:ext cx="228600" cy="59436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7396" name="任意多边形 187395"/>
          <p:cNvSpPr/>
          <p:nvPr/>
        </p:nvSpPr>
        <p:spPr>
          <a:xfrm>
            <a:off x="-12700" y="342900"/>
            <a:ext cx="6032500" cy="679450"/>
          </a:xfrm>
          <a:custGeom>
            <a:avLst/>
            <a:gdLst/>
            <a:ahLst/>
            <a:cxnLst/>
            <a:rect l="0" t="0" r="0" b="0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7397" name="矩形 187396"/>
          <p:cNvSpPr/>
          <p:nvPr/>
        </p:nvSpPr>
        <p:spPr>
          <a:xfrm>
            <a:off x="7721600" y="6477000"/>
            <a:ext cx="1371600" cy="3000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ctr"/>
            <a:r>
              <a:rPr lang="en-US" altLang="zh-CN" sz="2000" b="1" i="1">
                <a:solidFill>
                  <a:srgbClr val="D7181F"/>
                </a:solidFill>
              </a:rPr>
              <a:t>LOGO</a:t>
            </a:r>
          </a:p>
        </p:txBody>
      </p:sp>
      <p:pic>
        <p:nvPicPr>
          <p:cNvPr id="187398" name="图片 187397" descr="icon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800" y="228600"/>
            <a:ext cx="619125" cy="66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7399" name="文本占位符 187398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8420100" cy="510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87400" name="页脚占位符 187399"/>
          <p:cNvSpPr>
            <a:spLocks noGrp="1"/>
          </p:cNvSpPr>
          <p:nvPr>
            <p:ph type="ftr" sz="quarter" idx="3"/>
          </p:nvPr>
        </p:nvSpPr>
        <p:spPr>
          <a:xfrm>
            <a:off x="5905500" y="6550025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00" b="1"/>
            </a:lvl1pPr>
          </a:lstStyle>
          <a:p>
            <a:pPr lvl="0"/>
            <a:r>
              <a:rPr lang="en-US" altLang="zh-CN"/>
              <a:t>www.themegallery.com</a:t>
            </a:r>
            <a:endParaRPr lang="en-US" altLang="zh-CN" sz="1000" b="1"/>
          </a:p>
        </p:txBody>
      </p:sp>
      <p:sp>
        <p:nvSpPr>
          <p:cNvPr id="187401" name="灯片编号占位符 187400"/>
          <p:cNvSpPr>
            <a:spLocks noGrp="1"/>
          </p:cNvSpPr>
          <p:nvPr>
            <p:ph type="sldNum" sz="quarter" idx="4"/>
          </p:nvPr>
        </p:nvSpPr>
        <p:spPr>
          <a:xfrm>
            <a:off x="4191000" y="6505575"/>
            <a:ext cx="838200" cy="2619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00"/>
            </a:lvl1pPr>
          </a:lstStyle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  <p:sp>
        <p:nvSpPr>
          <p:cNvPr id="187402" name="日期占位符 187401"/>
          <p:cNvSpPr>
            <a:spLocks noGrp="1"/>
          </p:cNvSpPr>
          <p:nvPr>
            <p:ph type="dt" sz="half" idx="2"/>
          </p:nvPr>
        </p:nvSpPr>
        <p:spPr>
          <a:xfrm>
            <a:off x="381000" y="6505575"/>
            <a:ext cx="1905000" cy="2619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00"/>
            </a:lvl1pPr>
          </a:lstStyle>
          <a:p>
            <a:pPr lvl="0"/>
            <a:endParaRPr lang="zh-CN" altLang="en-US" dirty="0"/>
          </a:p>
        </p:txBody>
      </p:sp>
      <p:pic>
        <p:nvPicPr>
          <p:cNvPr id="187403" name="图片 187402" descr="s_0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24638" y="635000"/>
            <a:ext cx="509587" cy="484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7404" name="图片 187403" descr="s_0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72338" y="642938"/>
            <a:ext cx="509587" cy="484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7405" name="图片 187404" descr="s_0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15275" y="647700"/>
            <a:ext cx="509588" cy="474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7406" name="图片 187405" descr="s_0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58213" y="658813"/>
            <a:ext cx="509587" cy="48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7407" name="标题 187406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86600" cy="487363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000000"/>
            </a:outerShdw>
          </a:effectLst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Tx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标题 14643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sz="2800" dirty="0">
              <a:ea typeface="宋体" panose="02010600030101010101" pitchFamily="2" charset="-122"/>
            </a:endParaRPr>
          </a:p>
        </p:txBody>
      </p:sp>
      <p:sp>
        <p:nvSpPr>
          <p:cNvPr id="146435" name="文本占位符 146434"/>
          <p:cNvSpPr>
            <a:spLocks noGrp="1"/>
          </p:cNvSpPr>
          <p:nvPr>
            <p:ph type="body" idx="1"/>
          </p:nvPr>
        </p:nvSpPr>
        <p:spPr>
          <a:xfrm>
            <a:off x="-396552" y="1772816"/>
            <a:ext cx="9217024" cy="2304256"/>
          </a:xfrm>
        </p:spPr>
        <p:txBody>
          <a:bodyPr/>
          <a:lstStyle/>
          <a:p>
            <a:pPr algn="ctr"/>
            <a:endParaRPr lang="en-US" altLang="zh-CN" sz="4400" b="1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 algn="ctr"/>
            <a:r>
              <a:rPr lang="en-US" altLang="zh-CN" sz="4400" b="1" dirty="0">
                <a:solidFill>
                  <a:srgbClr val="000066"/>
                </a:solidFill>
                <a:ea typeface="宋体" panose="02010600030101010101" pitchFamily="2" charset="-122"/>
              </a:rPr>
              <a:t>Artificial Intelligence in Translation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www.themegallery.com</a:t>
            </a:r>
            <a:endParaRPr lang="en-US" altLang="zh-CN" sz="1000" b="1"/>
          </a:p>
        </p:txBody>
      </p:sp>
      <p:sp>
        <p:nvSpPr>
          <p:cNvPr id="154627" name="文本框 154626"/>
          <p:cNvSpPr txBox="1"/>
          <p:nvPr/>
        </p:nvSpPr>
        <p:spPr>
          <a:xfrm>
            <a:off x="30162" y="6488906"/>
            <a:ext cx="8858250" cy="3667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dirty="0">
              <a:solidFill>
                <a:schemeClr val="accent1"/>
              </a:solidFill>
            </a:endParaRPr>
          </a:p>
        </p:txBody>
      </p:sp>
      <p:sp>
        <p:nvSpPr>
          <p:cNvPr id="154628" name="动作按钮: 第一张 154627">
            <a:hlinkClick r:id="rId2" action="ppaction://hlinksldjump"/>
          </p:cNvPr>
          <p:cNvSpPr/>
          <p:nvPr/>
        </p:nvSpPr>
        <p:spPr>
          <a:xfrm>
            <a:off x="8763000" y="6497638"/>
            <a:ext cx="360363" cy="360362"/>
          </a:xfrm>
          <a:prstGeom prst="actionButtonHome">
            <a:avLst/>
          </a:prstGeom>
          <a:solidFill>
            <a:schemeClr val="accent1">
              <a:alpha val="8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4629" name="动作按钮: 前进或下一项 154628">
            <a:hlinkClick r:id="" action="ppaction://hlinkshowjump?jump=nextslide"/>
          </p:cNvPr>
          <p:cNvSpPr/>
          <p:nvPr/>
        </p:nvSpPr>
        <p:spPr>
          <a:xfrm>
            <a:off x="8326438" y="6497638"/>
            <a:ext cx="360362" cy="360362"/>
          </a:xfrm>
          <a:prstGeom prst="actionButtonForwardNext">
            <a:avLst/>
          </a:prstGeom>
          <a:solidFill>
            <a:schemeClr val="accent1">
              <a:alpha val="8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4630" name="动作按钮: 后退或前一项 154629">
            <a:hlinkClick r:id="" action="ppaction://hlinkshowjump?jump=previousslide"/>
          </p:cNvPr>
          <p:cNvSpPr/>
          <p:nvPr/>
        </p:nvSpPr>
        <p:spPr>
          <a:xfrm>
            <a:off x="7848600" y="6497638"/>
            <a:ext cx="360363" cy="360362"/>
          </a:xfrm>
          <a:prstGeom prst="actionButtonBackPrevious">
            <a:avLst/>
          </a:prstGeom>
          <a:solidFill>
            <a:schemeClr val="accent1">
              <a:alpha val="8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直接连接符 4">
            <a:extLst>
              <a:ext uri="{FF2B5EF4-FFF2-40B4-BE49-F238E27FC236}">
                <a16:creationId xmlns:a16="http://schemas.microsoft.com/office/drawing/2014/main" id="{38DC4ECF-1BD0-BAB3-A543-1853F2D0D68C}"/>
              </a:ext>
            </a:extLst>
          </p:cNvPr>
          <p:cNvSpPr/>
          <p:nvPr/>
        </p:nvSpPr>
        <p:spPr>
          <a:xfrm>
            <a:off x="182563" y="1550988"/>
            <a:ext cx="8061325" cy="1270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46B5FD3-7E41-ACFC-B982-D15E2B37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4">
            <a:extLst>
              <a:ext uri="{FF2B5EF4-FFF2-40B4-BE49-F238E27FC236}">
                <a16:creationId xmlns:a16="http://schemas.microsoft.com/office/drawing/2014/main" id="{1B6B989A-7F1E-737B-BFE7-FB347EA8D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7402"/>
            <a:ext cx="8881957" cy="43724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4B2EA2A-5B08-34F5-524D-9A75DC49AC27}"/>
              </a:ext>
            </a:extLst>
          </p:cNvPr>
          <p:cNvSpPr txBox="1"/>
          <p:nvPr/>
        </p:nvSpPr>
        <p:spPr>
          <a:xfrm>
            <a:off x="2773065" y="264408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Xiaomei</a:t>
            </a:r>
            <a:r>
              <a:rPr lang="en-US" altLang="zh-CN" dirty="0">
                <a:solidFill>
                  <a:srgbClr val="FF0000"/>
                </a:solidFill>
              </a:rPr>
              <a:t> had a good sleep.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077FFF0-EC27-D0EE-078D-BD6660452082}"/>
              </a:ext>
            </a:extLst>
          </p:cNvPr>
          <p:cNvSpPr txBox="1"/>
          <p:nvPr/>
        </p:nvSpPr>
        <p:spPr>
          <a:xfrm>
            <a:off x="2917201" y="4191716"/>
            <a:ext cx="529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The little beauty had a good sleep.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2B568C4-9129-A7C8-D88F-257F0A66813C}"/>
              </a:ext>
            </a:extLst>
          </p:cNvPr>
          <p:cNvSpPr txBox="1"/>
          <p:nvPr/>
        </p:nvSpPr>
        <p:spPr>
          <a:xfrm>
            <a:off x="3215296" y="5686865"/>
            <a:ext cx="529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Little America beautiful sleep.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箭头: 左弧形 14">
            <a:extLst>
              <a:ext uri="{FF2B5EF4-FFF2-40B4-BE49-F238E27FC236}">
                <a16:creationId xmlns:a16="http://schemas.microsoft.com/office/drawing/2014/main" id="{3A67EF94-9E81-AE54-5AFD-C4421A171EBD}"/>
              </a:ext>
            </a:extLst>
          </p:cNvPr>
          <p:cNvSpPr/>
          <p:nvPr/>
        </p:nvSpPr>
        <p:spPr>
          <a:xfrm>
            <a:off x="2355947" y="2188274"/>
            <a:ext cx="360040" cy="83735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箭头: 左弧形 15">
            <a:extLst>
              <a:ext uri="{FF2B5EF4-FFF2-40B4-BE49-F238E27FC236}">
                <a16:creationId xmlns:a16="http://schemas.microsoft.com/office/drawing/2014/main" id="{062125A2-9DA3-DDC9-4194-C8B0037C97B6}"/>
              </a:ext>
            </a:extLst>
          </p:cNvPr>
          <p:cNvSpPr/>
          <p:nvPr/>
        </p:nvSpPr>
        <p:spPr>
          <a:xfrm>
            <a:off x="2507887" y="3617628"/>
            <a:ext cx="360040" cy="83735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箭头: 左弧形 16">
            <a:extLst>
              <a:ext uri="{FF2B5EF4-FFF2-40B4-BE49-F238E27FC236}">
                <a16:creationId xmlns:a16="http://schemas.microsoft.com/office/drawing/2014/main" id="{5B2A4989-6D9E-5418-AE7F-85DA5879A750}"/>
              </a:ext>
            </a:extLst>
          </p:cNvPr>
          <p:cNvSpPr/>
          <p:nvPr/>
        </p:nvSpPr>
        <p:spPr>
          <a:xfrm>
            <a:off x="2644858" y="5128917"/>
            <a:ext cx="360040" cy="83735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EF5586-2883-269B-FBE9-17BC95B3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29826E-F75C-3BD4-BB61-543D92A2C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www.themegallery.com</a:t>
            </a:r>
            <a:endParaRPr lang="en-US" altLang="zh-CN" sz="1000" b="1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007F01E-4A90-82F5-795C-FB3A09DEB3A1}"/>
              </a:ext>
            </a:extLst>
          </p:cNvPr>
          <p:cNvSpPr txBox="1"/>
          <p:nvPr/>
        </p:nvSpPr>
        <p:spPr>
          <a:xfrm>
            <a:off x="251520" y="1647215"/>
            <a:ext cx="81369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/>
              <a:t>Machine translation:</a:t>
            </a:r>
          </a:p>
          <a:p>
            <a:endParaRPr lang="en-US" altLang="zh-CN" sz="3600" dirty="0"/>
          </a:p>
          <a:p>
            <a:r>
              <a:rPr lang="en-US" altLang="zh-CN" sz="3600" dirty="0"/>
              <a:t> An auxiliary</a:t>
            </a:r>
          </a:p>
          <a:p>
            <a:r>
              <a:rPr lang="en-US" altLang="zh-CN" sz="3600" dirty="0"/>
              <a:t> A tool to improve translation efficiency</a:t>
            </a:r>
          </a:p>
        </p:txBody>
      </p:sp>
    </p:spTree>
    <p:extLst>
      <p:ext uri="{BB962C8B-B14F-4D97-AF65-F5344CB8AC3E}">
        <p14:creationId xmlns:p14="http://schemas.microsoft.com/office/powerpoint/2010/main" val="191847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EF5586-2883-269B-FBE9-17BC95B3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29826E-F75C-3BD4-BB61-543D92A2C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www.themegallery.com</a:t>
            </a:r>
            <a:endParaRPr lang="en-US" altLang="zh-CN" sz="1000" b="1"/>
          </a:p>
        </p:txBody>
      </p:sp>
      <p:sp>
        <p:nvSpPr>
          <p:cNvPr id="5" name="文本占位符 146434">
            <a:extLst>
              <a:ext uri="{FF2B5EF4-FFF2-40B4-BE49-F238E27FC236}">
                <a16:creationId xmlns:a16="http://schemas.microsoft.com/office/drawing/2014/main" id="{89916057-2E30-4CCD-F635-1C3735693924}"/>
              </a:ext>
            </a:extLst>
          </p:cNvPr>
          <p:cNvSpPr txBox="1">
            <a:spLocks/>
          </p:cNvSpPr>
          <p:nvPr/>
        </p:nvSpPr>
        <p:spPr>
          <a:xfrm>
            <a:off x="2195736" y="2420888"/>
            <a:ext cx="4824536" cy="216024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4400" b="1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r>
              <a:rPr lang="en-US" altLang="zh-CN" sz="4400" dirty="0"/>
              <a:t>interactive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902726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EF5586-2883-269B-FBE9-17BC95B3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29826E-F75C-3BD4-BB61-543D92A2C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www.themegallery.com</a:t>
            </a:r>
            <a:endParaRPr lang="en-US" altLang="zh-CN" sz="1000" b="1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CD4D5FB-2B7F-F600-AFD1-FAF703C5A6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3206799" cy="266429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3B6A4B8-05D7-5D1F-C9A7-A7B4CDBC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268760"/>
            <a:ext cx="899592" cy="112651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3378656-3105-A273-490F-996E59FDF5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00808"/>
            <a:ext cx="2880320" cy="331615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27E23D3-7FDA-4A66-9421-1F2550C70757}"/>
              </a:ext>
            </a:extLst>
          </p:cNvPr>
          <p:cNvSpPr txBox="1"/>
          <p:nvPr/>
        </p:nvSpPr>
        <p:spPr>
          <a:xfrm>
            <a:off x="395536" y="5301208"/>
            <a:ext cx="8296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参考译文：</a:t>
            </a:r>
            <a:endParaRPr lang="en-US" altLang="zh-CN" sz="2000" dirty="0"/>
          </a:p>
          <a:p>
            <a:r>
              <a:rPr lang="en-US" altLang="zh-CN" sz="2000" dirty="0"/>
              <a:t>A country's economic development relies on a supply of young workers.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2038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EF5586-2883-269B-FBE9-17BC95B3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29826E-F75C-3BD4-BB61-543D92A2C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www.themegallery.com</a:t>
            </a:r>
            <a:endParaRPr lang="en-US" altLang="zh-CN" sz="1000" b="1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DEEDE5F-1DE1-48B6-E907-0EEA0FA63904}"/>
              </a:ext>
            </a:extLst>
          </p:cNvPr>
          <p:cNvSpPr txBox="1"/>
          <p:nvPr/>
        </p:nvSpPr>
        <p:spPr>
          <a:xfrm>
            <a:off x="1207503" y="2863483"/>
            <a:ext cx="4881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Don’t fall in love, Rise in love.</a:t>
            </a:r>
            <a:endParaRPr lang="zh-CN" altLang="en-US" sz="28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4FCD159-4F09-9F57-70AC-1E4786FDD6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" y="4653136"/>
            <a:ext cx="3797411" cy="176509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1B4B837-3502-6B06-2845-110018CE8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573016"/>
            <a:ext cx="899592" cy="112651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DD3805B-DD1B-1A01-4BFA-B35388E10911}"/>
              </a:ext>
            </a:extLst>
          </p:cNvPr>
          <p:cNvSpPr txBox="1"/>
          <p:nvPr/>
        </p:nvSpPr>
        <p:spPr>
          <a:xfrm>
            <a:off x="3851920" y="4509120"/>
            <a:ext cx="53655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1.</a:t>
            </a:r>
            <a:r>
              <a:rPr lang="zh-CN" altLang="en-US" sz="2400" dirty="0"/>
              <a:t>爱意不似落日西沉，而似初阳升起。</a:t>
            </a:r>
            <a:endParaRPr lang="en-US" altLang="zh-CN" sz="2400" dirty="0"/>
          </a:p>
          <a:p>
            <a:r>
              <a:rPr lang="en-US" altLang="zh-CN" sz="2400" dirty="0"/>
              <a:t>2.</a:t>
            </a:r>
            <a:r>
              <a:rPr lang="zh-CN" altLang="en-US" sz="2400" dirty="0"/>
              <a:t>智者不入爱河，寡王一路硕博。</a:t>
            </a:r>
            <a:endParaRPr lang="en-US" altLang="zh-CN" sz="2400" dirty="0"/>
          </a:p>
          <a:p>
            <a:r>
              <a:rPr lang="en-US" altLang="zh-CN" sz="2400" dirty="0"/>
              <a:t>3.</a:t>
            </a:r>
            <a:r>
              <a:rPr lang="zh-CN" altLang="en-US" sz="2400" dirty="0"/>
              <a:t>不为爱而沉沦，要为爱而闪烁。</a:t>
            </a:r>
            <a:endParaRPr lang="en-US" altLang="zh-CN" sz="2400" dirty="0"/>
          </a:p>
          <a:p>
            <a:r>
              <a:rPr lang="en-US" altLang="zh-CN" sz="2400" dirty="0"/>
              <a:t>4.</a:t>
            </a:r>
            <a:r>
              <a:rPr lang="zh-CN" altLang="en-US" sz="2400" dirty="0"/>
              <a:t>不在爱中沉没，要在爱中升华。</a:t>
            </a:r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381ECE7-40FA-FB08-DA73-3C4A93132BAF}"/>
              </a:ext>
            </a:extLst>
          </p:cNvPr>
          <p:cNvSpPr txBox="1"/>
          <p:nvPr/>
        </p:nvSpPr>
        <p:spPr>
          <a:xfrm>
            <a:off x="395536" y="1628800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Brain-storming</a:t>
            </a:r>
            <a:r>
              <a:rPr lang="zh-CN" altLang="en-US" sz="2400" dirty="0"/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59461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EC4ABBF-D590-9BA7-02DC-2ED9CADD4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www.themegallery.com</a:t>
            </a:r>
            <a:endParaRPr lang="en-US" altLang="zh-CN" sz="1000" b="1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09B2DA7-A7C2-DD1E-146C-5E7DFD9AF4CE}"/>
              </a:ext>
            </a:extLst>
          </p:cNvPr>
          <p:cNvSpPr txBox="1"/>
          <p:nvPr/>
        </p:nvSpPr>
        <p:spPr>
          <a:xfrm>
            <a:off x="899592" y="2921168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/>
              <a:t>Thanks</a:t>
            </a:r>
            <a:endParaRPr lang="zh-CN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62981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www.themegallery.com</a:t>
            </a:r>
            <a:endParaRPr lang="en-US" altLang="zh-CN" sz="1000" b="1"/>
          </a:p>
        </p:txBody>
      </p:sp>
      <p:sp>
        <p:nvSpPr>
          <p:cNvPr id="151554" name="标题 15155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en-US" altLang="zh-CN" sz="3600" dirty="0">
              <a:ea typeface="宋体" panose="02010600030101010101" pitchFamily="2" charset="-122"/>
            </a:endParaRPr>
          </a:p>
        </p:txBody>
      </p:sp>
      <p:sp>
        <p:nvSpPr>
          <p:cNvPr id="151555" name="文本框 151554"/>
          <p:cNvSpPr txBox="1"/>
          <p:nvPr/>
        </p:nvSpPr>
        <p:spPr>
          <a:xfrm>
            <a:off x="34925" y="6453188"/>
            <a:ext cx="8858250" cy="3667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dirty="0">
              <a:solidFill>
                <a:schemeClr val="accent1"/>
              </a:solidFill>
            </a:endParaRPr>
          </a:p>
        </p:txBody>
      </p:sp>
      <p:sp>
        <p:nvSpPr>
          <p:cNvPr id="151556" name="动作按钮: 第一张 151555">
            <a:hlinkClick r:id="rId2" action="ppaction://hlinksldjump"/>
          </p:cNvPr>
          <p:cNvSpPr/>
          <p:nvPr/>
        </p:nvSpPr>
        <p:spPr>
          <a:xfrm>
            <a:off x="8763000" y="6497638"/>
            <a:ext cx="360363" cy="360362"/>
          </a:xfrm>
          <a:prstGeom prst="actionButtonHome">
            <a:avLst/>
          </a:prstGeom>
          <a:solidFill>
            <a:schemeClr val="accent1">
              <a:alpha val="8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1557" name="动作按钮: 前进或下一项 151556">
            <a:hlinkClick r:id="" action="ppaction://hlinkshowjump?jump=nextslide"/>
          </p:cNvPr>
          <p:cNvSpPr/>
          <p:nvPr/>
        </p:nvSpPr>
        <p:spPr>
          <a:xfrm>
            <a:off x="8326438" y="6497638"/>
            <a:ext cx="360362" cy="360362"/>
          </a:xfrm>
          <a:prstGeom prst="actionButtonForwardNext">
            <a:avLst/>
          </a:prstGeom>
          <a:solidFill>
            <a:schemeClr val="accent1">
              <a:alpha val="8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1558" name="动作按钮: 后退或前一项 151557">
            <a:hlinkClick r:id="" action="ppaction://hlinkshowjump?jump=previousslide"/>
          </p:cNvPr>
          <p:cNvSpPr/>
          <p:nvPr/>
        </p:nvSpPr>
        <p:spPr>
          <a:xfrm>
            <a:off x="7848600" y="6497638"/>
            <a:ext cx="360363" cy="360362"/>
          </a:xfrm>
          <a:prstGeom prst="actionButtonBackPrevious">
            <a:avLst/>
          </a:prstGeom>
          <a:solidFill>
            <a:schemeClr val="accent1">
              <a:alpha val="8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直接连接符 6">
            <a:extLst>
              <a:ext uri="{FF2B5EF4-FFF2-40B4-BE49-F238E27FC236}">
                <a16:creationId xmlns:a16="http://schemas.microsoft.com/office/drawing/2014/main" id="{8695A755-C6AE-1651-3F4E-F4A4D77C7608}"/>
              </a:ext>
            </a:extLst>
          </p:cNvPr>
          <p:cNvSpPr/>
          <p:nvPr/>
        </p:nvSpPr>
        <p:spPr>
          <a:xfrm>
            <a:off x="182563" y="1550988"/>
            <a:ext cx="8061325" cy="1270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072AFF7-04CD-EC75-EBCE-DAE55A860386}"/>
              </a:ext>
            </a:extLst>
          </p:cNvPr>
          <p:cNvSpPr txBox="1"/>
          <p:nvPr/>
        </p:nvSpPr>
        <p:spPr>
          <a:xfrm>
            <a:off x="323528" y="4722237"/>
            <a:ext cx="10297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/>
              <a:t>Source analysis    Processing    Production</a:t>
            </a:r>
            <a:endParaRPr lang="zh-CN" altLang="en-US" sz="3200" dirty="0"/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5750EB3E-5D7C-FEF0-C94D-8699192B93D0}"/>
              </a:ext>
            </a:extLst>
          </p:cNvPr>
          <p:cNvSpPr/>
          <p:nvPr/>
        </p:nvSpPr>
        <p:spPr>
          <a:xfrm>
            <a:off x="3317948" y="4978358"/>
            <a:ext cx="396240" cy="223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箭头: 右 3">
            <a:extLst>
              <a:ext uri="{FF2B5EF4-FFF2-40B4-BE49-F238E27FC236}">
                <a16:creationId xmlns:a16="http://schemas.microsoft.com/office/drawing/2014/main" id="{4DE2CAE2-6F07-2080-C4B8-A49007D1CF41}"/>
              </a:ext>
            </a:extLst>
          </p:cNvPr>
          <p:cNvSpPr/>
          <p:nvPr/>
        </p:nvSpPr>
        <p:spPr>
          <a:xfrm>
            <a:off x="5796136" y="4978358"/>
            <a:ext cx="396240" cy="223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B6633BF-C9CA-271B-35DE-6FABBDAAEF47}"/>
              </a:ext>
            </a:extLst>
          </p:cNvPr>
          <p:cNvSpPr txBox="1"/>
          <p:nvPr/>
        </p:nvSpPr>
        <p:spPr>
          <a:xfrm>
            <a:off x="404163" y="2348880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Automatic translation of text from one language to another using a computer application.</a:t>
            </a:r>
            <a:endParaRPr lang="zh-CN" altLang="en-US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www.themegallery.com</a:t>
            </a:r>
            <a:endParaRPr lang="en-US" altLang="zh-CN" sz="1000" b="1"/>
          </a:p>
        </p:txBody>
      </p:sp>
      <p:sp>
        <p:nvSpPr>
          <p:cNvPr id="148482" name="标题 14848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en-US" altLang="zh-CN" sz="3600" dirty="0">
              <a:ea typeface="宋体" panose="02010600030101010101" pitchFamily="2" charset="-122"/>
            </a:endParaRPr>
          </a:p>
        </p:txBody>
      </p:sp>
      <p:sp>
        <p:nvSpPr>
          <p:cNvPr id="148483" name="文本框 148482"/>
          <p:cNvSpPr txBox="1"/>
          <p:nvPr/>
        </p:nvSpPr>
        <p:spPr>
          <a:xfrm>
            <a:off x="34925" y="6453188"/>
            <a:ext cx="8858250" cy="3667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dirty="0">
              <a:solidFill>
                <a:schemeClr val="accent1"/>
              </a:solidFill>
            </a:endParaRPr>
          </a:p>
        </p:txBody>
      </p:sp>
      <p:sp>
        <p:nvSpPr>
          <p:cNvPr id="148484" name="动作按钮: 第一张 148483">
            <a:hlinkClick r:id="rId2" action="ppaction://hlinksldjump"/>
          </p:cNvPr>
          <p:cNvSpPr/>
          <p:nvPr/>
        </p:nvSpPr>
        <p:spPr>
          <a:xfrm>
            <a:off x="8763000" y="6497638"/>
            <a:ext cx="360363" cy="360362"/>
          </a:xfrm>
          <a:prstGeom prst="actionButtonHome">
            <a:avLst/>
          </a:prstGeom>
          <a:solidFill>
            <a:schemeClr val="accent1">
              <a:alpha val="8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8485" name="动作按钮: 前进或下一项 148484">
            <a:hlinkClick r:id="" action="ppaction://hlinkshowjump?jump=nextslide"/>
          </p:cNvPr>
          <p:cNvSpPr/>
          <p:nvPr/>
        </p:nvSpPr>
        <p:spPr>
          <a:xfrm>
            <a:off x="8326438" y="6497638"/>
            <a:ext cx="360362" cy="360362"/>
          </a:xfrm>
          <a:prstGeom prst="actionButtonForwardNext">
            <a:avLst/>
          </a:prstGeom>
          <a:solidFill>
            <a:schemeClr val="accent1">
              <a:alpha val="8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8487" name="直接连接符 148486"/>
          <p:cNvSpPr/>
          <p:nvPr/>
        </p:nvSpPr>
        <p:spPr>
          <a:xfrm>
            <a:off x="290834" y="1634881"/>
            <a:ext cx="8061325" cy="1270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8489" name="矩形 148488"/>
          <p:cNvSpPr/>
          <p:nvPr/>
        </p:nvSpPr>
        <p:spPr>
          <a:xfrm>
            <a:off x="395536" y="1216693"/>
            <a:ext cx="7956623" cy="861774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en-US" altLang="zh-CN" sz="3200" b="1" dirty="0"/>
              <a:t>A brief history of machine translation </a:t>
            </a:r>
            <a:br>
              <a:rPr lang="zh-CN" altLang="en-US" dirty="0"/>
            </a:br>
            <a:endParaRPr lang="en-US" altLang="zh-CN" b="1" dirty="0">
              <a:solidFill>
                <a:schemeClr val="tx2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AD71572-6467-D231-3083-EE7137B314D9}"/>
              </a:ext>
            </a:extLst>
          </p:cNvPr>
          <p:cNvSpPr txBox="1"/>
          <p:nvPr/>
        </p:nvSpPr>
        <p:spPr>
          <a:xfrm>
            <a:off x="1259632" y="2175304"/>
            <a:ext cx="58326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0" i="0" dirty="0">
                <a:solidFill>
                  <a:srgbClr val="4D4D4D"/>
                </a:solidFill>
                <a:effectLst/>
                <a:latin typeface="-apple-system"/>
              </a:rPr>
              <a:t>Rule-based Machine Translation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6C12B5-0EB1-1515-04C4-EBE974A41CE3}"/>
              </a:ext>
            </a:extLst>
          </p:cNvPr>
          <p:cNvSpPr txBox="1"/>
          <p:nvPr/>
        </p:nvSpPr>
        <p:spPr>
          <a:xfrm>
            <a:off x="1259632" y="3429000"/>
            <a:ext cx="63367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4D4D4D"/>
                </a:solidFill>
                <a:latin typeface="-apple-system"/>
              </a:rPr>
              <a:t>Corpus</a:t>
            </a:r>
            <a:r>
              <a:rPr lang="en-US" altLang="zh-CN" sz="3200" b="0" i="0" dirty="0">
                <a:solidFill>
                  <a:srgbClr val="4D4D4D"/>
                </a:solidFill>
                <a:effectLst/>
                <a:latin typeface="-apple-system"/>
              </a:rPr>
              <a:t>-based Machine Translation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7355B06-43ED-44DD-62A5-D855BF25B659}"/>
              </a:ext>
            </a:extLst>
          </p:cNvPr>
          <p:cNvSpPr txBox="1"/>
          <p:nvPr/>
        </p:nvSpPr>
        <p:spPr>
          <a:xfrm>
            <a:off x="1335270" y="4736046"/>
            <a:ext cx="56370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0" i="0" dirty="0">
                <a:solidFill>
                  <a:srgbClr val="4D4D4D"/>
                </a:solidFill>
                <a:effectLst/>
                <a:latin typeface="-apple-system"/>
              </a:rPr>
              <a:t> Neural Machine Translation</a:t>
            </a:r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2A119B78-511F-26DB-E380-7F1359E82996}"/>
              </a:ext>
            </a:extLst>
          </p:cNvPr>
          <p:cNvSpPr/>
          <p:nvPr/>
        </p:nvSpPr>
        <p:spPr>
          <a:xfrm>
            <a:off x="3818505" y="2885086"/>
            <a:ext cx="335280" cy="467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下 10">
            <a:extLst>
              <a:ext uri="{FF2B5EF4-FFF2-40B4-BE49-F238E27FC236}">
                <a16:creationId xmlns:a16="http://schemas.microsoft.com/office/drawing/2014/main" id="{934499A4-961F-559B-A21B-2432E163D66A}"/>
              </a:ext>
            </a:extLst>
          </p:cNvPr>
          <p:cNvSpPr/>
          <p:nvPr/>
        </p:nvSpPr>
        <p:spPr>
          <a:xfrm>
            <a:off x="3840676" y="4215336"/>
            <a:ext cx="335280" cy="467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9" grpId="0"/>
      <p:bldP spid="5" grpId="0"/>
      <p:bldP spid="7" grpId="0"/>
      <p:bldP spid="9" grpId="0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www.themegallery.com</a:t>
            </a:r>
            <a:endParaRPr lang="en-US" altLang="zh-CN" sz="1000" b="1"/>
          </a:p>
        </p:txBody>
      </p:sp>
      <p:sp>
        <p:nvSpPr>
          <p:cNvPr id="149506" name="标题 14950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en-US" altLang="zh-CN" sz="3600" dirty="0">
              <a:ea typeface="宋体" panose="02010600030101010101" pitchFamily="2" charset="-122"/>
            </a:endParaRPr>
          </a:p>
        </p:txBody>
      </p:sp>
      <p:sp>
        <p:nvSpPr>
          <p:cNvPr id="149507" name="文本框 149506"/>
          <p:cNvSpPr txBox="1"/>
          <p:nvPr/>
        </p:nvSpPr>
        <p:spPr>
          <a:xfrm>
            <a:off x="34925" y="6453188"/>
            <a:ext cx="8858250" cy="3667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dirty="0">
              <a:solidFill>
                <a:schemeClr val="accent1"/>
              </a:solidFill>
            </a:endParaRPr>
          </a:p>
        </p:txBody>
      </p:sp>
      <p:sp>
        <p:nvSpPr>
          <p:cNvPr id="149508" name="动作按钮: 第一张 149507">
            <a:hlinkClick r:id="rId2" action="ppaction://hlinksldjump"/>
          </p:cNvPr>
          <p:cNvSpPr/>
          <p:nvPr/>
        </p:nvSpPr>
        <p:spPr>
          <a:xfrm>
            <a:off x="8763000" y="6497638"/>
            <a:ext cx="360363" cy="360362"/>
          </a:xfrm>
          <a:prstGeom prst="actionButtonHome">
            <a:avLst/>
          </a:prstGeom>
          <a:solidFill>
            <a:schemeClr val="accent1">
              <a:alpha val="8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9509" name="动作按钮: 后退或前一项 149508">
            <a:hlinkClick r:id="" action="ppaction://hlinkshowjump?jump=previousslide"/>
          </p:cNvPr>
          <p:cNvSpPr/>
          <p:nvPr/>
        </p:nvSpPr>
        <p:spPr>
          <a:xfrm>
            <a:off x="8315325" y="6497638"/>
            <a:ext cx="360363" cy="360362"/>
          </a:xfrm>
          <a:prstGeom prst="actionButtonBackPrevious">
            <a:avLst/>
          </a:prstGeom>
          <a:solidFill>
            <a:schemeClr val="accent1">
              <a:alpha val="8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9511" name="直接连接符 149510"/>
          <p:cNvSpPr/>
          <p:nvPr/>
        </p:nvSpPr>
        <p:spPr>
          <a:xfrm>
            <a:off x="182563" y="1550988"/>
            <a:ext cx="8061325" cy="1270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9513" name="矩形 149512"/>
          <p:cNvSpPr/>
          <p:nvPr/>
        </p:nvSpPr>
        <p:spPr>
          <a:xfrm>
            <a:off x="323528" y="996217"/>
            <a:ext cx="6842125" cy="5847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3200" dirty="0"/>
              <a:t>AI translation includes:</a:t>
            </a:r>
            <a:endParaRPr lang="en-US" altLang="zh-CN" sz="3200" b="1" dirty="0"/>
          </a:p>
        </p:txBody>
      </p:sp>
      <p:pic>
        <p:nvPicPr>
          <p:cNvPr id="149514" name="图片 149513" descr="电脑前两男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3663" y="4705350"/>
            <a:ext cx="2679700" cy="2152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B0EBF04-236A-B576-91E4-0E148A963461}"/>
              </a:ext>
            </a:extLst>
          </p:cNvPr>
          <p:cNvSpPr txBox="1"/>
          <p:nvPr/>
        </p:nvSpPr>
        <p:spPr>
          <a:xfrm>
            <a:off x="595394" y="2398713"/>
            <a:ext cx="53095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Text </a:t>
            </a:r>
            <a:r>
              <a:rPr lang="en-US" altLang="zh-CN" sz="3600" dirty="0"/>
              <a:t>translation</a:t>
            </a:r>
            <a:br>
              <a:rPr lang="en-US" altLang="zh-CN" sz="3600" dirty="0"/>
            </a:br>
            <a:r>
              <a:rPr lang="en-US" altLang="zh-CN" sz="3600" dirty="0"/>
              <a:t>Photo translation </a:t>
            </a:r>
            <a:br>
              <a:rPr lang="en-US" altLang="zh-CN" sz="3600" dirty="0"/>
            </a:br>
            <a:r>
              <a:rPr lang="en-US" altLang="zh-CN" sz="3600" dirty="0"/>
              <a:t>Document translation</a:t>
            </a:r>
            <a:endParaRPr lang="zh-CN" altLang="en-US" sz="3600" b="1" dirty="0"/>
          </a:p>
          <a:p>
            <a:endParaRPr lang="zh-CN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www.themegallery.com</a:t>
            </a:r>
            <a:endParaRPr lang="en-US" altLang="zh-CN" sz="1000" b="1"/>
          </a:p>
        </p:txBody>
      </p:sp>
      <p:sp>
        <p:nvSpPr>
          <p:cNvPr id="150530" name="标题 150529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en-US" altLang="zh-CN" sz="3600" dirty="0">
              <a:ea typeface="宋体" panose="02010600030101010101" pitchFamily="2" charset="-122"/>
            </a:endParaRPr>
          </a:p>
        </p:txBody>
      </p:sp>
      <p:sp>
        <p:nvSpPr>
          <p:cNvPr id="150531" name="文本框 150530"/>
          <p:cNvSpPr txBox="1"/>
          <p:nvPr/>
        </p:nvSpPr>
        <p:spPr>
          <a:xfrm>
            <a:off x="34925" y="6453188"/>
            <a:ext cx="8858250" cy="3667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dirty="0">
              <a:solidFill>
                <a:schemeClr val="accent1"/>
              </a:solidFill>
            </a:endParaRPr>
          </a:p>
        </p:txBody>
      </p:sp>
      <p:sp>
        <p:nvSpPr>
          <p:cNvPr id="150532" name="动作按钮: 第一张 150531">
            <a:hlinkClick r:id="rId2" action="ppaction://hlinksldjump"/>
          </p:cNvPr>
          <p:cNvSpPr/>
          <p:nvPr/>
        </p:nvSpPr>
        <p:spPr>
          <a:xfrm>
            <a:off x="8763000" y="6497638"/>
            <a:ext cx="360363" cy="360362"/>
          </a:xfrm>
          <a:prstGeom prst="actionButtonHome">
            <a:avLst/>
          </a:prstGeom>
          <a:solidFill>
            <a:schemeClr val="accent1">
              <a:alpha val="8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0533" name="动作按钮: 前进或下一项 150532">
            <a:hlinkClick r:id="" action="ppaction://hlinkshowjump?jump=nextslide"/>
          </p:cNvPr>
          <p:cNvSpPr/>
          <p:nvPr/>
        </p:nvSpPr>
        <p:spPr>
          <a:xfrm>
            <a:off x="8326438" y="6497638"/>
            <a:ext cx="360362" cy="360362"/>
          </a:xfrm>
          <a:prstGeom prst="actionButtonForwardNext">
            <a:avLst/>
          </a:prstGeom>
          <a:solidFill>
            <a:schemeClr val="accent1">
              <a:alpha val="8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816DF9B-E3B0-042C-432E-A64944BCF2B0}"/>
              </a:ext>
            </a:extLst>
          </p:cNvPr>
          <p:cNvSpPr txBox="1"/>
          <p:nvPr/>
        </p:nvSpPr>
        <p:spPr>
          <a:xfrm>
            <a:off x="292840" y="981601"/>
            <a:ext cx="457708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CN" sz="3200" dirty="0"/>
              <a:t>Text translation</a:t>
            </a:r>
            <a:endParaRPr lang="zh-CN" altLang="en-US" sz="3200" b="1" dirty="0"/>
          </a:p>
          <a:p>
            <a:br>
              <a:rPr lang="zh-CN" altLang="en-US" dirty="0"/>
            </a:br>
            <a:endParaRPr lang="zh-CN" altLang="en-US" dirty="0"/>
          </a:p>
        </p:txBody>
      </p:sp>
      <p:sp>
        <p:nvSpPr>
          <p:cNvPr id="12" name="直接连接符 11">
            <a:extLst>
              <a:ext uri="{FF2B5EF4-FFF2-40B4-BE49-F238E27FC236}">
                <a16:creationId xmlns:a16="http://schemas.microsoft.com/office/drawing/2014/main" id="{03B813D8-F549-FF70-0EF2-574BFA2767F1}"/>
              </a:ext>
            </a:extLst>
          </p:cNvPr>
          <p:cNvSpPr/>
          <p:nvPr/>
        </p:nvSpPr>
        <p:spPr>
          <a:xfrm>
            <a:off x="182563" y="1550988"/>
            <a:ext cx="8061325" cy="1270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3" name="内容占位符 7">
            <a:extLst>
              <a:ext uri="{FF2B5EF4-FFF2-40B4-BE49-F238E27FC236}">
                <a16:creationId xmlns:a16="http://schemas.microsoft.com/office/drawing/2014/main" id="{5B42CC34-65FF-F88C-079E-D3A3550AF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65011"/>
            <a:ext cx="7099665" cy="41594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9AB042F-2D19-2589-5051-1320627F3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1" y="2020383"/>
            <a:ext cx="7340400" cy="387611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日期占位符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>
              <a:spcBef>
                <a:spcPct val="50000"/>
              </a:spcBef>
            </a:pPr>
            <a:fld id="{BB962C8B-B14F-4D97-AF65-F5344CB8AC3E}" type="datetime1">
              <a:rPr lang="zh-CN" altLang="en-US" sz="1400" dirty="0"/>
              <a:t>2022/11/17</a:t>
            </a:fld>
            <a:endParaRPr lang="zh-CN" altLang="en-US" sz="1400" dirty="0"/>
          </a:p>
        </p:txBody>
      </p:sp>
      <p:sp>
        <p:nvSpPr>
          <p:cNvPr id="17411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spcBef>
                <a:spcPct val="50000"/>
              </a:spcBef>
            </a:pPr>
            <a:fld id="{9A0DB2DC-4C9A-4742-B13C-FB6460FD3503}" type="slidenum">
              <a:rPr lang="en-US" altLang="zh-CN" sz="1400" dirty="0"/>
              <a:t>6</a:t>
            </a:fld>
            <a:endParaRPr lang="en-US" altLang="zh-CN" sz="1400" dirty="0"/>
          </a:p>
        </p:txBody>
      </p:sp>
      <p:sp>
        <p:nvSpPr>
          <p:cNvPr id="2" name="直接连接符 1">
            <a:extLst>
              <a:ext uri="{FF2B5EF4-FFF2-40B4-BE49-F238E27FC236}">
                <a16:creationId xmlns:a16="http://schemas.microsoft.com/office/drawing/2014/main" id="{047A7F14-24E8-7752-CFD7-A7DC09EB3641}"/>
              </a:ext>
            </a:extLst>
          </p:cNvPr>
          <p:cNvSpPr/>
          <p:nvPr/>
        </p:nvSpPr>
        <p:spPr>
          <a:xfrm>
            <a:off x="243559" y="1556792"/>
            <a:ext cx="8061325" cy="1270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16730B7-9678-23D4-2F08-E428B13FA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24744"/>
            <a:ext cx="8420100" cy="5105400"/>
          </a:xfrm>
        </p:spPr>
        <p:txBody>
          <a:bodyPr/>
          <a:lstStyle/>
          <a:p>
            <a:r>
              <a:rPr lang="en-US" altLang="zh-CN" dirty="0"/>
              <a:t>Photo translation</a:t>
            </a:r>
            <a:endParaRPr lang="zh-CN" alt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9698DBEB-8978-E364-D058-F6190ACB7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FAA2C53-8F5E-50D2-B916-CECBCBB117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804" y="1417221"/>
            <a:ext cx="9809807" cy="4778299"/>
          </a:xfrm>
          <a:prstGeom prst="rect">
            <a:avLst/>
          </a:prstGeom>
        </p:spPr>
      </p:pic>
      <p:pic>
        <p:nvPicPr>
          <p:cNvPr id="7" name="内容占位符 4">
            <a:extLst>
              <a:ext uri="{FF2B5EF4-FFF2-40B4-BE49-F238E27FC236}">
                <a16:creationId xmlns:a16="http://schemas.microsoft.com/office/drawing/2014/main" id="{18274C76-02AA-A1C2-0CB8-AE8131378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1417221"/>
            <a:ext cx="9958609" cy="5293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B0E38C-2DF9-8702-2464-9C03B756C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www.themegallery.com</a:t>
            </a:r>
            <a:endParaRPr lang="en-US" altLang="zh-CN" sz="1000" b="1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A05328-8B11-960C-AD4F-0B61B7AD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Document translation</a:t>
            </a:r>
            <a:endParaRPr lang="zh-CN" altLang="en-US" dirty="0"/>
          </a:p>
        </p:txBody>
      </p:sp>
      <p:pic>
        <p:nvPicPr>
          <p:cNvPr id="7" name="内容占位符 4">
            <a:extLst>
              <a:ext uri="{FF2B5EF4-FFF2-40B4-BE49-F238E27FC236}">
                <a16:creationId xmlns:a16="http://schemas.microsoft.com/office/drawing/2014/main" id="{8B76A146-8FC4-A193-94D8-E11CEC105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764704"/>
            <a:ext cx="5664200" cy="705921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8502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9ADC1F-2007-49D3-D486-086938E47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Translation </a:t>
            </a:r>
            <a:r>
              <a:rPr lang="en-US" altLang="zh-CN" dirty="0" err="1"/>
              <a:t>softwares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C3FCA98-6ADC-2B27-EAC6-BB4C9750A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99292"/>
            <a:ext cx="2009524" cy="1704762"/>
          </a:xfr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56B700C-6E92-DE7B-B27C-5D8F4DB4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www.themegallery.com</a:t>
            </a:r>
            <a:endParaRPr lang="en-US" altLang="zh-CN" sz="1000" b="1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C7A468C-DE38-BDA1-1F44-E1D2312A9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5" y="1872752"/>
            <a:ext cx="1352381" cy="169523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E49D91B-B169-95BC-D3D4-74BC9395B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37629"/>
            <a:ext cx="2818215" cy="18221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B855A28-E31A-E65D-117A-C23C21B016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24" y="4074905"/>
            <a:ext cx="2300123" cy="19476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1EEC3FA-677B-4321-717F-7B79849947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93462"/>
            <a:ext cx="1400000" cy="1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日期占位符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>
              <a:spcBef>
                <a:spcPct val="50000"/>
              </a:spcBef>
            </a:pPr>
            <a:endParaRPr lang="zh-CN" altLang="en-US" sz="1400" dirty="0"/>
          </a:p>
        </p:txBody>
      </p:sp>
      <p:sp>
        <p:nvSpPr>
          <p:cNvPr id="15365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spcBef>
                <a:spcPct val="50000"/>
              </a:spcBef>
            </a:pPr>
            <a:fld id="{9A0DB2DC-4C9A-4742-B13C-FB6460FD3503}" type="slidenum">
              <a:rPr lang="en-US" altLang="zh-CN" sz="1400" dirty="0"/>
              <a:t>9</a:t>
            </a:fld>
            <a:endParaRPr lang="en-US" altLang="zh-CN" sz="1400" dirty="0"/>
          </a:p>
        </p:txBody>
      </p:sp>
      <p:sp>
        <p:nvSpPr>
          <p:cNvPr id="2" name="直接连接符 1">
            <a:extLst>
              <a:ext uri="{FF2B5EF4-FFF2-40B4-BE49-F238E27FC236}">
                <a16:creationId xmlns:a16="http://schemas.microsoft.com/office/drawing/2014/main" id="{16C15834-04D8-5996-FB8F-CF2A4D3CA905}"/>
              </a:ext>
            </a:extLst>
          </p:cNvPr>
          <p:cNvSpPr/>
          <p:nvPr/>
        </p:nvSpPr>
        <p:spPr>
          <a:xfrm>
            <a:off x="182563" y="1550988"/>
            <a:ext cx="8061325" cy="1270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D7DAA4A-1A9E-B5EF-3233-CC5AD7F71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052736"/>
            <a:ext cx="8420100" cy="5105400"/>
          </a:xfrm>
        </p:spPr>
        <p:txBody>
          <a:bodyPr/>
          <a:lstStyle/>
          <a:p>
            <a:r>
              <a:rPr lang="en-US" altLang="zh-CN" dirty="0"/>
              <a:t>Translate</a:t>
            </a:r>
            <a:r>
              <a:rPr lang="zh-CN" altLang="en-US" dirty="0"/>
              <a:t>：小美美美地睡了一觉</a:t>
            </a:r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3D03CE39-BCF8-62D7-989B-743F25E5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9488600-79AA-CD3F-2F26-6DCBC16FC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189" y="669910"/>
            <a:ext cx="9684568" cy="3231195"/>
          </a:xfrm>
          <a:prstGeom prst="rect">
            <a:avLst/>
          </a:prstGeom>
        </p:spPr>
      </p:pic>
      <p:pic>
        <p:nvPicPr>
          <p:cNvPr id="10" name="内容占位符 4">
            <a:extLst>
              <a:ext uri="{FF2B5EF4-FFF2-40B4-BE49-F238E27FC236}">
                <a16:creationId xmlns:a16="http://schemas.microsoft.com/office/drawing/2014/main" id="{ECC344E4-9B9F-AAC3-E6C8-D427E7A1E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9" y="3698002"/>
            <a:ext cx="9684568" cy="315999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81TGp_biz_light">
  <a:themeElements>
    <a:clrScheme name="">
      <a:dk1>
        <a:srgbClr val="35567B"/>
      </a:dk1>
      <a:lt1>
        <a:srgbClr val="FFFFFF"/>
      </a:lt1>
      <a:dk2>
        <a:srgbClr val="000000"/>
      </a:dk2>
      <a:lt2>
        <a:srgbClr val="DDDDDD"/>
      </a:lt2>
      <a:accent1>
        <a:srgbClr val="54536D"/>
      </a:accent1>
      <a:accent2>
        <a:srgbClr val="8878B0"/>
      </a:accent2>
      <a:accent3>
        <a:srgbClr val="FFFFFF"/>
      </a:accent3>
      <a:accent4>
        <a:srgbClr val="2C4969"/>
      </a:accent4>
      <a:accent5>
        <a:srgbClr val="B4B4BB"/>
      </a:accent5>
      <a:accent6>
        <a:srgbClr val="796B9D"/>
      </a:accent6>
      <a:hlink>
        <a:srgbClr val="E19643"/>
      </a:hlink>
      <a:folHlink>
        <a:srgbClr val="B2B2B2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0080A2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AAC1CE"/>
        </a:accent5>
        <a:accent6>
          <a:srgbClr val="83AC49"/>
        </a:accent6>
        <a:hlink>
          <a:srgbClr val="9999FF"/>
        </a:hlink>
        <a:folHlink>
          <a:srgbClr val="4EA7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5567B"/>
        </a:dk1>
        <a:lt1>
          <a:srgbClr val="FFFFFF"/>
        </a:lt1>
        <a:dk2>
          <a:srgbClr val="000000"/>
        </a:dk2>
        <a:lt2>
          <a:srgbClr val="DDDDDD"/>
        </a:lt2>
        <a:accent1>
          <a:srgbClr val="8399A1"/>
        </a:accent1>
        <a:accent2>
          <a:srgbClr val="ED8411"/>
        </a:accent2>
        <a:accent3>
          <a:srgbClr val="FFFFFF"/>
        </a:accent3>
        <a:accent4>
          <a:srgbClr val="2C4969"/>
        </a:accent4>
        <a:accent5>
          <a:srgbClr val="C2CACD"/>
        </a:accent5>
        <a:accent6>
          <a:srgbClr val="D4760E"/>
        </a:accent6>
        <a:hlink>
          <a:srgbClr val="131D3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5567B"/>
        </a:dk1>
        <a:lt1>
          <a:srgbClr val="FFFFFF"/>
        </a:lt1>
        <a:dk2>
          <a:srgbClr val="000000"/>
        </a:dk2>
        <a:lt2>
          <a:srgbClr val="DDDDDD"/>
        </a:lt2>
        <a:accent1>
          <a:srgbClr val="54536D"/>
        </a:accent1>
        <a:accent2>
          <a:srgbClr val="8878B0"/>
        </a:accent2>
        <a:accent3>
          <a:srgbClr val="FFFFFF"/>
        </a:accent3>
        <a:accent4>
          <a:srgbClr val="2C4969"/>
        </a:accent4>
        <a:accent5>
          <a:srgbClr val="B4B4BB"/>
        </a:accent5>
        <a:accent6>
          <a:srgbClr val="796B9D"/>
        </a:accent6>
        <a:hlink>
          <a:srgbClr val="E1964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unit_5_Counter_offer</Template>
  <TotalTime>393</TotalTime>
  <Words>249</Words>
  <Application>Microsoft Office PowerPoint</Application>
  <PresentationFormat>全屏显示(4:3)</PresentationFormat>
  <Paragraphs>49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-apple-system</vt:lpstr>
      <vt:lpstr>Arial</vt:lpstr>
      <vt:lpstr>Times New Roman</vt:lpstr>
      <vt:lpstr>Verdana</vt:lpstr>
      <vt:lpstr>Wingdings</vt:lpstr>
      <vt:lpstr>281TGp_biz_light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Translation softwares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  Offer Letter</dc:title>
  <dc:creator>USER</dc:creator>
  <cp:lastModifiedBy>Dell</cp:lastModifiedBy>
  <cp:revision>41</cp:revision>
  <dcterms:created xsi:type="dcterms:W3CDTF">2009-10-12T04:02:00Z</dcterms:created>
  <dcterms:modified xsi:type="dcterms:W3CDTF">2022-11-17T14:32:06Z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E67514DCD1594E4B960F34DEDC4C7BB4</vt:lpwstr>
  </property>
</Properties>
</file>