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5300815" r:id="rId3"/>
    <p:sldId id="5300803" r:id="rId4"/>
    <p:sldId id="5300838" r:id="rId5"/>
    <p:sldId id="5300822" r:id="rId6"/>
    <p:sldId id="5300814" r:id="rId7"/>
    <p:sldId id="5300852" r:id="rId8"/>
    <p:sldId id="5300867" r:id="rId9"/>
    <p:sldId id="5300819" r:id="rId10"/>
    <p:sldId id="5300813" r:id="rId11"/>
    <p:sldId id="5300823" r:id="rId13"/>
    <p:sldId id="5300821" r:id="rId14"/>
    <p:sldId id="5300805" r:id="rId15"/>
    <p:sldId id="5300854" r:id="rId16"/>
    <p:sldId id="5300826" r:id="rId17"/>
    <p:sldId id="5300820" r:id="rId18"/>
    <p:sldId id="5300856" r:id="rId19"/>
    <p:sldId id="5300855" r:id="rId20"/>
    <p:sldId id="5300878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6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FFFF"/>
    <a:srgbClr val="F0BD86"/>
    <a:srgbClr val="99805B"/>
    <a:srgbClr val="DFCBA6"/>
    <a:srgbClr val="F5F2F1"/>
    <a:srgbClr val="74151A"/>
    <a:srgbClr val="C6AA83"/>
    <a:srgbClr val="E6E6E6"/>
    <a:srgbClr val="B3905D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6061" autoAdjust="0"/>
  </p:normalViewPr>
  <p:slideViewPr>
    <p:cSldViewPr snapToGrid="0" showGuides="1">
      <p:cViewPr>
        <p:scale>
          <a:sx n="66" d="100"/>
          <a:sy n="66" d="100"/>
        </p:scale>
        <p:origin x="2226" y="852"/>
      </p:cViewPr>
      <p:guideLst>
        <p:guide orient="horz" pos="2076"/>
        <p:guide pos="3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5094"/>
    </p:cViewPr>
  </p:sorterViewPr>
  <p:notesViewPr>
    <p:cSldViewPr snapToGrid="0">
      <p:cViewPr varScale="1">
        <p:scale>
          <a:sx n="82" d="100"/>
          <a:sy n="82" d="100"/>
        </p:scale>
        <p:origin x="39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0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4778E-E3E0-41F0-AF66-55F0CD3B44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241B8-02B3-44F5-A3C0-9884626709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89D523-F46A-4D8E-BF04-72659B41C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073308-D8DA-4F02-8E72-2B4A7C14CD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8.xml"/><Relationship Id="rId7" Type="http://schemas.openxmlformats.org/officeDocument/2006/relationships/image" Target="../media/image24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3.png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8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image" Target="../media/image26.pn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hyperlink" Target="https://wiki.ruhr-uni-bochum.de/uvu/index.php/File:King-Arthur-and-His-Knights-Of-The-Round-Table.jpg" TargetMode="External"/><Relationship Id="rId3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12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9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ps稻壳儿佳誉设计原创店铺链接：http://chn.docer.com/works?userid=219874625_4_16_5_1"/>
          <p:cNvSpPr/>
          <p:nvPr/>
        </p:nvSpPr>
        <p:spPr>
          <a:xfrm>
            <a:off x="3509010" y="841375"/>
            <a:ext cx="4892040" cy="4775835"/>
          </a:xfrm>
          <a:prstGeom prst="ellipse">
            <a:avLst/>
          </a:prstGeom>
          <a:solidFill>
            <a:srgbClr val="DFCBA6"/>
          </a:solidFill>
          <a:ln>
            <a:noFill/>
          </a:ln>
          <a:effectLst>
            <a:outerShdw blurRad="76200" dist="38100" dir="5400000" sx="101000" sy="101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wps稻壳儿佳誉设计原创店铺链接：http://chn.docer.com/works?userid=219874625_4_16_11"/>
          <p:cNvSpPr/>
          <p:nvPr/>
        </p:nvSpPr>
        <p:spPr>
          <a:xfrm>
            <a:off x="3735413" y="3644665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62074" r="71532" b="27090"/>
          <a:stretch>
            <a:fillRect/>
          </a:stretch>
        </p:blipFill>
        <p:spPr>
          <a:xfrm rot="20408830" flipH="1">
            <a:off x="7529076" y="3765414"/>
            <a:ext cx="2202385" cy="12574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3194" t="59987" r="29444" b="6402"/>
          <a:stretch>
            <a:fillRect/>
          </a:stretch>
        </p:blipFill>
        <p:spPr>
          <a:xfrm rot="2059386">
            <a:off x="3053080" y="3437255"/>
            <a:ext cx="3576955" cy="38074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74627" b="71508"/>
          <a:stretch>
            <a:fillRect/>
          </a:stretch>
        </p:blipFill>
        <p:spPr>
          <a:xfrm>
            <a:off x="8283575" y="-784860"/>
            <a:ext cx="2200910" cy="37071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326255" y="1264285"/>
            <a:ext cx="3957320" cy="3743960"/>
            <a:chOff x="4176517" y="1689902"/>
            <a:chExt cx="3211256" cy="30852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56"/>
            <a:stretch>
              <a:fillRect/>
            </a:stretch>
          </p:blipFill>
          <p:spPr>
            <a:xfrm>
              <a:off x="4176517" y="1689902"/>
              <a:ext cx="3211256" cy="3085299"/>
            </a:xfrm>
            <a:custGeom>
              <a:avLst/>
              <a:gdLst>
                <a:gd name="connsiteX0" fmla="*/ 1948511 w 3211256"/>
                <a:gd name="connsiteY0" fmla="*/ 1724584 h 3085299"/>
                <a:gd name="connsiteX1" fmla="*/ 1948511 w 3211256"/>
                <a:gd name="connsiteY1" fmla="*/ 2243470 h 3085299"/>
                <a:gd name="connsiteX2" fmla="*/ 2543597 w 3211256"/>
                <a:gd name="connsiteY2" fmla="*/ 2243470 h 3085299"/>
                <a:gd name="connsiteX3" fmla="*/ 2543597 w 3211256"/>
                <a:gd name="connsiteY3" fmla="*/ 1724584 h 3085299"/>
                <a:gd name="connsiteX4" fmla="*/ 0 w 3211256"/>
                <a:gd name="connsiteY4" fmla="*/ 0 h 3085299"/>
                <a:gd name="connsiteX5" fmla="*/ 3211256 w 3211256"/>
                <a:gd name="connsiteY5" fmla="*/ 0 h 3085299"/>
                <a:gd name="connsiteX6" fmla="*/ 3211256 w 3211256"/>
                <a:gd name="connsiteY6" fmla="*/ 3085299 h 3085299"/>
                <a:gd name="connsiteX7" fmla="*/ 0 w 3211256"/>
                <a:gd name="connsiteY7" fmla="*/ 3085299 h 308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1256" h="3085299">
                  <a:moveTo>
                    <a:pt x="1948511" y="1724584"/>
                  </a:moveTo>
                  <a:lnTo>
                    <a:pt x="1948511" y="2243470"/>
                  </a:lnTo>
                  <a:lnTo>
                    <a:pt x="2543597" y="2243470"/>
                  </a:lnTo>
                  <a:lnTo>
                    <a:pt x="2543597" y="1724584"/>
                  </a:lnTo>
                  <a:close/>
                  <a:moveTo>
                    <a:pt x="0" y="0"/>
                  </a:moveTo>
                  <a:lnTo>
                    <a:pt x="3211256" y="0"/>
                  </a:lnTo>
                  <a:lnTo>
                    <a:pt x="3211256" y="3085299"/>
                  </a:lnTo>
                  <a:lnTo>
                    <a:pt x="0" y="3085299"/>
                  </a:lnTo>
                  <a:close/>
                </a:path>
              </a:pathLst>
            </a:cu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5" t="36251" r="24235" b="49235"/>
            <a:stretch>
              <a:fillRect/>
            </a:stretch>
          </p:blipFill>
          <p:spPr>
            <a:xfrm>
              <a:off x="6287265" y="3546928"/>
              <a:ext cx="467535" cy="511458"/>
            </a:xfrm>
            <a:prstGeom prst="rect">
              <a:avLst/>
            </a:prstGeom>
          </p:spPr>
        </p:pic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/>
          <a:srcRect t="62074" r="71532" b="27090"/>
          <a:stretch>
            <a:fillRect/>
          </a:stretch>
        </p:blipFill>
        <p:spPr>
          <a:xfrm>
            <a:off x="796120" y="4151485"/>
            <a:ext cx="1642668" cy="93789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2525" y="2166620"/>
            <a:ext cx="101479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Round Table Culture</a:t>
            </a:r>
            <a:endParaRPr lang="en-US" altLang="zh-CN" sz="8000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1285" y="5359400"/>
            <a:ext cx="355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Presenter：刘晓宇</a:t>
            </a:r>
            <a:endParaRPr lang="en-US" altLang="zh-CN" sz="2800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wps稻壳儿佳誉设计原创链接：http://chn.docer.com/works?userid=219874625_4_11_16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2114816">
            <a:off x="2108778" y="1251425"/>
            <a:ext cx="1482681" cy="1195317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805B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wps稻壳儿佳誉设计原创链接：http://chn.docer.com/works?userid=219874625_4_11_17"/>
          <p:cNvSpPr/>
          <p:nvPr>
            <p:custDataLst>
              <p:tags r:id="rId2"/>
            </p:custDataLst>
          </p:nvPr>
        </p:nvSpPr>
        <p:spPr>
          <a:xfrm>
            <a:off x="353695" y="1359535"/>
            <a:ext cx="2843530" cy="28276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9" name="wps稻壳儿佳誉设计原创链接：http://chn.docer.com/works?userid=219874625_4_11_1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 rot="12114816">
            <a:off x="6365130" y="1180940"/>
            <a:ext cx="1482681" cy="1195317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99805B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0" name="wps稻壳儿佳誉设计原创链接：http://chn.docer.com/works?userid=219874625_4_11_20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 rot="12114816">
            <a:off x="10001885" y="857885"/>
            <a:ext cx="1558290" cy="1417320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rgbClr val="99805B"/>
          </a:solidFill>
          <a:ln>
            <a:solidFill>
              <a:srgbClr val="99805B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defTabSz="914400">
              <a:defRPr/>
            </a:pPr>
            <a:endParaRPr lang="zh-CN" altLang="en-US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1" name="wps稻壳儿佳誉设计原创链接：http://chn.docer.com/works?userid=219874625_4_11_21"/>
          <p:cNvSpPr/>
          <p:nvPr>
            <p:custDataLst>
              <p:tags r:id="rId6"/>
            </p:custDataLst>
          </p:nvPr>
        </p:nvSpPr>
        <p:spPr>
          <a:xfrm>
            <a:off x="4573270" y="1335405"/>
            <a:ext cx="2844800" cy="2802255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2" name="wps稻壳儿佳誉设计原创链接：http://chn.docer.com/works?userid=219874625_4_11_22"/>
          <p:cNvSpPr/>
          <p:nvPr>
            <p:custDataLst>
              <p:tags r:id="rId8"/>
            </p:custDataLst>
          </p:nvPr>
        </p:nvSpPr>
        <p:spPr>
          <a:xfrm>
            <a:off x="8651875" y="1310640"/>
            <a:ext cx="2700655" cy="2752090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8" name="wps稻壳儿佳誉设计原创链接：http://chn.docer.com/works?userid=219874625_4_11_18"/>
          <p:cNvPicPr>
            <a:picLocks noChangeAspect="1"/>
          </p:cNvPicPr>
          <p:nvPr/>
        </p:nvPicPr>
        <p:blipFill rotWithShape="1">
          <a:blip r:embed="rId10"/>
          <a:srcRect r="61179" b="77578"/>
          <a:stretch>
            <a:fillRect/>
          </a:stretch>
        </p:blipFill>
        <p:spPr>
          <a:xfrm>
            <a:off x="0" y="0"/>
            <a:ext cx="2505075" cy="2170430"/>
          </a:xfrm>
          <a:prstGeom prst="rect">
            <a:avLst/>
          </a:prstGeom>
        </p:spPr>
      </p:pic>
      <p:sp>
        <p:nvSpPr>
          <p:cNvPr id="19" name="wps稻壳儿佳誉设计原创链接：http://chn.docer.com/works?userid=219874625_8_2"/>
          <p:cNvSpPr/>
          <p:nvPr>
            <p:custDataLst>
              <p:tags r:id="rId11"/>
            </p:custDataLst>
          </p:nvPr>
        </p:nvSpPr>
        <p:spPr>
          <a:xfrm>
            <a:off x="3970020" y="3931285"/>
            <a:ext cx="263525" cy="1569720"/>
          </a:xfrm>
          <a:custGeom>
            <a:avLst/>
            <a:gdLst>
              <a:gd name="connsiteX0" fmla="*/ 0 w 0"/>
              <a:gd name="connsiteY0" fmla="*/ 0 h 2807594"/>
              <a:gd name="connsiteX1" fmla="*/ 0 w 0"/>
              <a:gd name="connsiteY1" fmla="*/ 2807594 h 280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07594">
                <a:moveTo>
                  <a:pt x="0" y="0"/>
                </a:moveTo>
                <a:lnTo>
                  <a:pt x="0" y="2807594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7" name="wps稻壳儿佳誉设计原创链接：http://chn.docer.com/works?userid=219874625_4_11_11"/>
          <p:cNvSpPr txBox="1"/>
          <p:nvPr>
            <p:custDataLst>
              <p:tags r:id="rId12"/>
            </p:custDataLst>
          </p:nvPr>
        </p:nvSpPr>
        <p:spPr>
          <a:xfrm>
            <a:off x="236220" y="4300855"/>
            <a:ext cx="3820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WenYue GuDianMingChaoTi (Non-Commercial Use)" pitchFamily="50" charset="-122"/>
              </a:rPr>
              <a:t>Corporate Meetings</a:t>
            </a:r>
            <a:endParaRPr lang="en-US" altLang="zh-CN" sz="3200" b="1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WenYue GuDianMingChaoTi (Non-Commercial Use)" pitchFamily="50" charset="-122"/>
            </a:endParaRPr>
          </a:p>
        </p:txBody>
      </p:sp>
      <p:sp>
        <p:nvSpPr>
          <p:cNvPr id="90" name="wps稻壳儿佳誉设计原创链接：http://chn.docer.com/works?userid=219874625_4_11_14"/>
          <p:cNvSpPr txBox="1"/>
          <p:nvPr>
            <p:custDataLst>
              <p:tags r:id="rId13"/>
            </p:custDataLst>
          </p:nvPr>
        </p:nvSpPr>
        <p:spPr>
          <a:xfrm>
            <a:off x="4337050" y="3932555"/>
            <a:ext cx="33172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WenYue GuDianMingChaoTi (Non-Commercial Use)" pitchFamily="50" charset="-122"/>
              </a:rPr>
              <a:t>Business Negotiations</a:t>
            </a:r>
            <a:endParaRPr lang="en-US" altLang="zh-CN" sz="3200" b="1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WenYue GuDianMingChaoTi (Non-Commercial Use)" pitchFamily="50" charset="-122"/>
            </a:endParaRPr>
          </a:p>
        </p:txBody>
      </p:sp>
      <p:sp>
        <p:nvSpPr>
          <p:cNvPr id="93" name="wps稻壳儿佳誉设计原创链接：http://chn.docer.com/works?userid=219874625_4_11_17"/>
          <p:cNvSpPr txBox="1"/>
          <p:nvPr>
            <p:custDataLst>
              <p:tags r:id="rId14"/>
            </p:custDataLst>
          </p:nvPr>
        </p:nvSpPr>
        <p:spPr>
          <a:xfrm>
            <a:off x="8532802" y="3932244"/>
            <a:ext cx="302120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WenYue GuDianMingChaoTi (Non-Commercial Use)" pitchFamily="50" charset="-122"/>
              </a:rPr>
              <a:t> </a:t>
            </a: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WenYue GuDianMingChaoTi (Non-Commercial Use)" pitchFamily="50" charset="-122"/>
              </a:rPr>
              <a:t>Academic Exchange </a:t>
            </a:r>
            <a:endParaRPr lang="zh-CN" altLang="en-US" sz="1200" dirty="0">
              <a:solidFill>
                <a:prstClr val="black">
                  <a:lumMod val="95000"/>
                  <a:lumOff val="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sym typeface="WenYue GuDianMingChaoTi (Non-Commercial Use)" pitchFamily="50" charset="-122"/>
            </a:endParaRPr>
          </a:p>
        </p:txBody>
      </p:sp>
      <p:sp>
        <p:nvSpPr>
          <p:cNvPr id="94" name="wps稻壳儿佳誉设计原创链接：http://chn.docer.com/works?userid=219874625_8_2"/>
          <p:cNvSpPr/>
          <p:nvPr>
            <p:custDataLst>
              <p:tags r:id="rId15"/>
            </p:custDataLst>
          </p:nvPr>
        </p:nvSpPr>
        <p:spPr>
          <a:xfrm>
            <a:off x="8087995" y="4062095"/>
            <a:ext cx="263525" cy="1559560"/>
          </a:xfrm>
          <a:custGeom>
            <a:avLst/>
            <a:gdLst>
              <a:gd name="connsiteX0" fmla="*/ 0 w 0"/>
              <a:gd name="connsiteY0" fmla="*/ 0 h 2807594"/>
              <a:gd name="connsiteX1" fmla="*/ 0 w 0"/>
              <a:gd name="connsiteY1" fmla="*/ 2807594 h 280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807594">
                <a:moveTo>
                  <a:pt x="0" y="0"/>
                </a:moveTo>
                <a:lnTo>
                  <a:pt x="0" y="2807594"/>
                </a:lnTo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99130" y="0"/>
            <a:ext cx="75380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latin typeface="Times New Roman" panose="02020603050405020304" charset="0"/>
                <a:cs typeface="Times New Roman" panose="02020603050405020304" charset="0"/>
              </a:rPr>
              <a:t>In </a:t>
            </a:r>
            <a:r>
              <a:rPr lang="en-US" altLang="zh-CN" sz="6000" b="1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6000" b="1">
                <a:latin typeface="Times New Roman" panose="02020603050405020304" charset="0"/>
                <a:cs typeface="Times New Roman" panose="02020603050405020304" charset="0"/>
              </a:rPr>
              <a:t>odern Society</a:t>
            </a:r>
            <a:endParaRPr lang="en-US" altLang="zh-CN" sz="6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ps稻壳儿佳誉设计原创店铺链接：http://chn.docer.com/works?userid=219874625_4_16_5_1"/>
          <p:cNvSpPr/>
          <p:nvPr/>
        </p:nvSpPr>
        <p:spPr>
          <a:xfrm>
            <a:off x="3879894" y="1136031"/>
            <a:ext cx="4712015" cy="4712014"/>
          </a:xfrm>
          <a:prstGeom prst="ellipse">
            <a:avLst/>
          </a:prstGeom>
          <a:solidFill>
            <a:srgbClr val="DFCBA6"/>
          </a:solidFill>
          <a:ln>
            <a:noFill/>
          </a:ln>
          <a:effectLst>
            <a:outerShdw blurRad="76200" dist="38100" dir="5400000" sx="101000" sy="101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wps稻壳儿佳誉设计原创店铺链接：http://chn.docer.com/works?userid=219874625_4_16_5_2"/>
          <p:cNvSpPr/>
          <p:nvPr/>
        </p:nvSpPr>
        <p:spPr>
          <a:xfrm>
            <a:off x="3992336" y="3963667"/>
            <a:ext cx="4502658" cy="1878802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18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wps稻壳儿佳誉设计原创店铺链接：http://chn.docer.com/works?userid=219874625_4_16_5_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8141" t="57579" r="70202" b="23662"/>
          <a:stretch>
            <a:fillRect/>
          </a:stretch>
        </p:blipFill>
        <p:spPr>
          <a:xfrm>
            <a:off x="3284656" y="1845990"/>
            <a:ext cx="1484891" cy="643020"/>
          </a:xfrm>
          <a:prstGeom prst="rect">
            <a:avLst/>
          </a:prstGeom>
        </p:spPr>
      </p:pic>
      <p:pic>
        <p:nvPicPr>
          <p:cNvPr id="16" name="wps稻壳儿佳誉设计原创店铺链接：http://chn.docer.com/works?userid=219874625_4_16_5_8"/>
          <p:cNvPicPr>
            <a:picLocks noChangeAspect="1"/>
          </p:cNvPicPr>
          <p:nvPr/>
        </p:nvPicPr>
        <p:blipFill rotWithShape="1">
          <a:blip r:embed="rId3"/>
          <a:srcRect l="18571" t="46126" r="57122"/>
          <a:stretch>
            <a:fillRect/>
          </a:stretch>
        </p:blipFill>
        <p:spPr>
          <a:xfrm>
            <a:off x="2481038" y="3455612"/>
            <a:ext cx="2963521" cy="2606988"/>
          </a:xfrm>
          <a:custGeom>
            <a:avLst/>
            <a:gdLst>
              <a:gd name="connsiteX0" fmla="*/ 643164 w 7721600"/>
              <a:gd name="connsiteY0" fmla="*/ 0 h 4406159"/>
              <a:gd name="connsiteX1" fmla="*/ 7721600 w 7721600"/>
              <a:gd name="connsiteY1" fmla="*/ 0 h 4406159"/>
              <a:gd name="connsiteX2" fmla="*/ 7721600 w 7721600"/>
              <a:gd name="connsiteY2" fmla="*/ 4406159 h 4406159"/>
              <a:gd name="connsiteX3" fmla="*/ 0 w 7721600"/>
              <a:gd name="connsiteY3" fmla="*/ 4406159 h 4406159"/>
              <a:gd name="connsiteX4" fmla="*/ 0 w 7721600"/>
              <a:gd name="connsiteY4" fmla="*/ 1282701 h 4406159"/>
              <a:gd name="connsiteX5" fmla="*/ 643164 w 7721600"/>
              <a:gd name="connsiteY5" fmla="*/ 1282701 h 440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600" h="4406159">
                <a:moveTo>
                  <a:pt x="643164" y="0"/>
                </a:moveTo>
                <a:lnTo>
                  <a:pt x="7721600" y="0"/>
                </a:lnTo>
                <a:lnTo>
                  <a:pt x="7721600" y="4406159"/>
                </a:lnTo>
                <a:lnTo>
                  <a:pt x="0" y="4406159"/>
                </a:lnTo>
                <a:lnTo>
                  <a:pt x="0" y="1282701"/>
                </a:lnTo>
                <a:lnTo>
                  <a:pt x="643164" y="1282701"/>
                </a:lnTo>
                <a:close/>
              </a:path>
            </a:pathLst>
          </a:custGeom>
        </p:spPr>
      </p:pic>
      <p:sp>
        <p:nvSpPr>
          <p:cNvPr id="17" name="wps稻壳儿佳誉设计原创店铺链接：http://chn.docer.com/works?userid=219874625_4_16_11"/>
          <p:cNvSpPr/>
          <p:nvPr/>
        </p:nvSpPr>
        <p:spPr>
          <a:xfrm>
            <a:off x="3875315" y="3866416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wps稻壳儿佳誉设计原创店铺链接：http://chn.docer.com/works?userid=219874625_4_16_5_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074" t="57424" r="71518" b="28222"/>
          <a:stretch>
            <a:fillRect/>
          </a:stretch>
        </p:blipFill>
        <p:spPr>
          <a:xfrm>
            <a:off x="7844190" y="4706708"/>
            <a:ext cx="1270783" cy="406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D855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84179" y="1867413"/>
            <a:ext cx="627014" cy="3109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/>
          <a:stretch>
            <a:fillRect/>
          </a:stretch>
        </p:blipFill>
        <p:spPr>
          <a:xfrm>
            <a:off x="-12332" y="0"/>
            <a:ext cx="3436604" cy="5455074"/>
          </a:xfrm>
          <a:prstGeom prst="rect">
            <a:avLst/>
          </a:prstGeom>
        </p:spPr>
      </p:pic>
      <p:sp>
        <p:nvSpPr>
          <p:cNvPr id="2" name="wps稻壳儿佳誉设计原创店铺链接：http://chn.docer.com/works?userid=219874625_4_16_5_6"/>
          <p:cNvSpPr txBox="1"/>
          <p:nvPr/>
        </p:nvSpPr>
        <p:spPr>
          <a:xfrm>
            <a:off x="1783715" y="2450465"/>
            <a:ext cx="8919845" cy="1983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3.The round table culture in </a:t>
            </a:r>
            <a:r>
              <a:rPr lang="en-US" altLang="zh-CN" sz="7200" i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western countries</a:t>
            </a:r>
            <a:endParaRPr lang="en-US" altLang="zh-CN" sz="7200" i="1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ps稻壳儿佳誉设计原创链接：http://chn.docer.com/works?userid=219874625_4_11_1"/>
          <p:cNvSpPr/>
          <p:nvPr/>
        </p:nvSpPr>
        <p:spPr>
          <a:xfrm>
            <a:off x="-137069" y="1174524"/>
            <a:ext cx="12192000" cy="4758791"/>
          </a:xfrm>
          <a:prstGeom prst="rect">
            <a:avLst/>
          </a:prstGeom>
          <a:solidFill>
            <a:srgbClr val="DFCBA6">
              <a:alpha val="7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wps稻壳儿佳誉设计原创店铺链接：http://chn.docer.com/works?userid=219874625_4_16_5_10"/>
          <p:cNvSpPr txBox="1"/>
          <p:nvPr>
            <p:custDataLst>
              <p:tags r:id="rId1"/>
            </p:custDataLst>
          </p:nvPr>
        </p:nvSpPr>
        <p:spPr>
          <a:xfrm>
            <a:off x="3903980" y="467995"/>
            <a:ext cx="47453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omic Sans MS" panose="030F0702030302020204" charset="0"/>
                <a:ea typeface="楷体" panose="02010609060101010101" pitchFamily="49" charset="-122"/>
                <a:cs typeface="Comic Sans MS" panose="030F0702030302020204" charset="0"/>
              </a:rPr>
              <a:t>Long Table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Comic Sans MS" panose="030F0702030302020204" charset="0"/>
              <a:ea typeface="楷体" panose="02010609060101010101" pitchFamily="49" charset="-122"/>
              <a:cs typeface="Comic Sans MS" panose="030F0702030302020204" charset="0"/>
            </a:endParaRPr>
          </a:p>
        </p:txBody>
      </p:sp>
      <p:pic>
        <p:nvPicPr>
          <p:cNvPr id="13" name="wps稻壳儿佳誉设计原创店铺链接：http://chn.docer.com/works?userid=219874625_4_16_5_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52" y="-12549"/>
            <a:ext cx="18764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1360805" y="5856605"/>
            <a:ext cx="6793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 </a:t>
            </a:r>
            <a:r>
              <a:rPr sz="3600" i="1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separate dining style</a:t>
            </a:r>
            <a:endParaRPr sz="3600" i="1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" y="1349375"/>
            <a:ext cx="6387465" cy="425323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4" name="文本框 23"/>
          <p:cNvSpPr txBox="1"/>
          <p:nvPr/>
        </p:nvSpPr>
        <p:spPr>
          <a:xfrm>
            <a:off x="8483600" y="2219960"/>
            <a:ext cx="1814195" cy="897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sz="40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Eating</a:t>
            </a:r>
            <a:endParaRPr sz="40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sz="28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83600" y="3856990"/>
            <a:ext cx="29686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sz="4000">
                <a:latin typeface="Comic Sans MS" panose="030F0702030302020204" charset="0"/>
                <a:cs typeface="Comic Sans MS" panose="030F0702030302020204" charset="0"/>
                <a:sym typeface="+mn-ea"/>
              </a:rPr>
              <a:t>Chating</a:t>
            </a:r>
            <a:endParaRPr sz="4000"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4" grpId="0"/>
      <p:bldP spid="24" grpId="1"/>
      <p:bldP spid="25" grpId="0"/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ps稻壳儿佳誉设计原创链接：http://chn.docer.com/works?userid=219874625_4_11_1"/>
          <p:cNvSpPr/>
          <p:nvPr/>
        </p:nvSpPr>
        <p:spPr>
          <a:xfrm>
            <a:off x="322036" y="1286284"/>
            <a:ext cx="12192000" cy="4758791"/>
          </a:xfrm>
          <a:prstGeom prst="rect">
            <a:avLst/>
          </a:prstGeom>
          <a:solidFill>
            <a:srgbClr val="DFCBA6">
              <a:alpha val="75000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wps稻壳儿佳誉设计原创店铺链接：http://chn.docer.com/works?userid=219874625_4_16_5_1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7752" y="57936"/>
            <a:ext cx="1876425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62074" r="71532" b="27090"/>
          <a:stretch>
            <a:fillRect/>
          </a:stretch>
        </p:blipFill>
        <p:spPr>
          <a:xfrm rot="20408830" flipH="1">
            <a:off x="9805995" y="4791994"/>
            <a:ext cx="1771333" cy="101135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75890" y="579755"/>
            <a:ext cx="7484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omic Sans MS" panose="030F0702030302020204" charset="0"/>
                <a:ea typeface="楷体" panose="02010609060101010101" pitchFamily="49" charset="-122"/>
                <a:cs typeface="Comic Sans MS" panose="030F0702030302020204" charset="0"/>
              </a:rPr>
              <a:t> </a:t>
            </a:r>
            <a:r>
              <a:rPr lang="en-US" altLang="zh-CN" sz="4000" b="1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omic Sans MS" panose="030F0702030302020204" charset="0"/>
                <a:ea typeface="楷体" panose="02010609060101010101" pitchFamily="49" charset="-122"/>
                <a:cs typeface="Comic Sans MS" panose="030F0702030302020204" charset="0"/>
              </a:rPr>
              <a:t>"Round-Table conference”</a:t>
            </a:r>
            <a:endParaRPr lang="en-US" altLang="zh-CN" sz="4000" b="1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Comic Sans MS" panose="030F0702030302020204" charset="0"/>
              <a:ea typeface="楷体" panose="02010609060101010101" pitchFamily="49" charset="-122"/>
              <a:cs typeface="Comic Sans MS" panose="030F0702030302020204" charset="0"/>
            </a:endParaRPr>
          </a:p>
        </p:txBody>
      </p:sp>
      <p:pic>
        <p:nvPicPr>
          <p:cNvPr id="266" name="Bild 26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0950" y="1503680"/>
            <a:ext cx="5984240" cy="39592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9" name="文本框 18"/>
          <p:cNvSpPr txBox="1"/>
          <p:nvPr/>
        </p:nvSpPr>
        <p:spPr>
          <a:xfrm>
            <a:off x="7468870" y="2642870"/>
            <a:ext cx="51155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The story of King Arthur</a:t>
            </a:r>
            <a:endParaRPr lang="zh-CN" altLang="en-US" sz="4800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49375" y="5972810"/>
            <a:ext cx="4428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omic Sans MS" panose="030F0702030302020204" charset="0"/>
                <a:ea typeface="楷体" panose="02010609060101010101" pitchFamily="49" charset="-122"/>
                <a:cs typeface="Comic Sans MS" panose="030F0702030302020204" charset="0"/>
              </a:rPr>
              <a:t>No edges or corners</a:t>
            </a:r>
            <a:endParaRPr lang="en-US" altLang="zh-CN" sz="320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Comic Sans MS" panose="030F0702030302020204" charset="0"/>
              <a:ea typeface="楷体" panose="02010609060101010101" pitchFamily="49" charset="-122"/>
              <a:cs typeface="Comic Sans MS" panose="030F0702030302020204" charset="0"/>
            </a:endParaRPr>
          </a:p>
        </p:txBody>
      </p:sp>
      <p:sp>
        <p:nvSpPr>
          <p:cNvPr id="21" name="燕尾形 20"/>
          <p:cNvSpPr/>
          <p:nvPr/>
        </p:nvSpPr>
        <p:spPr>
          <a:xfrm>
            <a:off x="5777865" y="5972810"/>
            <a:ext cx="753745" cy="534670"/>
          </a:xfrm>
          <a:prstGeom prst="chevron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873875" y="5633720"/>
            <a:ext cx="50031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Comic Sans MS" panose="030F0702030302020204" charset="0"/>
                <a:ea typeface="楷体" panose="02010609060101010101" pitchFamily="49" charset="-122"/>
                <a:cs typeface="Comic Sans MS" panose="030F0702030302020204" charset="0"/>
                <a:sym typeface="+mn-ea"/>
              </a:rPr>
              <a:t>Everyone who sits around it has equal status.</a:t>
            </a:r>
            <a:endParaRPr lang="en-US" altLang="zh-CN" sz="320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Comic Sans MS" panose="030F0702030302020204" charset="0"/>
              <a:ea typeface="楷体" panose="02010609060101010101" pitchFamily="49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0" grpId="0"/>
      <p:bldP spid="21" grpId="0" bldLvl="0" animBg="1"/>
      <p:bldP spid="22" grpId="0"/>
      <p:bldP spid="20" grpId="1"/>
      <p:bldP spid="21" grpId="1" animBg="1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ps稻壳儿佳誉设计原创店铺链接：http://chn.docer.com/works?userid=219874625_4_16_5_1"/>
          <p:cNvSpPr/>
          <p:nvPr/>
        </p:nvSpPr>
        <p:spPr>
          <a:xfrm>
            <a:off x="3739992" y="914280"/>
            <a:ext cx="4712015" cy="4712014"/>
          </a:xfrm>
          <a:prstGeom prst="ellipse">
            <a:avLst/>
          </a:prstGeom>
          <a:solidFill>
            <a:srgbClr val="DFCBA6"/>
          </a:solidFill>
          <a:ln>
            <a:noFill/>
          </a:ln>
          <a:effectLst>
            <a:outerShdw blurRad="76200" dist="38100" dir="5400000" sx="101000" sy="101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wps稻壳儿佳誉设计原创店铺链接：http://chn.docer.com/works?userid=219874625_4_16_11"/>
          <p:cNvSpPr/>
          <p:nvPr/>
        </p:nvSpPr>
        <p:spPr>
          <a:xfrm>
            <a:off x="3735413" y="3644665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62074" r="71532" b="27090"/>
          <a:stretch>
            <a:fillRect/>
          </a:stretch>
        </p:blipFill>
        <p:spPr>
          <a:xfrm rot="20408830" flipH="1">
            <a:off x="7529076" y="3765414"/>
            <a:ext cx="2202385" cy="12574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3194" t="59987" r="29444" b="6402"/>
          <a:stretch>
            <a:fillRect/>
          </a:stretch>
        </p:blipFill>
        <p:spPr>
          <a:xfrm rot="2059386">
            <a:off x="2776855" y="3756025"/>
            <a:ext cx="2877185" cy="30626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74627" b="71508"/>
          <a:stretch>
            <a:fillRect/>
          </a:stretch>
        </p:blipFill>
        <p:spPr>
          <a:xfrm>
            <a:off x="8283628" y="-50264"/>
            <a:ext cx="1764794" cy="297257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/>
          <a:srcRect t="62074" r="71532" b="27090"/>
          <a:stretch>
            <a:fillRect/>
          </a:stretch>
        </p:blipFill>
        <p:spPr>
          <a:xfrm>
            <a:off x="796120" y="4151485"/>
            <a:ext cx="1642668" cy="937894"/>
          </a:xfrm>
          <a:prstGeom prst="rect">
            <a:avLst/>
          </a:prstGeom>
        </p:spPr>
      </p:pic>
      <p:sp>
        <p:nvSpPr>
          <p:cNvPr id="2" name="wps稻壳儿佳誉设计原创店铺链接：http://chn.docer.com/works?userid=219874625_4_16_5_6"/>
          <p:cNvSpPr txBox="1"/>
          <p:nvPr/>
        </p:nvSpPr>
        <p:spPr>
          <a:xfrm>
            <a:off x="562610" y="1974215"/>
            <a:ext cx="10934065" cy="1983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4</a:t>
            </a:r>
            <a:r>
              <a:rPr lang="en-US" altLang="zh-CN" sz="54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6600" i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Modern presentations</a:t>
            </a:r>
            <a:r>
              <a:rPr lang="en-US" altLang="zh-CN" sz="54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 of round table culture</a:t>
            </a:r>
            <a:endParaRPr lang="en-US" altLang="zh-CN" sz="540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&amp;Critical Thinking </a:t>
            </a:r>
            <a:endParaRPr lang="en-US" altLang="zh-CN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 </a:t>
            </a:r>
            <a:endParaRPr lang="en-US" altLang="zh-CN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280011" y="4826000"/>
            <a:ext cx="1056789" cy="600536"/>
            <a:chOff x="6623010" y="3336730"/>
            <a:chExt cx="2009094" cy="70649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email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23010" y="3336730"/>
              <a:ext cx="1152686" cy="571580"/>
            </a:xfrm>
            <a:prstGeom prst="rect">
              <a:avLst/>
            </a:prstGeom>
          </p:spPr>
        </p:pic>
        <p:pic>
          <p:nvPicPr>
            <p:cNvPr id="12" name="wps稻壳儿佳誉设计原创链接：http://chn.docer.com/works?userid=219874625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479418" y="3471642"/>
              <a:ext cx="1152686" cy="57158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3" y="184150"/>
            <a:ext cx="3035943" cy="4275507"/>
          </a:xfrm>
          <a:prstGeom prst="rect">
            <a:avLst/>
          </a:prstGeom>
        </p:spPr>
      </p:pic>
      <p:pic>
        <p:nvPicPr>
          <p:cNvPr id="27" name="wps稻壳儿佳誉设计原创链接：http://chn.docer.com/works?userid=219874625_4_11_13"/>
          <p:cNvPicPr>
            <a:picLocks noChangeAspect="1"/>
          </p:cNvPicPr>
          <p:nvPr/>
        </p:nvPicPr>
        <p:blipFill rotWithShape="1">
          <a:blip r:embed="rId5"/>
          <a:srcRect l="16127" t="14425" b="27181"/>
          <a:stretch>
            <a:fillRect/>
          </a:stretch>
        </p:blipFill>
        <p:spPr>
          <a:xfrm>
            <a:off x="9678794" y="3376013"/>
            <a:ext cx="2561889" cy="3509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475" y="1024255"/>
            <a:ext cx="4301490" cy="32359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l="9898" t="4946" r="6244" b="5399"/>
          <a:stretch>
            <a:fillRect/>
          </a:stretch>
        </p:blipFill>
        <p:spPr>
          <a:xfrm>
            <a:off x="3034030" y="3209925"/>
            <a:ext cx="4867910" cy="35261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t="9159" b="9968"/>
          <a:stretch>
            <a:fillRect/>
          </a:stretch>
        </p:blipFill>
        <p:spPr>
          <a:xfrm>
            <a:off x="7752715" y="53975"/>
            <a:ext cx="4244340" cy="68313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文本框 1"/>
          <p:cNvSpPr txBox="1"/>
          <p:nvPr/>
        </p:nvSpPr>
        <p:spPr>
          <a:xfrm>
            <a:off x="2090420" y="943610"/>
            <a:ext cx="3348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4400">
                <a:solidFill>
                  <a:schemeClr val="bg1"/>
                </a:solidFill>
                <a:highlight>
                  <a:srgbClr val="C0C0C0"/>
                </a:highlight>
                <a:latin typeface="Comic Sans MS" panose="030F0702030302020204" charset="0"/>
                <a:cs typeface="Comic Sans MS" panose="030F0702030302020204" charset="0"/>
              </a:rPr>
              <a:t>Education</a:t>
            </a:r>
            <a:endParaRPr lang="en-US" altLang="zh-CN" sz="4400">
              <a:solidFill>
                <a:schemeClr val="bg1"/>
              </a:solidFill>
              <a:highlight>
                <a:srgbClr val="C0C0C0"/>
              </a:highligh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9660" y="1711960"/>
            <a:ext cx="2367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4400">
                <a:solidFill>
                  <a:schemeClr val="bg1"/>
                </a:solidFill>
                <a:highlight>
                  <a:srgbClr val="808080"/>
                </a:highlight>
                <a:latin typeface="Comic Sans MS" panose="030F0702030302020204" charset="0"/>
                <a:cs typeface="Comic Sans MS" panose="030F0702030302020204" charset="0"/>
              </a:rPr>
              <a:t>Podcast</a:t>
            </a:r>
            <a:endParaRPr sz="4400">
              <a:solidFill>
                <a:schemeClr val="bg1"/>
              </a:solidFill>
              <a:highlight>
                <a:srgbClr val="808080"/>
              </a:highligh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4545" y="5678170"/>
            <a:ext cx="3485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4400">
                <a:solidFill>
                  <a:schemeClr val="bg1"/>
                </a:solidFill>
                <a:highlight>
                  <a:srgbClr val="808080"/>
                </a:highlight>
                <a:latin typeface="Comic Sans MS" panose="030F0702030302020204" charset="0"/>
                <a:cs typeface="Comic Sans MS" panose="030F0702030302020204" charset="0"/>
              </a:rPr>
              <a:t>TV program</a:t>
            </a:r>
            <a:endParaRPr sz="4400">
              <a:solidFill>
                <a:schemeClr val="bg1"/>
              </a:solidFill>
              <a:highlight>
                <a:srgbClr val="808080"/>
              </a:highligh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8465" y="168275"/>
            <a:ext cx="113557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I</a:t>
            </a:r>
            <a:r>
              <a:rPr lang="en-US" altLang="zh-CN" sz="3600" i="1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n today's fast-paced society, the interpersonal connections are becoming increasingly faint and the reunion represented by the round table is no longer a necessity.</a:t>
            </a:r>
            <a:endParaRPr lang="en-US" altLang="zh-CN" sz="3600" i="1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  <a:p>
            <a:r>
              <a:rPr lang="en-US" altLang="zh-CN" sz="3600" i="1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80"/>
                </a:highlight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 What do you think about it?</a:t>
            </a:r>
            <a:endParaRPr lang="en-US" altLang="zh-CN" sz="3600" i="1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8080"/>
              </a:highlight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7590" y="2750820"/>
            <a:ext cx="836358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I</a:t>
            </a:r>
            <a:r>
              <a:rPr lang="zh-CN" altLang="en-US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ndividual development、 self-realization,</a:t>
            </a:r>
            <a:endParaRPr lang="zh-CN" altLang="en-US" sz="2800">
              <a:solidFill>
                <a:schemeClr val="accent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F</a:t>
            </a:r>
            <a:r>
              <a:rPr lang="zh-CN" altLang="en-US" sz="2800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amily structures </a:t>
            </a:r>
            <a:endParaRPr lang="zh-CN" altLang="en-US" sz="2800">
              <a:solidFill>
                <a:schemeClr val="accent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zh-CN" altLang="en-US"/>
          </a:p>
          <a:p>
            <a:endParaRPr lang="zh-CN" altLang="en-US" sz="2400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7590" y="4092575"/>
            <a:ext cx="76358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Even more precious</a:t>
            </a:r>
            <a:endParaRPr lang="zh-CN" altLang="en-US" sz="320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  <a:p>
            <a:r>
              <a:rPr lang="zh-CN" altLang="en-US" sz="28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significant holidays or family gatherings</a:t>
            </a:r>
            <a:r>
              <a:rPr lang="zh-CN" altLang="en-US" sz="2400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.</a:t>
            </a:r>
            <a:endParaRPr lang="zh-CN" altLang="en-US" sz="2400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7590" y="5125720"/>
            <a:ext cx="7447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36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·</a:t>
            </a:r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A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crucial bond</a:t>
            </a:r>
            <a:endParaRPr lang="zh-CN" altLang="en-US" sz="2400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l">
              <a:buClrTx/>
              <a:buSzTx/>
              <a:buNone/>
            </a:pPr>
            <a:r>
              <a:rPr lang="en-US" altLang="zh-CN" sz="40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·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the connection of family members' emotions</a:t>
            </a:r>
            <a:endParaRPr lang="zh-CN" altLang="en-US" sz="2400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0"/>
      <p:bldP spid="3" grpId="1"/>
      <p:bldP spid="4" grpId="0"/>
      <p:bldP spid="5" grpId="0"/>
      <p:bldP spid="4" grpId="1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985" y="482600"/>
            <a:ext cx="6589395" cy="38760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018540" y="4512310"/>
            <a:ext cx="3027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C</a:t>
            </a:r>
            <a:r>
              <a:rPr sz="4400" b="1">
                <a:solidFill>
                  <a:schemeClr val="accent2">
                    <a:lumMod val="7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hanging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679055" y="4358640"/>
            <a:ext cx="3073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I</a:t>
            </a:r>
            <a:r>
              <a:rPr sz="4400" b="1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</a:rPr>
              <a:t>nvariable</a:t>
            </a:r>
            <a:endParaRPr lang="en-US" altLang="zh-CN" sz="4400" b="1">
              <a:solidFill>
                <a:schemeClr val="accent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188595" y="5372735"/>
            <a:ext cx="57473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 food、 people、 reason</a:t>
            </a:r>
            <a:endParaRPr lang="en-US" altLang="zh-CN" sz="360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725920" y="5280660"/>
            <a:ext cx="4980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 the sensation behind it</a:t>
            </a:r>
            <a:endParaRPr lang="en-US" altLang="zh-CN" sz="360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08555" y="1477010"/>
            <a:ext cx="818578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1500" i="1">
                <a:solidFill>
                  <a:schemeClr val="accent2">
                    <a:lumMod val="75000"/>
                  </a:schemeClr>
                </a:solidFill>
                <a:latin typeface="Britannic Bold" panose="020B0903060703020204" charset="0"/>
                <a:cs typeface="Britannic Bold" panose="020B0903060703020204" charset="0"/>
              </a:rPr>
              <a:t>Thank you</a:t>
            </a:r>
            <a:endParaRPr lang="en-US" altLang="zh-CN" sz="11500" i="1">
              <a:solidFill>
                <a:schemeClr val="accent2">
                  <a:lumMod val="75000"/>
                </a:schemeClr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9710" y="4229735"/>
            <a:ext cx="11036935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+mj-lt"/>
                <a:ea typeface="+mj-lt"/>
                <a:cs typeface="Times New Roman" panose="02020603050405020304" charset="0"/>
              </a:rPr>
              <a:t>Reference：</a:t>
            </a:r>
            <a:endParaRPr lang="en-US" altLang="zh-CN" sz="3200" b="1" noProof="0" dirty="0">
              <a:ln>
                <a:noFill/>
              </a:ln>
              <a:effectLst/>
              <a:uLnTx/>
              <a:uFillTx/>
              <a:latin typeface="+mj-lt"/>
              <a:ea typeface="+mj-lt"/>
              <a:cs typeface="Times New Roman" panose="02020603050405020304" charset="0"/>
            </a:endParaRPr>
          </a:p>
          <a:p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+mj-lt"/>
                <a:ea typeface="+mj-lt"/>
                <a:cs typeface="Times New Roman" panose="02020603050405020304" charset="0"/>
              </a:rPr>
              <a:t>[1].Wang Yan 王嫣. (2021).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 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+mj-lt"/>
                <a:ea typeface="+mj-lt"/>
                <a:cs typeface="Times New Roman" panose="02020603050405020304" charset="0"/>
              </a:rPr>
              <a:t>中国的象征：我记忆中的圆桌（英文）. 疯狂英语(新读写)(04), 50. </a:t>
            </a:r>
            <a:endParaRPr lang="en-US" altLang="zh-CN" sz="2800" b="1" noProof="0" dirty="0">
              <a:ln>
                <a:noFill/>
              </a:ln>
              <a:effectLst/>
              <a:uLnTx/>
              <a:uFillTx/>
              <a:latin typeface="+mj-lt"/>
              <a:ea typeface="+mj-lt"/>
              <a:cs typeface="Times New Roman" panose="02020603050405020304" charset="0"/>
            </a:endParaRPr>
          </a:p>
          <a:p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+mj-lt"/>
                <a:ea typeface="+mj-lt"/>
                <a:cs typeface="Times New Roman" panose="02020603050405020304" charset="0"/>
              </a:rPr>
              <a:t>[2].Chen Yongjun 陈永军. (2018). 浅谈圆桌文化. 天工(06), 106-107. </a:t>
            </a:r>
            <a:endParaRPr lang="en-US" altLang="zh-CN" sz="2800" b="1" noProof="0" dirty="0">
              <a:ln>
                <a:noFill/>
              </a:ln>
              <a:effectLst/>
              <a:uLnTx/>
              <a:uFillTx/>
              <a:latin typeface="+mj-lt"/>
              <a:ea typeface="+mj-lt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ps稻壳儿佳誉设计原创店铺链接：http://chn.docer.com/works?userid=219874625_4_16_5_2"/>
          <p:cNvSpPr/>
          <p:nvPr/>
        </p:nvSpPr>
        <p:spPr>
          <a:xfrm>
            <a:off x="3992336" y="3963667"/>
            <a:ext cx="4502658" cy="1878802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18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wps稻壳儿佳誉设计原创店铺链接：http://chn.docer.com/works?userid=219874625_4_16_5_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8141" t="57579" r="70202" b="23662"/>
          <a:stretch>
            <a:fillRect/>
          </a:stretch>
        </p:blipFill>
        <p:spPr>
          <a:xfrm>
            <a:off x="3284656" y="1845990"/>
            <a:ext cx="1484891" cy="643020"/>
          </a:xfrm>
          <a:prstGeom prst="rect">
            <a:avLst/>
          </a:prstGeom>
        </p:spPr>
      </p:pic>
      <p:pic>
        <p:nvPicPr>
          <p:cNvPr id="16" name="wps稻壳儿佳誉设计原创店铺链接：http://chn.docer.com/works?userid=219874625_4_16_5_8"/>
          <p:cNvPicPr>
            <a:picLocks noChangeAspect="1"/>
          </p:cNvPicPr>
          <p:nvPr/>
        </p:nvPicPr>
        <p:blipFill rotWithShape="1">
          <a:blip r:embed="rId3"/>
          <a:srcRect l="18571" t="46126" r="57122"/>
          <a:stretch>
            <a:fillRect/>
          </a:stretch>
        </p:blipFill>
        <p:spPr>
          <a:xfrm>
            <a:off x="2481038" y="3455612"/>
            <a:ext cx="2963521" cy="2606988"/>
          </a:xfrm>
          <a:custGeom>
            <a:avLst/>
            <a:gdLst>
              <a:gd name="connsiteX0" fmla="*/ 643164 w 7721600"/>
              <a:gd name="connsiteY0" fmla="*/ 0 h 4406159"/>
              <a:gd name="connsiteX1" fmla="*/ 7721600 w 7721600"/>
              <a:gd name="connsiteY1" fmla="*/ 0 h 4406159"/>
              <a:gd name="connsiteX2" fmla="*/ 7721600 w 7721600"/>
              <a:gd name="connsiteY2" fmla="*/ 4406159 h 4406159"/>
              <a:gd name="connsiteX3" fmla="*/ 0 w 7721600"/>
              <a:gd name="connsiteY3" fmla="*/ 4406159 h 4406159"/>
              <a:gd name="connsiteX4" fmla="*/ 0 w 7721600"/>
              <a:gd name="connsiteY4" fmla="*/ 1282701 h 4406159"/>
              <a:gd name="connsiteX5" fmla="*/ 643164 w 7721600"/>
              <a:gd name="connsiteY5" fmla="*/ 1282701 h 440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600" h="4406159">
                <a:moveTo>
                  <a:pt x="643164" y="0"/>
                </a:moveTo>
                <a:lnTo>
                  <a:pt x="7721600" y="0"/>
                </a:lnTo>
                <a:lnTo>
                  <a:pt x="7721600" y="4406159"/>
                </a:lnTo>
                <a:lnTo>
                  <a:pt x="0" y="4406159"/>
                </a:lnTo>
                <a:lnTo>
                  <a:pt x="0" y="1282701"/>
                </a:lnTo>
                <a:lnTo>
                  <a:pt x="643164" y="1282701"/>
                </a:lnTo>
                <a:close/>
              </a:path>
            </a:pathLst>
          </a:custGeom>
        </p:spPr>
      </p:pic>
      <p:sp>
        <p:nvSpPr>
          <p:cNvPr id="17" name="wps稻壳儿佳誉设计原创店铺链接：http://chn.docer.com/works?userid=219874625_4_16_11"/>
          <p:cNvSpPr/>
          <p:nvPr/>
        </p:nvSpPr>
        <p:spPr>
          <a:xfrm>
            <a:off x="3875315" y="3866416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wps稻壳儿佳誉设计原创店铺链接：http://chn.docer.com/works?userid=219874625_4_16_5_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074" t="57424" r="71518" b="28222"/>
          <a:stretch>
            <a:fillRect/>
          </a:stretch>
        </p:blipFill>
        <p:spPr>
          <a:xfrm>
            <a:off x="7844190" y="4719408"/>
            <a:ext cx="1270783" cy="406975"/>
          </a:xfrm>
          <a:prstGeom prst="rect">
            <a:avLst/>
          </a:prstGeom>
        </p:spPr>
      </p:pic>
      <p:sp>
        <p:nvSpPr>
          <p:cNvPr id="14" name="wps稻壳儿佳誉设计原创店铺链接：http://chn.docer.com/works?userid=219874625_4_16_5_6"/>
          <p:cNvSpPr txBox="1"/>
          <p:nvPr/>
        </p:nvSpPr>
        <p:spPr>
          <a:xfrm>
            <a:off x="2969260" y="476250"/>
            <a:ext cx="542798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  <a:sym typeface="+mn-lt"/>
              </a:rPr>
              <a:t>Contents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  <a:sym typeface="+mn-lt"/>
            </a:endParaRPr>
          </a:p>
        </p:txBody>
      </p:sp>
      <p:pic>
        <p:nvPicPr>
          <p:cNvPr id="15" name="wps稻壳儿佳誉设计原创店铺链接：http://chn.docer.com/works?userid=219874625_4_16_5_7"/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55631" t="55741" r="27173" b="17555"/>
          <a:stretch>
            <a:fillRect/>
          </a:stretch>
        </p:blipFill>
        <p:spPr>
          <a:xfrm>
            <a:off x="5092846" y="3729367"/>
            <a:ext cx="329941" cy="3618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D855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84179" y="1867413"/>
            <a:ext cx="627014" cy="3109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/>
          <a:stretch>
            <a:fillRect/>
          </a:stretch>
        </p:blipFill>
        <p:spPr>
          <a:xfrm>
            <a:off x="-12332" y="0"/>
            <a:ext cx="3436604" cy="5455074"/>
          </a:xfrm>
          <a:prstGeom prst="rect">
            <a:avLst/>
          </a:prstGeom>
        </p:spPr>
      </p:pic>
      <p:sp>
        <p:nvSpPr>
          <p:cNvPr id="3" name="wps稻壳儿佳誉设计原创链接：http://chn.docer.com/works?userid=219874625_4_11_1"/>
          <p:cNvSpPr/>
          <p:nvPr/>
        </p:nvSpPr>
        <p:spPr>
          <a:xfrm>
            <a:off x="0" y="1564640"/>
            <a:ext cx="12192000" cy="4652645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7730" y="1719580"/>
            <a:ext cx="11551920" cy="4497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40604050505020304" charset="0"/>
                <a:ea typeface="华文行楷" panose="02010800040101010101" charset="-122"/>
                <a:cs typeface="Century Schoolbook" panose="02040604050505020304" charset="0"/>
              </a:rPr>
              <a:t>1.The symbolic meaning of round table</a:t>
            </a:r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 panose="02040604050505020304" charset="0"/>
              <a:ea typeface="华文行楷" panose="02010800040101010101" charset="-122"/>
              <a:cs typeface="Century Schoolbook" panose="02040604050505020304" charset="0"/>
            </a:endParaRPr>
          </a:p>
          <a:p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6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40604050505020304" charset="0"/>
                <a:ea typeface="华文行楷" panose="02010800040101010101" charset="-122"/>
                <a:cs typeface="Century Schoolbook" panose="02040604050505020304" charset="0"/>
              </a:rPr>
              <a:t>2.The application of round table in China</a:t>
            </a:r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 panose="02040604050505020304" charset="0"/>
              <a:ea typeface="华文行楷" panose="02010800040101010101" charset="-122"/>
              <a:cs typeface="Century Schoolbook" panose="02040604050505020304" charset="0"/>
            </a:endParaRPr>
          </a:p>
          <a:p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36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40604050505020304" charset="0"/>
                <a:ea typeface="华文行楷" panose="02010800040101010101" charset="-122"/>
                <a:cs typeface="Century Schoolbook" panose="02040604050505020304" charset="0"/>
              </a:rPr>
              <a:t>3.The round table culture in western countries</a:t>
            </a:r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 panose="02040604050505020304" charset="0"/>
              <a:ea typeface="华文行楷" panose="02010800040101010101" charset="-122"/>
              <a:cs typeface="Century Schoolbook" panose="02040604050505020304" charset="0"/>
            </a:endParaRPr>
          </a:p>
          <a:p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  <a:p>
            <a:r>
              <a:rPr lang="en-US" altLang="zh-CN" sz="36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40604050505020304" charset="0"/>
                <a:ea typeface="华文行楷" panose="02010800040101010101" charset="-122"/>
                <a:cs typeface="Century Schoolbook" panose="02040604050505020304" charset="0"/>
              </a:rPr>
              <a:t>4.Modern presentations of round table culture</a:t>
            </a:r>
            <a:endParaRPr lang="en-US" altLang="zh-CN" sz="36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Schoolbook" panose="02040604050505020304" charset="0"/>
              <a:ea typeface="华文行楷" panose="02010800040101010101" charset="-122"/>
              <a:cs typeface="Century Schoolbook" panose="02040604050505020304" charset="0"/>
            </a:endParaRPr>
          </a:p>
          <a:p>
            <a:r>
              <a:rPr lang="en-US" altLang="zh-CN" sz="36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Schoolbook" panose="02040604050505020304" charset="0"/>
                <a:ea typeface="华文行楷" panose="02010800040101010101" charset="-122"/>
                <a:cs typeface="Century Schoolbook" panose="02040604050505020304" charset="0"/>
              </a:rPr>
              <a:t>&amp;Critical Thinking</a:t>
            </a:r>
            <a:r>
              <a:rPr lang="en-US" altLang="zh-CN" sz="3600" b="1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en-US" altLang="zh-CN" sz="3600" b="1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21" name="图片 20" descr="图片包含 物体, 室内, 灯具&#10;&#10;描述已自动生成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553031" y="265964"/>
            <a:ext cx="2757066" cy="2362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ps稻壳儿佳誉设计原创店铺链接：http://chn.docer.com/works?userid=219874625_4_16_5_1"/>
          <p:cNvSpPr/>
          <p:nvPr/>
        </p:nvSpPr>
        <p:spPr>
          <a:xfrm>
            <a:off x="3879894" y="1136031"/>
            <a:ext cx="4712015" cy="4712014"/>
          </a:xfrm>
          <a:prstGeom prst="ellipse">
            <a:avLst/>
          </a:prstGeom>
          <a:solidFill>
            <a:srgbClr val="DFCBA6"/>
          </a:solidFill>
          <a:ln>
            <a:noFill/>
          </a:ln>
          <a:effectLst>
            <a:outerShdw blurRad="76200" dist="38100" dir="5400000" sx="101000" sy="101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wps稻壳儿佳誉设计原创店铺链接：http://chn.docer.com/works?userid=219874625_4_16_5_2"/>
          <p:cNvSpPr/>
          <p:nvPr/>
        </p:nvSpPr>
        <p:spPr>
          <a:xfrm>
            <a:off x="3992336" y="3963667"/>
            <a:ext cx="4502658" cy="1878802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18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wps稻壳儿佳誉设计原创店铺链接：http://chn.docer.com/works?userid=219874625_4_16_5_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8141" t="57579" r="70202" b="23662"/>
          <a:stretch>
            <a:fillRect/>
          </a:stretch>
        </p:blipFill>
        <p:spPr>
          <a:xfrm>
            <a:off x="3284656" y="1845990"/>
            <a:ext cx="1484891" cy="643020"/>
          </a:xfrm>
          <a:prstGeom prst="rect">
            <a:avLst/>
          </a:prstGeom>
        </p:spPr>
      </p:pic>
      <p:pic>
        <p:nvPicPr>
          <p:cNvPr id="16" name="wps稻壳儿佳誉设计原创店铺链接：http://chn.docer.com/works?userid=219874625_4_16_5_8"/>
          <p:cNvPicPr>
            <a:picLocks noChangeAspect="1"/>
          </p:cNvPicPr>
          <p:nvPr/>
        </p:nvPicPr>
        <p:blipFill rotWithShape="1">
          <a:blip r:embed="rId3"/>
          <a:srcRect l="18571" t="46126" r="57122"/>
          <a:stretch>
            <a:fillRect/>
          </a:stretch>
        </p:blipFill>
        <p:spPr>
          <a:xfrm>
            <a:off x="2481038" y="3455612"/>
            <a:ext cx="2963521" cy="2606988"/>
          </a:xfrm>
          <a:custGeom>
            <a:avLst/>
            <a:gdLst>
              <a:gd name="connsiteX0" fmla="*/ 643164 w 7721600"/>
              <a:gd name="connsiteY0" fmla="*/ 0 h 4406159"/>
              <a:gd name="connsiteX1" fmla="*/ 7721600 w 7721600"/>
              <a:gd name="connsiteY1" fmla="*/ 0 h 4406159"/>
              <a:gd name="connsiteX2" fmla="*/ 7721600 w 7721600"/>
              <a:gd name="connsiteY2" fmla="*/ 4406159 h 4406159"/>
              <a:gd name="connsiteX3" fmla="*/ 0 w 7721600"/>
              <a:gd name="connsiteY3" fmla="*/ 4406159 h 4406159"/>
              <a:gd name="connsiteX4" fmla="*/ 0 w 7721600"/>
              <a:gd name="connsiteY4" fmla="*/ 1282701 h 4406159"/>
              <a:gd name="connsiteX5" fmla="*/ 643164 w 7721600"/>
              <a:gd name="connsiteY5" fmla="*/ 1282701 h 440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600" h="4406159">
                <a:moveTo>
                  <a:pt x="643164" y="0"/>
                </a:moveTo>
                <a:lnTo>
                  <a:pt x="7721600" y="0"/>
                </a:lnTo>
                <a:lnTo>
                  <a:pt x="7721600" y="4406159"/>
                </a:lnTo>
                <a:lnTo>
                  <a:pt x="0" y="4406159"/>
                </a:lnTo>
                <a:lnTo>
                  <a:pt x="0" y="1282701"/>
                </a:lnTo>
                <a:lnTo>
                  <a:pt x="643164" y="1282701"/>
                </a:lnTo>
                <a:close/>
              </a:path>
            </a:pathLst>
          </a:custGeom>
        </p:spPr>
      </p:pic>
      <p:sp>
        <p:nvSpPr>
          <p:cNvPr id="17" name="wps稻壳儿佳誉设计原创店铺链接：http://chn.docer.com/works?userid=219874625_4_16_11"/>
          <p:cNvSpPr/>
          <p:nvPr/>
        </p:nvSpPr>
        <p:spPr>
          <a:xfrm>
            <a:off x="3875315" y="3866416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wps稻壳儿佳誉设计原创店铺链接：http://chn.docer.com/works?userid=219874625_4_16_5_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074" t="57424" r="71518" b="28222"/>
          <a:stretch>
            <a:fillRect/>
          </a:stretch>
        </p:blipFill>
        <p:spPr>
          <a:xfrm>
            <a:off x="7844190" y="4719408"/>
            <a:ext cx="1270783" cy="406975"/>
          </a:xfrm>
          <a:prstGeom prst="rect">
            <a:avLst/>
          </a:prstGeom>
        </p:spPr>
      </p:pic>
      <p:sp>
        <p:nvSpPr>
          <p:cNvPr id="14" name="wps稻壳儿佳誉设计原创店铺链接：http://chn.docer.com/works?userid=219874625_4_16_5_6"/>
          <p:cNvSpPr txBox="1"/>
          <p:nvPr/>
        </p:nvSpPr>
        <p:spPr>
          <a:xfrm>
            <a:off x="1643380" y="2572385"/>
            <a:ext cx="912876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1.</a:t>
            </a:r>
            <a:r>
              <a:rPr lang="en-US" altLang="zh-CN" sz="4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7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symbolic meaning</a:t>
            </a:r>
            <a:r>
              <a:rPr lang="en-US" altLang="zh-CN" sz="48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 of round table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D855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84179" y="1867413"/>
            <a:ext cx="627014" cy="3109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/>
          <a:stretch>
            <a:fillRect/>
          </a:stretch>
        </p:blipFill>
        <p:spPr>
          <a:xfrm>
            <a:off x="-12332" y="0"/>
            <a:ext cx="3436604" cy="545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wps稻壳儿佳誉设计原创链接：http://chn.docer.com/works?userid=219874625_4_11_7"/>
          <p:cNvPicPr>
            <a:picLocks noChangeAspect="1"/>
          </p:cNvPicPr>
          <p:nvPr/>
        </p:nvPicPr>
        <p:blipFill rotWithShape="1">
          <a:blip r:embed="rId1"/>
          <a:srcRect t="62074" r="71532" b="27090"/>
          <a:stretch>
            <a:fillRect/>
          </a:stretch>
        </p:blipFill>
        <p:spPr>
          <a:xfrm rot="20408830" flipH="1">
            <a:off x="8823138" y="1110957"/>
            <a:ext cx="2835884" cy="161917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46775" y="456565"/>
            <a:ext cx="2427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4800" b="1" i="1">
                <a:latin typeface="Times New Roman" panose="02020603050405020304" charset="0"/>
                <a:cs typeface="Times New Roman" panose="02020603050405020304" charset="0"/>
              </a:rPr>
              <a:t>Table</a:t>
            </a:r>
            <a:endParaRPr lang="en-US" altLang="zh-CN" sz="48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98315" y="456565"/>
            <a:ext cx="2379345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Round</a:t>
            </a:r>
            <a:endParaRPr lang="en-US" altLang="zh-CN" sz="4800" b="1" i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835" y="1535430"/>
            <a:ext cx="50304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 i="1"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en-US" altLang="zh-CN" sz="32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 i="1">
                <a:latin typeface="Times New Roman" panose="02020603050405020304" charset="0"/>
                <a:cs typeface="Times New Roman" panose="02020603050405020304" charset="0"/>
              </a:rPr>
              <a:t>Shuowen Jiezi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annotation states: "A circle represents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celestial bodies.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It‘s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whole, uniform in all directions. 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465" y="4088765"/>
            <a:ext cx="44170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highlight>
                  <a:srgbClr val="808080"/>
                </a:highligh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《说文解字注》有：“圜者天体。天屈西北而不全。圜而全，则上下四旁如一。是为浑圜之物。”</a:t>
            </a:r>
            <a:endParaRPr lang="zh-CN" altLang="en-US" sz="2800" b="1">
              <a:solidFill>
                <a:schemeClr val="bg1"/>
              </a:solidFill>
              <a:highlight>
                <a:srgbClr val="808080"/>
              </a:highligh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/>
          <a:srcRect t="14682" b="15186"/>
          <a:stretch>
            <a:fillRect/>
          </a:stretch>
        </p:blipFill>
        <p:spPr>
          <a:xfrm>
            <a:off x="6406515" y="3429000"/>
            <a:ext cx="4121785" cy="3133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右箭头 6"/>
          <p:cNvSpPr/>
          <p:nvPr/>
        </p:nvSpPr>
        <p:spPr>
          <a:xfrm>
            <a:off x="5488305" y="2179320"/>
            <a:ext cx="1225550" cy="624205"/>
          </a:xfrm>
          <a:prstGeom prst="rightArrow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412990" y="1973580"/>
            <a:ext cx="2108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Times New Roman" panose="02020603050405020304" charset="0"/>
                <a:cs typeface="Times New Roman" panose="02020603050405020304" charset="0"/>
              </a:rPr>
              <a:t>Sphere</a:t>
            </a:r>
            <a:endParaRPr lang="en-US" altLang="zh-CN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6" grpId="0"/>
      <p:bldP spid="5" grpId="1"/>
      <p:bldP spid="6" grpId="1"/>
      <p:bldP spid="7" grpId="0" animBg="1"/>
      <p:bldP spid="8" grpId="0"/>
      <p:bldP spid="7" grpId="1" animBg="1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95450" y="483235"/>
            <a:ext cx="91033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i="1">
                <a:latin typeface="Times New Roman" panose="02020603050405020304" charset="0"/>
                <a:cs typeface="Times New Roman" panose="02020603050405020304" charset="0"/>
              </a:rPr>
              <a:t>Comprehensiveness and perfection</a:t>
            </a:r>
            <a:endParaRPr lang="en-US" altLang="zh-CN" sz="44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5920" y="1909445"/>
            <a:ext cx="44761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Temple of Heaven and jade artifacts</a:t>
            </a: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13170" y="1825625"/>
            <a:ext cx="5666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Chinese classical dramas and novels </a:t>
            </a:r>
            <a:endParaRPr lang="en-US" altLang="zh-CN" sz="360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流程图: 合并 6"/>
          <p:cNvSpPr/>
          <p:nvPr/>
        </p:nvSpPr>
        <p:spPr>
          <a:xfrm>
            <a:off x="1977390" y="3378835"/>
            <a:ext cx="413385" cy="495300"/>
          </a:xfrm>
          <a:prstGeom prst="flowChartMerg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流程图: 合并 7"/>
          <p:cNvSpPr/>
          <p:nvPr/>
        </p:nvSpPr>
        <p:spPr>
          <a:xfrm>
            <a:off x="8704580" y="3269615"/>
            <a:ext cx="388620" cy="429260"/>
          </a:xfrm>
          <a:prstGeom prst="flowChartMerg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70585" y="3874135"/>
            <a:ext cx="3027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Round shape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3943985"/>
            <a:ext cx="5453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Harmonious and complete "happy ending," 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rcRect l="27567" t="18670" r="25440" b="10470"/>
          <a:stretch>
            <a:fillRect/>
          </a:stretch>
        </p:blipFill>
        <p:spPr>
          <a:xfrm>
            <a:off x="1141095" y="4519295"/>
            <a:ext cx="2085975" cy="2064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 animBg="1"/>
      <p:bldP spid="9" grpId="0"/>
      <p:bldP spid="7" grpId="1" animBg="1"/>
      <p:bldP spid="9" grpId="1"/>
      <p:bldP spid="8" grpId="0" animBg="1"/>
      <p:bldP spid="10" grpId="0"/>
      <p:bldP spid="8" grpId="1" animBg="1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18410" y="2338070"/>
            <a:ext cx="6625590" cy="12750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72155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7" name="图片 6" descr="环形组织结构图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3555" y="-267335"/>
            <a:ext cx="8747125" cy="7392035"/>
          </a:xfrm>
          <a:prstGeom prst="rect">
            <a:avLst/>
          </a:prstGeom>
        </p:spPr>
      </p:pic>
      <p:sp>
        <p:nvSpPr>
          <p:cNvPr id="8" name="燕尾形 7"/>
          <p:cNvSpPr/>
          <p:nvPr/>
        </p:nvSpPr>
        <p:spPr>
          <a:xfrm>
            <a:off x="7560310" y="4109720"/>
            <a:ext cx="941705" cy="577215"/>
          </a:xfrm>
          <a:prstGeom prst="chevron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502015" y="2729865"/>
            <a:ext cx="36899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Auspicious</a:t>
            </a:r>
            <a:endParaRPr lang="zh-CN" altLang="en-US" sz="5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en-US" sz="54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Culture</a:t>
            </a:r>
            <a:endParaRPr lang="zh-CN" altLang="en-US" sz="54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0f512112b2ad30aec9394d4a2bdb61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2890" y="0"/>
            <a:ext cx="11628755" cy="5817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5875" y="6049645"/>
            <a:ext cx="9375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Does your family eat at a round table？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ps稻壳儿佳誉设计原创店铺链接：http://chn.docer.com/works?userid=219874625_4_16_5_1"/>
          <p:cNvSpPr/>
          <p:nvPr/>
        </p:nvSpPr>
        <p:spPr>
          <a:xfrm>
            <a:off x="3879894" y="1136031"/>
            <a:ext cx="4712015" cy="4712014"/>
          </a:xfrm>
          <a:prstGeom prst="ellipse">
            <a:avLst/>
          </a:prstGeom>
          <a:solidFill>
            <a:srgbClr val="DFCBA6"/>
          </a:solidFill>
          <a:ln>
            <a:noFill/>
          </a:ln>
          <a:effectLst>
            <a:outerShdw blurRad="76200" dist="38100" dir="5400000" sx="101000" sy="101000" algn="t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wps稻壳儿佳誉设计原创店铺链接：http://chn.docer.com/works?userid=219874625_4_16_5_2"/>
          <p:cNvSpPr/>
          <p:nvPr/>
        </p:nvSpPr>
        <p:spPr>
          <a:xfrm>
            <a:off x="3992336" y="3963667"/>
            <a:ext cx="4502658" cy="1878802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18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wps稻壳儿佳誉设计原创店铺链接：http://chn.docer.com/works?userid=219874625_4_16_5_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8141" t="57579" r="70202" b="23662"/>
          <a:stretch>
            <a:fillRect/>
          </a:stretch>
        </p:blipFill>
        <p:spPr>
          <a:xfrm>
            <a:off x="3284656" y="1845990"/>
            <a:ext cx="1484891" cy="643020"/>
          </a:xfrm>
          <a:prstGeom prst="rect">
            <a:avLst/>
          </a:prstGeom>
        </p:spPr>
      </p:pic>
      <p:pic>
        <p:nvPicPr>
          <p:cNvPr id="16" name="wps稻壳儿佳誉设计原创店铺链接：http://chn.docer.com/works?userid=219874625_4_16_5_8"/>
          <p:cNvPicPr>
            <a:picLocks noChangeAspect="1"/>
          </p:cNvPicPr>
          <p:nvPr/>
        </p:nvPicPr>
        <p:blipFill rotWithShape="1">
          <a:blip r:embed="rId3"/>
          <a:srcRect l="18571" t="46126" r="57122"/>
          <a:stretch>
            <a:fillRect/>
          </a:stretch>
        </p:blipFill>
        <p:spPr>
          <a:xfrm>
            <a:off x="2481038" y="3455612"/>
            <a:ext cx="2963521" cy="2606988"/>
          </a:xfrm>
          <a:custGeom>
            <a:avLst/>
            <a:gdLst>
              <a:gd name="connsiteX0" fmla="*/ 643164 w 7721600"/>
              <a:gd name="connsiteY0" fmla="*/ 0 h 4406159"/>
              <a:gd name="connsiteX1" fmla="*/ 7721600 w 7721600"/>
              <a:gd name="connsiteY1" fmla="*/ 0 h 4406159"/>
              <a:gd name="connsiteX2" fmla="*/ 7721600 w 7721600"/>
              <a:gd name="connsiteY2" fmla="*/ 4406159 h 4406159"/>
              <a:gd name="connsiteX3" fmla="*/ 0 w 7721600"/>
              <a:gd name="connsiteY3" fmla="*/ 4406159 h 4406159"/>
              <a:gd name="connsiteX4" fmla="*/ 0 w 7721600"/>
              <a:gd name="connsiteY4" fmla="*/ 1282701 h 4406159"/>
              <a:gd name="connsiteX5" fmla="*/ 643164 w 7721600"/>
              <a:gd name="connsiteY5" fmla="*/ 1282701 h 440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600" h="4406159">
                <a:moveTo>
                  <a:pt x="643164" y="0"/>
                </a:moveTo>
                <a:lnTo>
                  <a:pt x="7721600" y="0"/>
                </a:lnTo>
                <a:lnTo>
                  <a:pt x="7721600" y="4406159"/>
                </a:lnTo>
                <a:lnTo>
                  <a:pt x="0" y="4406159"/>
                </a:lnTo>
                <a:lnTo>
                  <a:pt x="0" y="1282701"/>
                </a:lnTo>
                <a:lnTo>
                  <a:pt x="643164" y="1282701"/>
                </a:lnTo>
                <a:close/>
              </a:path>
            </a:pathLst>
          </a:custGeom>
        </p:spPr>
      </p:pic>
      <p:sp>
        <p:nvSpPr>
          <p:cNvPr id="17" name="wps稻壳儿佳誉设计原创店铺链接：http://chn.docer.com/works?userid=219874625_4_16_11"/>
          <p:cNvSpPr/>
          <p:nvPr/>
        </p:nvSpPr>
        <p:spPr>
          <a:xfrm>
            <a:off x="3875315" y="3866416"/>
            <a:ext cx="4664982" cy="1972548"/>
          </a:xfrm>
          <a:custGeom>
            <a:avLst/>
            <a:gdLst>
              <a:gd name="connsiteX0" fmla="*/ 0 w 5232911"/>
              <a:gd name="connsiteY0" fmla="*/ 0 h 2270681"/>
              <a:gd name="connsiteX1" fmla="*/ 5232911 w 5232911"/>
              <a:gd name="connsiteY1" fmla="*/ 0 h 2270681"/>
              <a:gd name="connsiteX2" fmla="*/ 5208821 w 5232911"/>
              <a:gd name="connsiteY2" fmla="*/ 157842 h 2270681"/>
              <a:gd name="connsiteX3" fmla="*/ 2616455 w 5232911"/>
              <a:gd name="connsiteY3" fmla="*/ 2270681 h 2270681"/>
              <a:gd name="connsiteX4" fmla="*/ 24089 w 5232911"/>
              <a:gd name="connsiteY4" fmla="*/ 157842 h 227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2911" h="2270681">
                <a:moveTo>
                  <a:pt x="0" y="0"/>
                </a:moveTo>
                <a:lnTo>
                  <a:pt x="5232911" y="0"/>
                </a:lnTo>
                <a:lnTo>
                  <a:pt x="5208821" y="157842"/>
                </a:lnTo>
                <a:cubicBezTo>
                  <a:pt x="4962080" y="1363637"/>
                  <a:pt x="3895193" y="2270681"/>
                  <a:pt x="2616455" y="2270681"/>
                </a:cubicBezTo>
                <a:cubicBezTo>
                  <a:pt x="1337717" y="2270681"/>
                  <a:pt x="270830" y="1363637"/>
                  <a:pt x="24089" y="157842"/>
                </a:cubicBezTo>
                <a:close/>
              </a:path>
            </a:pathLst>
          </a:custGeom>
          <a:blipFill dpi="0" rotWithShape="1">
            <a:blip r:embed="rId1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wps稻壳儿佳誉设计原创店铺链接：http://chn.docer.com/works?userid=219874625_4_16_5_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6074" t="57424" r="71518" b="28222"/>
          <a:stretch>
            <a:fillRect/>
          </a:stretch>
        </p:blipFill>
        <p:spPr>
          <a:xfrm>
            <a:off x="7844190" y="4706708"/>
            <a:ext cx="1270783" cy="406975"/>
          </a:xfrm>
          <a:prstGeom prst="rect">
            <a:avLst/>
          </a:prstGeom>
        </p:spPr>
      </p:pic>
      <p:sp>
        <p:nvSpPr>
          <p:cNvPr id="14" name="wps稻壳儿佳誉设计原创店铺链接：http://chn.docer.com/works?userid=219874625_4_16_5_6"/>
          <p:cNvSpPr txBox="1"/>
          <p:nvPr/>
        </p:nvSpPr>
        <p:spPr>
          <a:xfrm>
            <a:off x="2148205" y="2489200"/>
            <a:ext cx="8919845" cy="1983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2.</a:t>
            </a:r>
            <a:r>
              <a:rPr lang="en-US" altLang="zh-CN" sz="4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7200" i="1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application</a:t>
            </a:r>
            <a:r>
              <a:rPr lang="en-US" altLang="zh-CN" sz="4800" noProof="0" dirty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  <a:sym typeface="+mn-ea"/>
              </a:rPr>
              <a:t> of round table in China</a:t>
            </a:r>
            <a:endParaRPr lang="en-US" altLang="zh-CN" sz="480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D855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84179" y="1867413"/>
            <a:ext cx="627014" cy="31091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/>
          <a:stretch>
            <a:fillRect/>
          </a:stretch>
        </p:blipFill>
        <p:spPr>
          <a:xfrm>
            <a:off x="176898" y="-200025"/>
            <a:ext cx="3436604" cy="545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ps稻壳儿佳誉设计原创链接：http://chn.docer.com/works?userid=219874625_4_11_1"/>
          <p:cNvSpPr/>
          <p:nvPr/>
        </p:nvSpPr>
        <p:spPr>
          <a:xfrm>
            <a:off x="-12700" y="1116104"/>
            <a:ext cx="12204700" cy="4758791"/>
          </a:xfrm>
          <a:prstGeom prst="rect">
            <a:avLst/>
          </a:prstGeom>
          <a:solidFill>
            <a:srgbClr val="DFC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wps稻壳儿佳誉设计原创链接：http://chn.docer.com/works?userid=219874625_4_11_3"/>
          <p:cNvGrpSpPr/>
          <p:nvPr/>
        </p:nvGrpSpPr>
        <p:grpSpPr>
          <a:xfrm>
            <a:off x="8425498" y="966312"/>
            <a:ext cx="1632585" cy="373996"/>
            <a:chOff x="-164379" y="2115819"/>
            <a:chExt cx="4132029" cy="946576"/>
          </a:xfrm>
        </p:grpSpPr>
        <p:grpSp>
          <p:nvGrpSpPr>
            <p:cNvPr id="5" name="组合 4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10" name="弧形 9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1" name="直接连接符 10"/>
              <p:cNvCxnSpPr>
                <a:stCxn id="10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弧形 12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7" name="弧形 6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" name="直接连接符 7"/>
              <p:cNvCxnSpPr>
                <a:stCxn id="7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wps稻壳儿佳誉设计原创链接：http://chn.docer.com/works?userid=219874625_4_11_4"/>
          <p:cNvGrpSpPr/>
          <p:nvPr/>
        </p:nvGrpSpPr>
        <p:grpSpPr>
          <a:xfrm flipV="1">
            <a:off x="8689934" y="1508420"/>
            <a:ext cx="1103713" cy="252841"/>
            <a:chOff x="-164379" y="2115819"/>
            <a:chExt cx="4132029" cy="946576"/>
          </a:xfrm>
        </p:grpSpPr>
        <p:grpSp>
          <p:nvGrpSpPr>
            <p:cNvPr id="15" name="组合 14"/>
            <p:cNvGrpSpPr/>
            <p:nvPr/>
          </p:nvGrpSpPr>
          <p:grpSpPr>
            <a:xfrm>
              <a:off x="-164379" y="2115819"/>
              <a:ext cx="2833724" cy="473287"/>
              <a:chOff x="-8578756" y="1524000"/>
              <a:chExt cx="7847236" cy="1310640"/>
            </a:xfrm>
          </p:grpSpPr>
          <p:sp>
            <p:nvSpPr>
              <p:cNvPr id="20" name="弧形 19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1" name="直接连接符 20"/>
              <p:cNvCxnSpPr>
                <a:stCxn id="20" idx="0"/>
              </p:cNvCxnSpPr>
              <p:nvPr/>
            </p:nvCxnSpPr>
            <p:spPr>
              <a:xfrm flipH="1">
                <a:off x="-8578756" y="1524000"/>
                <a:ext cx="719191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弧形 22"/>
              <p:cNvSpPr/>
              <p:nvPr/>
            </p:nvSpPr>
            <p:spPr>
              <a:xfrm>
                <a:off x="-2255791" y="1524000"/>
                <a:ext cx="1310641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flipH="1" flipV="1">
              <a:off x="1601698" y="2589108"/>
              <a:ext cx="2365952" cy="473287"/>
              <a:chOff x="-7283387" y="1524000"/>
              <a:chExt cx="6551867" cy="1310640"/>
            </a:xfrm>
          </p:grpSpPr>
          <p:sp>
            <p:nvSpPr>
              <p:cNvPr id="17" name="弧形 16"/>
              <p:cNvSpPr/>
              <p:nvPr/>
            </p:nvSpPr>
            <p:spPr>
              <a:xfrm>
                <a:off x="-2042160" y="1524000"/>
                <a:ext cx="1310640" cy="131064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8" name="直接连接符 17"/>
              <p:cNvCxnSpPr>
                <a:stCxn id="17" idx="0"/>
              </p:cNvCxnSpPr>
              <p:nvPr/>
            </p:nvCxnSpPr>
            <p:spPr>
              <a:xfrm flipH="1" flipV="1">
                <a:off x="-7283387" y="1524001"/>
                <a:ext cx="5896546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H="1">
                <a:off x="-2971800" y="2834640"/>
                <a:ext cx="158496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wps稻壳儿佳誉设计原创链接：http://chn.docer.com/works?userid=219874625_4_11_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6714" y="-347114"/>
            <a:ext cx="1980407" cy="3346452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1890395" y="1008380"/>
            <a:ext cx="2437130" cy="13119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8014970" y="906145"/>
            <a:ext cx="2453640" cy="13119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360295" y="1080135"/>
            <a:ext cx="1744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</a:rPr>
              <a:t>F</a:t>
            </a:r>
            <a:r>
              <a:rPr lang="zh-CN" altLang="en-US" sz="3600" b="1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</a:rPr>
              <a:t>amily </a:t>
            </a:r>
            <a:r>
              <a:rPr lang="en-US" altLang="zh-CN" sz="3600" b="1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</a:rPr>
              <a:t>M</a:t>
            </a:r>
            <a:r>
              <a:rPr lang="zh-CN" altLang="en-US" sz="3600" b="1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</a:rPr>
              <a:t>eals</a:t>
            </a:r>
            <a:endParaRPr lang="zh-CN" altLang="en-US" sz="3600" b="1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charset="0"/>
              <a:cs typeface="Britannic Bold" panose="020B090306070302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113395" y="977900"/>
            <a:ext cx="2256790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sz="3600" b="1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charset="0"/>
                <a:cs typeface="Britannic Bold" panose="020B0903060703020204" charset="0"/>
                <a:sym typeface="+mn-ea"/>
              </a:rPr>
              <a:t>Official Banquets</a:t>
            </a:r>
            <a:endParaRPr lang="zh-CN" altLang="en-US" sz="3600" b="1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charset="0"/>
              <a:cs typeface="Britannic Bold" panose="020B090306070302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8540" y="3100705"/>
            <a:ext cx="44284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noProof="0" dirty="0">
                <a:solidFill>
                  <a:schemeClr val="bg1"/>
                </a:solidFill>
                <a:highlight>
                  <a:srgbClr val="808080"/>
                </a:highlight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The harmony and happiness of the family</a:t>
            </a:r>
            <a:endParaRPr lang="en-US" altLang="zh-CN" sz="3200" b="1" i="1" noProof="0" dirty="0">
              <a:solidFill>
                <a:schemeClr val="bg1"/>
              </a:solidFill>
              <a:highlight>
                <a:srgbClr val="808080"/>
              </a:highlight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2564765" y="2530475"/>
            <a:ext cx="529590" cy="541655"/>
          </a:xfrm>
          <a:prstGeom prst="downArrow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下箭头 25"/>
          <p:cNvSpPr/>
          <p:nvPr/>
        </p:nvSpPr>
        <p:spPr>
          <a:xfrm>
            <a:off x="9006205" y="2392680"/>
            <a:ext cx="471170" cy="530225"/>
          </a:xfrm>
          <a:prstGeom prst="downArrow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827520" y="2969895"/>
            <a:ext cx="48285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noProof="0" dirty="0">
                <a:solidFill>
                  <a:schemeClr val="bg1"/>
                </a:solidFill>
                <a:highlight>
                  <a:srgbClr val="808080"/>
                </a:highlight>
                <a:latin typeface="Times New Roman" panose="02020603050405020304" charset="0"/>
                <a:ea typeface="华文行楷" panose="02010800040101010101" charset="-122"/>
                <a:cs typeface="Times New Roman" panose="02020603050405020304" charset="0"/>
              </a:rPr>
              <a:t>The equality and unity between the monarch and his ministers</a:t>
            </a:r>
            <a:endParaRPr lang="en-US" altLang="zh-CN" sz="3200" b="1" i="1" noProof="0" dirty="0">
              <a:solidFill>
                <a:schemeClr val="bg1"/>
              </a:solidFill>
              <a:highlight>
                <a:srgbClr val="808080"/>
              </a:highlight>
              <a:latin typeface="Times New Roman" panose="02020603050405020304" charset="0"/>
              <a:ea typeface="华文行楷" panose="02010800040101010101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10865" y="-6350"/>
            <a:ext cx="61334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latin typeface="Times New Roman" panose="02020603050405020304" charset="0"/>
                <a:cs typeface="Times New Roman" panose="02020603050405020304" charset="0"/>
              </a:rPr>
              <a:t>In Ancient China</a:t>
            </a:r>
            <a:endParaRPr lang="en-US" altLang="zh-CN" sz="6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/>
          <a:srcRect l="5560" t="23805" r="7613" b="24336"/>
          <a:stretch>
            <a:fillRect/>
          </a:stretch>
        </p:blipFill>
        <p:spPr>
          <a:xfrm>
            <a:off x="735330" y="4177030"/>
            <a:ext cx="4711700" cy="25425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4441825"/>
            <a:ext cx="4445000" cy="264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2" grpId="0" animBg="1"/>
      <p:bldP spid="34" grpId="0"/>
      <p:bldP spid="24" grpId="0"/>
      <p:bldP spid="25" grpId="0" animBg="1"/>
      <p:bldP spid="32" grpId="1" animBg="1"/>
      <p:bldP spid="34" grpId="1"/>
      <p:bldP spid="24" grpId="1"/>
      <p:bldP spid="25" grpId="1" animBg="1"/>
      <p:bldP spid="33" grpId="0" animBg="1"/>
      <p:bldP spid="35" grpId="0"/>
      <p:bldP spid="26" grpId="0" animBg="1"/>
      <p:bldP spid="28" grpId="0"/>
      <p:bldP spid="33" grpId="1" animBg="1"/>
      <p:bldP spid="35" grpId="1"/>
      <p:bldP spid="26" grpId="1" animBg="1"/>
      <p:bldP spid="28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305.02157480314963,&quot;left&quot;:58.646771653543304,&quot;top&quot;:89.09204724409449,&quot;width&quot;:821.9909448818896}"/>
</p:tagLst>
</file>

<file path=ppt/tags/tag10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11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12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13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14.xml><?xml version="1.0" encoding="utf-8"?>
<p:tagLst xmlns:p="http://schemas.openxmlformats.org/presentationml/2006/main">
  <p:tag name="KSO_WM_DIAGRAM_VIRTUALLY_FRAME" val="{&quot;height&quot;:459.29689982590696,&quot;left&quot;:98.37842519685039,&quot;top&quot;:43.07669291338585,&quot;width&quot;:822.5997022129743}"/>
</p:tagLst>
</file>

<file path=ppt/tags/tag15.xml><?xml version="1.0" encoding="utf-8"?>
<p:tagLst xmlns:p="http://schemas.openxmlformats.org/presentationml/2006/main">
  <p:tag name="KSO_WM_DIAGRAM_VIRTUALLY_FRAME" val="{&quot;height&quot;:459.29689982590696,&quot;left&quot;:98.37842519685039,&quot;top&quot;:43.07669291338585,&quot;width&quot;:822.5997022129743}"/>
</p:tagLst>
</file>

<file path=ppt/tags/tag16.xml><?xml version="1.0" encoding="utf-8"?>
<p:tagLst xmlns:p="http://schemas.openxmlformats.org/presentationml/2006/main">
  <p:tag name="KSO_WM_DIAGRAM_VIRTUALLY_FRAME" val="{&quot;height&quot;:126.25,&quot;left&quot;:-14.85,&quot;top&quot;:343.2,&quot;width&quot;:936.6}"/>
</p:tagLst>
</file>

<file path=ppt/tags/tag17.xml><?xml version="1.0" encoding="utf-8"?>
<p:tagLst xmlns:p="http://schemas.openxmlformats.org/presentationml/2006/main">
  <p:tag name="KSO_WM_DIAGRAM_VIRTUALLY_FRAME" val="{&quot;height&quot;:126.25,&quot;left&quot;:-14.85,&quot;top&quot;:343.2,&quot;width&quot;:936.6}"/>
</p:tagLst>
</file>

<file path=ppt/tags/tag18.xml><?xml version="1.0" encoding="utf-8"?>
<p:tagLst xmlns:p="http://schemas.openxmlformats.org/presentationml/2006/main">
  <p:tag name="KSO_WM_DIAGRAM_VIRTUALLY_FRAME" val="{&quot;height&quot;:126.25,&quot;left&quot;:-14.85,&quot;top&quot;:343.2,&quot;width&quot;:936.6}"/>
</p:tagLst>
</file>

<file path=ppt/tags/tag19.xml><?xml version="1.0" encoding="utf-8"?>
<p:tagLst xmlns:p="http://schemas.openxmlformats.org/presentationml/2006/main">
  <p:tag name="KSO_WM_DIAGRAM_VIRTUALLY_FRAME" val="{&quot;height&quot;:126.25,&quot;left&quot;:-14.85,&quot;top&quot;:343.2,&quot;width&quot;:936.6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commondata" val="eyJjb3VudCI6MTksImhkaWQiOiJkZGM4MDdlYTczMzg3YzUyYjViMzcxOWM3MDY1NzFlMSIsInVzZXJDb3VudCI6MTl9"/>
</p:tagLst>
</file>

<file path=ppt/tags/tag3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4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5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6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7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8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ags/tag9.xml><?xml version="1.0" encoding="utf-8"?>
<p:tagLst xmlns:p="http://schemas.openxmlformats.org/presentationml/2006/main">
  <p:tag name="KSO_WM_DIAGRAM_VIRTUALLY_FRAME" val="{&quot;height&quot;:459.0731500769281,&quot;left&quot;:18.65,&quot;top&quot;:113.9522042537806,&quot;width&quot;:901.4806596161034}"/>
</p:tagLst>
</file>

<file path=ppt/theme/theme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1790</Words>
  <Application>WPS 演示</Application>
  <PresentationFormat>宽屏</PresentationFormat>
  <Paragraphs>124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等线</vt:lpstr>
      <vt:lpstr>Calibri</vt:lpstr>
      <vt:lpstr>方正清刻本悦宋简体</vt:lpstr>
      <vt:lpstr>楷体</vt:lpstr>
      <vt:lpstr>Century Schoolbook</vt:lpstr>
      <vt:lpstr>华文行楷</vt:lpstr>
      <vt:lpstr>Times New Roman</vt:lpstr>
      <vt:lpstr>华文仿宋</vt:lpstr>
      <vt:lpstr>Comic Sans MS</vt:lpstr>
      <vt:lpstr>Britannic Bold</vt:lpstr>
      <vt:lpstr>WenYue GuDianMingChaoTi (Non-Commercial Use)</vt:lpstr>
      <vt:lpstr>微软雅黑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USER-</dc:creator>
  <cp:lastModifiedBy>Lenovo</cp:lastModifiedBy>
  <cp:revision>164</cp:revision>
  <dcterms:created xsi:type="dcterms:W3CDTF">2017-04-26T07:31:00Z</dcterms:created>
  <dcterms:modified xsi:type="dcterms:W3CDTF">2024-05-30T15:30:06Z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v1.0_mb_VlGndfV6Msy0LcXcwMnwWw==</vt:lpwstr>
  </property>
  <property fmtid="{D5CDD505-2E9C-101B-9397-08002B2CF9AE}" pid="4" name="ICV">
    <vt:lpwstr>3A1DC18B6553411DA3736CD06D0323DD_11</vt:lpwstr>
  </property>
</Properties>
</file>