
<file path=[Content_Types].xml><?xml version="1.0" encoding="utf-8"?>
<Types xmlns="http://schemas.openxmlformats.org/package/2006/content-types">
  <Default Extension="jpeg" ContentType="image/jpeg"/>
  <Default Extension="jpeg@f_auto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10" r:id="rId2"/>
    <p:sldId id="411" r:id="rId3"/>
    <p:sldId id="434" r:id="rId4"/>
    <p:sldId id="412" r:id="rId5"/>
    <p:sldId id="435" r:id="rId6"/>
    <p:sldId id="416" r:id="rId7"/>
    <p:sldId id="413" r:id="rId8"/>
    <p:sldId id="436" r:id="rId9"/>
    <p:sldId id="437" r:id="rId10"/>
    <p:sldId id="428" r:id="rId11"/>
    <p:sldId id="420" r:id="rId12"/>
    <p:sldId id="421" r:id="rId13"/>
    <p:sldId id="438" r:id="rId14"/>
    <p:sldId id="431" r:id="rId15"/>
    <p:sldId id="43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FA63-1EBF-409E-9D85-B0B6B524B418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FA53-5DB0-4F92-B8A1-C89E07CBD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21DBC-5336-CBD6-29BA-DA19C1609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3847A1-DE18-D952-F551-6078C1C75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244EA3-507D-7E94-156C-DF36E7FC0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6696BA-99C2-07EF-71E6-78E3CBC35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5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DE66F-FBB5-F096-0B39-18FC766D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49E07E-E3DE-8690-C6A6-5FDCBE4E8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A3F13B-4FBF-F2CC-3A09-694FFFD02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E294EF-68A9-BB21-F9A2-4B94191F8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2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971F-A528-BDE3-1520-F17999779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6C9F5E-8585-C46F-5278-D75044B1F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610A964-D2F9-5DA2-E7A5-8CC8193AB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BB865C-6173-07DC-C655-B6D1EB85E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09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60EF0-27D5-4E1B-8B98-FFF90C7DB4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2145-0637-5B6C-A9A6-5C449ABB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EF9A62-F061-6BD2-F71D-D07545F96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E0D7C34-2BDE-48DC-BB67-A65B39D51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B194AF-EACF-0485-FDC4-F8D3BDE53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60EF0-27D5-4E1B-8B98-FFF90C7DB46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67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D861E-7594-45ED-B7BC-28C2B7C08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D10E3B-3E4B-131A-BC7D-ACEE34F0F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680050-CC9D-2A50-5C2C-A41CAEE19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3E9260-7F79-9E9D-3C26-CE323D16E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05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1A24B-51B5-A494-C310-EA1E58F68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29FFFC-37F7-EF91-043D-90FD5057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8D43E2-DC7B-F86D-6243-93DBCF7F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3B237-9309-667B-D110-D59F5524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585749-86FE-4C06-D0F9-423ED440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66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54F23A-6CCD-1E45-2230-A16DE725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244967-4A4E-1DAD-10B1-D359B5000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201D2D-3006-C820-EFF8-F58025A3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FB34C2-73CB-C062-8C16-1AE62B1F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58391B-B78A-3B0F-9AFE-5DF0B7C8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24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B2CD4D-04F7-6012-FB47-7570BBC75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23B035-149C-331E-164E-DCCDC8E57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EA9B43-2296-48EE-B819-26EF463F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A3EE7B-C5E9-B37D-1E54-9A524B1A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1E3E6-1E1B-5361-33F1-E0175551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26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65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16894-ED50-403C-1815-77740747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EC4B3F-0775-D593-C382-40E4B6A4A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42AFE7-6F3F-6D04-76B7-C3ECC510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D5BB0-8420-BDC0-3F27-A6D23EBC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7D45C5-54D7-B2C7-0023-C84B534B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18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202472-5FAA-CD73-5DD8-9518FAFA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F4013A-7974-C5E1-63C4-F33C64313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33DC80-A72F-690D-F146-0067D338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917FF9-B84C-7741-1C7B-3CB7E8EC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FEF059-F902-A815-E3DC-F6EA8062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6B4A2-C6A6-5321-A9CE-E598F427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18671B-3DFD-B7BB-5B92-4B78EB5A4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D45AEA-6D63-1812-D9B9-49299769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220000-16A3-54C8-0B1F-4FC4C8F6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2484C2-5AAA-A9F7-4350-C41659BF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A1471F-B099-7557-A598-C6D9050D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60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4AA22-3FF1-800E-81D5-BDBC9970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9BE673-FAB8-4DA7-2AE0-D5714CD3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117E05-1DB1-292E-4838-34EFFDF79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AADAE3-EDB6-D16C-49C0-9C2B336BC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71D91C-FDFB-E50F-F5DB-69A594BAD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9B76F8-319B-37AC-90CA-5C240142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17AECAE-27EE-9BB4-BFA8-6B7CDF41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F791A4-D10C-0265-AC3F-33CAA75D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09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88C10-3A2C-9CFB-9FC1-6BDA111F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CF8A16-2058-76C5-A8FF-CE2BE39B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124DCB-6126-209E-9148-731899AF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7978C3-9FC3-FCD8-ABBD-51A1E8D1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62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944736-B8E7-597E-2528-BD16B31F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CCECFD-A623-FA1F-617C-C65BC0D6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DD2431-17DC-3655-C91F-AC08A742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D33D97-1B1F-4E20-DE9F-43A340C9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2AAD65-E804-AEF4-6CE4-84D1BA71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264031-CEE1-0890-17F9-3E06F5450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30C0F7-698C-A96C-BA9C-990987F3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3A39E4-6865-20CE-FDB6-3E80909D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8202F-05F2-9E65-1596-9FF7978E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65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2D082-B1F3-4AD9-6EE2-A55BB946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1DF614-0D2B-CA89-7D5E-A12AA3D6F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DCA7BE-AAB0-5851-5029-4D1CA460A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3DB05A-9D8C-D9AF-A0D1-47948B46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7E2CF7-B691-B641-33F6-03E74DF4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E07425-571C-C2B7-17C1-4380B681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9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3F6B68-6F92-FBF6-AC6F-11A9F6B6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77A42C-3527-E21C-FEF9-4F680D023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9418C0-A271-40A2-49FF-C05F12BEA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19DC-CA6B-40BC-8D26-C7CA5A64A394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2E2D95-80A8-0E5C-B842-BA748EE07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BB3695-0F7E-839F-6B17-D3A9D91ED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C09B-991D-4E05-B105-7074926D6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4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@f_auto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78879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5"/>
          <p:cNvSpPr txBox="1">
            <a:spLocks noChangeArrowheads="1"/>
          </p:cNvSpPr>
          <p:nvPr/>
        </p:nvSpPr>
        <p:spPr bwMode="auto">
          <a:xfrm>
            <a:off x="6096000" y="4597331"/>
            <a:ext cx="2455469" cy="3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9363"/>
                </a:solidFill>
              </a14:hiddenFill>
            </a:ext>
          </a:extLst>
        </p:spPr>
        <p:txBody>
          <a:bodyPr vert="horz" wrap="square" lIns="91416" tIns="45708" rIns="91416" bIns="45708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Presented by Jiao </a:t>
            </a:r>
            <a:r>
              <a:rPr lang="en-US" altLang="zh-CN" sz="14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Mengting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14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3242921" y="1830579"/>
            <a:ext cx="5706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spc="300" dirty="0">
                <a:solidFill>
                  <a:srgbClr val="E47E2A"/>
                </a:solidFill>
                <a:effectLst/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Marriage and Burial Customs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spc="300" dirty="0">
                <a:solidFill>
                  <a:srgbClr val="E47E2A"/>
                </a:solidFill>
                <a:effectLst/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of Tujia People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867867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3335" y="269875"/>
            <a:ext cx="12212955" cy="636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F1803D24-1FE8-C502-369E-EE417C3EC06C}"/>
              </a:ext>
            </a:extLst>
          </p:cNvPr>
          <p:cNvSpPr/>
          <p:nvPr/>
        </p:nvSpPr>
        <p:spPr>
          <a:xfrm>
            <a:off x="467232" y="499338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7235C9-1D83-FAF8-A972-A2F58F37AD16}"/>
              </a:ext>
            </a:extLst>
          </p:cNvPr>
          <p:cNvSpPr txBox="1"/>
          <p:nvPr/>
        </p:nvSpPr>
        <p:spPr>
          <a:xfrm>
            <a:off x="1040922" y="379416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ym typeface="+mn-lt"/>
              </a:rPr>
              <a:t>Tujia Burial Customs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B2A4B1-B4E4-E2AA-B331-AAFB666C049B}"/>
              </a:ext>
            </a:extLst>
          </p:cNvPr>
          <p:cNvSpPr txBox="1"/>
          <p:nvPr/>
        </p:nvSpPr>
        <p:spPr>
          <a:xfrm>
            <a:off x="6167047" y="1035465"/>
            <a:ext cx="5844844" cy="499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Cremation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Historically, the Tujia people were among the first to practice cremation as a burial method.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Rock Coffin Burial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Another traditional burial practice involving the use of rock formations as natural coffins.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Modern Practices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Contemporary Tujia funeral customs have evolved to incorporate unique national characteristics.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E075DDD-2BE6-9D47-13D1-63B873C2A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8" y="1708939"/>
            <a:ext cx="5219094" cy="350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B7F749E4-BB45-EBDE-72ED-5A55931E519C}"/>
              </a:ext>
            </a:extLst>
          </p:cNvPr>
          <p:cNvSpPr txBox="1"/>
          <p:nvPr/>
        </p:nvSpPr>
        <p:spPr>
          <a:xfrm>
            <a:off x="153285" y="1330990"/>
            <a:ext cx="6235663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Tujia funeral dance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, recorded since the Sui and Tang dynasties, is a wild and energetic tribute to the deceased. This important custom serves to honor the dead and comfort the living. The dance is characterized by its unique musical composition and movements.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微软雅黑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"Jumping mourning"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is a crucial part of the funeral, where neighbors gather to perform the dance. Led by a Taoist priest, with the eldest son holding the deceased's spiritual tablet, mourners dance vigorously in the courtyard, forming various formations.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7C81309-9CCF-8924-AD5F-D62570F129C6}"/>
              </a:ext>
            </a:extLst>
          </p:cNvPr>
          <p:cNvSpPr/>
          <p:nvPr/>
        </p:nvSpPr>
        <p:spPr>
          <a:xfrm>
            <a:off x="467232" y="499338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CF773CE-BF47-8BC8-B718-7EF681F19B6C}"/>
              </a:ext>
            </a:extLst>
          </p:cNvPr>
          <p:cNvSpPr txBox="1"/>
          <p:nvPr/>
        </p:nvSpPr>
        <p:spPr>
          <a:xfrm>
            <a:off x="1040922" y="379416"/>
            <a:ext cx="569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ym typeface="+mn-lt"/>
              </a:rPr>
              <a:t>The Funeral Dance Tradition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6C3023D-6E1B-05E4-3332-C755C39D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00" y="830414"/>
            <a:ext cx="3683337" cy="25362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9159315-A296-0505-ED28-8E016DEE2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3136612"/>
            <a:ext cx="3975357" cy="26323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E6638435-596A-94B1-C040-1F61A04EB199}"/>
              </a:ext>
            </a:extLst>
          </p:cNvPr>
          <p:cNvSpPr/>
          <p:nvPr/>
        </p:nvSpPr>
        <p:spPr>
          <a:xfrm>
            <a:off x="467232" y="499338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67E99E-8F0E-2489-89A8-3C806F3483AC}"/>
              </a:ext>
            </a:extLst>
          </p:cNvPr>
          <p:cNvSpPr txBox="1"/>
          <p:nvPr/>
        </p:nvSpPr>
        <p:spPr>
          <a:xfrm>
            <a:off x="1040922" y="379416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Mourning Hall Singing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DF9C4B07-989C-4248-000C-C94827DEBB4A}"/>
              </a:ext>
            </a:extLst>
          </p:cNvPr>
          <p:cNvSpPr/>
          <p:nvPr/>
        </p:nvSpPr>
        <p:spPr>
          <a:xfrm rot="5400000">
            <a:off x="6324119" y="1502739"/>
            <a:ext cx="1464281" cy="73955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857902A-8E77-6B4D-6EB1-71E946759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0" y="1820561"/>
            <a:ext cx="5743835" cy="3215566"/>
          </a:xfrm>
          <a:prstGeom prst="rect">
            <a:avLst/>
          </a:prstGeom>
        </p:spPr>
      </p:pic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69BB126A-1A92-1182-A306-E3272D72AD00}"/>
              </a:ext>
            </a:extLst>
          </p:cNvPr>
          <p:cNvSpPr/>
          <p:nvPr/>
        </p:nvSpPr>
        <p:spPr>
          <a:xfrm rot="5400000">
            <a:off x="6324119" y="3317685"/>
            <a:ext cx="1464282" cy="73955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五边形 15">
            <a:extLst>
              <a:ext uri="{FF2B5EF4-FFF2-40B4-BE49-F238E27FC236}">
                <a16:creationId xmlns:a16="http://schemas.microsoft.com/office/drawing/2014/main" id="{36A9D93F-17CE-386F-77FA-EA7276F86174}"/>
              </a:ext>
            </a:extLst>
          </p:cNvPr>
          <p:cNvSpPr/>
          <p:nvPr/>
        </p:nvSpPr>
        <p:spPr>
          <a:xfrm rot="5400000">
            <a:off x="6324119" y="5132631"/>
            <a:ext cx="1464282" cy="73955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861BE9-FC8E-E05F-766F-C4BC067A169D}"/>
              </a:ext>
            </a:extLst>
          </p:cNvPr>
          <p:cNvSpPr txBox="1"/>
          <p:nvPr/>
        </p:nvSpPr>
        <p:spPr>
          <a:xfrm>
            <a:off x="6793023" y="1343891"/>
            <a:ext cx="52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C1D47E6-BC07-8A88-9A17-3FB6E9CDBF00}"/>
              </a:ext>
            </a:extLst>
          </p:cNvPr>
          <p:cNvSpPr txBox="1"/>
          <p:nvPr/>
        </p:nvSpPr>
        <p:spPr>
          <a:xfrm>
            <a:off x="6793022" y="3157528"/>
            <a:ext cx="52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2</a:t>
            </a:r>
            <a:endParaRPr lang="zh-CN" altLang="en-US" sz="4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E10F5DD-6685-E926-7F5F-BCD2BB52175E}"/>
              </a:ext>
            </a:extLst>
          </p:cNvPr>
          <p:cNvSpPr txBox="1"/>
          <p:nvPr/>
        </p:nvSpPr>
        <p:spPr>
          <a:xfrm>
            <a:off x="6793022" y="4925291"/>
            <a:ext cx="52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3</a:t>
            </a:r>
            <a:endParaRPr lang="zh-CN" altLang="en-US" sz="4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2C05AFD-E711-B6E5-4568-90C12BED504A}"/>
              </a:ext>
            </a:extLst>
          </p:cNvPr>
          <p:cNvSpPr txBox="1"/>
          <p:nvPr/>
        </p:nvSpPr>
        <p:spPr>
          <a:xfrm>
            <a:off x="7592286" y="969046"/>
            <a:ext cx="439735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Setting the Scene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Mourners gather around the coffin in the main hall, with a cowry drum placed in a wooden foot basin.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E54367F-6918-E4DA-4090-35540DD1F3BB}"/>
              </a:ext>
            </a:extLst>
          </p:cNvPr>
          <p:cNvSpPr txBox="1"/>
          <p:nvPr/>
        </p:nvSpPr>
        <p:spPr>
          <a:xfrm>
            <a:off x="7532572" y="2809968"/>
            <a:ext cx="445707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Performance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Singers beat drums and recite auspicious words, narrating the deceased's life experiences and achievements.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CFF08F5-C1B0-DF83-D07D-EC0056049A4C}"/>
              </a:ext>
            </a:extLst>
          </p:cNvPr>
          <p:cNvSpPr txBox="1"/>
          <p:nvPr/>
        </p:nvSpPr>
        <p:spPr>
          <a:xfrm>
            <a:off x="7592286" y="4650891"/>
            <a:ext cx="439735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Duration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singing may continue for several days and nights until the funeral and burial are complete.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AB6FA-AC05-9965-B538-72B6DE289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788797">
            <a:extLst>
              <a:ext uri="{FF2B5EF4-FFF2-40B4-BE49-F238E27FC236}">
                <a16:creationId xmlns:a16="http://schemas.microsoft.com/office/drawing/2014/main" id="{EAFFC6BD-E596-EB31-CBB4-3DC1FB60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EB3B8810-F969-F201-1FDD-6B7CDCD5B403}"/>
              </a:ext>
            </a:extLst>
          </p:cNvPr>
          <p:cNvSpPr txBox="1"/>
          <p:nvPr/>
        </p:nvSpPr>
        <p:spPr>
          <a:xfrm>
            <a:off x="3400859" y="1878929"/>
            <a:ext cx="5390281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PART 04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93320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867867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3335" y="269875"/>
            <a:ext cx="12212955" cy="636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FE5B4C-ED2D-FB86-1A62-B482A00C289C}"/>
              </a:ext>
            </a:extLst>
          </p:cNvPr>
          <p:cNvSpPr txBox="1"/>
          <p:nvPr/>
        </p:nvSpPr>
        <p:spPr>
          <a:xfrm>
            <a:off x="191105" y="444299"/>
            <a:ext cx="11804073" cy="463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Questions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Do the Tujia have their own ethnic script?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Was marriage free in the historical Tujia family?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What are the marriage rites of the Tujia?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What are the main artistic features of mourning?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768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10" y="0"/>
            <a:ext cx="12313920" cy="6926580"/>
          </a:xfrm>
          <a:prstGeom prst="rect">
            <a:avLst/>
          </a:prstGeom>
        </p:spPr>
      </p:pic>
      <p:sp>
        <p:nvSpPr>
          <p:cNvPr id="20" name="文本框"/>
          <p:cNvSpPr>
            <a:spLocks noChangeArrowheads="1"/>
          </p:cNvSpPr>
          <p:nvPr/>
        </p:nvSpPr>
        <p:spPr bwMode="auto">
          <a:xfrm>
            <a:off x="3124980" y="2413337"/>
            <a:ext cx="62476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D95B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Thank you for your listening</a:t>
            </a:r>
            <a:endParaRPr lang="zh-CN" altLang="en-US" sz="6600" b="1" dirty="0">
              <a:solidFill>
                <a:srgbClr val="D95B6A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768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10" y="0"/>
            <a:ext cx="12313920" cy="6926580"/>
          </a:xfrm>
          <a:prstGeom prst="rect">
            <a:avLst/>
          </a:prstGeom>
        </p:spPr>
      </p:pic>
      <p:sp>
        <p:nvSpPr>
          <p:cNvPr id="27" name="文本框 7"/>
          <p:cNvSpPr txBox="1"/>
          <p:nvPr/>
        </p:nvSpPr>
        <p:spPr>
          <a:xfrm>
            <a:off x="4745309" y="1225326"/>
            <a:ext cx="248497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126C7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en-US" altLang="zh-CN" sz="6000" spc="-150" dirty="0">
                <a:solidFill>
                  <a:srgbClr val="D95B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6000" spc="-150" dirty="0">
              <a:solidFill>
                <a:srgbClr val="D95B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58022" y="2771393"/>
            <a:ext cx="4212590" cy="706755"/>
            <a:chOff x="2519680" y="2094992"/>
            <a:chExt cx="4212590" cy="706755"/>
          </a:xfrm>
        </p:grpSpPr>
        <p:sp>
          <p:nvSpPr>
            <p:cNvPr id="5" name="椭圆 4"/>
            <p:cNvSpPr/>
            <p:nvPr/>
          </p:nvSpPr>
          <p:spPr>
            <a:xfrm>
              <a:off x="2519680" y="2123288"/>
              <a:ext cx="660400" cy="660400"/>
            </a:xfrm>
            <a:prstGeom prst="ellipse">
              <a:avLst/>
            </a:prstGeom>
            <a:solidFill>
              <a:srgbClr val="E47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spc="-1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32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02305" y="2094992"/>
              <a:ext cx="352996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D95B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Introduction</a:t>
              </a:r>
              <a:endParaRPr lang="zh-CN" altLang="en-US" sz="4000" dirty="0">
                <a:solidFill>
                  <a:srgbClr val="D95B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48911" y="4008552"/>
            <a:ext cx="4174035" cy="1323439"/>
            <a:chOff x="2519680" y="2053432"/>
            <a:chExt cx="4174035" cy="1323898"/>
          </a:xfrm>
        </p:grpSpPr>
        <p:sp>
          <p:nvSpPr>
            <p:cNvPr id="7" name="椭圆 6"/>
            <p:cNvSpPr/>
            <p:nvPr/>
          </p:nvSpPr>
          <p:spPr>
            <a:xfrm>
              <a:off x="2519680" y="2083849"/>
              <a:ext cx="660400" cy="660400"/>
            </a:xfrm>
            <a:prstGeom prst="ellipse">
              <a:avLst/>
            </a:prstGeom>
            <a:solidFill>
              <a:srgbClr val="D95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spc="-1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32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29251" y="2053432"/>
              <a:ext cx="3464464" cy="132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D95B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Tujia Burial Customs</a:t>
              </a:r>
              <a:endParaRPr lang="zh-CN" altLang="en-US" sz="4000" dirty="0">
                <a:solidFill>
                  <a:srgbClr val="D95B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68816" y="2726628"/>
            <a:ext cx="4308695" cy="1323439"/>
            <a:chOff x="2524760" y="2053574"/>
            <a:chExt cx="4308695" cy="1323898"/>
          </a:xfrm>
        </p:grpSpPr>
        <p:sp>
          <p:nvSpPr>
            <p:cNvPr id="52" name="椭圆 51"/>
            <p:cNvSpPr/>
            <p:nvPr/>
          </p:nvSpPr>
          <p:spPr>
            <a:xfrm>
              <a:off x="2524760" y="2111798"/>
              <a:ext cx="660400" cy="660400"/>
            </a:xfrm>
            <a:prstGeom prst="ellipse">
              <a:avLst/>
            </a:prstGeom>
            <a:solidFill>
              <a:srgbClr val="D95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spc="-1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32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333970" y="2053574"/>
              <a:ext cx="3499485" cy="132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D95B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Tujia Marriage Customs</a:t>
              </a:r>
              <a:endParaRPr lang="zh-CN" altLang="en-US" sz="4000" dirty="0">
                <a:solidFill>
                  <a:srgbClr val="D95B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246591" y="4112818"/>
            <a:ext cx="4199255" cy="706755"/>
            <a:chOff x="2519680" y="2121528"/>
            <a:chExt cx="4199255" cy="707000"/>
          </a:xfrm>
        </p:grpSpPr>
        <p:sp>
          <p:nvSpPr>
            <p:cNvPr id="57" name="椭圆 56"/>
            <p:cNvSpPr/>
            <p:nvPr/>
          </p:nvSpPr>
          <p:spPr>
            <a:xfrm>
              <a:off x="2519680" y="2144829"/>
              <a:ext cx="660400" cy="660400"/>
            </a:xfrm>
            <a:prstGeom prst="ellipse">
              <a:avLst/>
            </a:prstGeom>
            <a:solidFill>
              <a:srgbClr val="E47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spc="-1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32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16935" y="2121528"/>
              <a:ext cx="3302000" cy="70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000" dirty="0">
                  <a:solidFill>
                    <a:srgbClr val="D95B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Q &amp; A</a:t>
              </a:r>
              <a:endParaRPr lang="zh-CN" altLang="en-US" sz="4000" dirty="0">
                <a:solidFill>
                  <a:srgbClr val="D95B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0CA6C-4B00-EA51-7D92-7706C20CC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788797">
            <a:extLst>
              <a:ext uri="{FF2B5EF4-FFF2-40B4-BE49-F238E27FC236}">
                <a16:creationId xmlns:a16="http://schemas.microsoft.com/office/drawing/2014/main" id="{EE82B719-B06D-49F0-3195-BE37C793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FE31051E-4EF0-28D1-6FD8-9E71101EBC32}"/>
              </a:ext>
            </a:extLst>
          </p:cNvPr>
          <p:cNvSpPr txBox="1"/>
          <p:nvPr/>
        </p:nvSpPr>
        <p:spPr>
          <a:xfrm>
            <a:off x="3730256" y="2078213"/>
            <a:ext cx="4731488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PART 01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554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867867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3335" y="269875"/>
            <a:ext cx="12212955" cy="636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Introduction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Tujia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Ethnic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Group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BED98AF-BDDC-4366-5FBC-0CB886816F95}"/>
              </a:ext>
            </a:extLst>
          </p:cNvPr>
          <p:cNvSpPr txBox="1"/>
          <p:nvPr/>
        </p:nvSpPr>
        <p:spPr>
          <a:xfrm>
            <a:off x="1040922" y="379416"/>
            <a:ext cx="7548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Introduction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Tujia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Ethnic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Group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256C495-1D3F-E343-94FE-C4DFFE7C84AF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B23C3EE-BDA1-BEAC-BD47-B2434DAAA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6"/>
          <a:stretch/>
        </p:blipFill>
        <p:spPr>
          <a:xfrm>
            <a:off x="835572" y="1383736"/>
            <a:ext cx="3715593" cy="472979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01D1E0A-D3F0-6723-9B2D-0C7C7A111B07}"/>
              </a:ext>
            </a:extLst>
          </p:cNvPr>
          <p:cNvSpPr txBox="1"/>
          <p:nvPr/>
        </p:nvSpPr>
        <p:spPr>
          <a:xfrm>
            <a:off x="4879497" y="1789580"/>
            <a:ext cx="6803661" cy="37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Tujia, an established ethnic group in China, possess a rich cultural heritage despite lacking a written language. Their unique identity is particularly evident in their marriage and burial customs, which have evolved over time while retaining distinctive characteristics. These customs offer a fascinating glimpse into the social fabric and traditions of the Tujia people, reflecting their values, beliefs, and historical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A1DA8-900C-578A-0B84-E0BD899A9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788797">
            <a:extLst>
              <a:ext uri="{FF2B5EF4-FFF2-40B4-BE49-F238E27FC236}">
                <a16:creationId xmlns:a16="http://schemas.microsoft.com/office/drawing/2014/main" id="{617D31A6-AD26-B456-9FE4-0101EF27B6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1C5F29C3-C9CF-1B56-A15B-CF4122711B70}"/>
              </a:ext>
            </a:extLst>
          </p:cNvPr>
          <p:cNvSpPr txBox="1"/>
          <p:nvPr/>
        </p:nvSpPr>
        <p:spPr>
          <a:xfrm>
            <a:off x="3461111" y="1324747"/>
            <a:ext cx="5390281" cy="382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PART 02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Tujia Marriage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 Customs</a:t>
            </a:r>
          </a:p>
        </p:txBody>
      </p:sp>
    </p:spTree>
    <p:extLst>
      <p:ext uri="{BB962C8B-B14F-4D97-AF65-F5344CB8AC3E}">
        <p14:creationId xmlns:p14="http://schemas.microsoft.com/office/powerpoint/2010/main" val="363273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76E72F-D2DA-EF18-F1A5-C0E871C4F6E0}"/>
              </a:ext>
            </a:extLst>
          </p:cNvPr>
          <p:cNvSpPr txBox="1"/>
          <p:nvPr/>
        </p:nvSpPr>
        <p:spPr>
          <a:xfrm>
            <a:off x="1040922" y="379416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ym typeface="+mn-lt"/>
              </a:rPr>
              <a:t>Tujia Marriage Customs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42F8415-495B-FDF2-2297-7D22A5CF39CE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D4DFB4-0F68-E5A5-0B28-7FB4F7AF582D}"/>
              </a:ext>
            </a:extLst>
          </p:cNvPr>
          <p:cNvSpPr txBox="1"/>
          <p:nvPr/>
        </p:nvSpPr>
        <p:spPr>
          <a:xfrm>
            <a:off x="128185" y="1129873"/>
            <a:ext cx="331259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Pre-Reform Era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819B09-EDA7-8E16-91B6-F57372B5731F}"/>
              </a:ext>
            </a:extLst>
          </p:cNvPr>
          <p:cNvSpPr txBox="1"/>
          <p:nvPr/>
        </p:nvSpPr>
        <p:spPr>
          <a:xfrm>
            <a:off x="130490" y="1669154"/>
            <a:ext cx="2938611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Marriages were relatively free, with couples uniting after mutual consent and a Tujia teacher's testimony.</a:t>
            </a: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F08D3609-7AAA-8376-8DA6-319DAC1D00B0}"/>
              </a:ext>
            </a:extLst>
          </p:cNvPr>
          <p:cNvSpPr/>
          <p:nvPr/>
        </p:nvSpPr>
        <p:spPr>
          <a:xfrm rot="1464714">
            <a:off x="3202905" y="1985272"/>
            <a:ext cx="991498" cy="6018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364601-6E2B-07E6-4442-9923F70F02A6}"/>
              </a:ext>
            </a:extLst>
          </p:cNvPr>
          <p:cNvSpPr txBox="1"/>
          <p:nvPr/>
        </p:nvSpPr>
        <p:spPr>
          <a:xfrm>
            <a:off x="4329610" y="2349743"/>
            <a:ext cx="26320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Post-Reform Era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ED22973-1778-85C5-EFA0-54A1D96643FA}"/>
              </a:ext>
            </a:extLst>
          </p:cNvPr>
          <p:cNvSpPr txBox="1"/>
          <p:nvPr/>
        </p:nvSpPr>
        <p:spPr>
          <a:xfrm>
            <a:off x="4105544" y="2728418"/>
            <a:ext cx="308018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Arranged marriages became common, enforced by parents and matchmakers.</a:t>
            </a: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35789EEE-D81C-597E-7182-D1DE44FC6445}"/>
              </a:ext>
            </a:extLst>
          </p:cNvPr>
          <p:cNvSpPr/>
          <p:nvPr/>
        </p:nvSpPr>
        <p:spPr>
          <a:xfrm rot="8950410">
            <a:off x="3500105" y="4319994"/>
            <a:ext cx="1076713" cy="763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8F3F79C-2584-6C52-82DE-A2359A37C91B}"/>
              </a:ext>
            </a:extLst>
          </p:cNvPr>
          <p:cNvSpPr txBox="1"/>
          <p:nvPr/>
        </p:nvSpPr>
        <p:spPr>
          <a:xfrm>
            <a:off x="315009" y="4258131"/>
            <a:ext cx="26320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Modern Times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1C8D668-67EE-FEA9-F2F6-1BD202E92489}"/>
              </a:ext>
            </a:extLst>
          </p:cNvPr>
          <p:cNvSpPr txBox="1"/>
          <p:nvPr/>
        </p:nvSpPr>
        <p:spPr>
          <a:xfrm>
            <a:off x="258306" y="4909879"/>
            <a:ext cx="334643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With the new marriage law, Tujia people now enjoy marital autonomy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25B916B-C4C9-1FA2-6E50-5FB1AFFBCC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48" y="1801106"/>
            <a:ext cx="4536261" cy="3026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324606" y="4087102"/>
            <a:ext cx="224697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The initial step in the marriage process, similar to engagement in Western cultures.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0614" y="3548360"/>
            <a:ext cx="248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Proofing 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打样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92369" y="4321661"/>
            <a:ext cx="228354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Arranged marriages became common, enforced by parents and matchmakers.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22869" y="3406602"/>
            <a:ext cx="274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Asking for Red Ginger 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讨红庚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99459" y="4268415"/>
            <a:ext cx="2942742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Also known as “inserting thatched incense”, marking the official engagement.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299459" y="3548359"/>
            <a:ext cx="237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Betrothal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定亲</a:t>
            </a: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)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3" name="圆形"/>
          <p:cNvSpPr/>
          <p:nvPr/>
        </p:nvSpPr>
        <p:spPr>
          <a:xfrm>
            <a:off x="2615898" y="4157003"/>
            <a:ext cx="367006" cy="367006"/>
          </a:xfrm>
          <a:prstGeom prst="ellipse">
            <a:avLst/>
          </a:prstGeom>
          <a:solidFill>
            <a:srgbClr val="D95B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36" name="圆形"/>
          <p:cNvSpPr/>
          <p:nvPr/>
        </p:nvSpPr>
        <p:spPr>
          <a:xfrm>
            <a:off x="5747262" y="4157003"/>
            <a:ext cx="367006" cy="367006"/>
          </a:xfrm>
          <a:prstGeom prst="ellipse">
            <a:avLst/>
          </a:prstGeom>
          <a:solidFill>
            <a:srgbClr val="E47E2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37" name="箭头"/>
          <p:cNvSpPr/>
          <p:nvPr/>
        </p:nvSpPr>
        <p:spPr>
          <a:xfrm>
            <a:off x="5858674" y="4268415"/>
            <a:ext cx="144181" cy="144181"/>
          </a:xfrm>
          <a:prstGeom prst="chevron">
            <a:avLst/>
          </a:pr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4FC2422-B649-8AAD-025A-60ADEC76E00E}"/>
              </a:ext>
            </a:extLst>
          </p:cNvPr>
          <p:cNvSpPr txBox="1"/>
          <p:nvPr/>
        </p:nvSpPr>
        <p:spPr>
          <a:xfrm>
            <a:off x="1040922" y="379416"/>
            <a:ext cx="4425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ym typeface="+mn-lt"/>
              </a:rPr>
              <a:t>Tujia Wedding Rituals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E9CF3E1-CB76-78F0-3F97-B44720190B2E}"/>
              </a:ext>
            </a:extLst>
          </p:cNvPr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箭头"/>
          <p:cNvSpPr/>
          <p:nvPr/>
        </p:nvSpPr>
        <p:spPr>
          <a:xfrm>
            <a:off x="2743425" y="4268415"/>
            <a:ext cx="144181" cy="144181"/>
          </a:xfrm>
          <a:prstGeom prst="chevron">
            <a:avLst/>
          </a:pr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F5D752-603D-5A96-61AF-18C7A90B73A2}"/>
              </a:ext>
            </a:extLst>
          </p:cNvPr>
          <p:cNvSpPr txBox="1"/>
          <p:nvPr/>
        </p:nvSpPr>
        <p:spPr>
          <a:xfrm>
            <a:off x="3245149" y="3490664"/>
            <a:ext cx="274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Marriage Proposal 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求婚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78FADC-DAF4-B9A6-52BB-7FC7D2A710FB}"/>
              </a:ext>
            </a:extLst>
          </p:cNvPr>
          <p:cNvSpPr txBox="1"/>
          <p:nvPr/>
        </p:nvSpPr>
        <p:spPr>
          <a:xfrm>
            <a:off x="6249593" y="4259526"/>
            <a:ext cx="242871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 unique Tujia custom, possibly related to gift-giving or symbolic gestures.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圆形">
            <a:extLst>
              <a:ext uri="{FF2B5EF4-FFF2-40B4-BE49-F238E27FC236}">
                <a16:creationId xmlns:a16="http://schemas.microsoft.com/office/drawing/2014/main" id="{2A796C32-516E-9584-D1BD-E568ED09066E}"/>
              </a:ext>
            </a:extLst>
          </p:cNvPr>
          <p:cNvSpPr/>
          <p:nvPr/>
        </p:nvSpPr>
        <p:spPr>
          <a:xfrm>
            <a:off x="8809493" y="4157003"/>
            <a:ext cx="367006" cy="367006"/>
          </a:xfrm>
          <a:prstGeom prst="ellipse">
            <a:avLst/>
          </a:prstGeom>
          <a:solidFill>
            <a:srgbClr val="D95B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4" name="箭头">
            <a:extLst>
              <a:ext uri="{FF2B5EF4-FFF2-40B4-BE49-F238E27FC236}">
                <a16:creationId xmlns:a16="http://schemas.microsoft.com/office/drawing/2014/main" id="{A493F977-DDF7-607E-CA35-BC74852D176D}"/>
              </a:ext>
            </a:extLst>
          </p:cNvPr>
          <p:cNvSpPr/>
          <p:nvPr/>
        </p:nvSpPr>
        <p:spPr>
          <a:xfrm>
            <a:off x="8933699" y="4268415"/>
            <a:ext cx="144181" cy="144181"/>
          </a:xfrm>
          <a:prstGeom prst="chevron">
            <a:avLst/>
          </a:pr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E5954ED-E959-D367-B46A-088411ECC6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6499" y="1015839"/>
            <a:ext cx="2797491" cy="22908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A50CF0C-160C-204E-3F9D-CF7241E59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8964" y="1015839"/>
            <a:ext cx="3154928" cy="22704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5B8C762-D165-A0CC-E520-4452D8DE15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06" y="1154072"/>
            <a:ext cx="5471751" cy="20143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281CC-2E63-A461-9BF7-8A1AA1BC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5FF7805-9536-72B3-B39F-80ECE3679EFA}"/>
              </a:ext>
            </a:extLst>
          </p:cNvPr>
          <p:cNvSpPr txBox="1"/>
          <p:nvPr/>
        </p:nvSpPr>
        <p:spPr>
          <a:xfrm>
            <a:off x="1040922" y="379416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ym typeface="+mn-lt"/>
              </a:rPr>
              <a:t>Tujia Marriage Customs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414BF2D-6A15-66BD-24C3-18EC72BF00E7}"/>
              </a:ext>
            </a:extLst>
          </p:cNvPr>
          <p:cNvSpPr/>
          <p:nvPr/>
        </p:nvSpPr>
        <p:spPr>
          <a:xfrm>
            <a:off x="467232" y="499338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0F26308-4EEC-D2CC-7D37-512BA6C71022}"/>
              </a:ext>
            </a:extLst>
          </p:cNvPr>
          <p:cNvSpPr txBox="1"/>
          <p:nvPr/>
        </p:nvSpPr>
        <p:spPr>
          <a:xfrm>
            <a:off x="6250174" y="1003291"/>
            <a:ext cx="503066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Crying Marriage Custom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0CECED7-AA1B-9D6F-4382-5D307FB0BDBB}"/>
              </a:ext>
            </a:extLst>
          </p:cNvPr>
          <p:cNvSpPr txBox="1"/>
          <p:nvPr/>
        </p:nvSpPr>
        <p:spPr>
          <a:xfrm>
            <a:off x="6250174" y="1464956"/>
            <a:ext cx="5722086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"crying marriage" is a unique and ancient Tujia wedding tradition, dating back two to three thousand years. Originally believed to be a remnant of "bride snatching" customs, it has evolved into a ritual for ethics and marriage education. This custom involves not just the bride, but also relatives, creating a collective, familial experience.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微软雅黑"/>
                <a:cs typeface="+mn-ea"/>
                <a:sym typeface="+mn-lt"/>
              </a:rPr>
              <a:t>The crying marriage consists of over 20 procedures, each with specific content and strict protocols. This ceremonial aspect underscores its cultural significance and the importance of tradition in Tujia society.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49C57E-1176-7D24-FF97-FA4E4D289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72" y="1379896"/>
            <a:ext cx="4733925" cy="446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/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CCF25-C86B-4DA0-94FC-C6B27039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6788797">
            <a:extLst>
              <a:ext uri="{FF2B5EF4-FFF2-40B4-BE49-F238E27FC236}">
                <a16:creationId xmlns:a16="http://schemas.microsoft.com/office/drawing/2014/main" id="{0381AF00-A5CB-8789-000F-C08EEED3A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6FD0D790-9ABC-0B9F-831F-A60CAF95EA2A}"/>
              </a:ext>
            </a:extLst>
          </p:cNvPr>
          <p:cNvSpPr txBox="1"/>
          <p:nvPr/>
        </p:nvSpPr>
        <p:spPr>
          <a:xfrm>
            <a:off x="3461111" y="1324747"/>
            <a:ext cx="539028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PART 03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Tujia Burial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spc="300" dirty="0">
                <a:solidFill>
                  <a:srgbClr val="E47E2A"/>
                </a:solidFill>
                <a:effectLst/>
                <a:latin typeface="汉仪长宋简" panose="02010600000101010101" charset="-122"/>
                <a:ea typeface="汉仪长宋简" panose="02010600000101010101" charset="-122"/>
                <a:cs typeface="汉仪长宋简" panose="02010600000101010101" charset="-122"/>
              </a:rPr>
              <a:t> </a:t>
            </a:r>
            <a:r>
              <a:rPr lang="en-US" altLang="zh-CN" sz="5400" b="1" spc="300" dirty="0">
                <a:solidFill>
                  <a:srgbClr val="E47E2A"/>
                </a:solidFill>
                <a:latin typeface="Times New Roman" panose="02020603050405020304" pitchFamily="18" charset="0"/>
                <a:ea typeface="汉仪长宋简" panose="02010600000101010101" charset="-122"/>
                <a:cs typeface="Times New Roman" panose="02020603050405020304" pitchFamily="18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4091241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1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宽屏</PresentationFormat>
  <Paragraphs>87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汉仪长宋简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梦婷 焦</dc:creator>
  <cp:lastModifiedBy>梦婷 焦</cp:lastModifiedBy>
  <cp:revision>6</cp:revision>
  <dcterms:created xsi:type="dcterms:W3CDTF">2024-11-14T02:22:55Z</dcterms:created>
  <dcterms:modified xsi:type="dcterms:W3CDTF">2024-11-14T02:52:06Z</dcterms:modified>
</cp:coreProperties>
</file>