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8" r:id="rId5"/>
    <p:sldId id="257" r:id="rId6"/>
    <p:sldId id="261" r:id="rId7"/>
    <p:sldId id="276" r:id="rId8"/>
    <p:sldId id="265" r:id="rId9"/>
    <p:sldId id="277" r:id="rId10"/>
    <p:sldId id="260" r:id="rId11"/>
    <p:sldId id="268" r:id="rId12"/>
    <p:sldId id="263" r:id="rId13"/>
    <p:sldId id="279" r:id="rId14"/>
    <p:sldId id="280" r:id="rId15"/>
    <p:sldId id="281" r:id="rId16"/>
    <p:sldId id="270" r:id="rId17"/>
    <p:sldId id="293" r:id="rId18"/>
    <p:sldId id="294" r:id="rId19"/>
    <p:sldId id="295" r:id="rId20"/>
    <p:sldId id="26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852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136D-F29C-4F7B-8164-BB5063CA3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6C09-328E-4799-B567-DCDE55D18B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22164" r="1851" b="22164"/>
          <a:stretch>
            <a:fillRect/>
          </a:stretch>
        </p:blipFill>
        <p:spPr>
          <a:xfrm rot="16200000">
            <a:off x="2659482" y="-2659484"/>
            <a:ext cx="6873035" cy="121920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62380" y="2241838"/>
            <a:ext cx="7467238" cy="100330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sz="6600" b="1" kern="0" dirty="0">
                <a:solidFill>
                  <a:schemeClr val="bg1"/>
                </a:solidFill>
                <a:cs typeface="+mn-ea"/>
                <a:sym typeface="+mn-lt"/>
              </a:rPr>
              <a:t>Beijing Opera</a:t>
            </a:r>
            <a:endParaRPr kumimoji="1" lang="en-US" sz="6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25770" y="4211955"/>
            <a:ext cx="5106035" cy="9207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丁代凤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Ding Daifeng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甘奉玉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Gan Fengyu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Sheng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（生）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pic>
        <p:nvPicPr>
          <p:cNvPr id="4" name="图片 3" descr="生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5" y="2056765"/>
            <a:ext cx="4353560" cy="43427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42305" y="1181100"/>
            <a:ext cx="64496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Sheng: male roles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It includes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laosheng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(middle-aged or old men),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xiaosheng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(young men) and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wusheng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(men with martial skills)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2" name="图片 11" descr="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05" y="3483610"/>
            <a:ext cx="2406015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Dan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（旦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lang="zh-CN" altLang="en-US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986536" y="2914480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zh-CN" altLang="en-US" sz="2400" b="1" kern="0" dirty="0">
                <a:solidFill>
                  <a:prstClr val="white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点击此处添加标题</a:t>
            </a:r>
            <a:endParaRPr lang="zh-CN" altLang="en-US" sz="2400" b="1" kern="0" dirty="0">
              <a:solidFill>
                <a:prstClr val="white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0666" y="3458804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12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号字，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1.3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倍字间距。双击图片，在顶部导航中找到填充，下拉菜单选择填充方式，选择“图片或纹理”，在来自图片中选择想要插入的图片，点击插入并确定。</a:t>
            </a:r>
            <a:endParaRPr lang="en-US" altLang="zh-CN" sz="1200" kern="0" dirty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pic>
        <p:nvPicPr>
          <p:cNvPr id="4" name="图片 3" descr="旦2"/>
          <p:cNvPicPr>
            <a:picLocks noChangeAspect="1"/>
          </p:cNvPicPr>
          <p:nvPr/>
        </p:nvPicPr>
        <p:blipFill>
          <a:blip r:embed="rId2"/>
          <a:srcRect b="5318"/>
          <a:stretch>
            <a:fillRect/>
          </a:stretch>
        </p:blipFill>
        <p:spPr>
          <a:xfrm>
            <a:off x="952500" y="1334135"/>
            <a:ext cx="3183255" cy="52952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43145" y="806450"/>
            <a:ext cx="68656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Dan: female roles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It includes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qingyi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(woman with a strict moral code) and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laodan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(elderly woman).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3" name="图片 12" descr="老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65" y="2621280"/>
            <a:ext cx="3860165" cy="400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51366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Jing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（净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lang="zh-CN" altLang="en-US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986536" y="2914480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zh-CN" altLang="en-US" sz="2400" b="1" kern="0" dirty="0">
                <a:solidFill>
                  <a:prstClr val="white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点击此处添加标题</a:t>
            </a:r>
            <a:endParaRPr lang="zh-CN" altLang="en-US" sz="2400" b="1" kern="0" dirty="0">
              <a:solidFill>
                <a:prstClr val="white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0666" y="3448644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12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号字，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1.3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倍字间距。双击图片，在顶部导航中找到填充，下拉菜单选择填充方式，选择“图片或纹理”，在来自图片中选择想要插入的图片，点击插入并确定。</a:t>
            </a:r>
            <a:endParaRPr lang="en-US" altLang="zh-CN" sz="1200" kern="0" dirty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pic>
        <p:nvPicPr>
          <p:cNvPr id="3" name="图片 2" descr="净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37665"/>
            <a:ext cx="3429000" cy="4617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54955" y="1637665"/>
            <a:ext cx="557720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Jing: roles with painted faces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It includes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wenjing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(civilian type) and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wujing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(warrior type).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They are usually warriors, heroes and statesmen.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Chou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（丑</a:t>
            </a:r>
            <a:r>
              <a:rPr lang="zh-CN" alt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lang="zh-CN" altLang="en-US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986536" y="2914480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zh-CN" altLang="en-US" sz="2400" b="1" kern="0" dirty="0">
                <a:solidFill>
                  <a:prstClr val="white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点击此处添加标题</a:t>
            </a:r>
            <a:endParaRPr lang="zh-CN" altLang="en-US" sz="2400" b="1" kern="0" dirty="0">
              <a:solidFill>
                <a:prstClr val="white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0666" y="3458804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12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号字，</a:t>
            </a:r>
            <a:r>
              <a:rPr lang="en-US" altLang="zh-CN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1.3</a:t>
            </a:r>
            <a:r>
              <a:rPr lang="zh-CN" altLang="en-US" sz="1200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倍字间距。双击图片，在顶部导航中找到填充，下拉菜单选择填充方式，选择“图片或纹理”，在来自图片中选择想要插入的图片，点击插入并确定。</a:t>
            </a:r>
            <a:endParaRPr lang="en-US" altLang="zh-CN" sz="1200" kern="0" dirty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pic>
        <p:nvPicPr>
          <p:cNvPr id="3" name="图片 2" descr="丑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022475"/>
            <a:ext cx="3768090" cy="37680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47995" y="2023110"/>
            <a:ext cx="54559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Chou: comic characters</a:t>
            </a:r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endParaRPr lang="en-US" altLang="zh-CN" sz="28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It includes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wenchou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(civilian clown) and </a:t>
            </a:r>
            <a:r>
              <a:rPr lang="en-US" altLang="zh-CN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wuchou </a:t>
            </a:r>
            <a:r>
              <a:rPr lang="en-US" altLang="zh-CN" sz="2800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(clown with martial skills)</a:t>
            </a:r>
            <a:endParaRPr lang="en-US" altLang="zh-CN" sz="2800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67100" y="2612261"/>
            <a:ext cx="3686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PART </a:t>
            </a:r>
            <a:r>
              <a:rPr lang="en-US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FOUR</a:t>
            </a:r>
            <a:endParaRPr lang="en-US" sz="48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41700" y="3852968"/>
            <a:ext cx="5708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Translation methods</a:t>
            </a:r>
            <a:endParaRPr lang="en-US" altLang="zh-CN" sz="36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ranslation methods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10590" y="1590675"/>
            <a:ext cx="10644505" cy="3714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 Free translation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（意译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吉日良辰当欢笑，为什么鲛珠化泪抛？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On auspicious day people should laugh, but why does she cast the tears behind?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ranslation methods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10590" y="1590675"/>
            <a:ext cx="10644505" cy="3714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2. Conversion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（词性转换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也有饥寒悲怀抱，也有失意痛苦号啕；轿内的人儿弹别调，必有隐情在心潮。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There is also cold and sadness. There is also frustration and crying. The girl in the sedan is crying painfully. So there must be a sad story in her heart.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</a:t>
            </a:r>
            <a:r>
              <a:rPr lang="en-US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ranslation methods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10590" y="1590675"/>
            <a:ext cx="10644505" cy="3714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3. Amplification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（增词法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）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好一个贞洁王宝钏。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Oh, Wangbaochuan, you are too virgin.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22164" r="1851" b="22164"/>
          <a:stretch>
            <a:fillRect/>
          </a:stretch>
        </p:blipFill>
        <p:spPr>
          <a:xfrm rot="16200000">
            <a:off x="2659482" y="-2659484"/>
            <a:ext cx="6873035" cy="1219200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81250" y="2691130"/>
            <a:ext cx="7429500" cy="8375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THANK YOU!</a:t>
            </a:r>
            <a:endParaRPr kumimoji="1" lang="en-US" altLang="zh-CN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Beijing Opera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同心圆 54"/>
          <p:cNvSpPr/>
          <p:nvPr/>
        </p:nvSpPr>
        <p:spPr>
          <a:xfrm>
            <a:off x="6097513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233634" y="1458162"/>
                </a:lnTo>
                <a:cubicBezTo>
                  <a:pt x="1233634" y="776845"/>
                  <a:pt x="681317" y="224528"/>
                  <a:pt x="0" y="224528"/>
                </a:cubicBezTo>
                <a:close/>
              </a:path>
            </a:pathLst>
          </a:custGeom>
          <a:solidFill>
            <a:srgbClr val="E83A3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668395" y="2310048"/>
            <a:ext cx="2858238" cy="2858238"/>
          </a:xfrm>
          <a:prstGeom prst="ellipse">
            <a:avLst/>
          </a:prstGeom>
          <a:noFill/>
          <a:ln w="381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同心圆 49"/>
          <p:cNvSpPr/>
          <p:nvPr/>
        </p:nvSpPr>
        <p:spPr>
          <a:xfrm>
            <a:off x="6097513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233634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233634"/>
                </a:lnTo>
                <a:cubicBezTo>
                  <a:pt x="681317" y="1233634"/>
                  <a:pt x="1233634" y="681317"/>
                  <a:pt x="1233634" y="0"/>
                </a:cubicBezTo>
                <a:close/>
              </a:path>
            </a:pathLst>
          </a:custGeom>
          <a:solidFill>
            <a:srgbClr val="CD252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同心圆 50"/>
          <p:cNvSpPr/>
          <p:nvPr/>
        </p:nvSpPr>
        <p:spPr>
          <a:xfrm>
            <a:off x="4314244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lnTo>
                  <a:pt x="224528" y="0"/>
                </a:lnTo>
                <a:cubicBezTo>
                  <a:pt x="224528" y="681317"/>
                  <a:pt x="776845" y="1233634"/>
                  <a:pt x="1458162" y="1233634"/>
                </a:cubicBezTo>
                <a:lnTo>
                  <a:pt x="1458162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74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同心圆 51"/>
          <p:cNvSpPr/>
          <p:nvPr/>
        </p:nvSpPr>
        <p:spPr>
          <a:xfrm>
            <a:off x="4314244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458162" y="0"/>
                </a:moveTo>
                <a:lnTo>
                  <a:pt x="1458162" y="224528"/>
                </a:lnTo>
                <a:cubicBezTo>
                  <a:pt x="776845" y="224528"/>
                  <a:pt x="224528" y="776845"/>
                  <a:pt x="224528" y="1458162"/>
                </a:cubicBezTo>
                <a:lnTo>
                  <a:pt x="0" y="1458162"/>
                </a:ln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EC61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3661" y="2310158"/>
            <a:ext cx="308102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01. History of Beijing Opera</a:t>
            </a:r>
            <a:endParaRPr lang="en-US" altLang="zh-CN" sz="2000" b="1" kern="0" dirty="0">
              <a:solidFill>
                <a:srgbClr val="CE3836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661" y="4382080"/>
            <a:ext cx="394652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03.</a:t>
            </a:r>
            <a:r>
              <a:rPr lang="zh-CN" altLang="en-US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Four main roles in Beijing Opera</a:t>
            </a:r>
            <a:endParaRPr lang="en-US" altLang="zh-CN" sz="2000" b="1" kern="0" dirty="0">
              <a:solidFill>
                <a:srgbClr val="CE3836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021058" y="2310017"/>
            <a:ext cx="32359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02.</a:t>
            </a:r>
            <a:r>
              <a:rPr lang="zh-CN" altLang="en-US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F</a:t>
            </a: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eatures of Beijing Opera</a:t>
            </a:r>
            <a:endParaRPr lang="en-US" altLang="zh-CN" sz="2000" b="1" kern="0" dirty="0">
              <a:solidFill>
                <a:srgbClr val="CE3836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021058" y="4381938"/>
            <a:ext cx="274637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04.</a:t>
            </a:r>
            <a:r>
              <a:rPr lang="zh-CN" altLang="en-US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2000" b="1" kern="0" dirty="0">
                <a:solidFill>
                  <a:srgbClr val="CE3836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Translation methods  </a:t>
            </a:r>
            <a:endParaRPr lang="en-US" altLang="zh-CN" sz="2000" b="1" kern="0" dirty="0">
              <a:solidFill>
                <a:srgbClr val="CE3836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3" name="图片 2" descr="喜庆"/>
          <p:cNvPicPr>
            <a:picLocks noChangeAspect="1"/>
          </p:cNvPicPr>
          <p:nvPr/>
        </p:nvPicPr>
        <p:blipFill>
          <a:blip r:embed="rId3"/>
          <a:srcRect l="20602" t="5263" r="20373" b="1645"/>
          <a:stretch>
            <a:fillRect/>
          </a:stretch>
        </p:blipFill>
        <p:spPr>
          <a:xfrm>
            <a:off x="4788535" y="2310130"/>
            <a:ext cx="2614295" cy="287528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86225" y="2612261"/>
            <a:ext cx="28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PART ONE</a:t>
            </a:r>
            <a:endParaRPr lang="zh-CN" altLang="en-US" sz="48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41700" y="3852968"/>
            <a:ext cx="5708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History of Beijing Opera</a:t>
            </a:r>
            <a:endParaRPr lang="en-US" altLang="zh-CN" sz="36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History of Beijing Opera</a:t>
            </a:r>
            <a:endParaRPr lang="zh-CN" alt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740400" y="1732915"/>
            <a:ext cx="5582920" cy="3967480"/>
          </a:xfrm>
          <a:prstGeom prst="rect">
            <a:avLst/>
          </a:prstGeom>
          <a:solidFill>
            <a:srgbClr val="DA37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       Beijing opera is the quintessence of Chinese culture with a history of more than 200 years. 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       During the reign of the Qianlong emperor in the Qing dynasty, Qianlong had an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interest in the local opera. In 1790, to celebrate his 80th birthday, he summoned opera troupes from different places to perform for him in Beijing.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3" name="图片 2" descr="京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05" y="1283335"/>
            <a:ext cx="3649345" cy="486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History of Beijing Opera</a:t>
            </a:r>
            <a:endParaRPr lang="zh-CN" alt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518150" y="1732915"/>
            <a:ext cx="6089650" cy="3967480"/>
          </a:xfrm>
          <a:prstGeom prst="rect">
            <a:avLst/>
          </a:prstGeom>
          <a:solidFill>
            <a:srgbClr val="DA37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       Four famous troupes from Anhui province remained in Beijing after the celebration. In 1828, a Hubei troupe came to Beijing and often performed together with the Anhui troupes. 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        The two types of singing mixed together and a new type came into being known as Beijing Opera.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4" name="图片 3" descr="汉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275715"/>
            <a:ext cx="3670935" cy="2445385"/>
          </a:xfrm>
          <a:prstGeom prst="rect">
            <a:avLst/>
          </a:prstGeom>
        </p:spPr>
      </p:pic>
      <p:pic>
        <p:nvPicPr>
          <p:cNvPr id="5" name="图片 4" descr="徽剧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733165"/>
            <a:ext cx="3670300" cy="2580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08100" y="1588770"/>
            <a:ext cx="109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徽剧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6820" y="3900170"/>
            <a:ext cx="1125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汉剧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54425" y="2612261"/>
            <a:ext cx="368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PART TWO</a:t>
            </a:r>
            <a:endParaRPr lang="zh-CN" altLang="en-US" sz="48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3670" y="3853180"/>
            <a:ext cx="6804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2. Features of Beijing Opera</a:t>
            </a:r>
            <a:endParaRPr lang="en-US" altLang="zh-CN" sz="36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00" y="454025"/>
            <a:ext cx="6106795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1. Comprehensive performing forms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481" y="3443066"/>
            <a:ext cx="10267949" cy="358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19" y="3443066"/>
            <a:ext cx="377032" cy="377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79" y="3443066"/>
            <a:ext cx="377032" cy="377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147" y="3443066"/>
            <a:ext cx="377032" cy="377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499" y="3443066"/>
            <a:ext cx="377032" cy="37703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515745" y="1723390"/>
            <a:ext cx="1469390" cy="1040130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sing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唱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stCxn id="5" idx="0"/>
            <a:endCxn id="9" idx="4"/>
          </p:cNvCxnSpPr>
          <p:nvPr/>
        </p:nvCxnSpPr>
        <p:spPr>
          <a:xfrm flipH="1" flipV="1">
            <a:off x="2250205" y="2763616"/>
            <a:ext cx="74930" cy="679450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15" name="椭圆 14"/>
          <p:cNvSpPr/>
          <p:nvPr/>
        </p:nvSpPr>
        <p:spPr>
          <a:xfrm>
            <a:off x="3938270" y="4704715"/>
            <a:ext cx="1607820" cy="1081405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read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念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625337" y="3812855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19" name="椭圆 18"/>
          <p:cNvSpPr/>
          <p:nvPr/>
        </p:nvSpPr>
        <p:spPr>
          <a:xfrm>
            <a:off x="6710045" y="1642745"/>
            <a:ext cx="1612265" cy="908685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do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做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>
            <a:endCxn id="19" idx="4"/>
          </p:cNvCxnSpPr>
          <p:nvPr/>
        </p:nvCxnSpPr>
        <p:spPr>
          <a:xfrm flipV="1">
            <a:off x="7516575" y="2551301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23" name="椭圆 22"/>
          <p:cNvSpPr/>
          <p:nvPr/>
        </p:nvSpPr>
        <p:spPr>
          <a:xfrm>
            <a:off x="9317355" y="4704080"/>
            <a:ext cx="1548130" cy="857250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fight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打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0147593" y="3812855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29" name="图片 28" descr="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515" y="3820160"/>
            <a:ext cx="1847215" cy="2402205"/>
          </a:xfrm>
          <a:prstGeom prst="rect">
            <a:avLst/>
          </a:prstGeom>
        </p:spPr>
      </p:pic>
      <p:pic>
        <p:nvPicPr>
          <p:cNvPr id="30" name="图片 29" descr="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015" y="1181100"/>
            <a:ext cx="2152015" cy="2152015"/>
          </a:xfrm>
          <a:prstGeom prst="rect">
            <a:avLst/>
          </a:prstGeom>
        </p:spPr>
      </p:pic>
      <p:pic>
        <p:nvPicPr>
          <p:cNvPr id="31" name="图片 30" descr="做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165" y="3900170"/>
            <a:ext cx="2740660" cy="1885950"/>
          </a:xfrm>
          <a:prstGeom prst="rect">
            <a:avLst/>
          </a:prstGeom>
        </p:spPr>
      </p:pic>
      <p:pic>
        <p:nvPicPr>
          <p:cNvPr id="32" name="图片 31" descr="打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2860" y="1667510"/>
            <a:ext cx="2500630" cy="166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952538" y="453977"/>
            <a:ext cx="4495801" cy="52070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>
              <a:defRPr/>
            </a:pPr>
            <a:r>
              <a:rPr lang="en-US" sz="2800" b="1" kern="0" dirty="0">
                <a:solidFill>
                  <a:prstClr val="black"/>
                </a:solidFill>
                <a:effectLst/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2. Colorful facial painting</a:t>
            </a:r>
            <a:endParaRPr lang="en-US" sz="2000" b="1" kern="0" dirty="0">
              <a:solidFill>
                <a:prstClr val="black"/>
              </a:solidFill>
              <a:effectLst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481" y="3443066"/>
            <a:ext cx="10267949" cy="358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19" y="3443066"/>
            <a:ext cx="377032" cy="377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79" y="3443066"/>
            <a:ext cx="377032" cy="377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147" y="3443066"/>
            <a:ext cx="377032" cy="377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499" y="3443066"/>
            <a:ext cx="377032" cy="37703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911270" y="1723572"/>
            <a:ext cx="827729" cy="827729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170704" y="3898777"/>
            <a:ext cx="23088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Black: integrity</a:t>
            </a:r>
            <a:endParaRPr lang="en-US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Bao Zheng(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包拯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)</a:t>
            </a:r>
            <a:endParaRPr lang="en-US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endParaRPr lang="en-US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stCxn id="5" idx="0"/>
            <a:endCxn id="9" idx="4"/>
          </p:cNvCxnSpPr>
          <p:nvPr/>
        </p:nvCxnSpPr>
        <p:spPr>
          <a:xfrm flipV="1">
            <a:off x="2325135" y="2551301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13" name="TextBox 28"/>
          <p:cNvSpPr txBox="1"/>
          <p:nvPr/>
        </p:nvSpPr>
        <p:spPr>
          <a:xfrm>
            <a:off x="3640079" y="2210617"/>
            <a:ext cx="2105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Red: braveness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Guan Yu(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关羽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)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11472" y="4704620"/>
            <a:ext cx="827729" cy="827729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625337" y="3812855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17" name="TextBox 28"/>
          <p:cNvSpPr txBox="1"/>
          <p:nvPr/>
        </p:nvSpPr>
        <p:spPr>
          <a:xfrm>
            <a:off x="5698226" y="3911177"/>
            <a:ext cx="36436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Yellow: brutality</a:t>
            </a:r>
            <a:endParaRPr lang="en-US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Yuwen Chengdu(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宇文成都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)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060165" y="1723572"/>
            <a:ext cx="827729" cy="827729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>
            <a:endCxn id="19" idx="4"/>
          </p:cNvCxnSpPr>
          <p:nvPr/>
        </p:nvCxnSpPr>
        <p:spPr>
          <a:xfrm flipV="1">
            <a:off x="7474030" y="2551301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sp>
        <p:nvSpPr>
          <p:cNvPr id="21" name="TextBox 28"/>
          <p:cNvSpPr txBox="1"/>
          <p:nvPr/>
        </p:nvSpPr>
        <p:spPr>
          <a:xfrm>
            <a:off x="9120294" y="2142672"/>
            <a:ext cx="211264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White: cunning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Cao Cao(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曹操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)</a:t>
            </a:r>
            <a:endParaRPr lang="en-US" altLang="zh-CN" sz="24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733728" y="4704620"/>
            <a:ext cx="827729" cy="827729"/>
          </a:xfrm>
          <a:prstGeom prst="ellipse">
            <a:avLst/>
          </a:prstGeom>
          <a:noFill/>
          <a:ln w="9525" cap="flat" cmpd="sng" algn="ctr">
            <a:solidFill>
              <a:srgbClr val="E83A3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0147593" y="3812855"/>
            <a:ext cx="0" cy="891765"/>
          </a:xfrm>
          <a:prstGeom prst="line">
            <a:avLst/>
          </a:prstGeom>
          <a:noFill/>
          <a:ln w="6350" cap="flat" cmpd="sng" algn="ctr">
            <a:solidFill>
              <a:srgbClr val="E83A37"/>
            </a:solidFill>
            <a:prstDash val="solid"/>
            <a:miter lim="800000"/>
          </a:ln>
          <a:effectLst/>
        </p:spPr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92" y="513733"/>
            <a:ext cx="329246" cy="66767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" y="6445303"/>
            <a:ext cx="12191999" cy="564774"/>
            <a:chOff x="1" y="2"/>
            <a:chExt cx="12797832" cy="55132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2923795" y="-2923792"/>
              <a:ext cx="551328" cy="6398916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5" t="-1" r="73382" b="-1"/>
            <a:stretch>
              <a:fillRect/>
            </a:stretch>
          </p:blipFill>
          <p:spPr>
            <a:xfrm rot="16200000">
              <a:off x="9322711" y="-2923791"/>
              <a:ext cx="551328" cy="6398916"/>
            </a:xfrm>
            <a:prstGeom prst="rect">
              <a:avLst/>
            </a:prstGeom>
          </p:spPr>
        </p:pic>
      </p:grpSp>
      <p:pic>
        <p:nvPicPr>
          <p:cNvPr id="32" name="图片 31" descr="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110" y="1125855"/>
            <a:ext cx="1733550" cy="2023745"/>
          </a:xfrm>
          <a:prstGeom prst="rect">
            <a:avLst/>
          </a:prstGeom>
        </p:spPr>
      </p:pic>
      <p:pic>
        <p:nvPicPr>
          <p:cNvPr id="33" name="图片 32" descr="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7620" y="4150995"/>
            <a:ext cx="1507490" cy="1945640"/>
          </a:xfrm>
          <a:prstGeom prst="rect">
            <a:avLst/>
          </a:prstGeom>
        </p:spPr>
      </p:pic>
      <p:pic>
        <p:nvPicPr>
          <p:cNvPr id="34" name="图片 33" descr="黄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490" y="1202690"/>
            <a:ext cx="2026285" cy="1870075"/>
          </a:xfrm>
          <a:prstGeom prst="rect">
            <a:avLst/>
          </a:prstGeom>
        </p:spPr>
      </p:pic>
      <p:pic>
        <p:nvPicPr>
          <p:cNvPr id="35" name="图片 34" descr="白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8945" y="4083685"/>
            <a:ext cx="1675765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67100" y="2612261"/>
            <a:ext cx="368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8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PART THREE</a:t>
            </a:r>
            <a:endParaRPr lang="zh-CN" altLang="en-US" sz="48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79345" y="3853180"/>
            <a:ext cx="7553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kern="0" dirty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charset="-122"/>
                <a:cs typeface="+mn-ea"/>
                <a:sym typeface="+mn-lt"/>
              </a:rPr>
              <a:t>3. Four main roles in Beijing Opera</a:t>
            </a:r>
            <a:endParaRPr lang="en-US" altLang="zh-CN" sz="3600" b="1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28" y="2195271"/>
            <a:ext cx="1657727" cy="16577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2538</Words>
  <Application>WPS 演示</Application>
  <PresentationFormat>宽屏</PresentationFormat>
  <Paragraphs>140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方正粗宋简体</vt:lpstr>
      <vt:lpstr>Calibri</vt:lpstr>
      <vt:lpstr>微软雅黑</vt:lpstr>
      <vt:lpstr>等线</vt:lpstr>
      <vt:lpstr>Arial Unicode MS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发发</cp:lastModifiedBy>
  <cp:revision>37</cp:revision>
  <dcterms:created xsi:type="dcterms:W3CDTF">2019-11-06T13:58:00Z</dcterms:created>
  <dcterms:modified xsi:type="dcterms:W3CDTF">2020-11-22T05:18:11Z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