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75" d="100"/>
          <a:sy n="75" d="100"/>
        </p:scale>
        <p:origin x="883" y="5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DDE0-A1FE-4C27-8320-FECAE6EE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C2245-DF8F-4B8E-A47B-3B5AA5CA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1FA80-5F46-4B98-BC2B-4AF252D3A76D}"/>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099A23AE-9A66-48DF-AFB3-D9A024E7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84BA-DA64-4953-8984-3A86B4F8306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63768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3FFD-AD11-41C1-9365-390BA430D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CE830-BCC2-438E-812D-4DE508CDF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4DAA-ADDC-4943-AA9C-E3281A1A0D82}"/>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07A36ACF-536A-4F3E-8843-7426DFD67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EE23-F984-4160-B299-A183EB94ECBF}"/>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1591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EBCF-FBDF-4C10-BEFD-FB62449BC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3D701-15B3-4AD1-9386-7FEC92D36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FABCA-56CC-4912-8EFC-396BE3BFCC2A}"/>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74CD2C81-B95C-4473-ABDB-971C1BA3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CCC-F1A7-4CB9-90DF-7E49AD48A9E2}"/>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6480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09D-D8D7-424C-9E8A-5FC759AB8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3D16-7D8D-4B45-92AB-22FD27658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4866F-9302-49DD-979D-8C6051B42570}"/>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8119174E-D011-4D46-B32E-96B81CC3B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EEB71-EDB6-4368-9160-0BAC14181C58}"/>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4606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C4C4-AC20-4F2F-BBFF-5848E3377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F2667-62E0-4A2E-A963-C084AC0A5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020977-28FF-4FA6-AC88-B31308C6A192}"/>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4EF1A18E-CEB8-4DE3-A422-C25C9B41B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79A36-C0FD-4269-8E49-3F08E04764F1}"/>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5371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4DF8-B602-4D4C-9EDB-43B3516BB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6C1EF-8488-4E18-8F56-4BF0BD87F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7053C-E578-4A75-A7C3-57BD0EEF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A4FE4-2D6A-45E9-A0ED-36C2075CBF45}"/>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6" name="Footer Placeholder 5">
            <a:extLst>
              <a:ext uri="{FF2B5EF4-FFF2-40B4-BE49-F238E27FC236}">
                <a16:creationId xmlns:a16="http://schemas.microsoft.com/office/drawing/2014/main" id="{46453214-4C3A-4EB2-8CCE-FC492E671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EB794-7CD2-4004-AFFE-290A91515B3E}"/>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84106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82C4-E072-4A63-91E7-132083A4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48C9A-AFEF-4FE5-9DDB-3E5427D73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70605-CADE-41DF-B9FC-E1A417B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2D79C-31C7-4F06-96D0-B65A23D8B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02E8-C548-45AC-8DB0-499E29CAB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39B81-BDFD-43BE-98D7-DF8C8A31DDBD}"/>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8" name="Footer Placeholder 7">
            <a:extLst>
              <a:ext uri="{FF2B5EF4-FFF2-40B4-BE49-F238E27FC236}">
                <a16:creationId xmlns:a16="http://schemas.microsoft.com/office/drawing/2014/main" id="{46A8FF48-CA97-48A9-9C50-02315F0C1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B04D5-3F27-4962-8E0A-FF7F4628737A}"/>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68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E56-2074-4387-AB47-C8AB44FC2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C303D-D87F-43BB-88C9-31776A9E1E5A}"/>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4" name="Footer Placeholder 3">
            <a:extLst>
              <a:ext uri="{FF2B5EF4-FFF2-40B4-BE49-F238E27FC236}">
                <a16:creationId xmlns:a16="http://schemas.microsoft.com/office/drawing/2014/main" id="{935C8F24-3C43-456C-90D5-20EF74DB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130B0-D986-47D3-B933-29525CB005F0}"/>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9126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D84F3-18A2-483B-B71A-280BF74D7366}"/>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3" name="Footer Placeholder 2">
            <a:extLst>
              <a:ext uri="{FF2B5EF4-FFF2-40B4-BE49-F238E27FC236}">
                <a16:creationId xmlns:a16="http://schemas.microsoft.com/office/drawing/2014/main" id="{0878CAB7-FB4D-4B0B-9756-D904DC73D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E3D7-0273-4C92-BC27-557B49E4C9A3}"/>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2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28C-93CE-4A01-82F9-C92600FD6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397006-21C1-45F0-B325-0A3DD9EA0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AB2E8-F1D7-4624-A841-2FC6D51FE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68DB6-3884-4AD2-9DC8-28F342829C0B}"/>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6" name="Footer Placeholder 5">
            <a:extLst>
              <a:ext uri="{FF2B5EF4-FFF2-40B4-BE49-F238E27FC236}">
                <a16:creationId xmlns:a16="http://schemas.microsoft.com/office/drawing/2014/main" id="{5ADE2274-2BEA-49CB-8764-C7E2EA23B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F3FF-982E-4185-BF71-8E207EF8538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4869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7A3-B18C-4416-B601-B2F4147A5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660DB-DEC7-42F4-B9C3-1FFBC877E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0F72A-89C4-461F-817D-14A02CE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16103-ADE4-4FBC-BACC-C7AEC9E6BBA1}"/>
              </a:ext>
            </a:extLst>
          </p:cNvPr>
          <p:cNvSpPr>
            <a:spLocks noGrp="1"/>
          </p:cNvSpPr>
          <p:nvPr>
            <p:ph type="dt" sz="half" idx="10"/>
          </p:nvPr>
        </p:nvSpPr>
        <p:spPr/>
        <p:txBody>
          <a:bodyPr/>
          <a:lstStyle/>
          <a:p>
            <a:fld id="{2EFE3C67-E349-4F0D-BF6D-B5AEDF2E086B}" type="datetimeFigureOut">
              <a:rPr lang="en-US" smtClean="0"/>
              <a:t>10/23/2020</a:t>
            </a:fld>
            <a:endParaRPr lang="en-US"/>
          </a:p>
        </p:txBody>
      </p:sp>
      <p:sp>
        <p:nvSpPr>
          <p:cNvPr id="6" name="Footer Placeholder 5">
            <a:extLst>
              <a:ext uri="{FF2B5EF4-FFF2-40B4-BE49-F238E27FC236}">
                <a16:creationId xmlns:a16="http://schemas.microsoft.com/office/drawing/2014/main" id="{7B21CF07-E967-4EAF-8E27-8568C80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1F3B5-B583-4DD8-8473-FC5BD08A7EF5}"/>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18712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2ECB4-4A3C-4463-AA84-02C1BD22C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0CEF-CDA9-4245-8017-24A90253A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7AE21-43FC-4EB2-A81C-75B2AAB41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3C67-E349-4F0D-BF6D-B5AEDF2E086B}" type="datetimeFigureOut">
              <a:rPr lang="en-US" smtClean="0"/>
              <a:t>10/23/2020</a:t>
            </a:fld>
            <a:endParaRPr lang="en-US"/>
          </a:p>
        </p:txBody>
      </p:sp>
      <p:sp>
        <p:nvSpPr>
          <p:cNvPr id="5" name="Footer Placeholder 4">
            <a:extLst>
              <a:ext uri="{FF2B5EF4-FFF2-40B4-BE49-F238E27FC236}">
                <a16:creationId xmlns:a16="http://schemas.microsoft.com/office/drawing/2014/main" id="{D19F8F14-BFE2-4805-B2F4-7B13561B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2F8F3-57F9-49C3-B227-E29FDEE8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B50AA-2C92-41B7-84D3-5694EBF87BF9}" type="slidenum">
              <a:rPr lang="en-US" smtClean="0"/>
              <a:t>‹#›</a:t>
            </a:fld>
            <a:endParaRPr lang="en-US"/>
          </a:p>
        </p:txBody>
      </p:sp>
    </p:spTree>
    <p:extLst>
      <p:ext uri="{BB962C8B-B14F-4D97-AF65-F5344CB8AC3E}">
        <p14:creationId xmlns:p14="http://schemas.microsoft.com/office/powerpoint/2010/main" val="141410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www.travelchinaguide.com/chinese-cooking-wine.htm"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BF89A7-736A-4212-9CF4-1C1915AB3AE3}"/>
              </a:ext>
            </a:extLst>
          </p:cNvPr>
          <p:cNvSpPr/>
          <p:nvPr/>
        </p:nvSpPr>
        <p:spPr>
          <a:xfrm>
            <a:off x="4216400" y="2286000"/>
            <a:ext cx="4124960" cy="186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0D1687-30BC-41CE-87E4-62EDBFE61849}"/>
              </a:ext>
            </a:extLst>
          </p:cNvPr>
          <p:cNvPicPr>
            <a:picLocks noChangeAspect="1"/>
          </p:cNvPicPr>
          <p:nvPr/>
        </p:nvPicPr>
        <p:blipFill>
          <a:blip r:embed="rId2"/>
          <a:stretch>
            <a:fillRect/>
          </a:stretch>
        </p:blipFill>
        <p:spPr>
          <a:xfrm>
            <a:off x="2443480" y="0"/>
            <a:ext cx="6858000" cy="6858000"/>
          </a:xfrm>
          <a:prstGeom prst="rect">
            <a:avLst/>
          </a:prstGeom>
        </p:spPr>
      </p:pic>
      <p:sp>
        <p:nvSpPr>
          <p:cNvPr id="7" name="Rectangle 6">
            <a:extLst>
              <a:ext uri="{FF2B5EF4-FFF2-40B4-BE49-F238E27FC236}">
                <a16:creationId xmlns:a16="http://schemas.microsoft.com/office/drawing/2014/main" id="{2E3040E0-2C51-424E-B1A8-ACD5C19B7F52}"/>
              </a:ext>
            </a:extLst>
          </p:cNvPr>
          <p:cNvSpPr/>
          <p:nvPr/>
        </p:nvSpPr>
        <p:spPr>
          <a:xfrm>
            <a:off x="3911600" y="2143760"/>
            <a:ext cx="4561840" cy="204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kern="100">
                <a:solidFill>
                  <a:schemeClr val="tx1"/>
                </a:solidFill>
                <a:effectLst/>
                <a:latin typeface="Times New Roman" panose="02020603050405020304" pitchFamily="18" charset="0"/>
                <a:ea typeface="宋体" panose="02010600030101010101" pitchFamily="2" charset="-122"/>
              </a:rPr>
              <a:t>Traditional Cuisine </a:t>
            </a:r>
            <a:br>
              <a:rPr lang="fr-FR" sz="3000" b="1" kern="100">
                <a:solidFill>
                  <a:schemeClr val="tx1"/>
                </a:solidFill>
                <a:effectLst/>
                <a:latin typeface="Times New Roman" panose="02020603050405020304" pitchFamily="18" charset="0"/>
                <a:ea typeface="宋体" panose="02010600030101010101" pitchFamily="2" charset="-122"/>
              </a:rPr>
            </a:br>
            <a:r>
              <a:rPr lang="fr-FR" sz="3000" b="1" kern="100">
                <a:solidFill>
                  <a:schemeClr val="tx1"/>
                </a:solidFill>
                <a:effectLst/>
                <a:latin typeface="Times New Roman" panose="02020603050405020304" pitchFamily="18" charset="0"/>
                <a:ea typeface="宋体" panose="02010600030101010101" pitchFamily="2" charset="-122"/>
              </a:rPr>
              <a:t>                                       </a:t>
            </a:r>
            <a:r>
              <a:rPr lang="fr-FR" sz="2800" b="1" i="1" kern="100">
                <a:solidFill>
                  <a:schemeClr val="accent2">
                    <a:lumMod val="75000"/>
                  </a:schemeClr>
                </a:solidFill>
                <a:effectLst/>
                <a:latin typeface="Times New Roman" panose="02020603050405020304" pitchFamily="18" charset="0"/>
                <a:ea typeface="宋体" panose="02010600030101010101" pitchFamily="2" charset="-122"/>
              </a:rPr>
              <a:t>__</a:t>
            </a:r>
            <a:r>
              <a:rPr lang="en-US" sz="2800" b="1" i="1">
                <a:solidFill>
                  <a:schemeClr val="accent2">
                    <a:lumMod val="75000"/>
                  </a:schemeClr>
                </a:solidFill>
                <a:effectLst/>
                <a:latin typeface="Times New Roman" panose="02020603050405020304" pitchFamily="18" charset="0"/>
                <a:ea typeface="Arial Unicode MS"/>
                <a:cs typeface="Times New Roman (Body CS)"/>
              </a:rPr>
              <a:t>The Art of Chinese Cooking__</a:t>
            </a:r>
            <a:endParaRPr lang="en-US" sz="2800">
              <a:solidFill>
                <a:schemeClr val="accent2">
                  <a:lumMod val="75000"/>
                </a:schemeClr>
              </a:solidFill>
            </a:endParaRPr>
          </a:p>
        </p:txBody>
      </p:sp>
      <p:sp>
        <p:nvSpPr>
          <p:cNvPr id="9" name="Rectangle: Rounded Corners 8">
            <a:extLst>
              <a:ext uri="{FF2B5EF4-FFF2-40B4-BE49-F238E27FC236}">
                <a16:creationId xmlns:a16="http://schemas.microsoft.com/office/drawing/2014/main" id="{673E5638-4C88-469A-BB9A-A39FC9A33F28}"/>
              </a:ext>
            </a:extLst>
          </p:cNvPr>
          <p:cNvSpPr/>
          <p:nvPr/>
        </p:nvSpPr>
        <p:spPr>
          <a:xfrm>
            <a:off x="5994400" y="5618480"/>
            <a:ext cx="2997200" cy="985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accent1">
                    <a:lumMod val="50000"/>
                  </a:schemeClr>
                </a:solidFill>
                <a:effectLst/>
                <a:latin typeface="Times New Roman" panose="02020603050405020304" pitchFamily="18" charset="0"/>
                <a:ea typeface="Arial Unicode MS"/>
                <a:cs typeface="Times New Roman (Body CS)"/>
              </a:rPr>
              <a:t>SAFFANA  ALSIED </a:t>
            </a:r>
          </a:p>
          <a:p>
            <a:r>
              <a:rPr lang="en-US" sz="2200">
                <a:solidFill>
                  <a:schemeClr val="accent1">
                    <a:lumMod val="50000"/>
                  </a:schemeClr>
                </a:solidFill>
                <a:effectLst/>
                <a:latin typeface="Times New Roman" panose="02020603050405020304" pitchFamily="18" charset="0"/>
                <a:ea typeface="Arial Unicode MS"/>
                <a:cs typeface="Times New Roman (Body CS)"/>
              </a:rPr>
              <a:t>HA THI THU HANG</a:t>
            </a:r>
            <a:endParaRPr lang="en-US" sz="2200">
              <a:solidFill>
                <a:schemeClr val="accent1">
                  <a:lumMod val="50000"/>
                </a:schemeClr>
              </a:solidFill>
            </a:endParaRPr>
          </a:p>
        </p:txBody>
      </p:sp>
    </p:spTree>
    <p:extLst>
      <p:ext uri="{BB962C8B-B14F-4D97-AF65-F5344CB8AC3E}">
        <p14:creationId xmlns:p14="http://schemas.microsoft.com/office/powerpoint/2010/main" val="405161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291425" y="1078814"/>
            <a:ext cx="3773557" cy="1436247"/>
          </a:xfrm>
        </p:spPr>
        <p:txBody>
          <a:bodyPr>
            <a:noAutofit/>
          </a:bodyPr>
          <a:lstStyle/>
          <a:p>
            <a:r>
              <a:rPr lang="en-US" altLang="zh-CN" sz="3600" b="1" i="0">
                <a:solidFill>
                  <a:schemeClr val="accent2"/>
                </a:solidFill>
                <a:latin typeface="Times New Roman" panose="02020603050405020304" pitchFamily="18" charset="0"/>
                <a:ea typeface="华文琥珀" panose="02010800040101010101" pitchFamily="2" charset="-122"/>
                <a:cs typeface="Times New Roman" panose="02020603050405020304" pitchFamily="18" charset="0"/>
              </a:rPr>
              <a:t>Brief Introduction of  </a:t>
            </a:r>
            <a:r>
              <a:rPr lang="en-US" sz="3600" b="1" i="0">
                <a:solidFill>
                  <a:schemeClr val="accent2"/>
                </a:solidFill>
                <a:effectLst/>
                <a:latin typeface="Times New Roman" panose="02020603050405020304" pitchFamily="18" charset="0"/>
                <a:ea typeface="Arial Unicode MS"/>
                <a:cs typeface="Times New Roman (Body CS)"/>
              </a:rPr>
              <a:t>The Art of Chinese Cooking</a:t>
            </a:r>
            <a:endParaRPr lang="en-US" sz="3600">
              <a:solidFill>
                <a:schemeClr val="accent2"/>
              </a:solidFill>
            </a:endParaRPr>
          </a:p>
        </p:txBody>
      </p:sp>
      <p:pic>
        <p:nvPicPr>
          <p:cNvPr id="5" name="Picture 4">
            <a:extLst>
              <a:ext uri="{FF2B5EF4-FFF2-40B4-BE49-F238E27FC236}">
                <a16:creationId xmlns:a16="http://schemas.microsoft.com/office/drawing/2014/main" id="{739BF56F-AC57-43BF-9C0E-56A1AFE6BD49}"/>
              </a:ext>
            </a:extLst>
          </p:cNvPr>
          <p:cNvPicPr>
            <a:picLocks noChangeAspect="1"/>
          </p:cNvPicPr>
          <p:nvPr/>
        </p:nvPicPr>
        <p:blipFill>
          <a:blip r:embed="rId2"/>
          <a:stretch>
            <a:fillRect/>
          </a:stretch>
        </p:blipFill>
        <p:spPr>
          <a:xfrm>
            <a:off x="6096000" y="810393"/>
            <a:ext cx="5077736" cy="3409337"/>
          </a:xfrm>
          <a:prstGeom prst="rect">
            <a:avLst/>
          </a:prstGeom>
        </p:spPr>
      </p:pic>
      <p:pic>
        <p:nvPicPr>
          <p:cNvPr id="7" name="Picture 6">
            <a:extLst>
              <a:ext uri="{FF2B5EF4-FFF2-40B4-BE49-F238E27FC236}">
                <a16:creationId xmlns:a16="http://schemas.microsoft.com/office/drawing/2014/main" id="{562150B0-8D91-476A-99BD-35A0AC0C701D}"/>
              </a:ext>
            </a:extLst>
          </p:cNvPr>
          <p:cNvPicPr>
            <a:picLocks noChangeAspect="1"/>
          </p:cNvPicPr>
          <p:nvPr/>
        </p:nvPicPr>
        <p:blipFill rotWithShape="1">
          <a:blip r:embed="rId3">
            <a:extLst>
              <a:ext uri="{28A0092B-C50C-407E-A947-70E740481C1C}">
                <a14:useLocalDpi xmlns:a14="http://schemas.microsoft.com/office/drawing/2010/main" val="0"/>
              </a:ext>
            </a:extLst>
          </a:blip>
          <a:srcRect l="1" r="-248" b="9449"/>
          <a:stretch/>
        </p:blipFill>
        <p:spPr>
          <a:xfrm>
            <a:off x="774589" y="3153492"/>
            <a:ext cx="4933167" cy="3276859"/>
          </a:xfrm>
          <a:prstGeom prst="rect">
            <a:avLst/>
          </a:prstGeom>
        </p:spPr>
      </p:pic>
    </p:spTree>
    <p:extLst>
      <p:ext uri="{BB962C8B-B14F-4D97-AF65-F5344CB8AC3E}">
        <p14:creationId xmlns:p14="http://schemas.microsoft.com/office/powerpoint/2010/main" val="93397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838200" y="365125"/>
            <a:ext cx="3357880" cy="1325563"/>
          </a:xfrm>
        </p:spPr>
        <p:txBody>
          <a:bodyPr>
            <a:norm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Ingredients</a:t>
            </a:r>
          </a:p>
        </p:txBody>
      </p:sp>
      <p:sp>
        <p:nvSpPr>
          <p:cNvPr id="3" name="Content Placeholder 2">
            <a:extLst>
              <a:ext uri="{FF2B5EF4-FFF2-40B4-BE49-F238E27FC236}">
                <a16:creationId xmlns:a16="http://schemas.microsoft.com/office/drawing/2014/main" id="{4A1600F0-A393-4181-9863-13E5D888E47F}"/>
              </a:ext>
            </a:extLst>
          </p:cNvPr>
          <p:cNvSpPr>
            <a:spLocks noGrp="1"/>
          </p:cNvSpPr>
          <p:nvPr>
            <p:ph idx="1"/>
          </p:nvPr>
        </p:nvSpPr>
        <p:spPr>
          <a:xfrm>
            <a:off x="143124" y="1480931"/>
            <a:ext cx="4835276" cy="3212990"/>
          </a:xfrm>
        </p:spPr>
        <p:txBody>
          <a:bodyPr>
            <a:noAutofit/>
          </a:bodyPr>
          <a:lstStyle/>
          <a:p>
            <a:r>
              <a:rPr lang="en-US" sz="2000">
                <a:latin typeface="Times New Roman" panose="02020603050405020304" pitchFamily="18" charset="0"/>
                <a:cs typeface="Times New Roman" panose="02020603050405020304" pitchFamily="18" charset="0"/>
              </a:rPr>
              <a:t>Chinese cuisine uses a variety of raw materials </a:t>
            </a:r>
          </a:p>
          <a:p>
            <a:r>
              <a:rPr lang="en-US" sz="2000">
                <a:latin typeface="Times New Roman" panose="02020603050405020304" pitchFamily="18" charset="0"/>
                <a:cs typeface="Times New Roman" panose="02020603050405020304" pitchFamily="18" charset="0"/>
              </a:rPr>
              <a:t>It is important to create dishes that are also focused by Chinese chefs that the ingredients must be preparation and choose fresh and high quality</a:t>
            </a:r>
          </a:p>
          <a:p>
            <a:r>
              <a:rPr lang="en-US" sz="2000">
                <a:latin typeface="Times New Roman" panose="02020603050405020304" pitchFamily="18" charset="0"/>
                <a:cs typeface="Times New Roman" panose="02020603050405020304" pitchFamily="18" charset="0"/>
              </a:rPr>
              <a:t>The chefs also pay attention to the combination of main ingredients and auxiliary materials</a:t>
            </a:r>
          </a:p>
        </p:txBody>
      </p:sp>
      <p:pic>
        <p:nvPicPr>
          <p:cNvPr id="4" name="Picture 3">
            <a:extLst>
              <a:ext uri="{FF2B5EF4-FFF2-40B4-BE49-F238E27FC236}">
                <a16:creationId xmlns:a16="http://schemas.microsoft.com/office/drawing/2014/main" id="{665018C5-3F66-42B9-8283-8AE8DA6D4A90}"/>
              </a:ext>
            </a:extLst>
          </p:cNvPr>
          <p:cNvPicPr>
            <a:picLocks noChangeAspect="1"/>
          </p:cNvPicPr>
          <p:nvPr/>
        </p:nvPicPr>
        <p:blipFill>
          <a:blip r:embed="rId2"/>
          <a:stretch>
            <a:fillRect/>
          </a:stretch>
        </p:blipFill>
        <p:spPr>
          <a:xfrm>
            <a:off x="419653" y="4499564"/>
            <a:ext cx="3433882" cy="2358436"/>
          </a:xfrm>
          <a:prstGeom prst="rect">
            <a:avLst/>
          </a:prstGeom>
        </p:spPr>
      </p:pic>
      <p:pic>
        <p:nvPicPr>
          <p:cNvPr id="5" name="Picture 4">
            <a:extLst>
              <a:ext uri="{FF2B5EF4-FFF2-40B4-BE49-F238E27FC236}">
                <a16:creationId xmlns:a16="http://schemas.microsoft.com/office/drawing/2014/main" id="{BE857B61-F52E-4E77-8AE4-EE258C0C7DBD}"/>
              </a:ext>
            </a:extLst>
          </p:cNvPr>
          <p:cNvPicPr>
            <a:picLocks noChangeAspect="1"/>
          </p:cNvPicPr>
          <p:nvPr/>
        </p:nvPicPr>
        <p:blipFill>
          <a:blip r:embed="rId3"/>
          <a:stretch>
            <a:fillRect/>
          </a:stretch>
        </p:blipFill>
        <p:spPr>
          <a:xfrm>
            <a:off x="5601472" y="140073"/>
            <a:ext cx="5582215" cy="3101230"/>
          </a:xfrm>
          <a:prstGeom prst="rect">
            <a:avLst/>
          </a:prstGeom>
        </p:spPr>
      </p:pic>
      <p:pic>
        <p:nvPicPr>
          <p:cNvPr id="6" name="Picture 5">
            <a:extLst>
              <a:ext uri="{FF2B5EF4-FFF2-40B4-BE49-F238E27FC236}">
                <a16:creationId xmlns:a16="http://schemas.microsoft.com/office/drawing/2014/main" id="{B071DDE4-3B28-4958-AC0A-98E63EC2971A}"/>
              </a:ext>
            </a:extLst>
          </p:cNvPr>
          <p:cNvPicPr>
            <a:picLocks noChangeAspect="1"/>
          </p:cNvPicPr>
          <p:nvPr/>
        </p:nvPicPr>
        <p:blipFill>
          <a:blip r:embed="rId4"/>
          <a:stretch>
            <a:fillRect/>
          </a:stretch>
        </p:blipFill>
        <p:spPr>
          <a:xfrm>
            <a:off x="5771764" y="3616698"/>
            <a:ext cx="4398396" cy="2817478"/>
          </a:xfrm>
          <a:prstGeom prst="rect">
            <a:avLst/>
          </a:prstGeom>
        </p:spPr>
      </p:pic>
    </p:spTree>
    <p:extLst>
      <p:ext uri="{BB962C8B-B14F-4D97-AF65-F5344CB8AC3E}">
        <p14:creationId xmlns:p14="http://schemas.microsoft.com/office/powerpoint/2010/main" val="291474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0D6-B914-4531-8B6E-827900B660C5}"/>
              </a:ext>
            </a:extLst>
          </p:cNvPr>
          <p:cNvSpPr>
            <a:spLocks noGrp="1"/>
          </p:cNvSpPr>
          <p:nvPr>
            <p:ph type="title"/>
          </p:nvPr>
        </p:nvSpPr>
        <p:spPr>
          <a:xfrm>
            <a:off x="262395" y="233679"/>
            <a:ext cx="2107096" cy="790423"/>
          </a:xfrm>
        </p:spPr>
        <p:txBody>
          <a:bodyPr>
            <a:norm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Cutting</a:t>
            </a:r>
          </a:p>
        </p:txBody>
      </p:sp>
      <p:pic>
        <p:nvPicPr>
          <p:cNvPr id="1026" name="Picture 2" descr="Vegetables can be artistic[4]- Chinadaily.com.cn">
            <a:extLst>
              <a:ext uri="{FF2B5EF4-FFF2-40B4-BE49-F238E27FC236}">
                <a16:creationId xmlns:a16="http://schemas.microsoft.com/office/drawing/2014/main" id="{2BFFFF79-0588-4ACF-A396-F6AFE96769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1387" y="3906510"/>
            <a:ext cx="441123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98A3BDF7-FC1F-49A5-A3F3-316E6954948B}"/>
              </a:ext>
            </a:extLst>
          </p:cNvPr>
          <p:cNvPicPr>
            <a:picLocks noChangeAspect="1"/>
          </p:cNvPicPr>
          <p:nvPr/>
        </p:nvPicPr>
        <p:blipFill>
          <a:blip r:embed="rId3"/>
          <a:stretch>
            <a:fillRect/>
          </a:stretch>
        </p:blipFill>
        <p:spPr>
          <a:xfrm>
            <a:off x="4057155" y="628890"/>
            <a:ext cx="4286250" cy="2857500"/>
          </a:xfrm>
          <a:prstGeom prst="rect">
            <a:avLst/>
          </a:prstGeom>
        </p:spPr>
      </p:pic>
      <p:pic>
        <p:nvPicPr>
          <p:cNvPr id="3" name="Picture 2">
            <a:extLst>
              <a:ext uri="{FF2B5EF4-FFF2-40B4-BE49-F238E27FC236}">
                <a16:creationId xmlns:a16="http://schemas.microsoft.com/office/drawing/2014/main" id="{713D0053-BD78-4067-A0D2-930EAC772AA3}"/>
              </a:ext>
            </a:extLst>
          </p:cNvPr>
          <p:cNvPicPr>
            <a:picLocks noChangeAspect="1"/>
          </p:cNvPicPr>
          <p:nvPr/>
        </p:nvPicPr>
        <p:blipFill rotWithShape="1">
          <a:blip r:embed="rId4"/>
          <a:srcRect l="1010" t="10035"/>
          <a:stretch/>
        </p:blipFill>
        <p:spPr>
          <a:xfrm>
            <a:off x="8362622" y="1603222"/>
            <a:ext cx="3884212" cy="3099594"/>
          </a:xfrm>
          <a:prstGeom prst="rect">
            <a:avLst/>
          </a:prstGeom>
        </p:spPr>
      </p:pic>
      <p:sp>
        <p:nvSpPr>
          <p:cNvPr id="9" name="TextBox 8">
            <a:extLst>
              <a:ext uri="{FF2B5EF4-FFF2-40B4-BE49-F238E27FC236}">
                <a16:creationId xmlns:a16="http://schemas.microsoft.com/office/drawing/2014/main" id="{81D7D9AD-978A-4B53-9CB9-AEE2B35A6218}"/>
              </a:ext>
            </a:extLst>
          </p:cNvPr>
          <p:cNvSpPr txBox="1"/>
          <p:nvPr/>
        </p:nvSpPr>
        <p:spPr>
          <a:xfrm>
            <a:off x="262395" y="1169798"/>
            <a:ext cx="3794760" cy="4801314"/>
          </a:xfrm>
          <a:prstGeom prst="rect">
            <a:avLst/>
          </a:prstGeom>
          <a:noFill/>
        </p:spPr>
        <p:txBody>
          <a:bodyPr wrap="square">
            <a:spAutoFit/>
          </a:bodyPr>
          <a:lstStyle/>
          <a:p>
            <a:r>
              <a:rPr lang="en-US"/>
              <a:t>China is a nation of gourmets and art lovers food. With the people’s love for food, the chefs have mastered the art of culinary knife skills. In particular, unlike western chefs, Chinese chefs own only one knife. These knives are traditionally crafted making it durable to wear and tear.</a:t>
            </a:r>
          </a:p>
          <a:p>
            <a:r>
              <a:rPr lang="en-US"/>
              <a:t>In Chinese cooking, the way the knives are used greatly affects the character and taste of each dish. There are four techniques in cutting used in the chef’s daily activities. The cuts are vertical, horizontal, slanted, and carving. All these cuts are essential to achieve perfection for certain types of dishes.</a:t>
            </a:r>
          </a:p>
        </p:txBody>
      </p:sp>
    </p:spTree>
    <p:extLst>
      <p:ext uri="{BB962C8B-B14F-4D97-AF65-F5344CB8AC3E}">
        <p14:creationId xmlns:p14="http://schemas.microsoft.com/office/powerpoint/2010/main" val="162185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A11-1FF5-4E97-B11E-21B034FB16B6}"/>
              </a:ext>
            </a:extLst>
          </p:cNvPr>
          <p:cNvSpPr>
            <a:spLocks noGrp="1"/>
          </p:cNvSpPr>
          <p:nvPr>
            <p:ph type="title"/>
          </p:nvPr>
        </p:nvSpPr>
        <p:spPr>
          <a:xfrm>
            <a:off x="365760" y="96519"/>
            <a:ext cx="2588812" cy="945515"/>
          </a:xfrm>
        </p:spPr>
        <p:txBody>
          <a:bodyPr>
            <a:norm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Seasoning</a:t>
            </a:r>
          </a:p>
        </p:txBody>
      </p:sp>
      <p:pic>
        <p:nvPicPr>
          <p:cNvPr id="6" name="Content Placeholder 5">
            <a:extLst>
              <a:ext uri="{FF2B5EF4-FFF2-40B4-BE49-F238E27FC236}">
                <a16:creationId xmlns:a16="http://schemas.microsoft.com/office/drawing/2014/main" id="{2C6A9D07-0F87-4149-A4DF-0B70F521DAF6}"/>
              </a:ext>
            </a:extLst>
          </p:cNvPr>
          <p:cNvPicPr>
            <a:picLocks noGrp="1" noChangeAspect="1"/>
          </p:cNvPicPr>
          <p:nvPr>
            <p:ph idx="1"/>
          </p:nvPr>
        </p:nvPicPr>
        <p:blipFill>
          <a:blip r:embed="rId2"/>
          <a:stretch>
            <a:fillRect/>
          </a:stretch>
        </p:blipFill>
        <p:spPr>
          <a:xfrm>
            <a:off x="5161279" y="96519"/>
            <a:ext cx="6664961" cy="6664961"/>
          </a:xfrm>
          <a:prstGeom prst="rect">
            <a:avLst/>
          </a:prstGeom>
        </p:spPr>
      </p:pic>
      <p:sp>
        <p:nvSpPr>
          <p:cNvPr id="8" name="TextBox 7">
            <a:extLst>
              <a:ext uri="{FF2B5EF4-FFF2-40B4-BE49-F238E27FC236}">
                <a16:creationId xmlns:a16="http://schemas.microsoft.com/office/drawing/2014/main" id="{16A150A9-F350-4B90-8DDE-610CABD93F8D}"/>
              </a:ext>
            </a:extLst>
          </p:cNvPr>
          <p:cNvSpPr txBox="1"/>
          <p:nvPr/>
        </p:nvSpPr>
        <p:spPr>
          <a:xfrm>
            <a:off x="243840" y="873819"/>
            <a:ext cx="4795520" cy="6186309"/>
          </a:xfrm>
          <a:prstGeom prst="rect">
            <a:avLst/>
          </a:prstGeom>
          <a:noFill/>
        </p:spPr>
        <p:txBody>
          <a:bodyPr wrap="square">
            <a:spAutoFit/>
          </a:bodyPr>
          <a:lstStyle/>
          <a:p>
            <a:r>
              <a:rPr lang="en-US" b="0" i="0">
                <a:effectLst/>
                <a:latin typeface="Times New Roman" panose="02020603050405020304" pitchFamily="18" charset="0"/>
                <a:cs typeface="Times New Roman" panose="02020603050405020304" pitchFamily="18" charset="0"/>
              </a:rPr>
              <a:t>Salt; Vinegar; Soy Sauce; White Sugar; Monosodium Glutamate; </a:t>
            </a:r>
            <a:r>
              <a:rPr lang="en-US" b="0" i="0" u="none" strike="noStrike">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Cooking Wine</a:t>
            </a:r>
            <a:r>
              <a:rPr lang="en-US" b="0" i="0" u="none" strike="noStrike">
                <a:effectLst/>
                <a:latin typeface="Times New Roman" panose="02020603050405020304" pitchFamily="18" charset="0"/>
                <a:cs typeface="Times New Roman" panose="02020603050405020304" pitchFamily="18" charset="0"/>
              </a:rPr>
              <a:t>; </a:t>
            </a:r>
            <a:r>
              <a:rPr lang="en-US" b="0" i="0">
                <a:effectLst/>
                <a:latin typeface="Times New Roman" panose="02020603050405020304" pitchFamily="18" charset="0"/>
                <a:cs typeface="Times New Roman" panose="02020603050405020304" pitchFamily="18" charset="0"/>
              </a:rPr>
              <a:t>Prickly Ash Seeds; Cinnamon (</a:t>
            </a:r>
            <a:r>
              <a:rPr lang="en-US" b="0" i="1">
                <a:effectLst/>
                <a:latin typeface="Times New Roman" panose="02020603050405020304" pitchFamily="18" charset="0"/>
                <a:cs typeface="Times New Roman" panose="02020603050405020304" pitchFamily="18" charset="0"/>
              </a:rPr>
              <a:t>gui pi</a:t>
            </a:r>
            <a:r>
              <a:rPr lang="en-US" b="0" i="0">
                <a:effectLst/>
                <a:latin typeface="Times New Roman" panose="02020603050405020304" pitchFamily="18" charset="0"/>
                <a:cs typeface="Times New Roman" panose="02020603050405020304" pitchFamily="18" charset="0"/>
              </a:rPr>
              <a:t>); Chicken Essence, Broad Bean Paste; Dry Chili Sections, Pepper Powder; Starch; Cardamom (</a:t>
            </a:r>
            <a:r>
              <a:rPr lang="en-US" b="0" i="1">
                <a:effectLst/>
                <a:latin typeface="Times New Roman" panose="02020603050405020304" pitchFamily="18" charset="0"/>
                <a:cs typeface="Times New Roman" panose="02020603050405020304" pitchFamily="18" charset="0"/>
              </a:rPr>
              <a:t>cao guo</a:t>
            </a:r>
            <a:r>
              <a:rPr lang="en-US" b="0" i="0">
                <a:effectLst/>
                <a:latin typeface="Times New Roman" panose="02020603050405020304" pitchFamily="18" charset="0"/>
                <a:cs typeface="Times New Roman" panose="02020603050405020304" pitchFamily="18" charset="0"/>
              </a:rPr>
              <a:t>); Lesser galangal (</a:t>
            </a:r>
            <a:r>
              <a:rPr lang="en-US" b="0" i="1">
                <a:effectLst/>
                <a:latin typeface="Times New Roman" panose="02020603050405020304" pitchFamily="18" charset="0"/>
                <a:cs typeface="Times New Roman" panose="02020603050405020304" pitchFamily="18" charset="0"/>
              </a:rPr>
              <a:t>liang jiang</a:t>
            </a:r>
            <a:r>
              <a:rPr lang="en-US" b="0" i="0">
                <a:effectLst/>
                <a:latin typeface="Times New Roman" panose="02020603050405020304" pitchFamily="18" charset="0"/>
                <a:cs typeface="Times New Roman" panose="02020603050405020304" pitchFamily="18" charset="0"/>
              </a:rPr>
              <a:t>); Kaempferia Galanga (</a:t>
            </a:r>
            <a:r>
              <a:rPr lang="en-US" b="0" i="1">
                <a:effectLst/>
                <a:latin typeface="Times New Roman" panose="02020603050405020304" pitchFamily="18" charset="0"/>
                <a:cs typeface="Times New Roman" panose="02020603050405020304" pitchFamily="18" charset="0"/>
              </a:rPr>
              <a:t>shan nai</a:t>
            </a:r>
            <a:r>
              <a:rPr lang="en-US" b="0" i="0">
                <a:effectLst/>
                <a:latin typeface="Times New Roman" panose="02020603050405020304" pitchFamily="18" charset="0"/>
                <a:cs typeface="Times New Roman" panose="02020603050405020304" pitchFamily="18" charset="0"/>
              </a:rPr>
              <a:t>); White Cardamon (</a:t>
            </a:r>
            <a:r>
              <a:rPr lang="en-US" b="0" i="1">
                <a:effectLst/>
                <a:latin typeface="Times New Roman" panose="02020603050405020304" pitchFamily="18" charset="0"/>
                <a:cs typeface="Times New Roman" panose="02020603050405020304" pitchFamily="18" charset="0"/>
              </a:rPr>
              <a:t>bai dou kou</a:t>
            </a:r>
            <a:r>
              <a:rPr lang="en-US" b="0" i="0">
                <a:effectLst/>
                <a:latin typeface="Times New Roman" panose="02020603050405020304" pitchFamily="18" charset="0"/>
                <a:cs typeface="Times New Roman" panose="02020603050405020304" pitchFamily="18" charset="0"/>
              </a:rPr>
              <a:t>); Star Anise(</a:t>
            </a:r>
            <a:r>
              <a:rPr lang="en-US" b="0" i="1">
                <a:effectLst/>
                <a:latin typeface="Times New Roman" panose="02020603050405020304" pitchFamily="18" charset="0"/>
                <a:cs typeface="Times New Roman" panose="02020603050405020304" pitchFamily="18" charset="0"/>
              </a:rPr>
              <a:t>da hui xiang</a:t>
            </a:r>
            <a:r>
              <a:rPr lang="en-US" b="0" i="0">
                <a:effectLst/>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Fennel Seeds(hui xiang) </a:t>
            </a:r>
          </a:p>
          <a:p>
            <a:r>
              <a:rPr lang="en-US" b="1">
                <a:latin typeface="Times New Roman" panose="02020603050405020304" pitchFamily="18" charset="0"/>
                <a:cs typeface="Times New Roman" panose="02020603050405020304" pitchFamily="18" charset="0"/>
              </a:rPr>
              <a:t>They importaint in cooking various dishes, create special dish flavors when used either singly or blended</a:t>
            </a:r>
            <a:r>
              <a:rPr lang="en-US">
                <a:latin typeface="Times New Roman" panose="02020603050405020304" pitchFamily="18" charset="0"/>
                <a:cs typeface="Times New Roman" panose="02020603050405020304" pitchFamily="18" charset="0"/>
              </a:rPr>
              <a:t>. The number of spices and herbs used is estimated at more than one hundred. Chinese chefs needs seasonings to cook any dish especially delicious dish with distinctive flavor and attractive color, have helped to shape the different styles of Chinese cooking, and all kinds of salty, sweet, sour, and pungent flavors can be found in those cuisines. With many people even delicious ingredients can taste bland and uninteresting without appropriate seasonings.  Chinese chefs see to it that seasonings are added at the right time to ensure a better flavor. </a:t>
            </a:r>
          </a:p>
        </p:txBody>
      </p:sp>
    </p:spTree>
    <p:extLst>
      <p:ext uri="{BB962C8B-B14F-4D97-AF65-F5344CB8AC3E}">
        <p14:creationId xmlns:p14="http://schemas.microsoft.com/office/powerpoint/2010/main" val="14399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57EC-0CB5-43CB-B75C-654D2DBA007E}"/>
              </a:ext>
            </a:extLst>
          </p:cNvPr>
          <p:cNvSpPr>
            <a:spLocks noGrp="1"/>
          </p:cNvSpPr>
          <p:nvPr>
            <p:ph type="title"/>
          </p:nvPr>
        </p:nvSpPr>
        <p:spPr/>
        <p:txBody>
          <a:bodyPr>
            <a:normAutofit/>
          </a:bodyPr>
          <a:lstStyle/>
          <a:p>
            <a:r>
              <a:rPr lang="en-US" sz="3000" b="1">
                <a:latin typeface="Times New Roman" panose="02020603050405020304" pitchFamily="18" charset="0"/>
                <a:ea typeface="宋体" panose="02010600030101010101" pitchFamily="2" charset="-122"/>
              </a:rPr>
              <a:t>T</a:t>
            </a:r>
            <a:r>
              <a:rPr lang="en-US" sz="3000" b="1">
                <a:effectLst/>
                <a:latin typeface="Times New Roman" panose="02020603050405020304" pitchFamily="18" charset="0"/>
                <a:ea typeface="宋体" panose="02010600030101010101" pitchFamily="2" charset="-122"/>
              </a:rPr>
              <a:t>ime and temperature</a:t>
            </a:r>
            <a:endParaRPr lang="en-US" sz="3000"/>
          </a:p>
        </p:txBody>
      </p:sp>
      <p:pic>
        <p:nvPicPr>
          <p:cNvPr id="6" name="Picture 5">
            <a:extLst>
              <a:ext uri="{FF2B5EF4-FFF2-40B4-BE49-F238E27FC236}">
                <a16:creationId xmlns:a16="http://schemas.microsoft.com/office/drawing/2014/main" id="{45572BEB-B400-48D9-A83F-BFB98C6F797F}"/>
              </a:ext>
            </a:extLst>
          </p:cNvPr>
          <p:cNvPicPr>
            <a:picLocks noChangeAspect="1"/>
          </p:cNvPicPr>
          <p:nvPr/>
        </p:nvPicPr>
        <p:blipFill>
          <a:blip r:embed="rId2"/>
          <a:stretch>
            <a:fillRect/>
          </a:stretch>
        </p:blipFill>
        <p:spPr>
          <a:xfrm>
            <a:off x="6527575" y="805672"/>
            <a:ext cx="3475167" cy="5103531"/>
          </a:xfrm>
          <a:prstGeom prst="rect">
            <a:avLst/>
          </a:prstGeom>
        </p:spPr>
      </p:pic>
      <p:sp>
        <p:nvSpPr>
          <p:cNvPr id="8" name="Content Placeholder 7">
            <a:extLst>
              <a:ext uri="{FF2B5EF4-FFF2-40B4-BE49-F238E27FC236}">
                <a16:creationId xmlns:a16="http://schemas.microsoft.com/office/drawing/2014/main" id="{08410B89-E23B-4C08-B0BA-B13D1055C1AA}"/>
              </a:ext>
            </a:extLst>
          </p:cNvPr>
          <p:cNvSpPr>
            <a:spLocks noGrp="1"/>
          </p:cNvSpPr>
          <p:nvPr>
            <p:ph idx="1"/>
          </p:nvPr>
        </p:nvSpPr>
        <p:spPr>
          <a:xfrm>
            <a:off x="838200" y="1825625"/>
            <a:ext cx="4266537" cy="4351338"/>
          </a:xfrm>
        </p:spPr>
        <p:txBody>
          <a:bodyPr>
            <a:normAutofit fontScale="77500" lnSpcReduction="20000"/>
          </a:bodyPr>
          <a:lstStyle/>
          <a:p>
            <a:r>
              <a:rPr lang="en-US"/>
              <a:t>The food is cooked very slowly over a low flame. Meat is usually browned first, then large quantities of soy sauce, sugar, wine or sherry, ginger, five-spice powder, chili powder, cilantro, and other seasonings are added, together with water or broth.</a:t>
            </a:r>
          </a:p>
          <a:p>
            <a:r>
              <a:rPr lang="en-US"/>
              <a:t>It may take up to several hours before the meat is done to the desired tenderness. The finished product can be served hot or cold. The sauce is rich and dark brown; hence the descriptive name “red stewing”.</a:t>
            </a:r>
          </a:p>
        </p:txBody>
      </p:sp>
    </p:spTree>
    <p:extLst>
      <p:ext uri="{BB962C8B-B14F-4D97-AF65-F5344CB8AC3E}">
        <p14:creationId xmlns:p14="http://schemas.microsoft.com/office/powerpoint/2010/main" val="957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17169-3BF2-4B81-B19C-0782BD71AD86}"/>
              </a:ext>
            </a:extLst>
          </p:cNvPr>
          <p:cNvPicPr>
            <a:picLocks noGrp="1" noChangeAspect="1"/>
          </p:cNvPicPr>
          <p:nvPr>
            <p:ph idx="1"/>
          </p:nvPr>
        </p:nvPicPr>
        <p:blipFill>
          <a:blip r:embed="rId2"/>
          <a:stretch>
            <a:fillRect/>
          </a:stretch>
        </p:blipFill>
        <p:spPr>
          <a:xfrm>
            <a:off x="8834339" y="365283"/>
            <a:ext cx="2730946" cy="5765331"/>
          </a:xfrm>
        </p:spPr>
      </p:pic>
      <p:sp>
        <p:nvSpPr>
          <p:cNvPr id="7" name="TextBox 6">
            <a:extLst>
              <a:ext uri="{FF2B5EF4-FFF2-40B4-BE49-F238E27FC236}">
                <a16:creationId xmlns:a16="http://schemas.microsoft.com/office/drawing/2014/main" id="{DB7EC338-9639-400F-9AB5-0F15683F7183}"/>
              </a:ext>
            </a:extLst>
          </p:cNvPr>
          <p:cNvSpPr txBox="1"/>
          <p:nvPr/>
        </p:nvSpPr>
        <p:spPr>
          <a:xfrm>
            <a:off x="445273" y="651530"/>
            <a:ext cx="8094428" cy="2585323"/>
          </a:xfrm>
          <a:prstGeom prst="rect">
            <a:avLst/>
          </a:prstGeom>
          <a:noFill/>
        </p:spPr>
        <p:txBody>
          <a:bodyPr wrap="square">
            <a:spAutoFit/>
          </a:bodyPr>
          <a:lstStyle/>
          <a:p>
            <a:r>
              <a:rPr lang="en-US" b="1"/>
              <a:t>Dōngpō ròu </a:t>
            </a:r>
            <a:r>
              <a:rPr lang="en-US"/>
              <a:t>is said to have been invented (or at least inspired) by </a:t>
            </a:r>
            <a:r>
              <a:rPr lang="en-US" b="1"/>
              <a:t>Su Dongpo</a:t>
            </a:r>
            <a:r>
              <a:rPr lang="en-US"/>
              <a:t>. Legend has it that during Su Dongpo's life of poverty during his banishment to Hangzhou, he improved on the traditional process. He first braised the pork, added huangjiu (yellow wine) to make red-braised pork, then slowly stewed it on low heat. In their scholarly work Chinese Gastronomy, Lin Hsiang Ju and Lin Tsuifeng give the recipe "The Fragrance of Pork: Tungpo Pork", and remark that the "square of fat is named after Su Tungpo, the poet, for unknown reasons. Perhaps it is just because he would have liked it."</a:t>
            </a:r>
          </a:p>
          <a:p>
            <a:endParaRPr lang="en-US"/>
          </a:p>
        </p:txBody>
      </p:sp>
      <p:sp>
        <p:nvSpPr>
          <p:cNvPr id="11" name="TextBox 10">
            <a:extLst>
              <a:ext uri="{FF2B5EF4-FFF2-40B4-BE49-F238E27FC236}">
                <a16:creationId xmlns:a16="http://schemas.microsoft.com/office/drawing/2014/main" id="{20DE409A-9C2A-48F7-87F8-9A3E70196D65}"/>
              </a:ext>
            </a:extLst>
          </p:cNvPr>
          <p:cNvSpPr txBox="1"/>
          <p:nvPr/>
        </p:nvSpPr>
        <p:spPr>
          <a:xfrm>
            <a:off x="421858" y="3169520"/>
            <a:ext cx="8412481" cy="3139321"/>
          </a:xfrm>
          <a:prstGeom prst="rect">
            <a:avLst/>
          </a:prstGeom>
          <a:noFill/>
        </p:spPr>
        <p:txBody>
          <a:bodyPr wrap="square">
            <a:spAutoFit/>
          </a:bodyPr>
          <a:lstStyle/>
          <a:p>
            <a:r>
              <a:rPr lang="en-US" b="1"/>
              <a:t>Su Shi </a:t>
            </a:r>
            <a:r>
              <a:rPr lang="en-US"/>
              <a:t>was born in Meishan, near Mount Emei today Sichuan province (</a:t>
            </a:r>
            <a:r>
              <a:rPr lang="en-US" b="1"/>
              <a:t>1037-1101</a:t>
            </a:r>
            <a:r>
              <a:rPr lang="en-US"/>
              <a:t>). Beginning in 1060 and throughout the following twenty years, Su held a variety of government positions throughout China.</a:t>
            </a:r>
          </a:p>
          <a:p>
            <a:r>
              <a:rPr lang="en-US"/>
              <a:t>Su Shi </a:t>
            </a:r>
            <a:r>
              <a:rPr lang="en-US" b="1"/>
              <a:t>was a Chinese calligrapher, gastronome, pharmacologist, poet, and writer of the Song dynasty, an 11th-century Song Dynasty statesman, artist, and one of the four classical Chinese gastronomes</a:t>
            </a:r>
            <a:r>
              <a:rPr lang="en-US"/>
              <a:t>.</a:t>
            </a:r>
          </a:p>
          <a:p>
            <a:r>
              <a:rPr lang="en-US"/>
              <a:t>He was an important figure in Song Dynasty politics, aligning himself with Sima Guang and others, against the New Policy party led by Wang Anshi. The dominance of the reformist faction at court allowed the New Policy Group greater ability to have Su Shi exiled for political crimes, when in fact Su Shi's poetry was aimed at criticizing Wang's reforms. </a:t>
            </a:r>
          </a:p>
        </p:txBody>
      </p:sp>
    </p:spTree>
    <p:extLst>
      <p:ext uri="{BB962C8B-B14F-4D97-AF65-F5344CB8AC3E}">
        <p14:creationId xmlns:p14="http://schemas.microsoft.com/office/powerpoint/2010/main" val="269198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ung Pao Chicken">
            <a:extLst>
              <a:ext uri="{FF2B5EF4-FFF2-40B4-BE49-F238E27FC236}">
                <a16:creationId xmlns:a16="http://schemas.microsoft.com/office/drawing/2014/main" id="{7EE60481-51EA-40E6-98D5-89C08A208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0" y="1170341"/>
            <a:ext cx="2965588" cy="22030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59A95A8-6890-41B1-9B6E-CFBAF223AD1E}"/>
              </a:ext>
            </a:extLst>
          </p:cNvPr>
          <p:cNvSpPr>
            <a:spLocks noGrp="1"/>
          </p:cNvSpPr>
          <p:nvPr>
            <p:ph idx="1"/>
          </p:nvPr>
        </p:nvSpPr>
        <p:spPr>
          <a:xfrm>
            <a:off x="838199" y="4224187"/>
            <a:ext cx="2149669" cy="357613"/>
          </a:xfrm>
        </p:spPr>
        <p:txBody>
          <a:bodyPr>
            <a:normAutofit/>
          </a:bodyPr>
          <a:lstStyle/>
          <a:p>
            <a:pPr marL="0" indent="0">
              <a:buNone/>
            </a:pPr>
            <a:r>
              <a:rPr lang="en-US" sz="1800" b="0" i="0">
                <a:solidFill>
                  <a:srgbClr val="000000"/>
                </a:solidFill>
                <a:effectLst/>
                <a:latin typeface="Times New Roman" panose="02020603050405020304" pitchFamily="18" charset="0"/>
                <a:cs typeface="Times New Roman" panose="02020603050405020304" pitchFamily="18" charset="0"/>
              </a:rPr>
              <a:t>Stir-Frying</a:t>
            </a:r>
            <a:r>
              <a:rPr lang="en-US" sz="1800" b="0" i="0">
                <a:solidFill>
                  <a:srgbClr val="000000"/>
                </a:solidFill>
                <a:effectLst/>
                <a:latin typeface="Verdana" panose="020B0604030504040204" pitchFamily="34" charset="0"/>
              </a:rPr>
              <a:t> </a:t>
            </a:r>
            <a:r>
              <a:rPr lang="zh-CN" altLang="en-US" sz="1800" b="0" i="0">
                <a:solidFill>
                  <a:srgbClr val="000000"/>
                </a:solidFill>
                <a:effectLst/>
                <a:latin typeface="Verdana" panose="020B0604030504040204" pitchFamily="34" charset="0"/>
              </a:rPr>
              <a:t>炒 </a:t>
            </a:r>
            <a:endParaRPr lang="en-US" sz="1800"/>
          </a:p>
        </p:txBody>
      </p:sp>
      <p:sp>
        <p:nvSpPr>
          <p:cNvPr id="7" name="TextBox 6">
            <a:extLst>
              <a:ext uri="{FF2B5EF4-FFF2-40B4-BE49-F238E27FC236}">
                <a16:creationId xmlns:a16="http://schemas.microsoft.com/office/drawing/2014/main" id="{72700A1C-6DD6-47D2-A140-6286F70B3E08}"/>
              </a:ext>
            </a:extLst>
          </p:cNvPr>
          <p:cNvSpPr txBox="1"/>
          <p:nvPr/>
        </p:nvSpPr>
        <p:spPr>
          <a:xfrm>
            <a:off x="54999" y="1170341"/>
            <a:ext cx="2049448" cy="276999"/>
          </a:xfrm>
          <a:prstGeom prst="rect">
            <a:avLst/>
          </a:prstGeom>
          <a:noFill/>
        </p:spPr>
        <p:txBody>
          <a:bodyPr wrap="square">
            <a:spAutoFit/>
          </a:bodyPr>
          <a:lstStyle/>
          <a:p>
            <a:r>
              <a:rPr lang="en-US" sz="1200" b="1"/>
              <a:t>Kung Pao Chicken</a:t>
            </a:r>
          </a:p>
        </p:txBody>
      </p:sp>
      <p:sp>
        <p:nvSpPr>
          <p:cNvPr id="9" name="TextBox 8">
            <a:extLst>
              <a:ext uri="{FF2B5EF4-FFF2-40B4-BE49-F238E27FC236}">
                <a16:creationId xmlns:a16="http://schemas.microsoft.com/office/drawing/2014/main" id="{421F47F9-0282-478E-B2CD-0D03A8B4063E}"/>
              </a:ext>
            </a:extLst>
          </p:cNvPr>
          <p:cNvSpPr txBox="1"/>
          <p:nvPr/>
        </p:nvSpPr>
        <p:spPr>
          <a:xfrm>
            <a:off x="776411" y="4525890"/>
            <a:ext cx="1810909" cy="369332"/>
          </a:xfrm>
          <a:prstGeom prst="rect">
            <a:avLst/>
          </a:prstGeom>
          <a:noFill/>
        </p:spPr>
        <p:txBody>
          <a:bodyPr wrap="square">
            <a:spAutoFit/>
          </a:bodyPr>
          <a:lstStyle/>
          <a:p>
            <a:r>
              <a:rPr lang="en-US"/>
              <a:t>Flash-Frying </a:t>
            </a:r>
            <a:r>
              <a:rPr lang="zh-CN" altLang="en-US"/>
              <a:t>油爆</a:t>
            </a:r>
            <a:endParaRPr lang="en-US"/>
          </a:p>
        </p:txBody>
      </p:sp>
      <p:sp>
        <p:nvSpPr>
          <p:cNvPr id="11" name="TextBox 10">
            <a:extLst>
              <a:ext uri="{FF2B5EF4-FFF2-40B4-BE49-F238E27FC236}">
                <a16:creationId xmlns:a16="http://schemas.microsoft.com/office/drawing/2014/main" id="{F554CA08-AFED-45C1-AAE8-8908D6D2A143}"/>
              </a:ext>
            </a:extLst>
          </p:cNvPr>
          <p:cNvSpPr txBox="1"/>
          <p:nvPr/>
        </p:nvSpPr>
        <p:spPr>
          <a:xfrm>
            <a:off x="793348" y="4864117"/>
            <a:ext cx="1810909" cy="369332"/>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Quick-Frying </a:t>
            </a:r>
            <a:r>
              <a:rPr lang="zh-CN" altLang="en-US">
                <a:latin typeface="Times New Roman" panose="02020603050405020304" pitchFamily="18" charset="0"/>
                <a:cs typeface="Times New Roman" panose="02020603050405020304" pitchFamily="18" charset="0"/>
              </a:rPr>
              <a:t>熘</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F1A96-295A-457D-BA61-08C3AB369DD5}"/>
              </a:ext>
            </a:extLst>
          </p:cNvPr>
          <p:cNvSpPr txBox="1"/>
          <p:nvPr/>
        </p:nvSpPr>
        <p:spPr>
          <a:xfrm>
            <a:off x="793348" y="5184947"/>
            <a:ext cx="1675737" cy="369332"/>
          </a:xfrm>
          <a:prstGeom prst="rect">
            <a:avLst/>
          </a:prstGeom>
          <a:noFill/>
        </p:spPr>
        <p:txBody>
          <a:bodyPr wrap="square">
            <a:spAutoFit/>
          </a:bodyPr>
          <a:lstStyle/>
          <a:p>
            <a:r>
              <a:rPr lang="en-US"/>
              <a:t>Deep-Frying </a:t>
            </a:r>
            <a:r>
              <a:rPr lang="zh-CN" altLang="en-US"/>
              <a:t>炸</a:t>
            </a:r>
            <a:endParaRPr lang="en-US"/>
          </a:p>
        </p:txBody>
      </p:sp>
      <p:sp>
        <p:nvSpPr>
          <p:cNvPr id="15" name="TextBox 14">
            <a:extLst>
              <a:ext uri="{FF2B5EF4-FFF2-40B4-BE49-F238E27FC236}">
                <a16:creationId xmlns:a16="http://schemas.microsoft.com/office/drawing/2014/main" id="{2E94A45A-41E1-4542-9F1E-F782B472E694}"/>
              </a:ext>
            </a:extLst>
          </p:cNvPr>
          <p:cNvSpPr txBox="1"/>
          <p:nvPr/>
        </p:nvSpPr>
        <p:spPr>
          <a:xfrm>
            <a:off x="776411" y="5445157"/>
            <a:ext cx="1453100" cy="369332"/>
          </a:xfrm>
          <a:prstGeom prst="rect">
            <a:avLst/>
          </a:prstGeom>
          <a:noFill/>
        </p:spPr>
        <p:txBody>
          <a:bodyPr wrap="square">
            <a:spAutoFit/>
          </a:bodyPr>
          <a:lstStyle/>
          <a:p>
            <a:r>
              <a:rPr lang="en-US"/>
              <a:t>Pan-Frying </a:t>
            </a:r>
            <a:r>
              <a:rPr lang="zh-CN" altLang="en-US"/>
              <a:t>煎</a:t>
            </a:r>
            <a:endParaRPr lang="en-US"/>
          </a:p>
        </p:txBody>
      </p:sp>
      <p:sp>
        <p:nvSpPr>
          <p:cNvPr id="17" name="TextBox 16">
            <a:extLst>
              <a:ext uri="{FF2B5EF4-FFF2-40B4-BE49-F238E27FC236}">
                <a16:creationId xmlns:a16="http://schemas.microsoft.com/office/drawing/2014/main" id="{80C5D329-CA7C-42E8-A99C-06B7AF4A3E1C}"/>
              </a:ext>
            </a:extLst>
          </p:cNvPr>
          <p:cNvSpPr txBox="1"/>
          <p:nvPr/>
        </p:nvSpPr>
        <p:spPr>
          <a:xfrm>
            <a:off x="6561893" y="2117856"/>
            <a:ext cx="1206610" cy="369332"/>
          </a:xfrm>
          <a:prstGeom prst="rect">
            <a:avLst/>
          </a:prstGeom>
          <a:noFill/>
        </p:spPr>
        <p:txBody>
          <a:bodyPr wrap="square">
            <a:spAutoFit/>
          </a:bodyPr>
          <a:lstStyle/>
          <a:p>
            <a:r>
              <a:rPr lang="en-US"/>
              <a:t>Braising </a:t>
            </a:r>
            <a:r>
              <a:rPr lang="zh-CN" altLang="en-US"/>
              <a:t>烧</a:t>
            </a:r>
            <a:endParaRPr lang="en-US"/>
          </a:p>
        </p:txBody>
      </p:sp>
      <p:sp>
        <p:nvSpPr>
          <p:cNvPr id="19" name="TextBox 18">
            <a:extLst>
              <a:ext uri="{FF2B5EF4-FFF2-40B4-BE49-F238E27FC236}">
                <a16:creationId xmlns:a16="http://schemas.microsoft.com/office/drawing/2014/main" id="{E774A041-AD96-4429-BD1E-AD53D3F80CA2}"/>
              </a:ext>
            </a:extLst>
          </p:cNvPr>
          <p:cNvSpPr txBox="1"/>
          <p:nvPr/>
        </p:nvSpPr>
        <p:spPr>
          <a:xfrm>
            <a:off x="3503460" y="4168277"/>
            <a:ext cx="1890422" cy="369332"/>
          </a:xfrm>
          <a:prstGeom prst="rect">
            <a:avLst/>
          </a:prstGeom>
          <a:noFill/>
        </p:spPr>
        <p:txBody>
          <a:bodyPr wrap="square">
            <a:spAutoFit/>
          </a:bodyPr>
          <a:lstStyle/>
          <a:p>
            <a:r>
              <a:rPr lang="en-US"/>
              <a:t>Steam Stewing </a:t>
            </a:r>
            <a:r>
              <a:rPr lang="zh-CN" altLang="en-US"/>
              <a:t>焖</a:t>
            </a:r>
            <a:endParaRPr lang="en-US"/>
          </a:p>
        </p:txBody>
      </p:sp>
      <p:sp>
        <p:nvSpPr>
          <p:cNvPr id="21" name="TextBox 20">
            <a:extLst>
              <a:ext uri="{FF2B5EF4-FFF2-40B4-BE49-F238E27FC236}">
                <a16:creationId xmlns:a16="http://schemas.microsoft.com/office/drawing/2014/main" id="{E0510455-31FF-4962-B92C-B3ED1D8A2973}"/>
              </a:ext>
            </a:extLst>
          </p:cNvPr>
          <p:cNvSpPr txBox="1"/>
          <p:nvPr/>
        </p:nvSpPr>
        <p:spPr>
          <a:xfrm>
            <a:off x="3503460" y="4531117"/>
            <a:ext cx="1707542" cy="369332"/>
          </a:xfrm>
          <a:prstGeom prst="rect">
            <a:avLst/>
          </a:prstGeom>
          <a:noFill/>
        </p:spPr>
        <p:txBody>
          <a:bodyPr wrap="square">
            <a:spAutoFit/>
          </a:bodyPr>
          <a:lstStyle/>
          <a:p>
            <a:r>
              <a:rPr lang="en-US"/>
              <a:t>Bake Stewing </a:t>
            </a:r>
            <a:r>
              <a:rPr lang="zh-CN" altLang="en-US"/>
              <a:t>煨</a:t>
            </a:r>
            <a:endParaRPr lang="en-US"/>
          </a:p>
        </p:txBody>
      </p:sp>
      <p:sp>
        <p:nvSpPr>
          <p:cNvPr id="23" name="TextBox 22">
            <a:extLst>
              <a:ext uri="{FF2B5EF4-FFF2-40B4-BE49-F238E27FC236}">
                <a16:creationId xmlns:a16="http://schemas.microsoft.com/office/drawing/2014/main" id="{65F76B88-4157-4847-8300-2CCF1E2851A7}"/>
              </a:ext>
            </a:extLst>
          </p:cNvPr>
          <p:cNvSpPr txBox="1"/>
          <p:nvPr/>
        </p:nvSpPr>
        <p:spPr>
          <a:xfrm>
            <a:off x="3503460" y="4830222"/>
            <a:ext cx="1492857" cy="369332"/>
          </a:xfrm>
          <a:prstGeom prst="rect">
            <a:avLst/>
          </a:prstGeom>
          <a:noFill/>
        </p:spPr>
        <p:txBody>
          <a:bodyPr wrap="square">
            <a:spAutoFit/>
          </a:bodyPr>
          <a:lstStyle/>
          <a:p>
            <a:r>
              <a:rPr lang="en-US"/>
              <a:t>Simmering </a:t>
            </a:r>
            <a:r>
              <a:rPr lang="zh-CN" altLang="en-US"/>
              <a:t>炖</a:t>
            </a:r>
            <a:endParaRPr lang="en-US"/>
          </a:p>
        </p:txBody>
      </p:sp>
      <p:sp>
        <p:nvSpPr>
          <p:cNvPr id="25" name="TextBox 24">
            <a:extLst>
              <a:ext uri="{FF2B5EF4-FFF2-40B4-BE49-F238E27FC236}">
                <a16:creationId xmlns:a16="http://schemas.microsoft.com/office/drawing/2014/main" id="{3D5C67A9-4726-4486-9007-BB12246231C7}"/>
              </a:ext>
            </a:extLst>
          </p:cNvPr>
          <p:cNvSpPr txBox="1"/>
          <p:nvPr/>
        </p:nvSpPr>
        <p:spPr>
          <a:xfrm>
            <a:off x="3503460" y="5134755"/>
            <a:ext cx="1286123" cy="369332"/>
          </a:xfrm>
          <a:prstGeom prst="rect">
            <a:avLst/>
          </a:prstGeom>
          <a:noFill/>
        </p:spPr>
        <p:txBody>
          <a:bodyPr wrap="square">
            <a:spAutoFit/>
          </a:bodyPr>
          <a:lstStyle/>
          <a:p>
            <a:r>
              <a:rPr lang="en-US"/>
              <a:t>Roasting </a:t>
            </a:r>
            <a:r>
              <a:rPr lang="zh-CN" altLang="en-US"/>
              <a:t>烤</a:t>
            </a:r>
            <a:endParaRPr lang="en-US"/>
          </a:p>
        </p:txBody>
      </p:sp>
      <p:sp>
        <p:nvSpPr>
          <p:cNvPr id="27" name="TextBox 26">
            <a:extLst>
              <a:ext uri="{FF2B5EF4-FFF2-40B4-BE49-F238E27FC236}">
                <a16:creationId xmlns:a16="http://schemas.microsoft.com/office/drawing/2014/main" id="{C2F7F003-EDEC-41F8-817F-F4DFBCA07108}"/>
              </a:ext>
            </a:extLst>
          </p:cNvPr>
          <p:cNvSpPr txBox="1"/>
          <p:nvPr/>
        </p:nvSpPr>
        <p:spPr>
          <a:xfrm>
            <a:off x="6613368" y="3624594"/>
            <a:ext cx="1341782" cy="369332"/>
          </a:xfrm>
          <a:prstGeom prst="rect">
            <a:avLst/>
          </a:prstGeom>
          <a:noFill/>
        </p:spPr>
        <p:txBody>
          <a:bodyPr wrap="square">
            <a:spAutoFit/>
          </a:bodyPr>
          <a:lstStyle/>
          <a:p>
            <a:r>
              <a:rPr lang="en-US"/>
              <a:t>Smoking </a:t>
            </a:r>
            <a:r>
              <a:rPr lang="zh-CN" altLang="en-US"/>
              <a:t>熏</a:t>
            </a:r>
            <a:endParaRPr lang="en-US"/>
          </a:p>
        </p:txBody>
      </p:sp>
      <p:sp>
        <p:nvSpPr>
          <p:cNvPr id="29" name="TextBox 28">
            <a:extLst>
              <a:ext uri="{FF2B5EF4-FFF2-40B4-BE49-F238E27FC236}">
                <a16:creationId xmlns:a16="http://schemas.microsoft.com/office/drawing/2014/main" id="{D24D7084-4F82-4063-879A-7F879EC92E01}"/>
              </a:ext>
            </a:extLst>
          </p:cNvPr>
          <p:cNvSpPr txBox="1"/>
          <p:nvPr/>
        </p:nvSpPr>
        <p:spPr>
          <a:xfrm>
            <a:off x="6574734" y="2404942"/>
            <a:ext cx="1948979" cy="369332"/>
          </a:xfrm>
          <a:prstGeom prst="rect">
            <a:avLst/>
          </a:prstGeom>
          <a:noFill/>
        </p:spPr>
        <p:txBody>
          <a:bodyPr wrap="square">
            <a:spAutoFit/>
          </a:bodyPr>
          <a:lstStyle/>
          <a:p>
            <a:r>
              <a:rPr lang="en-US"/>
              <a:t>Baking in Salt </a:t>
            </a:r>
            <a:r>
              <a:rPr lang="zh-CN" altLang="en-US"/>
              <a:t>盐焗</a:t>
            </a:r>
            <a:endParaRPr lang="en-US"/>
          </a:p>
        </p:txBody>
      </p:sp>
      <p:sp>
        <p:nvSpPr>
          <p:cNvPr id="31" name="TextBox 30">
            <a:extLst>
              <a:ext uri="{FF2B5EF4-FFF2-40B4-BE49-F238E27FC236}">
                <a16:creationId xmlns:a16="http://schemas.microsoft.com/office/drawing/2014/main" id="{B17AC4D1-95B6-4AC7-B09C-3BD5F6B82A70}"/>
              </a:ext>
            </a:extLst>
          </p:cNvPr>
          <p:cNvSpPr txBox="1"/>
          <p:nvPr/>
        </p:nvSpPr>
        <p:spPr>
          <a:xfrm>
            <a:off x="6593699" y="2693319"/>
            <a:ext cx="1142999" cy="369332"/>
          </a:xfrm>
          <a:prstGeom prst="rect">
            <a:avLst/>
          </a:prstGeom>
          <a:noFill/>
        </p:spPr>
        <p:txBody>
          <a:bodyPr wrap="square">
            <a:spAutoFit/>
          </a:bodyPr>
          <a:lstStyle/>
          <a:p>
            <a:r>
              <a:rPr lang="en-US"/>
              <a:t>Boiling </a:t>
            </a:r>
            <a:r>
              <a:rPr lang="zh-CN" altLang="en-US"/>
              <a:t>煮</a:t>
            </a:r>
            <a:endParaRPr lang="en-US"/>
          </a:p>
        </p:txBody>
      </p:sp>
      <p:sp>
        <p:nvSpPr>
          <p:cNvPr id="33" name="TextBox 32">
            <a:extLst>
              <a:ext uri="{FF2B5EF4-FFF2-40B4-BE49-F238E27FC236}">
                <a16:creationId xmlns:a16="http://schemas.microsoft.com/office/drawing/2014/main" id="{0E115DB2-FB85-4185-9C8B-7FB60605EF39}"/>
              </a:ext>
            </a:extLst>
          </p:cNvPr>
          <p:cNvSpPr txBox="1"/>
          <p:nvPr/>
        </p:nvSpPr>
        <p:spPr>
          <a:xfrm>
            <a:off x="6577426" y="3344365"/>
            <a:ext cx="1742245" cy="369332"/>
          </a:xfrm>
          <a:prstGeom prst="rect">
            <a:avLst/>
          </a:prstGeom>
          <a:noFill/>
        </p:spPr>
        <p:txBody>
          <a:bodyPr wrap="square">
            <a:spAutoFit/>
          </a:bodyPr>
          <a:lstStyle/>
          <a:p>
            <a:r>
              <a:rPr lang="en-US"/>
              <a:t>Quick Boiling </a:t>
            </a:r>
            <a:r>
              <a:rPr lang="zh-CN" altLang="en-US"/>
              <a:t>汆</a:t>
            </a:r>
            <a:endParaRPr lang="en-US"/>
          </a:p>
        </p:txBody>
      </p:sp>
      <p:sp>
        <p:nvSpPr>
          <p:cNvPr id="35" name="TextBox 34">
            <a:extLst>
              <a:ext uri="{FF2B5EF4-FFF2-40B4-BE49-F238E27FC236}">
                <a16:creationId xmlns:a16="http://schemas.microsoft.com/office/drawing/2014/main" id="{F7EADD26-B7FE-4AB1-B6CF-9DB88A3DF0E9}"/>
              </a:ext>
            </a:extLst>
          </p:cNvPr>
          <p:cNvSpPr txBox="1"/>
          <p:nvPr/>
        </p:nvSpPr>
        <p:spPr>
          <a:xfrm>
            <a:off x="838199" y="3864548"/>
            <a:ext cx="1286123" cy="369332"/>
          </a:xfrm>
          <a:prstGeom prst="rect">
            <a:avLst/>
          </a:prstGeom>
          <a:noFill/>
        </p:spPr>
        <p:txBody>
          <a:bodyPr wrap="square">
            <a:spAutoFit/>
          </a:bodyPr>
          <a:lstStyle/>
          <a:p>
            <a:r>
              <a:rPr lang="en-US"/>
              <a:t>Scalding </a:t>
            </a:r>
            <a:r>
              <a:rPr lang="zh-CN" altLang="en-US"/>
              <a:t>焯</a:t>
            </a:r>
            <a:endParaRPr lang="en-US"/>
          </a:p>
        </p:txBody>
      </p:sp>
      <p:sp>
        <p:nvSpPr>
          <p:cNvPr id="37" name="TextBox 36">
            <a:extLst>
              <a:ext uri="{FF2B5EF4-FFF2-40B4-BE49-F238E27FC236}">
                <a16:creationId xmlns:a16="http://schemas.microsoft.com/office/drawing/2014/main" id="{0B860C89-6860-4E1C-B100-21D46E5B1A6E}"/>
              </a:ext>
            </a:extLst>
          </p:cNvPr>
          <p:cNvSpPr txBox="1"/>
          <p:nvPr/>
        </p:nvSpPr>
        <p:spPr>
          <a:xfrm>
            <a:off x="6574734" y="3015511"/>
            <a:ext cx="1887524" cy="369332"/>
          </a:xfrm>
          <a:prstGeom prst="rect">
            <a:avLst/>
          </a:prstGeom>
          <a:noFill/>
        </p:spPr>
        <p:txBody>
          <a:bodyPr wrap="square">
            <a:spAutoFit/>
          </a:bodyPr>
          <a:lstStyle/>
          <a:p>
            <a:r>
              <a:rPr lang="en-US"/>
              <a:t>Instant Boiling </a:t>
            </a:r>
            <a:r>
              <a:rPr lang="zh-CN" altLang="en-US"/>
              <a:t>涮</a:t>
            </a:r>
            <a:endParaRPr lang="en-US"/>
          </a:p>
        </p:txBody>
      </p:sp>
      <p:sp>
        <p:nvSpPr>
          <p:cNvPr id="39" name="TextBox 38">
            <a:extLst>
              <a:ext uri="{FF2B5EF4-FFF2-40B4-BE49-F238E27FC236}">
                <a16:creationId xmlns:a16="http://schemas.microsoft.com/office/drawing/2014/main" id="{35AAE505-8780-468C-B3AB-B8F90CEEA783}"/>
              </a:ext>
            </a:extLst>
          </p:cNvPr>
          <p:cNvSpPr txBox="1"/>
          <p:nvPr/>
        </p:nvSpPr>
        <p:spPr>
          <a:xfrm>
            <a:off x="6574734" y="1812572"/>
            <a:ext cx="1492857" cy="369332"/>
          </a:xfrm>
          <a:prstGeom prst="rect">
            <a:avLst/>
          </a:prstGeom>
          <a:noFill/>
        </p:spPr>
        <p:txBody>
          <a:bodyPr wrap="square">
            <a:spAutoFit/>
          </a:bodyPr>
          <a:lstStyle/>
          <a:p>
            <a:r>
              <a:rPr lang="en-US"/>
              <a:t>Dressing </a:t>
            </a:r>
            <a:r>
              <a:rPr lang="zh-CN" altLang="en-US"/>
              <a:t>凉拌</a:t>
            </a:r>
            <a:endParaRPr lang="en-US"/>
          </a:p>
        </p:txBody>
      </p:sp>
      <p:sp>
        <p:nvSpPr>
          <p:cNvPr id="41" name="TextBox 40">
            <a:extLst>
              <a:ext uri="{FF2B5EF4-FFF2-40B4-BE49-F238E27FC236}">
                <a16:creationId xmlns:a16="http://schemas.microsoft.com/office/drawing/2014/main" id="{EE226077-CD39-4687-96BA-FCAC881300A5}"/>
              </a:ext>
            </a:extLst>
          </p:cNvPr>
          <p:cNvSpPr txBox="1"/>
          <p:nvPr/>
        </p:nvSpPr>
        <p:spPr>
          <a:xfrm>
            <a:off x="6574734" y="1499334"/>
            <a:ext cx="1198659" cy="369332"/>
          </a:xfrm>
          <a:prstGeom prst="rect">
            <a:avLst/>
          </a:prstGeom>
          <a:noFill/>
        </p:spPr>
        <p:txBody>
          <a:bodyPr wrap="square">
            <a:spAutoFit/>
          </a:bodyPr>
          <a:lstStyle/>
          <a:p>
            <a:r>
              <a:rPr lang="en-US"/>
              <a:t>Pickling </a:t>
            </a:r>
            <a:r>
              <a:rPr lang="zh-CN" altLang="en-US"/>
              <a:t>腌</a:t>
            </a:r>
            <a:endParaRPr lang="en-US"/>
          </a:p>
        </p:txBody>
      </p:sp>
      <p:sp>
        <p:nvSpPr>
          <p:cNvPr id="43" name="TextBox 42">
            <a:extLst>
              <a:ext uri="{FF2B5EF4-FFF2-40B4-BE49-F238E27FC236}">
                <a16:creationId xmlns:a16="http://schemas.microsoft.com/office/drawing/2014/main" id="{641AD3D0-923C-4CB6-B94F-450585F7A114}"/>
              </a:ext>
            </a:extLst>
          </p:cNvPr>
          <p:cNvSpPr txBox="1"/>
          <p:nvPr/>
        </p:nvSpPr>
        <p:spPr>
          <a:xfrm>
            <a:off x="3498406" y="3805437"/>
            <a:ext cx="2868432" cy="369332"/>
          </a:xfrm>
          <a:prstGeom prst="rect">
            <a:avLst/>
          </a:prstGeom>
          <a:noFill/>
        </p:spPr>
        <p:txBody>
          <a:bodyPr wrap="square">
            <a:spAutoFit/>
          </a:bodyPr>
          <a:lstStyle/>
          <a:p>
            <a:r>
              <a:rPr lang="en-US"/>
              <a:t>Crisp Frying with Syrup </a:t>
            </a:r>
            <a:r>
              <a:rPr lang="zh-CN" altLang="en-US"/>
              <a:t>拔丝</a:t>
            </a:r>
            <a:endParaRPr lang="en-US"/>
          </a:p>
        </p:txBody>
      </p:sp>
      <p:pic>
        <p:nvPicPr>
          <p:cNvPr id="40" name="Picture 39">
            <a:extLst>
              <a:ext uri="{FF2B5EF4-FFF2-40B4-BE49-F238E27FC236}">
                <a16:creationId xmlns:a16="http://schemas.microsoft.com/office/drawing/2014/main" id="{CB545299-5892-4EF8-B928-6DDEAA4FDC93}"/>
              </a:ext>
            </a:extLst>
          </p:cNvPr>
          <p:cNvPicPr>
            <a:picLocks noChangeAspect="1"/>
          </p:cNvPicPr>
          <p:nvPr/>
        </p:nvPicPr>
        <p:blipFill>
          <a:blip r:embed="rId3"/>
          <a:stretch>
            <a:fillRect/>
          </a:stretch>
        </p:blipFill>
        <p:spPr>
          <a:xfrm>
            <a:off x="8650592" y="56401"/>
            <a:ext cx="2965588" cy="2203008"/>
          </a:xfrm>
          <a:prstGeom prst="rect">
            <a:avLst/>
          </a:prstGeom>
        </p:spPr>
      </p:pic>
      <p:sp>
        <p:nvSpPr>
          <p:cNvPr id="46" name="TextBox 45">
            <a:extLst>
              <a:ext uri="{FF2B5EF4-FFF2-40B4-BE49-F238E27FC236}">
                <a16:creationId xmlns:a16="http://schemas.microsoft.com/office/drawing/2014/main" id="{92DFBC33-A521-4923-9D12-8BE948AC42ED}"/>
              </a:ext>
            </a:extLst>
          </p:cNvPr>
          <p:cNvSpPr txBox="1"/>
          <p:nvPr/>
        </p:nvSpPr>
        <p:spPr>
          <a:xfrm>
            <a:off x="8650592" y="137437"/>
            <a:ext cx="2405101" cy="307777"/>
          </a:xfrm>
          <a:prstGeom prst="rect">
            <a:avLst/>
          </a:prstGeom>
          <a:noFill/>
        </p:spPr>
        <p:txBody>
          <a:bodyPr wrap="square">
            <a:spAutoFit/>
          </a:bodyPr>
          <a:lstStyle/>
          <a:p>
            <a:r>
              <a:rPr lang="en-US" sz="1400" b="1">
                <a:solidFill>
                  <a:schemeClr val="bg2">
                    <a:lumMod val="75000"/>
                  </a:schemeClr>
                </a:solidFill>
              </a:rPr>
              <a:t>Steamed Stuffed Buns</a:t>
            </a:r>
          </a:p>
        </p:txBody>
      </p:sp>
      <p:pic>
        <p:nvPicPr>
          <p:cNvPr id="45" name="Picture 44">
            <a:extLst>
              <a:ext uri="{FF2B5EF4-FFF2-40B4-BE49-F238E27FC236}">
                <a16:creationId xmlns:a16="http://schemas.microsoft.com/office/drawing/2014/main" id="{38301B56-C356-48DD-AB75-49A820938FDC}"/>
              </a:ext>
            </a:extLst>
          </p:cNvPr>
          <p:cNvPicPr>
            <a:picLocks noChangeAspect="1"/>
          </p:cNvPicPr>
          <p:nvPr/>
        </p:nvPicPr>
        <p:blipFill>
          <a:blip r:embed="rId4"/>
          <a:stretch>
            <a:fillRect/>
          </a:stretch>
        </p:blipFill>
        <p:spPr>
          <a:xfrm>
            <a:off x="3117760" y="915838"/>
            <a:ext cx="3213136" cy="2771692"/>
          </a:xfrm>
          <a:prstGeom prst="rect">
            <a:avLst/>
          </a:prstGeom>
        </p:spPr>
      </p:pic>
      <p:sp>
        <p:nvSpPr>
          <p:cNvPr id="50" name="TextBox 49">
            <a:extLst>
              <a:ext uri="{FF2B5EF4-FFF2-40B4-BE49-F238E27FC236}">
                <a16:creationId xmlns:a16="http://schemas.microsoft.com/office/drawing/2014/main" id="{0339E18B-0862-497B-A26A-44FA53A3BE2E}"/>
              </a:ext>
            </a:extLst>
          </p:cNvPr>
          <p:cNvSpPr txBox="1"/>
          <p:nvPr/>
        </p:nvSpPr>
        <p:spPr>
          <a:xfrm>
            <a:off x="3498406" y="5445157"/>
            <a:ext cx="3213136" cy="369332"/>
          </a:xfrm>
          <a:prstGeom prst="rect">
            <a:avLst/>
          </a:prstGeom>
          <a:noFill/>
        </p:spPr>
        <p:txBody>
          <a:bodyPr wrap="square">
            <a:spAutoFit/>
          </a:bodyPr>
          <a:lstStyle/>
          <a:p>
            <a:r>
              <a:rPr lang="en-US"/>
              <a:t>Stewing in soy sauce and syrup</a:t>
            </a:r>
          </a:p>
        </p:txBody>
      </p:sp>
      <p:sp>
        <p:nvSpPr>
          <p:cNvPr id="52" name="TextBox 51">
            <a:extLst>
              <a:ext uri="{FF2B5EF4-FFF2-40B4-BE49-F238E27FC236}">
                <a16:creationId xmlns:a16="http://schemas.microsoft.com/office/drawing/2014/main" id="{A3550BF5-4240-44C2-8C72-B43B10925DEF}"/>
              </a:ext>
            </a:extLst>
          </p:cNvPr>
          <p:cNvSpPr txBox="1"/>
          <p:nvPr/>
        </p:nvSpPr>
        <p:spPr>
          <a:xfrm>
            <a:off x="223381" y="263800"/>
            <a:ext cx="6094674" cy="646331"/>
          </a:xfrm>
          <a:prstGeom prst="rect">
            <a:avLst/>
          </a:prstGeom>
          <a:noFill/>
        </p:spPr>
        <p:txBody>
          <a:bodyPr wrap="square">
            <a:spAutoFit/>
          </a:bodyPr>
          <a:lstStyle/>
          <a:p>
            <a:r>
              <a:rPr lang="en-US" b="1"/>
              <a:t>There are more than thirty techniques in Chinese cuisine Different materials require different flavourings</a:t>
            </a:r>
          </a:p>
        </p:txBody>
      </p:sp>
      <p:pic>
        <p:nvPicPr>
          <p:cNvPr id="2" name="Picture 1">
            <a:extLst>
              <a:ext uri="{FF2B5EF4-FFF2-40B4-BE49-F238E27FC236}">
                <a16:creationId xmlns:a16="http://schemas.microsoft.com/office/drawing/2014/main" id="{35CAF358-7C87-4400-82B8-1BC5615B85B9}"/>
              </a:ext>
            </a:extLst>
          </p:cNvPr>
          <p:cNvPicPr>
            <a:picLocks noChangeAspect="1"/>
          </p:cNvPicPr>
          <p:nvPr/>
        </p:nvPicPr>
        <p:blipFill>
          <a:blip r:embed="rId5"/>
          <a:stretch>
            <a:fillRect/>
          </a:stretch>
        </p:blipFill>
        <p:spPr>
          <a:xfrm>
            <a:off x="8650592" y="2708219"/>
            <a:ext cx="2965588" cy="4151824"/>
          </a:xfrm>
          <a:prstGeom prst="rect">
            <a:avLst/>
          </a:prstGeom>
        </p:spPr>
      </p:pic>
      <p:sp>
        <p:nvSpPr>
          <p:cNvPr id="30" name="TextBox 29">
            <a:extLst>
              <a:ext uri="{FF2B5EF4-FFF2-40B4-BE49-F238E27FC236}">
                <a16:creationId xmlns:a16="http://schemas.microsoft.com/office/drawing/2014/main" id="{A1ED6705-494F-4EF4-A201-6A495EFBF856}"/>
              </a:ext>
            </a:extLst>
          </p:cNvPr>
          <p:cNvSpPr txBox="1"/>
          <p:nvPr/>
        </p:nvSpPr>
        <p:spPr>
          <a:xfrm>
            <a:off x="8731761" y="2774274"/>
            <a:ext cx="3048662" cy="369332"/>
          </a:xfrm>
          <a:prstGeom prst="rect">
            <a:avLst/>
          </a:prstGeom>
          <a:noFill/>
        </p:spPr>
        <p:txBody>
          <a:bodyPr wrap="square">
            <a:spAutoFit/>
          </a:bodyPr>
          <a:lstStyle/>
          <a:p>
            <a:r>
              <a:rPr lang="en-US"/>
              <a:t>Honey Soy chicken marinade</a:t>
            </a:r>
          </a:p>
        </p:txBody>
      </p:sp>
    </p:spTree>
    <p:extLst>
      <p:ext uri="{BB962C8B-B14F-4D97-AF65-F5344CB8AC3E}">
        <p14:creationId xmlns:p14="http://schemas.microsoft.com/office/powerpoint/2010/main" val="19920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175FE-6B30-4E16-BF21-2D1CC3076C90}"/>
              </a:ext>
            </a:extLst>
          </p:cNvPr>
          <p:cNvPicPr>
            <a:picLocks noGrp="1" noChangeAspect="1"/>
          </p:cNvPicPr>
          <p:nvPr>
            <p:ph idx="1"/>
          </p:nvPr>
        </p:nvPicPr>
        <p:blipFill>
          <a:blip r:embed="rId2"/>
          <a:stretch>
            <a:fillRect/>
          </a:stretch>
        </p:blipFill>
        <p:spPr>
          <a:xfrm>
            <a:off x="2948658" y="714230"/>
            <a:ext cx="6108232" cy="5429540"/>
          </a:xfrm>
          <a:prstGeom prst="rect">
            <a:avLst/>
          </a:prstGeom>
        </p:spPr>
      </p:pic>
      <p:sp>
        <p:nvSpPr>
          <p:cNvPr id="2" name="Title 1">
            <a:extLst>
              <a:ext uri="{FF2B5EF4-FFF2-40B4-BE49-F238E27FC236}">
                <a16:creationId xmlns:a16="http://schemas.microsoft.com/office/drawing/2014/main" id="{032305DA-0147-452E-B25E-FFBA061FA2A1}"/>
              </a:ext>
            </a:extLst>
          </p:cNvPr>
          <p:cNvSpPr>
            <a:spLocks noGrp="1"/>
          </p:cNvSpPr>
          <p:nvPr>
            <p:ph type="title"/>
          </p:nvPr>
        </p:nvSpPr>
        <p:spPr>
          <a:xfrm>
            <a:off x="2751152" y="2178023"/>
            <a:ext cx="2810172" cy="1325563"/>
          </a:xfrm>
        </p:spPr>
        <p:txBody>
          <a:bodyPr/>
          <a:lstStyle/>
          <a:p>
            <a:pPr algn="ctr"/>
            <a:r>
              <a:rPr lang="en-US" b="1">
                <a:solidFill>
                  <a:schemeClr val="accent2">
                    <a:lumMod val="7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69565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827</Words>
  <Application>Microsoft Office PowerPoint</Application>
  <PresentationFormat>Widescreen</PresentationFormat>
  <Paragraphs>46</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Verdana</vt:lpstr>
      <vt:lpstr>Office Theme</vt:lpstr>
      <vt:lpstr>PowerPoint Presentation</vt:lpstr>
      <vt:lpstr>Brief Introduction of  The Art of Chinese Cooking</vt:lpstr>
      <vt:lpstr>Ingredients</vt:lpstr>
      <vt:lpstr>Cutting</vt:lpstr>
      <vt:lpstr>Seasoning</vt:lpstr>
      <vt:lpstr>Time and temperature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CHINESE COOKING</dc:title>
  <dc:creator>Ha Hang</dc:creator>
  <cp:lastModifiedBy>Ha Hang</cp:lastModifiedBy>
  <cp:revision>45</cp:revision>
  <dcterms:created xsi:type="dcterms:W3CDTF">2020-10-20T12:54:44Z</dcterms:created>
  <dcterms:modified xsi:type="dcterms:W3CDTF">2020-10-22T23:42:09Z</dcterms:modified>
</cp:coreProperties>
</file>