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84" r:id="rId4"/>
  </p:sldMasterIdLst>
  <p:sldIdLst>
    <p:sldId id="410" r:id="rId5"/>
    <p:sldId id="412" r:id="rId6"/>
    <p:sldId id="411" r:id="rId7"/>
    <p:sldId id="413" r:id="rId8"/>
    <p:sldId id="414" r:id="rId9"/>
    <p:sldId id="415" r:id="rId10"/>
    <p:sldId id="416" r:id="rId11"/>
    <p:sldId id="417" r:id="rId12"/>
    <p:sldId id="418" r:id="rId13"/>
    <p:sldId id="419"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62.xml"/><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slideLayout" Target="../slideLayouts/slideLayout2.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4" Type="http://schemas.openxmlformats.org/officeDocument/2006/relationships/theme" Target="../theme/theme2.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slideLayout" Target="../slideLayouts/slideLayout19.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4" Type="http://schemas.openxmlformats.org/officeDocument/2006/relationships/theme" Target="../theme/theme3.xml"/><Relationship Id="rId23" Type="http://schemas.openxmlformats.org/officeDocument/2006/relationships/tags" Target="../tags/tag186.xml"/><Relationship Id="rId22" Type="http://schemas.openxmlformats.org/officeDocument/2006/relationships/tags" Target="../tags/tag185.xml"/><Relationship Id="rId21" Type="http://schemas.openxmlformats.org/officeDocument/2006/relationships/tags" Target="../tags/tag184.xml"/><Relationship Id="rId20" Type="http://schemas.openxmlformats.org/officeDocument/2006/relationships/tags" Target="../tags/tag183.xml"/><Relationship Id="rId2" Type="http://schemas.openxmlformats.org/officeDocument/2006/relationships/slideLayout" Target="../slideLayouts/slideLayout36.xml"/><Relationship Id="rId19" Type="http://schemas.openxmlformats.org/officeDocument/2006/relationships/tags" Target="../tags/tag182.xml"/><Relationship Id="rId18" Type="http://schemas.openxmlformats.org/officeDocument/2006/relationships/tags" Target="../tags/tag181.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3"/>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3"/>
    </p:custData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jpeg"/><Relationship Id="rId1"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jpe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37.jpeg"/><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5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r="10676"/>
          <a:stretch>
            <a:fillRect/>
          </a:stretch>
        </p:blipFill>
        <p:spPr>
          <a:xfrm>
            <a:off x="-61495" y="0"/>
            <a:ext cx="12253496" cy="6858000"/>
          </a:xfrm>
          <a:prstGeom prst="rect">
            <a:avLst/>
          </a:prstGeom>
          <a:noFill/>
          <a:ln cap="sq">
            <a:noFill/>
          </a:ln>
        </p:spPr>
      </p:pic>
      <p:pic>
        <p:nvPicPr>
          <p:cNvPr id="4" name="图片 3"/>
          <p:cNvPicPr>
            <a:picLocks noChangeAspect="1"/>
          </p:cNvPicPr>
          <p:nvPr/>
        </p:nvPicPr>
        <p:blipFill>
          <a:blip r:embed="rId2">
            <a:alphaModFix amt="100000"/>
          </a:blip>
          <a:srcRect/>
          <a:stretch>
            <a:fillRect/>
          </a:stretch>
        </p:blipFill>
        <p:spPr>
          <a:xfrm>
            <a:off x="9872404" y="2041314"/>
            <a:ext cx="3073582" cy="2253960"/>
          </a:xfrm>
          <a:prstGeom prst="rect">
            <a:avLst/>
          </a:prstGeom>
          <a:noFill/>
          <a:ln cap="sq">
            <a:noFill/>
          </a:ln>
        </p:spPr>
      </p:pic>
      <p:pic>
        <p:nvPicPr>
          <p:cNvPr id="5" name="图片 4"/>
          <p:cNvPicPr>
            <a:picLocks noChangeAspect="1"/>
          </p:cNvPicPr>
          <p:nvPr/>
        </p:nvPicPr>
        <p:blipFill>
          <a:blip r:embed="rId2">
            <a:alphaModFix amt="100000"/>
          </a:blip>
          <a:srcRect/>
          <a:stretch>
            <a:fillRect/>
          </a:stretch>
        </p:blipFill>
        <p:spPr>
          <a:xfrm flipH="1">
            <a:off x="-231832" y="-263668"/>
            <a:ext cx="4089004" cy="2998603"/>
          </a:xfrm>
          <a:prstGeom prst="rect">
            <a:avLst/>
          </a:prstGeom>
          <a:noFill/>
          <a:ln cap="sq">
            <a:noFill/>
          </a:ln>
        </p:spPr>
      </p:pic>
      <p:sp>
        <p:nvSpPr>
          <p:cNvPr id="6" name="标题 1"/>
          <p:cNvSpPr txBox="1"/>
          <p:nvPr/>
        </p:nvSpPr>
        <p:spPr>
          <a:xfrm>
            <a:off x="2368550" y="1706815"/>
            <a:ext cx="7454900" cy="2554101"/>
          </a:xfrm>
          <a:prstGeom prst="rect">
            <a:avLst/>
          </a:prstGeom>
          <a:noFill/>
          <a:ln cap="sq">
            <a:noFill/>
            <a:prstDash val="solid"/>
          </a:ln>
        </p:spPr>
        <p:txBody>
          <a:bodyPr vert="horz" wrap="square" lIns="0" tIns="0" rIns="0" bIns="0" rtlCol="0" anchor="ctr"/>
          <a:lstStyle/>
          <a:p>
            <a:pPr algn="ctr">
              <a:lnSpc>
                <a:spcPct val="130000"/>
              </a:lnSpc>
            </a:pPr>
            <a:r>
              <a:rPr kumimoji="1" lang="en-US" altLang="zh-CN" sz="4600">
                <a:ln w="12700">
                  <a:noFill/>
                </a:ln>
                <a:solidFill>
                  <a:srgbClr val="262626">
                    <a:alpha val="100000"/>
                  </a:srgbClr>
                </a:solidFill>
                <a:latin typeface="OPPOSans B" panose="00020600040101010101"/>
                <a:ea typeface="OPPOSans B" panose="00020600040101010101"/>
                <a:cs typeface="OPPOSans B" panose="00020600040101010101"/>
              </a:rPr>
              <a:t>Four Great Folk Stories of Ancient China</a:t>
            </a:r>
            <a:endParaRPr kumimoji="1" lang="zh-CN" altLang="en-US"/>
          </a:p>
        </p:txBody>
      </p:sp>
      <p:sp>
        <p:nvSpPr>
          <p:cNvPr id="7" name="标题 1"/>
          <p:cNvSpPr txBox="1"/>
          <p:nvPr/>
        </p:nvSpPr>
        <p:spPr>
          <a:xfrm>
            <a:off x="3348767" y="4411682"/>
            <a:ext cx="2183072" cy="571352"/>
          </a:xfrm>
          <a:prstGeom prst="roundRect">
            <a:avLst>
              <a:gd name="adj" fmla="val 50000"/>
            </a:avLst>
          </a:prstGeom>
          <a:solidFill>
            <a:schemeClr val="tx1">
              <a:lumMod val="85000"/>
              <a:lumOff val="1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3667655" y="4558859"/>
            <a:ext cx="1572311" cy="253337"/>
          </a:xfrm>
          <a:prstGeom prst="rect">
            <a:avLst/>
          </a:prstGeom>
          <a:noFill/>
          <a:ln cap="sq">
            <a:noFill/>
            <a:prstDash val="solid"/>
          </a:ln>
        </p:spPr>
        <p:txBody>
          <a:bodyPr vert="horz" wrap="square" lIns="0" tIns="0" rIns="0" bIns="0" rtlCol="0" anchor="t"/>
          <a:lstStyle/>
          <a:p>
            <a:pPr algn="l">
              <a:lnSpc>
                <a:spcPct val="110000"/>
              </a:lnSpc>
            </a:pPr>
            <a:r>
              <a:rPr kumimoji="1" lang="en-US" altLang="zh-CN" sz="1800">
                <a:ln w="12700">
                  <a:noFill/>
                </a:ln>
                <a:solidFill>
                  <a:srgbClr val="FFFFFF">
                    <a:alpha val="100000"/>
                  </a:srgbClr>
                </a:solidFill>
                <a:latin typeface="OPPOSans M" panose="00020600040101010101"/>
                <a:ea typeface="OPPOSans M" panose="00020600040101010101"/>
                <a:cs typeface="OPPOSans M" panose="00020600040101010101"/>
              </a:rPr>
              <a:t>汇报人：粟星</a:t>
            </a:r>
            <a:endParaRPr kumimoji="1" lang="zh-CN" altLang="en-US"/>
          </a:p>
        </p:txBody>
      </p:sp>
      <p:sp>
        <p:nvSpPr>
          <p:cNvPr id="9" name="标题 1"/>
          <p:cNvSpPr txBox="1"/>
          <p:nvPr/>
        </p:nvSpPr>
        <p:spPr>
          <a:xfrm>
            <a:off x="6647461" y="4411682"/>
            <a:ext cx="2541935" cy="571352"/>
          </a:xfrm>
          <a:prstGeom prst="roundRect">
            <a:avLst>
              <a:gd name="adj" fmla="val 50000"/>
            </a:avLst>
          </a:prstGeom>
          <a:noFill/>
          <a:ln w="19050" cap="sq">
            <a:solidFill>
              <a:schemeClr val="tx1">
                <a:lumMod val="85000"/>
                <a:lumOff val="1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6778400" y="4512692"/>
            <a:ext cx="2178456" cy="368966"/>
          </a:xfrm>
          <a:prstGeom prst="rect">
            <a:avLst/>
          </a:prstGeom>
          <a:noFill/>
          <a:ln cap="sq">
            <a:noFill/>
            <a:prstDash val="solid"/>
          </a:ln>
        </p:spPr>
        <p:txBody>
          <a:bodyPr vert="horz" wrap="square" lIns="91440" tIns="45720" rIns="91440" bIns="45720" rtlCol="0" anchor="t"/>
          <a:lstStyle/>
          <a:p>
            <a:pPr algn="l">
              <a:lnSpc>
                <a:spcPct val="110000"/>
              </a:lnSpc>
            </a:pPr>
            <a:r>
              <a:rPr kumimoji="1" lang="en-US" altLang="zh-CN" sz="1800">
                <a:ln w="12700">
                  <a:noFill/>
                </a:ln>
                <a:solidFill>
                  <a:srgbClr val="262626">
                    <a:alpha val="100000"/>
                  </a:srgbClr>
                </a:solidFill>
                <a:latin typeface="OPPOSans M" panose="00020600040101010101"/>
                <a:ea typeface="OPPOSans M" panose="00020600040101010101"/>
                <a:cs typeface="OPPOSans M" panose="00020600040101010101"/>
              </a:rPr>
              <a:t>2025.5.8</a:t>
            </a:r>
            <a:endParaRPr kumimoji="1" lang="zh-CN" altLang="en-US"/>
          </a:p>
        </p:txBody>
      </p:sp>
      <p:pic>
        <p:nvPicPr>
          <p:cNvPr id="11" name="图片 10"/>
          <p:cNvPicPr>
            <a:picLocks noChangeAspect="1"/>
          </p:cNvPicPr>
          <p:nvPr/>
        </p:nvPicPr>
        <p:blipFill>
          <a:blip r:embed="rId3">
            <a:alphaModFix amt="100000"/>
          </a:blip>
          <a:srcRect/>
          <a:stretch>
            <a:fillRect/>
          </a:stretch>
        </p:blipFill>
        <p:spPr>
          <a:xfrm>
            <a:off x="-192506" y="4881658"/>
            <a:ext cx="12705347" cy="2783256"/>
          </a:xfrm>
          <a:prstGeom prst="rect">
            <a:avLst/>
          </a:prstGeom>
          <a:noFill/>
          <a:ln cap="sq">
            <a:noFill/>
          </a:ln>
        </p:spPr>
      </p:pic>
      <p:pic>
        <p:nvPicPr>
          <p:cNvPr id="12" name="图片 11"/>
          <p:cNvPicPr>
            <a:picLocks noChangeAspect="1"/>
          </p:cNvPicPr>
          <p:nvPr/>
        </p:nvPicPr>
        <p:blipFill>
          <a:blip r:embed="rId4">
            <a:alphaModFix amt="70000"/>
          </a:blip>
          <a:srcRect/>
          <a:stretch>
            <a:fillRect/>
          </a:stretch>
        </p:blipFill>
        <p:spPr>
          <a:xfrm>
            <a:off x="-382335" y="5525825"/>
            <a:ext cx="4109461" cy="2139089"/>
          </a:xfrm>
          <a:prstGeom prst="rect">
            <a:avLst/>
          </a:prstGeom>
          <a:noFill/>
          <a:ln cap="sq">
            <a:noFill/>
          </a:ln>
        </p:spPr>
      </p:pic>
      <p:pic>
        <p:nvPicPr>
          <p:cNvPr id="13" name="图片 12"/>
          <p:cNvPicPr>
            <a:picLocks noChangeAspect="1"/>
          </p:cNvPicPr>
          <p:nvPr/>
        </p:nvPicPr>
        <p:blipFill>
          <a:blip r:embed="rId4">
            <a:alphaModFix amt="70000"/>
          </a:blip>
          <a:srcRect/>
          <a:stretch>
            <a:fillRect/>
          </a:stretch>
        </p:blipFill>
        <p:spPr>
          <a:xfrm flipH="1">
            <a:off x="2477861" y="5422242"/>
            <a:ext cx="6107955" cy="3179361"/>
          </a:xfrm>
          <a:prstGeom prst="rect">
            <a:avLst/>
          </a:prstGeom>
          <a:noFill/>
          <a:ln cap="sq">
            <a:noFill/>
          </a:ln>
        </p:spPr>
      </p:pic>
      <p:pic>
        <p:nvPicPr>
          <p:cNvPr id="14" name="图片 13"/>
          <p:cNvPicPr>
            <a:picLocks noChangeAspect="1"/>
          </p:cNvPicPr>
          <p:nvPr/>
        </p:nvPicPr>
        <p:blipFill>
          <a:blip r:embed="rId5">
            <a:alphaModFix amt="100000"/>
          </a:blip>
          <a:srcRect/>
          <a:stretch>
            <a:fillRect/>
          </a:stretch>
        </p:blipFill>
        <p:spPr>
          <a:xfrm>
            <a:off x="1030474" y="2908760"/>
            <a:ext cx="1289122" cy="651567"/>
          </a:xfrm>
          <a:prstGeom prst="rect">
            <a:avLst/>
          </a:prstGeom>
          <a:noFill/>
          <a:ln cap="sq">
            <a:noFill/>
          </a:ln>
        </p:spPr>
      </p:pic>
      <p:pic>
        <p:nvPicPr>
          <p:cNvPr id="15" name="图片 14"/>
          <p:cNvPicPr>
            <a:picLocks noChangeAspect="1"/>
          </p:cNvPicPr>
          <p:nvPr/>
        </p:nvPicPr>
        <p:blipFill>
          <a:blip r:embed="rId4">
            <a:alphaModFix amt="70000"/>
          </a:blip>
          <a:srcRect/>
          <a:stretch>
            <a:fillRect/>
          </a:stretch>
        </p:blipFill>
        <p:spPr>
          <a:xfrm>
            <a:off x="8534391" y="5489360"/>
            <a:ext cx="4109461" cy="2139089"/>
          </a:xfrm>
          <a:prstGeom prst="rect">
            <a:avLst/>
          </a:prstGeom>
          <a:noFill/>
          <a:ln cap="sq">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r="10676"/>
          <a:stretch>
            <a:fillRect/>
          </a:stretch>
        </p:blipFill>
        <p:spPr>
          <a:xfrm>
            <a:off x="-61495" y="0"/>
            <a:ext cx="12253496" cy="6858000"/>
          </a:xfrm>
          <a:prstGeom prst="rect">
            <a:avLst/>
          </a:prstGeom>
          <a:noFill/>
          <a:ln cap="sq">
            <a:noFill/>
          </a:ln>
        </p:spPr>
      </p:pic>
      <p:pic>
        <p:nvPicPr>
          <p:cNvPr id="4" name="图片 3"/>
          <p:cNvPicPr>
            <a:picLocks noChangeAspect="1"/>
          </p:cNvPicPr>
          <p:nvPr/>
        </p:nvPicPr>
        <p:blipFill>
          <a:blip r:embed="rId2">
            <a:alphaModFix amt="100000"/>
          </a:blip>
          <a:srcRect/>
          <a:stretch>
            <a:fillRect/>
          </a:stretch>
        </p:blipFill>
        <p:spPr>
          <a:xfrm>
            <a:off x="9872404" y="2041314"/>
            <a:ext cx="3073582" cy="2253960"/>
          </a:xfrm>
          <a:prstGeom prst="rect">
            <a:avLst/>
          </a:prstGeom>
          <a:noFill/>
          <a:ln cap="sq">
            <a:noFill/>
          </a:ln>
        </p:spPr>
      </p:pic>
      <p:pic>
        <p:nvPicPr>
          <p:cNvPr id="5" name="图片 4"/>
          <p:cNvPicPr>
            <a:picLocks noChangeAspect="1"/>
          </p:cNvPicPr>
          <p:nvPr/>
        </p:nvPicPr>
        <p:blipFill>
          <a:blip r:embed="rId2">
            <a:alphaModFix amt="100000"/>
          </a:blip>
          <a:srcRect/>
          <a:stretch>
            <a:fillRect/>
          </a:stretch>
        </p:blipFill>
        <p:spPr>
          <a:xfrm flipH="1">
            <a:off x="-231832" y="-263668"/>
            <a:ext cx="4089004" cy="2998603"/>
          </a:xfrm>
          <a:prstGeom prst="rect">
            <a:avLst/>
          </a:prstGeom>
          <a:noFill/>
          <a:ln cap="sq">
            <a:noFill/>
          </a:ln>
        </p:spPr>
      </p:pic>
      <p:pic>
        <p:nvPicPr>
          <p:cNvPr id="6" name="图片 5"/>
          <p:cNvPicPr>
            <a:picLocks noChangeAspect="1"/>
          </p:cNvPicPr>
          <p:nvPr/>
        </p:nvPicPr>
        <p:blipFill>
          <a:blip r:embed="rId3">
            <a:alphaModFix amt="100000"/>
          </a:blip>
          <a:srcRect/>
          <a:stretch>
            <a:fillRect/>
          </a:stretch>
        </p:blipFill>
        <p:spPr>
          <a:xfrm>
            <a:off x="-192506" y="4881658"/>
            <a:ext cx="12705347" cy="2783256"/>
          </a:xfrm>
          <a:prstGeom prst="rect">
            <a:avLst/>
          </a:prstGeom>
          <a:noFill/>
          <a:ln cap="sq">
            <a:noFill/>
          </a:ln>
        </p:spPr>
      </p:pic>
      <p:pic>
        <p:nvPicPr>
          <p:cNvPr id="7" name="图片 6"/>
          <p:cNvPicPr>
            <a:picLocks noChangeAspect="1"/>
          </p:cNvPicPr>
          <p:nvPr/>
        </p:nvPicPr>
        <p:blipFill>
          <a:blip r:embed="rId4">
            <a:alphaModFix amt="70000"/>
          </a:blip>
          <a:srcRect/>
          <a:stretch>
            <a:fillRect/>
          </a:stretch>
        </p:blipFill>
        <p:spPr>
          <a:xfrm>
            <a:off x="-382335" y="5525825"/>
            <a:ext cx="4109461" cy="2139089"/>
          </a:xfrm>
          <a:prstGeom prst="rect">
            <a:avLst/>
          </a:prstGeom>
          <a:noFill/>
          <a:ln cap="sq">
            <a:noFill/>
          </a:ln>
        </p:spPr>
      </p:pic>
      <p:pic>
        <p:nvPicPr>
          <p:cNvPr id="8" name="图片 7"/>
          <p:cNvPicPr>
            <a:picLocks noChangeAspect="1"/>
          </p:cNvPicPr>
          <p:nvPr/>
        </p:nvPicPr>
        <p:blipFill>
          <a:blip r:embed="rId4">
            <a:alphaModFix amt="70000"/>
          </a:blip>
          <a:srcRect/>
          <a:stretch>
            <a:fillRect/>
          </a:stretch>
        </p:blipFill>
        <p:spPr>
          <a:xfrm flipH="1">
            <a:off x="2477861" y="5422242"/>
            <a:ext cx="6107955" cy="3179361"/>
          </a:xfrm>
          <a:prstGeom prst="rect">
            <a:avLst/>
          </a:prstGeom>
          <a:noFill/>
          <a:ln cap="sq">
            <a:noFill/>
          </a:ln>
        </p:spPr>
      </p:pic>
      <p:pic>
        <p:nvPicPr>
          <p:cNvPr id="9" name="图片 8"/>
          <p:cNvPicPr>
            <a:picLocks noChangeAspect="1"/>
          </p:cNvPicPr>
          <p:nvPr/>
        </p:nvPicPr>
        <p:blipFill>
          <a:blip r:embed="rId5">
            <a:alphaModFix amt="100000"/>
          </a:blip>
          <a:srcRect/>
          <a:stretch>
            <a:fillRect/>
          </a:stretch>
        </p:blipFill>
        <p:spPr>
          <a:xfrm>
            <a:off x="1030474" y="2908760"/>
            <a:ext cx="1289122" cy="651567"/>
          </a:xfrm>
          <a:prstGeom prst="rect">
            <a:avLst/>
          </a:prstGeom>
          <a:noFill/>
          <a:ln cap="sq">
            <a:noFill/>
          </a:ln>
        </p:spPr>
      </p:pic>
      <p:pic>
        <p:nvPicPr>
          <p:cNvPr id="10" name="图片 9"/>
          <p:cNvPicPr>
            <a:picLocks noChangeAspect="1"/>
          </p:cNvPicPr>
          <p:nvPr/>
        </p:nvPicPr>
        <p:blipFill>
          <a:blip r:embed="rId4">
            <a:alphaModFix amt="70000"/>
          </a:blip>
          <a:srcRect/>
          <a:stretch>
            <a:fillRect/>
          </a:stretch>
        </p:blipFill>
        <p:spPr>
          <a:xfrm>
            <a:off x="8534391" y="5489360"/>
            <a:ext cx="4109461" cy="2139089"/>
          </a:xfrm>
          <a:prstGeom prst="rect">
            <a:avLst/>
          </a:prstGeom>
          <a:noFill/>
          <a:ln cap="sq">
            <a:noFill/>
          </a:ln>
        </p:spPr>
      </p:pic>
      <p:sp>
        <p:nvSpPr>
          <p:cNvPr id="11" name="标题 1"/>
          <p:cNvSpPr txBox="1"/>
          <p:nvPr/>
        </p:nvSpPr>
        <p:spPr>
          <a:xfrm rot="2700000">
            <a:off x="5423197" y="1643228"/>
            <a:ext cx="1345606" cy="1345603"/>
          </a:xfrm>
          <a:prstGeom prst="roundRect">
            <a:avLst/>
          </a:pr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2700000">
            <a:off x="5331361" y="1551392"/>
            <a:ext cx="1529277" cy="1529274"/>
          </a:xfrm>
          <a:prstGeom prst="roundRect">
            <a:avLst/>
          </a:prstGeom>
          <a:noFill/>
          <a:ln w="1905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4848665" y="116163"/>
            <a:ext cx="2494670" cy="2661531"/>
          </a:xfrm>
          <a:prstGeom prst="rect">
            <a:avLst/>
          </a:prstGeom>
          <a:noFill/>
          <a:ln cap="sq">
            <a:noFill/>
            <a:prstDash val="solid"/>
          </a:ln>
        </p:spPr>
        <p:txBody>
          <a:bodyPr vert="horz" wrap="square" lIns="0" tIns="0" rIns="0" bIns="0" rtlCol="0" anchor="b"/>
          <a:lstStyle/>
          <a:p>
            <a:pPr algn="ctr">
              <a:lnSpc>
                <a:spcPct val="110000"/>
              </a:lnSpc>
            </a:pPr>
            <a:r>
              <a:rPr kumimoji="1" lang="en-US" altLang="zh-CN" sz="6000">
                <a:ln w="12700">
                  <a:noFill/>
                </a:ln>
                <a:solidFill>
                  <a:srgbClr val="FFFFFF">
                    <a:alpha val="100000"/>
                  </a:srgbClr>
                </a:solidFill>
                <a:latin typeface="OPPOSans B" panose="00020600040101010101"/>
                <a:ea typeface="OPPOSans B" panose="00020600040101010101"/>
                <a:cs typeface="OPPOSans B" panose="00020600040101010101"/>
              </a:rPr>
              <a:t>02</a:t>
            </a:r>
            <a:endParaRPr kumimoji="1" lang="zh-CN" altLang="en-US"/>
          </a:p>
        </p:txBody>
      </p:sp>
      <p:sp>
        <p:nvSpPr>
          <p:cNvPr id="14" name="标题 1"/>
          <p:cNvSpPr txBox="1"/>
          <p:nvPr/>
        </p:nvSpPr>
        <p:spPr>
          <a:xfrm>
            <a:off x="2563515" y="3396319"/>
            <a:ext cx="7064970" cy="2105035"/>
          </a:xfrm>
          <a:prstGeom prst="rect">
            <a:avLst/>
          </a:prstGeom>
          <a:noFill/>
          <a:ln cap="sq">
            <a:noFill/>
            <a:prstDash val="solid"/>
          </a:ln>
        </p:spPr>
        <p:txBody>
          <a:bodyPr vert="horz" wrap="square" lIns="0" tIns="0" rIns="0" bIns="0" rtlCol="0" anchor="t"/>
          <a:lstStyle/>
          <a:p>
            <a:pPr algn="ctr">
              <a:lnSpc>
                <a:spcPct val="130000"/>
              </a:lnSpc>
            </a:pPr>
            <a:r>
              <a:rPr kumimoji="1" lang="en-US" altLang="zh-CN" sz="4400">
                <a:ln w="12700">
                  <a:noFill/>
                </a:ln>
                <a:solidFill>
                  <a:srgbClr val="262626">
                    <a:alpha val="100000"/>
                  </a:srgbClr>
                </a:solidFill>
                <a:latin typeface="OPPOSans B" panose="00020600040101010101"/>
                <a:ea typeface="OPPOSans B" panose="00020600040101010101"/>
                <a:cs typeface="OPPOSans B" panose="00020600040101010101"/>
              </a:rPr>
              <a:t>Meng Jiangnu Crying on the Great Wall</a:t>
            </a: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kumimoji="1" lang="en-US" altLang="zh-CN" sz="3000"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rPr>
              <a:t>Story content</a:t>
            </a:r>
            <a:endParaRPr kumimoji="1" lang="en-US" altLang="zh-CN" sz="3000"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endParaRPr>
          </a:p>
        </p:txBody>
      </p:sp>
      <p:sp>
        <p:nvSpPr>
          <p:cNvPr id="8" name="文本框 7"/>
          <p:cNvSpPr txBox="1"/>
          <p:nvPr/>
        </p:nvSpPr>
        <p:spPr>
          <a:xfrm>
            <a:off x="4210050" y="1582420"/>
            <a:ext cx="6644005" cy="3692525"/>
          </a:xfrm>
          <a:prstGeom prst="rect">
            <a:avLst/>
          </a:prstGeom>
          <a:noFill/>
        </p:spPr>
        <p:txBody>
          <a:bodyPr wrap="square" rtlCol="0">
            <a:spAutoFit/>
          </a:bodyPr>
          <a:p>
            <a:pPr algn="l"/>
            <a:r>
              <a:rPr lang="zh-CN" altLang="en-US"/>
              <a:t>According to the legend，this story is set in the Qin Dynasty，shortly after Meng Jiangnü and Fan Xiliang were married, Fan was conscripted</a:t>
            </a:r>
            <a:r>
              <a:rPr lang="en-US" altLang="zh-CN"/>
              <a:t>(</a:t>
            </a:r>
            <a:r>
              <a:rPr lang="zh-CN" altLang="en-US"/>
              <a:t>被征召入伍</a:t>
            </a:r>
            <a:r>
              <a:rPr lang="en-US" altLang="zh-CN"/>
              <a:t>)</a:t>
            </a:r>
            <a:r>
              <a:rPr lang="zh-CN" altLang="en-US"/>
              <a:t> to build the Great Wall. </a:t>
            </a:r>
            <a:endParaRPr lang="zh-CN" altLang="en-US"/>
          </a:p>
          <a:p>
            <a:pPr algn="l"/>
            <a:endParaRPr lang="zh-CN" altLang="en-US"/>
          </a:p>
          <a:p>
            <a:pPr algn="l"/>
            <a:endParaRPr lang="zh-CN" altLang="en-US"/>
          </a:p>
          <a:p>
            <a:pPr algn="l"/>
            <a:r>
              <a:rPr lang="zh-CN" altLang="en-US"/>
              <a:t>Soon ,Fan had perished from starvation, cold, and exhaustion, his bones buried beneath the wall. </a:t>
            </a:r>
            <a:endParaRPr lang="zh-CN" altLang="en-US"/>
          </a:p>
          <a:p>
            <a:pPr algn="l"/>
            <a:endParaRPr lang="zh-CN" altLang="en-US"/>
          </a:p>
          <a:p>
            <a:pPr algn="l"/>
            <a:endParaRPr lang="zh-CN" altLang="en-US"/>
          </a:p>
          <a:p>
            <a:pPr algn="l"/>
            <a:r>
              <a:rPr lang="zh-CN" altLang="en-US"/>
              <a:t>Overwhelmed by grief and longing, Meng took an arduous journey to the Great wall, she collapsed in despair and wept so bitterly that causing an eight-hundred-li section of the Great Wall to collapse, revealing her husband's bones. </a:t>
            </a:r>
            <a:endParaRPr lang="zh-CN" altLang="en-US"/>
          </a:p>
        </p:txBody>
      </p:sp>
      <p:pic>
        <p:nvPicPr>
          <p:cNvPr id="10" name="内容占位符 9"/>
          <p:cNvPicPr>
            <a:picLocks noChangeAspect="1"/>
          </p:cNvPicPr>
          <p:nvPr>
            <p:ph idx="1"/>
          </p:nvPr>
        </p:nvPicPr>
        <p:blipFill>
          <a:blip r:embed="rId1"/>
          <a:stretch>
            <a:fillRect/>
          </a:stretch>
        </p:blipFill>
        <p:spPr>
          <a:xfrm>
            <a:off x="696595" y="1525270"/>
            <a:ext cx="3175635" cy="4759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kumimoji="1" lang="en-US" altLang="zh-CN" sz="3000"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Evolution of the Story</a:t>
            </a:r>
            <a:br>
              <a:rPr kumimoji="1" lang="zh-CN" altLang="en-US"/>
            </a:br>
            <a:endParaRPr lang="zh-CN" altLang="en-US"/>
          </a:p>
        </p:txBody>
      </p:sp>
      <p:pic>
        <p:nvPicPr>
          <p:cNvPr id="3" name="图片 2"/>
          <p:cNvPicPr>
            <a:picLocks noChangeAspect="1"/>
          </p:cNvPicPr>
          <p:nvPr/>
        </p:nvPicPr>
        <p:blipFill>
          <a:blip r:embed="rId1"/>
          <a:stretch>
            <a:fillRect/>
          </a:stretch>
        </p:blipFill>
        <p:spPr>
          <a:xfrm>
            <a:off x="838835" y="1550035"/>
            <a:ext cx="4922520" cy="449580"/>
          </a:xfrm>
          <a:prstGeom prst="rect">
            <a:avLst/>
          </a:prstGeom>
        </p:spPr>
      </p:pic>
      <p:pic>
        <p:nvPicPr>
          <p:cNvPr id="4" name="图片 3"/>
          <p:cNvPicPr>
            <a:picLocks noChangeAspect="1"/>
          </p:cNvPicPr>
          <p:nvPr/>
        </p:nvPicPr>
        <p:blipFill>
          <a:blip r:embed="rId2"/>
          <a:stretch>
            <a:fillRect/>
          </a:stretch>
        </p:blipFill>
        <p:spPr>
          <a:xfrm>
            <a:off x="248285" y="3070225"/>
            <a:ext cx="6103620" cy="1158240"/>
          </a:xfrm>
          <a:prstGeom prst="rect">
            <a:avLst/>
          </a:prstGeom>
        </p:spPr>
      </p:pic>
      <p:sp>
        <p:nvSpPr>
          <p:cNvPr id="5" name="文本框 4"/>
          <p:cNvSpPr txBox="1"/>
          <p:nvPr/>
        </p:nvSpPr>
        <p:spPr>
          <a:xfrm>
            <a:off x="6351905" y="1313815"/>
            <a:ext cx="5225415" cy="922020"/>
          </a:xfrm>
          <a:prstGeom prst="rect">
            <a:avLst/>
          </a:prstGeom>
          <a:noFill/>
        </p:spPr>
        <p:txBody>
          <a:bodyPr wrap="square" rtlCol="0">
            <a:spAutoFit/>
          </a:bodyPr>
          <a:p>
            <a:pPr algn="l"/>
            <a:r>
              <a:rPr lang="zh-CN" altLang="en-US"/>
              <a:t>However, modern scholars generally believe that the prototype of the story originates from the wife of QI Liang.</a:t>
            </a:r>
            <a:endParaRPr lang="zh-CN" altLang="en-US"/>
          </a:p>
        </p:txBody>
      </p:sp>
      <p:sp>
        <p:nvSpPr>
          <p:cNvPr id="6" name="文本框 5"/>
          <p:cNvSpPr txBox="1"/>
          <p:nvPr/>
        </p:nvSpPr>
        <p:spPr>
          <a:xfrm>
            <a:off x="6351905" y="2748915"/>
            <a:ext cx="5339080" cy="3415030"/>
          </a:xfrm>
          <a:prstGeom prst="rect">
            <a:avLst/>
          </a:prstGeom>
          <a:noFill/>
        </p:spPr>
        <p:txBody>
          <a:bodyPr wrap="square" rtlCol="0">
            <a:spAutoFit/>
          </a:bodyPr>
          <a:p>
            <a:pPr algn="l"/>
            <a:r>
              <a:rPr lang="en-US" altLang="zh-CN"/>
              <a:t>D</a:t>
            </a:r>
            <a:r>
              <a:rPr lang="zh-CN" altLang="en-US"/>
              <a:t>uring the Spring and Autumn Period, there was a woman named Qi Liang's wife. Her husband, Qi Liang, was a soldier who died in battle.</a:t>
            </a:r>
            <a:endParaRPr lang="zh-CN" altLang="en-US"/>
          </a:p>
          <a:p>
            <a:pPr algn="l"/>
            <a:r>
              <a:rPr lang="zh-CN" altLang="en-US"/>
              <a:t>When Duke Qi returned from a military campaign, he wanted to offer his condolences to Qi Liang's wife on the suburb.</a:t>
            </a:r>
            <a:endParaRPr lang="zh-CN" altLang="en-US"/>
          </a:p>
          <a:p>
            <a:pPr algn="l"/>
            <a:r>
              <a:rPr lang="zh-CN" altLang="en-US"/>
              <a:t>However, she refused, saying that if her husband was guilty of crimes, why would you demean yourself to mourn him? If he was innocent, he should be mourned at his home, not on the roadside. The ruler respected her wishes and went to her home to offer his condolences.</a:t>
            </a:r>
            <a:endParaRPr lang="zh-CN" altLang="en-US"/>
          </a:p>
        </p:txBody>
      </p:sp>
      <p:sp>
        <p:nvSpPr>
          <p:cNvPr id="7" name="矩形 6"/>
          <p:cNvSpPr/>
          <p:nvPr/>
        </p:nvSpPr>
        <p:spPr>
          <a:xfrm>
            <a:off x="608013" y="4980305"/>
            <a:ext cx="2633345" cy="521970"/>
          </a:xfrm>
          <a:prstGeom prst="rect">
            <a:avLst/>
          </a:prstGeom>
          <a:noFill/>
          <a:ln>
            <a:noFill/>
          </a:ln>
        </p:spPr>
        <p:txBody>
          <a:bodyPr wrap="none" rtlCol="0" anchor="t">
            <a:spAutoFit/>
          </a:bodyPr>
          <a:p>
            <a:pPr algn="ctr"/>
            <a:r>
              <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Qin Shi Huang</a:t>
            </a:r>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乘号 7"/>
          <p:cNvSpPr/>
          <p:nvPr/>
        </p:nvSpPr>
        <p:spPr>
          <a:xfrm>
            <a:off x="3241675" y="5058410"/>
            <a:ext cx="466725" cy="365125"/>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9" name="矩形 8"/>
          <p:cNvSpPr/>
          <p:nvPr/>
        </p:nvSpPr>
        <p:spPr>
          <a:xfrm>
            <a:off x="681355" y="5502275"/>
            <a:ext cx="2560320" cy="521970"/>
          </a:xfrm>
          <a:prstGeom prst="rect">
            <a:avLst/>
          </a:prstGeom>
          <a:noFill/>
          <a:ln>
            <a:noFill/>
          </a:ln>
        </p:spPr>
        <p:txBody>
          <a:bodyPr wrap="none" rtlCol="0" anchor="t">
            <a:spAutoFit/>
          </a:bodyPr>
          <a:p>
            <a:pPr algn="ctr"/>
            <a:r>
              <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Great Wall</a:t>
            </a:r>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乘号 9"/>
          <p:cNvSpPr/>
          <p:nvPr/>
        </p:nvSpPr>
        <p:spPr>
          <a:xfrm>
            <a:off x="3241675" y="5580380"/>
            <a:ext cx="466725" cy="365125"/>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ppt_y</p:attrName>
                                        </p:attrNameLst>
                                      </p:cBhvr>
                                      <p:tavLst>
                                        <p:tav tm="0">
                                          <p:val>
                                            <p:strVal val="#ppt_y+#ppt_h*1.125000"/>
                                          </p:val>
                                        </p:tav>
                                        <p:tav tm="100000">
                                          <p:val>
                                            <p:strVal val="#ppt_y"/>
                                          </p:val>
                                        </p:tav>
                                      </p:tavLst>
                                    </p:anim>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p:tgtEl>
                                          <p:spTgt spid="10"/>
                                        </p:tgtEl>
                                        <p:attrNameLst>
                                          <p:attrName>ppt_y</p:attrName>
                                        </p:attrNameLst>
                                      </p:cBhvr>
                                      <p:tavLst>
                                        <p:tav tm="0">
                                          <p:val>
                                            <p:strVal val="#ppt_y+#ppt_h*1.125000"/>
                                          </p:val>
                                        </p:tav>
                                        <p:tav tm="100000">
                                          <p:val>
                                            <p:strVal val="#ppt_y"/>
                                          </p:val>
                                        </p:tav>
                                      </p:tavLst>
                                    </p:anim>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animBg="1"/>
      <p:bldP spid="8" grpId="1" animBg="1"/>
      <p:bldP spid="9" grpId="0"/>
      <p:bldP spid="9" grpId="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normAutofit fontScale="90000"/>
          </a:bodyPr>
          <a:p>
            <a:r>
              <a:rPr kumimoji="1" lang="en-US" altLang="zh-CN">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Cultural Significance</a:t>
            </a:r>
            <a:br>
              <a:rPr kumimoji="1" lang="zh-CN" altLang="en-US"/>
            </a:br>
            <a:endParaRPr lang="zh-CN" altLang="en-US"/>
          </a:p>
        </p:txBody>
      </p:sp>
      <p:sp>
        <p:nvSpPr>
          <p:cNvPr id="3" name="文本框 2"/>
          <p:cNvSpPr txBox="1"/>
          <p:nvPr/>
        </p:nvSpPr>
        <p:spPr>
          <a:xfrm>
            <a:off x="608330" y="1887220"/>
            <a:ext cx="9154160" cy="2522855"/>
          </a:xfrm>
          <a:prstGeom prst="rect">
            <a:avLst/>
          </a:prstGeom>
          <a:noFill/>
        </p:spPr>
        <p:txBody>
          <a:bodyPr wrap="square" rtlCol="0">
            <a:spAutoFit/>
          </a:bodyPr>
          <a:p>
            <a:pPr algn="l"/>
            <a:r>
              <a:rPr lang="zh-CN" altLang="en-US" sz="2000"/>
              <a:t>①</a:t>
            </a:r>
            <a:r>
              <a:rPr lang="en-US" altLang="zh-CN" sz="2000"/>
              <a:t>It </a:t>
            </a:r>
            <a:r>
              <a:rPr lang="zh-CN" altLang="en-US" sz="2000"/>
              <a:t>reflects the tragic plight of ancient laborers under feudal tyranny （封建暴政）and their longing for free and happy lives. </a:t>
            </a:r>
            <a:endParaRPr lang="zh-CN" altLang="en-US" sz="2000"/>
          </a:p>
          <a:p>
            <a:pPr algn="l"/>
            <a:endParaRPr lang="zh-CN" altLang="en-US"/>
          </a:p>
          <a:p>
            <a:pPr algn="l"/>
            <a:r>
              <a:rPr lang="zh-CN" altLang="en-US"/>
              <a:t>②I</a:t>
            </a:r>
            <a:r>
              <a:rPr lang="zh-CN" altLang="en-US" sz="2000"/>
              <a:t>t also profoundly expresses the working people's condemnation （谴责）of the ruling class's cruel oppression. </a:t>
            </a:r>
            <a:endParaRPr lang="zh-CN" altLang="en-US" sz="2000"/>
          </a:p>
          <a:p>
            <a:pPr algn="l"/>
            <a:endParaRPr lang="zh-CN" altLang="en-US" sz="2000"/>
          </a:p>
          <a:p>
            <a:pPr algn="l"/>
            <a:r>
              <a:rPr lang="zh-CN" altLang="en-US" sz="2000"/>
              <a:t>③Meng Jiangnu's character also embodies the perseverance and indomitable（不屈） spirit of ancient Chinese people.</a:t>
            </a:r>
            <a:endParaRPr lang="zh-CN" altLang="en-US" sz="2000"/>
          </a:p>
        </p:txBody>
      </p:sp>
      <p:pic>
        <p:nvPicPr>
          <p:cNvPr id="4" name="图片 3"/>
          <p:cNvPicPr>
            <a:picLocks noChangeAspect="1"/>
          </p:cNvPicPr>
          <p:nvPr/>
        </p:nvPicPr>
        <p:blipFill>
          <a:blip r:embed="rId2"/>
          <a:stretch>
            <a:fillRect/>
          </a:stretch>
        </p:blipFill>
        <p:spPr>
          <a:xfrm>
            <a:off x="7633970" y="4410075"/>
            <a:ext cx="3943350" cy="229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r="10676"/>
          <a:stretch>
            <a:fillRect/>
          </a:stretch>
        </p:blipFill>
        <p:spPr>
          <a:xfrm>
            <a:off x="-61495" y="0"/>
            <a:ext cx="12253496" cy="6858000"/>
          </a:xfrm>
          <a:prstGeom prst="rect">
            <a:avLst/>
          </a:prstGeom>
          <a:noFill/>
          <a:ln cap="sq">
            <a:noFill/>
          </a:ln>
        </p:spPr>
      </p:pic>
      <p:pic>
        <p:nvPicPr>
          <p:cNvPr id="4" name="图片 3"/>
          <p:cNvPicPr>
            <a:picLocks noChangeAspect="1"/>
          </p:cNvPicPr>
          <p:nvPr/>
        </p:nvPicPr>
        <p:blipFill>
          <a:blip r:embed="rId2">
            <a:alphaModFix amt="100000"/>
          </a:blip>
          <a:srcRect/>
          <a:stretch>
            <a:fillRect/>
          </a:stretch>
        </p:blipFill>
        <p:spPr>
          <a:xfrm>
            <a:off x="9872404" y="2041314"/>
            <a:ext cx="3073582" cy="2253960"/>
          </a:xfrm>
          <a:prstGeom prst="rect">
            <a:avLst/>
          </a:prstGeom>
          <a:noFill/>
          <a:ln cap="sq">
            <a:noFill/>
          </a:ln>
        </p:spPr>
      </p:pic>
      <p:pic>
        <p:nvPicPr>
          <p:cNvPr id="5" name="图片 4"/>
          <p:cNvPicPr>
            <a:picLocks noChangeAspect="1"/>
          </p:cNvPicPr>
          <p:nvPr/>
        </p:nvPicPr>
        <p:blipFill>
          <a:blip r:embed="rId2">
            <a:alphaModFix amt="100000"/>
          </a:blip>
          <a:srcRect/>
          <a:stretch>
            <a:fillRect/>
          </a:stretch>
        </p:blipFill>
        <p:spPr>
          <a:xfrm flipH="1">
            <a:off x="-231832" y="-263668"/>
            <a:ext cx="4089004" cy="2998603"/>
          </a:xfrm>
          <a:prstGeom prst="rect">
            <a:avLst/>
          </a:prstGeom>
          <a:noFill/>
          <a:ln cap="sq">
            <a:noFill/>
          </a:ln>
        </p:spPr>
      </p:pic>
      <p:pic>
        <p:nvPicPr>
          <p:cNvPr id="6" name="图片 5"/>
          <p:cNvPicPr>
            <a:picLocks noChangeAspect="1"/>
          </p:cNvPicPr>
          <p:nvPr/>
        </p:nvPicPr>
        <p:blipFill>
          <a:blip r:embed="rId3">
            <a:alphaModFix amt="100000"/>
          </a:blip>
          <a:srcRect/>
          <a:stretch>
            <a:fillRect/>
          </a:stretch>
        </p:blipFill>
        <p:spPr>
          <a:xfrm>
            <a:off x="-192506" y="4881658"/>
            <a:ext cx="12705347" cy="2783256"/>
          </a:xfrm>
          <a:prstGeom prst="rect">
            <a:avLst/>
          </a:prstGeom>
          <a:noFill/>
          <a:ln cap="sq">
            <a:noFill/>
          </a:ln>
        </p:spPr>
      </p:pic>
      <p:pic>
        <p:nvPicPr>
          <p:cNvPr id="7" name="图片 6"/>
          <p:cNvPicPr>
            <a:picLocks noChangeAspect="1"/>
          </p:cNvPicPr>
          <p:nvPr/>
        </p:nvPicPr>
        <p:blipFill>
          <a:blip r:embed="rId4">
            <a:alphaModFix amt="70000"/>
          </a:blip>
          <a:srcRect/>
          <a:stretch>
            <a:fillRect/>
          </a:stretch>
        </p:blipFill>
        <p:spPr>
          <a:xfrm>
            <a:off x="-382335" y="5525825"/>
            <a:ext cx="4109461" cy="2139089"/>
          </a:xfrm>
          <a:prstGeom prst="rect">
            <a:avLst/>
          </a:prstGeom>
          <a:noFill/>
          <a:ln cap="sq">
            <a:noFill/>
          </a:ln>
        </p:spPr>
      </p:pic>
      <p:pic>
        <p:nvPicPr>
          <p:cNvPr id="8" name="图片 7"/>
          <p:cNvPicPr>
            <a:picLocks noChangeAspect="1"/>
          </p:cNvPicPr>
          <p:nvPr/>
        </p:nvPicPr>
        <p:blipFill>
          <a:blip r:embed="rId4">
            <a:alphaModFix amt="70000"/>
          </a:blip>
          <a:srcRect/>
          <a:stretch>
            <a:fillRect/>
          </a:stretch>
        </p:blipFill>
        <p:spPr>
          <a:xfrm flipH="1">
            <a:off x="2477861" y="5422242"/>
            <a:ext cx="6107955" cy="3179361"/>
          </a:xfrm>
          <a:prstGeom prst="rect">
            <a:avLst/>
          </a:prstGeom>
          <a:noFill/>
          <a:ln cap="sq">
            <a:noFill/>
          </a:ln>
        </p:spPr>
      </p:pic>
      <p:pic>
        <p:nvPicPr>
          <p:cNvPr id="9" name="图片 8"/>
          <p:cNvPicPr>
            <a:picLocks noChangeAspect="1"/>
          </p:cNvPicPr>
          <p:nvPr/>
        </p:nvPicPr>
        <p:blipFill>
          <a:blip r:embed="rId5">
            <a:alphaModFix amt="100000"/>
          </a:blip>
          <a:srcRect/>
          <a:stretch>
            <a:fillRect/>
          </a:stretch>
        </p:blipFill>
        <p:spPr>
          <a:xfrm>
            <a:off x="1030474" y="2908760"/>
            <a:ext cx="1289122" cy="651567"/>
          </a:xfrm>
          <a:prstGeom prst="rect">
            <a:avLst/>
          </a:prstGeom>
          <a:noFill/>
          <a:ln cap="sq">
            <a:noFill/>
          </a:ln>
        </p:spPr>
      </p:pic>
      <p:pic>
        <p:nvPicPr>
          <p:cNvPr id="10" name="图片 9"/>
          <p:cNvPicPr>
            <a:picLocks noChangeAspect="1"/>
          </p:cNvPicPr>
          <p:nvPr/>
        </p:nvPicPr>
        <p:blipFill>
          <a:blip r:embed="rId4">
            <a:alphaModFix amt="70000"/>
          </a:blip>
          <a:srcRect/>
          <a:stretch>
            <a:fillRect/>
          </a:stretch>
        </p:blipFill>
        <p:spPr>
          <a:xfrm>
            <a:off x="8534391" y="5489360"/>
            <a:ext cx="4109461" cy="2139089"/>
          </a:xfrm>
          <a:prstGeom prst="rect">
            <a:avLst/>
          </a:prstGeom>
          <a:noFill/>
          <a:ln cap="sq">
            <a:noFill/>
          </a:ln>
        </p:spPr>
      </p:pic>
      <p:sp>
        <p:nvSpPr>
          <p:cNvPr id="11" name="标题 1"/>
          <p:cNvSpPr txBox="1"/>
          <p:nvPr/>
        </p:nvSpPr>
        <p:spPr>
          <a:xfrm rot="2700000">
            <a:off x="5423197" y="1643228"/>
            <a:ext cx="1345606" cy="1345603"/>
          </a:xfrm>
          <a:prstGeom prst="roundRect">
            <a:avLst/>
          </a:pr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2700000">
            <a:off x="5331361" y="1551392"/>
            <a:ext cx="1529277" cy="1529274"/>
          </a:xfrm>
          <a:prstGeom prst="roundRect">
            <a:avLst/>
          </a:prstGeom>
          <a:noFill/>
          <a:ln w="1905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4848665" y="116163"/>
            <a:ext cx="2494670" cy="2661531"/>
          </a:xfrm>
          <a:prstGeom prst="rect">
            <a:avLst/>
          </a:prstGeom>
          <a:noFill/>
          <a:ln cap="sq">
            <a:noFill/>
            <a:prstDash val="solid"/>
          </a:ln>
        </p:spPr>
        <p:txBody>
          <a:bodyPr vert="horz" wrap="square" lIns="0" tIns="0" rIns="0" bIns="0" rtlCol="0" anchor="b"/>
          <a:lstStyle/>
          <a:p>
            <a:pPr algn="ctr">
              <a:lnSpc>
                <a:spcPct val="110000"/>
              </a:lnSpc>
            </a:pPr>
            <a:r>
              <a:rPr kumimoji="1" lang="en-US" altLang="zh-CN" sz="6000">
                <a:ln w="12700">
                  <a:noFill/>
                </a:ln>
                <a:solidFill>
                  <a:srgbClr val="FFFFFF">
                    <a:alpha val="100000"/>
                  </a:srgbClr>
                </a:solidFill>
                <a:latin typeface="OPPOSans B" panose="00020600040101010101"/>
                <a:ea typeface="OPPOSans B" panose="00020600040101010101"/>
                <a:cs typeface="OPPOSans B" panose="00020600040101010101"/>
              </a:rPr>
              <a:t>03</a:t>
            </a:r>
            <a:endParaRPr kumimoji="1" lang="zh-CN" altLang="en-US"/>
          </a:p>
        </p:txBody>
      </p:sp>
      <p:sp>
        <p:nvSpPr>
          <p:cNvPr id="14" name="标题 1"/>
          <p:cNvSpPr txBox="1"/>
          <p:nvPr/>
        </p:nvSpPr>
        <p:spPr>
          <a:xfrm>
            <a:off x="2563515" y="3396319"/>
            <a:ext cx="7064970" cy="2105035"/>
          </a:xfrm>
          <a:prstGeom prst="rect">
            <a:avLst/>
          </a:prstGeom>
          <a:noFill/>
          <a:ln cap="sq">
            <a:noFill/>
            <a:prstDash val="solid"/>
          </a:ln>
        </p:spPr>
        <p:txBody>
          <a:bodyPr vert="horz" wrap="square" lIns="0" tIns="0" rIns="0" bIns="0" rtlCol="0" anchor="t"/>
          <a:lstStyle/>
          <a:p>
            <a:pPr algn="ctr">
              <a:lnSpc>
                <a:spcPct val="130000"/>
              </a:lnSpc>
            </a:pPr>
            <a:r>
              <a:rPr kumimoji="1" lang="en-US" altLang="zh-CN" sz="4400">
                <a:ln w="12700">
                  <a:noFill/>
                </a:ln>
                <a:solidFill>
                  <a:srgbClr val="262626">
                    <a:alpha val="100000"/>
                  </a:srgbClr>
                </a:solidFill>
                <a:latin typeface="OPPOSans B" panose="00020600040101010101"/>
                <a:ea typeface="OPPOSans B" panose="00020600040101010101"/>
                <a:cs typeface="OPPOSans B" panose="00020600040101010101"/>
              </a:rPr>
              <a:t>The Story of the White Snake</a:t>
            </a:r>
            <a:endParaRPr kumimoji="1" lang="zh-CN" altLang="en-US"/>
          </a:p>
        </p:txBody>
      </p:sp>
      <p:sp>
        <p:nvSpPr>
          <p:cNvPr id="15" name="标题 1"/>
          <p:cNvSpPr txBox="1"/>
          <p:nvPr/>
        </p:nvSpPr>
        <p:spPr>
          <a:xfrm>
            <a:off x="5102701" y="637094"/>
            <a:ext cx="1925103" cy="239056"/>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tx1">
              <a:lumMod val="85000"/>
              <a:lumOff val="15000"/>
            </a:schemeClr>
          </a:solidFill>
          <a:ln w="9525" cap="flat">
            <a:noFill/>
            <a:miter/>
          </a:ln>
        </p:spPr>
        <p:txBody>
          <a:bodyPr vert="horz" wrap="square" lIns="91440" tIns="45720" rIns="91440" bIns="45720" rtlCol="0" anchor="ctr"/>
          <a:lstStyle/>
          <a:p>
            <a:pPr algn="l">
              <a:lnSpc>
                <a:spcPct val="110000"/>
              </a:lnSpc>
            </a:pPr>
            <a:endParaRPr kumimoji="1"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标题 3"/>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Itroduction</a:t>
            </a:r>
            <a:b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rPr>
            </a:br>
            <a:endParaRPr lang="zh-CN" altLang="en-US"/>
          </a:p>
        </p:txBody>
      </p:sp>
      <p:pic>
        <p:nvPicPr>
          <p:cNvPr id="6" name="图片 5" descr="a652863b2ede204c4be157ee588d06d4"/>
          <p:cNvPicPr>
            <a:picLocks noChangeAspect="1"/>
          </p:cNvPicPr>
          <p:nvPr/>
        </p:nvPicPr>
        <p:blipFill>
          <a:blip r:embed="rId2"/>
          <a:stretch>
            <a:fillRect/>
          </a:stretch>
        </p:blipFill>
        <p:spPr>
          <a:xfrm>
            <a:off x="608330" y="1581785"/>
            <a:ext cx="3026410" cy="4538980"/>
          </a:xfrm>
          <a:prstGeom prst="rect">
            <a:avLst/>
          </a:prstGeom>
        </p:spPr>
      </p:pic>
      <p:sp>
        <p:nvSpPr>
          <p:cNvPr id="7" name="文本框 6"/>
          <p:cNvSpPr txBox="1"/>
          <p:nvPr/>
        </p:nvSpPr>
        <p:spPr>
          <a:xfrm>
            <a:off x="4127500" y="1744345"/>
            <a:ext cx="7586980" cy="368300"/>
          </a:xfrm>
          <a:prstGeom prst="rect">
            <a:avLst/>
          </a:prstGeom>
          <a:noFill/>
        </p:spPr>
        <p:txBody>
          <a:bodyPr wrap="none" rtlCol="0">
            <a:spAutoFit/>
          </a:bodyPr>
          <a:p>
            <a:pPr algn="l"/>
            <a:r>
              <a:rPr lang="zh-CN" altLang="en-US"/>
              <a:t>Created in the Southern Song Dynasty and prevailed in the Qing Dynasty</a:t>
            </a:r>
            <a:endParaRPr lang="zh-CN" altLang="en-US"/>
          </a:p>
        </p:txBody>
      </p:sp>
      <p:sp>
        <p:nvSpPr>
          <p:cNvPr id="8" name="文本框 7"/>
          <p:cNvSpPr txBox="1"/>
          <p:nvPr/>
        </p:nvSpPr>
        <p:spPr>
          <a:xfrm>
            <a:off x="4127500" y="2983865"/>
            <a:ext cx="7101840" cy="1198880"/>
          </a:xfrm>
          <a:prstGeom prst="rect">
            <a:avLst/>
          </a:prstGeom>
          <a:noFill/>
        </p:spPr>
        <p:txBody>
          <a:bodyPr wrap="square" rtlCol="0">
            <a:spAutoFit/>
          </a:bodyPr>
          <a:p>
            <a:pPr algn="l"/>
            <a:r>
              <a:rPr lang="zh-CN" altLang="en-US"/>
              <a:t>In the book Stories to Warn Man </a:t>
            </a:r>
            <a:r>
              <a:rPr lang="en-US" altLang="zh-CN"/>
              <a:t>(</a:t>
            </a:r>
            <a:r>
              <a:rPr lang="zh-CN" altLang="en-US"/>
              <a:t>警世通言</a:t>
            </a:r>
            <a:r>
              <a:rPr lang="en-US" altLang="zh-CN"/>
              <a:t>)</a:t>
            </a:r>
            <a:r>
              <a:rPr lang="zh-CN" altLang="en-US"/>
              <a:t>compiled </a:t>
            </a:r>
            <a:endParaRPr lang="zh-CN" altLang="en-US"/>
          </a:p>
          <a:p>
            <a:pPr algn="l"/>
            <a:r>
              <a:rPr lang="zh-CN" altLang="en-US"/>
              <a:t>by Feng Menglong</a:t>
            </a:r>
            <a:endParaRPr lang="zh-CN" altLang="en-US"/>
          </a:p>
          <a:p>
            <a:pPr algn="l"/>
            <a:r>
              <a:rPr lang="zh-CN" altLang="en-US"/>
              <a:t>The White Snake under the Leifeng Pagoda （白娘子永镇雷峰塔）has been acknowledged as the first version of this story.</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Story content</a:t>
            </a:r>
            <a:endParaRPr lang="zh-CN" altLang="en-US"/>
          </a:p>
        </p:txBody>
      </p:sp>
      <p:sp>
        <p:nvSpPr>
          <p:cNvPr id="6" name="文本框 5"/>
          <p:cNvSpPr txBox="1"/>
          <p:nvPr/>
        </p:nvSpPr>
        <p:spPr>
          <a:xfrm>
            <a:off x="546735" y="3528695"/>
            <a:ext cx="3325495" cy="1753235"/>
          </a:xfrm>
          <a:prstGeom prst="rect">
            <a:avLst/>
          </a:prstGeom>
          <a:noFill/>
        </p:spPr>
        <p:txBody>
          <a:bodyPr wrap="square" rtlCol="0">
            <a:spAutoFit/>
          </a:bodyPr>
          <a:p>
            <a:pPr algn="l"/>
            <a:r>
              <a:rPr lang="zh-CN" altLang="en-US"/>
              <a:t>After thousands of years of practice in Emei Mountain, two snake named Bai Suzhen and Xiaoqing translated into two beautiful girls and came to visit Hangzhou.</a:t>
            </a:r>
            <a:endParaRPr lang="zh-CN" altLang="en-US"/>
          </a:p>
        </p:txBody>
      </p:sp>
      <p:pic>
        <p:nvPicPr>
          <p:cNvPr id="7" name="图片 6"/>
          <p:cNvPicPr>
            <a:picLocks noChangeAspect="1"/>
          </p:cNvPicPr>
          <p:nvPr/>
        </p:nvPicPr>
        <p:blipFill>
          <a:blip r:embed="rId1"/>
          <a:stretch>
            <a:fillRect/>
          </a:stretch>
        </p:blipFill>
        <p:spPr>
          <a:xfrm>
            <a:off x="546735" y="1541145"/>
            <a:ext cx="3316605" cy="1866265"/>
          </a:xfrm>
          <a:prstGeom prst="rect">
            <a:avLst/>
          </a:prstGeom>
        </p:spPr>
      </p:pic>
      <p:pic>
        <p:nvPicPr>
          <p:cNvPr id="8" name="图片 7"/>
          <p:cNvPicPr/>
          <p:nvPr/>
        </p:nvPicPr>
        <p:blipFill>
          <a:blip r:embed="rId2"/>
          <a:stretch>
            <a:fillRect/>
          </a:stretch>
        </p:blipFill>
        <p:spPr>
          <a:xfrm>
            <a:off x="4434840" y="1541145"/>
            <a:ext cx="3315600" cy="1864800"/>
          </a:xfrm>
          <a:prstGeom prst="rect">
            <a:avLst/>
          </a:prstGeom>
        </p:spPr>
      </p:pic>
      <p:sp>
        <p:nvSpPr>
          <p:cNvPr id="9" name="文本框 8"/>
          <p:cNvSpPr txBox="1"/>
          <p:nvPr/>
        </p:nvSpPr>
        <p:spPr>
          <a:xfrm>
            <a:off x="4434840" y="3805555"/>
            <a:ext cx="3719195" cy="1198880"/>
          </a:xfrm>
          <a:prstGeom prst="rect">
            <a:avLst/>
          </a:prstGeom>
          <a:noFill/>
        </p:spPr>
        <p:txBody>
          <a:bodyPr wrap="square" rtlCol="0">
            <a:spAutoFit/>
          </a:bodyPr>
          <a:p>
            <a:pPr algn="l"/>
            <a:r>
              <a:rPr lang="zh-CN" altLang="en-US"/>
              <a:t>After encountering with a young man named Xu Xian in the rain, Bai Suzhen fell in love with him and soon later they get married. </a:t>
            </a:r>
            <a:endParaRPr lang="zh-CN" altLang="en-US"/>
          </a:p>
        </p:txBody>
      </p:sp>
      <p:pic>
        <p:nvPicPr>
          <p:cNvPr id="10" name="图片 9"/>
          <p:cNvPicPr>
            <a:picLocks noChangeAspect="1"/>
          </p:cNvPicPr>
          <p:nvPr/>
        </p:nvPicPr>
        <p:blipFill>
          <a:blip r:embed="rId3"/>
          <a:stretch>
            <a:fillRect/>
          </a:stretch>
        </p:blipFill>
        <p:spPr>
          <a:xfrm>
            <a:off x="8261985" y="1541145"/>
            <a:ext cx="3315200" cy="1864800"/>
          </a:xfrm>
          <a:prstGeom prst="rect">
            <a:avLst/>
          </a:prstGeom>
        </p:spPr>
      </p:pic>
      <p:sp>
        <p:nvSpPr>
          <p:cNvPr id="11" name="文本框 10"/>
          <p:cNvSpPr txBox="1"/>
          <p:nvPr/>
        </p:nvSpPr>
        <p:spPr>
          <a:xfrm>
            <a:off x="8154035" y="3805555"/>
            <a:ext cx="3812540" cy="2030095"/>
          </a:xfrm>
          <a:prstGeom prst="rect">
            <a:avLst/>
          </a:prstGeom>
          <a:noFill/>
        </p:spPr>
        <p:txBody>
          <a:bodyPr wrap="square" rtlCol="0">
            <a:spAutoFit/>
          </a:bodyPr>
          <a:p>
            <a:pPr algn="l"/>
            <a:r>
              <a:rPr lang="zh-CN" altLang="en-US"/>
              <a:t>But a monk called Fahai saw through Bai's disguise and thought that it was an intrigue of the white snake to marry a man. </a:t>
            </a:r>
            <a:endParaRPr lang="zh-CN" altLang="en-US"/>
          </a:p>
          <a:p>
            <a:pPr algn="l"/>
            <a:r>
              <a:rPr lang="zh-CN" altLang="en-US"/>
              <a:t>He persuaded Xu Xian to intoxicate his wife with realgar wine （雄黄酒）on the Dragon Boat Festival.</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Story content</a:t>
            </a:r>
            <a:br>
              <a:rPr lang="zh-CN" altLang="en-US"/>
            </a:br>
            <a:endParaRPr lang="zh-CN" altLang="en-US"/>
          </a:p>
        </p:txBody>
      </p:sp>
      <p:pic>
        <p:nvPicPr>
          <p:cNvPr id="3" name="图片 2"/>
          <p:cNvPicPr>
            <a:picLocks noChangeAspect="1"/>
          </p:cNvPicPr>
          <p:nvPr/>
        </p:nvPicPr>
        <p:blipFill>
          <a:blip r:embed="rId1"/>
          <a:stretch>
            <a:fillRect/>
          </a:stretch>
        </p:blipFill>
        <p:spPr>
          <a:xfrm>
            <a:off x="4655185" y="1458595"/>
            <a:ext cx="3315200" cy="1864800"/>
          </a:xfrm>
          <a:prstGeom prst="rect">
            <a:avLst/>
          </a:prstGeom>
        </p:spPr>
      </p:pic>
      <p:sp>
        <p:nvSpPr>
          <p:cNvPr id="4" name="文本框 3"/>
          <p:cNvSpPr txBox="1"/>
          <p:nvPr/>
        </p:nvSpPr>
        <p:spPr>
          <a:xfrm>
            <a:off x="4655185" y="3609975"/>
            <a:ext cx="3863975" cy="1476375"/>
          </a:xfrm>
          <a:prstGeom prst="rect">
            <a:avLst/>
          </a:prstGeom>
          <a:noFill/>
        </p:spPr>
        <p:txBody>
          <a:bodyPr wrap="square" rtlCol="0">
            <a:spAutoFit/>
          </a:bodyPr>
          <a:p>
            <a:pPr algn="l"/>
            <a:r>
              <a:rPr lang="zh-CN" altLang="en-US"/>
              <a:t>Regardless of her own safety, Bai Suzhen went through many difficulties and got the magical grass, which finally brought Xu Xian back to life.</a:t>
            </a:r>
            <a:endParaRPr lang="zh-CN" altLang="en-US"/>
          </a:p>
        </p:txBody>
      </p:sp>
      <p:pic>
        <p:nvPicPr>
          <p:cNvPr id="5" name="图片 4"/>
          <p:cNvPicPr>
            <a:picLocks noChangeAspect="1"/>
          </p:cNvPicPr>
          <p:nvPr/>
        </p:nvPicPr>
        <p:blipFill>
          <a:blip r:embed="rId2"/>
          <a:stretch>
            <a:fillRect/>
          </a:stretch>
        </p:blipFill>
        <p:spPr>
          <a:xfrm>
            <a:off x="608330" y="1458595"/>
            <a:ext cx="3315200" cy="1864800"/>
          </a:xfrm>
          <a:prstGeom prst="rect">
            <a:avLst/>
          </a:prstGeom>
        </p:spPr>
      </p:pic>
      <p:sp>
        <p:nvSpPr>
          <p:cNvPr id="6" name="文本框 5"/>
          <p:cNvSpPr txBox="1"/>
          <p:nvPr/>
        </p:nvSpPr>
        <p:spPr>
          <a:xfrm>
            <a:off x="595630" y="3823335"/>
            <a:ext cx="3341370" cy="1198880"/>
          </a:xfrm>
          <a:prstGeom prst="rect">
            <a:avLst/>
          </a:prstGeom>
          <a:noFill/>
        </p:spPr>
        <p:txBody>
          <a:bodyPr wrap="square" rtlCol="0">
            <a:spAutoFit/>
          </a:bodyPr>
          <a:p>
            <a:pPr algn="l"/>
            <a:r>
              <a:rPr lang="zh-CN" altLang="en-US"/>
              <a:t>After being drunk, Bai Suzhen couldn't control herself and showed the shape of a snake, which scared Xu Xian to death.</a:t>
            </a:r>
            <a:endParaRPr lang="zh-CN" altLang="en-US"/>
          </a:p>
        </p:txBody>
      </p:sp>
      <p:pic>
        <p:nvPicPr>
          <p:cNvPr id="7" name="图片 6"/>
          <p:cNvPicPr>
            <a:picLocks noChangeAspect="1"/>
          </p:cNvPicPr>
          <p:nvPr/>
        </p:nvPicPr>
        <p:blipFill>
          <a:blip r:embed="rId3"/>
          <a:stretch>
            <a:fillRect/>
          </a:stretch>
        </p:blipFill>
        <p:spPr>
          <a:xfrm>
            <a:off x="8519160" y="1458595"/>
            <a:ext cx="3315200" cy="1864800"/>
          </a:xfrm>
          <a:prstGeom prst="rect">
            <a:avLst/>
          </a:prstGeom>
        </p:spPr>
      </p:pic>
      <p:sp>
        <p:nvSpPr>
          <p:cNvPr id="8" name="文本框 7"/>
          <p:cNvSpPr txBox="1"/>
          <p:nvPr/>
        </p:nvSpPr>
        <p:spPr>
          <a:xfrm>
            <a:off x="8752840" y="3646170"/>
            <a:ext cx="2983230" cy="2306955"/>
          </a:xfrm>
          <a:prstGeom prst="rect">
            <a:avLst/>
          </a:prstGeom>
          <a:noFill/>
        </p:spPr>
        <p:txBody>
          <a:bodyPr wrap="square" rtlCol="0">
            <a:spAutoFit/>
          </a:bodyPr>
          <a:p>
            <a:pPr algn="l"/>
            <a:r>
              <a:rPr lang="zh-CN" altLang="en-US"/>
              <a:t>Bai Suzhen and Xiao Qing had no choice but to inundate the temple with flood. During the fierce battle, Bai was finally defeated and put into a small bowl under the Leifeng Pagoda.</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Adaptations and influence</a:t>
            </a:r>
            <a:endPar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endParaRPr>
          </a:p>
        </p:txBody>
      </p:sp>
      <p:pic>
        <p:nvPicPr>
          <p:cNvPr id="4" name="图片 3"/>
          <p:cNvPicPr>
            <a:picLocks noChangeAspect="1"/>
          </p:cNvPicPr>
          <p:nvPr/>
        </p:nvPicPr>
        <p:blipFill>
          <a:blip r:embed="rId1"/>
          <a:stretch>
            <a:fillRect/>
          </a:stretch>
        </p:blipFill>
        <p:spPr>
          <a:xfrm>
            <a:off x="608330" y="1433830"/>
            <a:ext cx="1741170" cy="2298065"/>
          </a:xfrm>
          <a:prstGeom prst="rect">
            <a:avLst/>
          </a:prstGeom>
        </p:spPr>
      </p:pic>
      <p:sp>
        <p:nvSpPr>
          <p:cNvPr id="5" name="文本框 4"/>
          <p:cNvSpPr txBox="1"/>
          <p:nvPr/>
        </p:nvSpPr>
        <p:spPr>
          <a:xfrm>
            <a:off x="863600" y="4001770"/>
            <a:ext cx="652780" cy="368300"/>
          </a:xfrm>
          <a:prstGeom prst="rect">
            <a:avLst/>
          </a:prstGeom>
          <a:noFill/>
        </p:spPr>
        <p:txBody>
          <a:bodyPr wrap="none" rtlCol="0">
            <a:spAutoFit/>
          </a:bodyPr>
          <a:p>
            <a:r>
              <a:rPr lang="en-US" altLang="zh-CN"/>
              <a:t>films</a:t>
            </a:r>
            <a:endParaRPr lang="en-US" altLang="zh-CN"/>
          </a:p>
        </p:txBody>
      </p:sp>
      <p:pic>
        <p:nvPicPr>
          <p:cNvPr id="7" name="图片 6"/>
          <p:cNvPicPr>
            <a:picLocks noChangeAspect="1"/>
          </p:cNvPicPr>
          <p:nvPr/>
        </p:nvPicPr>
        <p:blipFill>
          <a:blip r:embed="rId2"/>
          <a:stretch>
            <a:fillRect/>
          </a:stretch>
        </p:blipFill>
        <p:spPr>
          <a:xfrm>
            <a:off x="3391535" y="1710055"/>
            <a:ext cx="3504565" cy="1905635"/>
          </a:xfrm>
          <a:prstGeom prst="rect">
            <a:avLst/>
          </a:prstGeom>
        </p:spPr>
      </p:pic>
      <p:sp>
        <p:nvSpPr>
          <p:cNvPr id="8" name="文本框 7"/>
          <p:cNvSpPr txBox="1"/>
          <p:nvPr/>
        </p:nvSpPr>
        <p:spPr>
          <a:xfrm>
            <a:off x="4112895" y="4001770"/>
            <a:ext cx="1808480" cy="368300"/>
          </a:xfrm>
          <a:prstGeom prst="rect">
            <a:avLst/>
          </a:prstGeom>
          <a:noFill/>
        </p:spPr>
        <p:txBody>
          <a:bodyPr wrap="none" rtlCol="0">
            <a:spAutoFit/>
          </a:bodyPr>
          <a:p>
            <a:pPr algn="l"/>
            <a:r>
              <a:rPr lang="zh-CN" altLang="en-US"/>
              <a:t>television series</a:t>
            </a:r>
            <a:endParaRPr lang="zh-CN" altLang="en-US"/>
          </a:p>
        </p:txBody>
      </p:sp>
      <p:pic>
        <p:nvPicPr>
          <p:cNvPr id="9" name="图片 8"/>
          <p:cNvPicPr>
            <a:picLocks noChangeAspect="1"/>
          </p:cNvPicPr>
          <p:nvPr/>
        </p:nvPicPr>
        <p:blipFill>
          <a:blip r:embed="rId3"/>
          <a:stretch>
            <a:fillRect/>
          </a:stretch>
        </p:blipFill>
        <p:spPr>
          <a:xfrm>
            <a:off x="8097520" y="1433830"/>
            <a:ext cx="3070860" cy="2058670"/>
          </a:xfrm>
          <a:prstGeom prst="rect">
            <a:avLst/>
          </a:prstGeom>
        </p:spPr>
      </p:pic>
      <p:sp>
        <p:nvSpPr>
          <p:cNvPr id="10" name="文本框 9"/>
          <p:cNvSpPr txBox="1"/>
          <p:nvPr/>
        </p:nvSpPr>
        <p:spPr>
          <a:xfrm>
            <a:off x="8915400" y="3996055"/>
            <a:ext cx="881380" cy="368300"/>
          </a:xfrm>
          <a:prstGeom prst="rect">
            <a:avLst/>
          </a:prstGeom>
          <a:noFill/>
        </p:spPr>
        <p:txBody>
          <a:bodyPr wrap="none" rtlCol="0">
            <a:spAutoFit/>
          </a:bodyPr>
          <a:p>
            <a:pPr algn="l"/>
            <a:r>
              <a:rPr lang="zh-CN" altLang="en-US"/>
              <a:t>operas</a:t>
            </a:r>
            <a:endParaRPr lang="zh-CN" altLang="en-US"/>
          </a:p>
        </p:txBody>
      </p:sp>
      <p:sp>
        <p:nvSpPr>
          <p:cNvPr id="11" name="文本框 10"/>
          <p:cNvSpPr txBox="1"/>
          <p:nvPr/>
        </p:nvSpPr>
        <p:spPr>
          <a:xfrm>
            <a:off x="863600" y="4878705"/>
            <a:ext cx="9687560" cy="1198880"/>
          </a:xfrm>
          <a:prstGeom prst="rect">
            <a:avLst/>
          </a:prstGeom>
          <a:noFill/>
        </p:spPr>
        <p:txBody>
          <a:bodyPr wrap="square" rtlCol="0">
            <a:spAutoFit/>
          </a:bodyPr>
          <a:p>
            <a:pPr algn="l"/>
            <a:r>
              <a:rPr lang="zh-CN" altLang="en-US" sz="2400"/>
              <a:t>Each adaptation brings its own unique interpretation and flair,</a:t>
            </a:r>
            <a:endParaRPr lang="zh-CN" altLang="en-US" sz="2400"/>
          </a:p>
          <a:p>
            <a:pPr algn="l"/>
            <a:r>
              <a:rPr lang="zh-CN" altLang="en-US" sz="2400"/>
              <a:t>yet all share the core themes of love, sacrifice, and the struggle between good and evil. </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0" grpId="0"/>
      <p:bldP spid="10"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r="10676"/>
          <a:stretch>
            <a:fillRect/>
          </a:stretch>
        </p:blipFill>
        <p:spPr>
          <a:xfrm>
            <a:off x="-61495" y="0"/>
            <a:ext cx="12253496" cy="6858000"/>
          </a:xfrm>
          <a:prstGeom prst="rect">
            <a:avLst/>
          </a:prstGeom>
          <a:noFill/>
          <a:ln cap="sq">
            <a:noFill/>
          </a:ln>
        </p:spPr>
      </p:pic>
      <p:pic>
        <p:nvPicPr>
          <p:cNvPr id="4" name="图片 3"/>
          <p:cNvPicPr>
            <a:picLocks noChangeAspect="1"/>
          </p:cNvPicPr>
          <p:nvPr/>
        </p:nvPicPr>
        <p:blipFill>
          <a:blip r:embed="rId2">
            <a:alphaModFix amt="100000"/>
          </a:blip>
          <a:srcRect/>
          <a:stretch>
            <a:fillRect/>
          </a:stretch>
        </p:blipFill>
        <p:spPr>
          <a:xfrm>
            <a:off x="9872404" y="2041314"/>
            <a:ext cx="3073582" cy="2253960"/>
          </a:xfrm>
          <a:prstGeom prst="rect">
            <a:avLst/>
          </a:prstGeom>
          <a:noFill/>
          <a:ln cap="sq">
            <a:noFill/>
          </a:ln>
        </p:spPr>
      </p:pic>
      <p:pic>
        <p:nvPicPr>
          <p:cNvPr id="5" name="图片 4"/>
          <p:cNvPicPr>
            <a:picLocks noChangeAspect="1"/>
          </p:cNvPicPr>
          <p:nvPr/>
        </p:nvPicPr>
        <p:blipFill>
          <a:blip r:embed="rId2">
            <a:alphaModFix amt="100000"/>
          </a:blip>
          <a:srcRect/>
          <a:stretch>
            <a:fillRect/>
          </a:stretch>
        </p:blipFill>
        <p:spPr>
          <a:xfrm flipH="1">
            <a:off x="-231832" y="-263668"/>
            <a:ext cx="4089004" cy="2998603"/>
          </a:xfrm>
          <a:prstGeom prst="rect">
            <a:avLst/>
          </a:prstGeom>
          <a:noFill/>
          <a:ln cap="sq">
            <a:noFill/>
          </a:ln>
        </p:spPr>
      </p:pic>
      <p:pic>
        <p:nvPicPr>
          <p:cNvPr id="6" name="图片 5"/>
          <p:cNvPicPr>
            <a:picLocks noChangeAspect="1"/>
          </p:cNvPicPr>
          <p:nvPr/>
        </p:nvPicPr>
        <p:blipFill>
          <a:blip r:embed="rId3">
            <a:alphaModFix amt="100000"/>
          </a:blip>
          <a:srcRect/>
          <a:stretch>
            <a:fillRect/>
          </a:stretch>
        </p:blipFill>
        <p:spPr>
          <a:xfrm>
            <a:off x="-192506" y="4881658"/>
            <a:ext cx="12705347" cy="2783256"/>
          </a:xfrm>
          <a:prstGeom prst="rect">
            <a:avLst/>
          </a:prstGeom>
          <a:noFill/>
          <a:ln cap="sq">
            <a:noFill/>
          </a:ln>
        </p:spPr>
      </p:pic>
      <p:pic>
        <p:nvPicPr>
          <p:cNvPr id="7" name="图片 6"/>
          <p:cNvPicPr>
            <a:picLocks noChangeAspect="1"/>
          </p:cNvPicPr>
          <p:nvPr/>
        </p:nvPicPr>
        <p:blipFill>
          <a:blip r:embed="rId4">
            <a:alphaModFix amt="70000"/>
          </a:blip>
          <a:srcRect/>
          <a:stretch>
            <a:fillRect/>
          </a:stretch>
        </p:blipFill>
        <p:spPr>
          <a:xfrm>
            <a:off x="-382335" y="5525825"/>
            <a:ext cx="4109461" cy="2139089"/>
          </a:xfrm>
          <a:prstGeom prst="rect">
            <a:avLst/>
          </a:prstGeom>
          <a:noFill/>
          <a:ln cap="sq">
            <a:noFill/>
          </a:ln>
        </p:spPr>
      </p:pic>
      <p:pic>
        <p:nvPicPr>
          <p:cNvPr id="8" name="图片 7"/>
          <p:cNvPicPr>
            <a:picLocks noChangeAspect="1"/>
          </p:cNvPicPr>
          <p:nvPr/>
        </p:nvPicPr>
        <p:blipFill>
          <a:blip r:embed="rId4">
            <a:alphaModFix amt="70000"/>
          </a:blip>
          <a:srcRect/>
          <a:stretch>
            <a:fillRect/>
          </a:stretch>
        </p:blipFill>
        <p:spPr>
          <a:xfrm flipH="1">
            <a:off x="2477861" y="5422242"/>
            <a:ext cx="6107955" cy="3179361"/>
          </a:xfrm>
          <a:prstGeom prst="rect">
            <a:avLst/>
          </a:prstGeom>
          <a:noFill/>
          <a:ln cap="sq">
            <a:noFill/>
          </a:ln>
        </p:spPr>
      </p:pic>
      <p:pic>
        <p:nvPicPr>
          <p:cNvPr id="9" name="图片 8"/>
          <p:cNvPicPr>
            <a:picLocks noChangeAspect="1"/>
          </p:cNvPicPr>
          <p:nvPr/>
        </p:nvPicPr>
        <p:blipFill>
          <a:blip r:embed="rId5">
            <a:alphaModFix amt="100000"/>
          </a:blip>
          <a:srcRect/>
          <a:stretch>
            <a:fillRect/>
          </a:stretch>
        </p:blipFill>
        <p:spPr>
          <a:xfrm>
            <a:off x="1030474" y="2908760"/>
            <a:ext cx="1289122" cy="651567"/>
          </a:xfrm>
          <a:prstGeom prst="rect">
            <a:avLst/>
          </a:prstGeom>
          <a:noFill/>
          <a:ln cap="sq">
            <a:noFill/>
          </a:ln>
        </p:spPr>
      </p:pic>
      <p:pic>
        <p:nvPicPr>
          <p:cNvPr id="10" name="图片 9"/>
          <p:cNvPicPr>
            <a:picLocks noChangeAspect="1"/>
          </p:cNvPicPr>
          <p:nvPr/>
        </p:nvPicPr>
        <p:blipFill>
          <a:blip r:embed="rId4">
            <a:alphaModFix amt="70000"/>
          </a:blip>
          <a:srcRect/>
          <a:stretch>
            <a:fillRect/>
          </a:stretch>
        </p:blipFill>
        <p:spPr>
          <a:xfrm>
            <a:off x="8534391" y="5489360"/>
            <a:ext cx="4109461" cy="2139089"/>
          </a:xfrm>
          <a:prstGeom prst="rect">
            <a:avLst/>
          </a:prstGeom>
          <a:noFill/>
          <a:ln cap="sq">
            <a:noFill/>
          </a:ln>
        </p:spPr>
      </p:pic>
      <p:sp>
        <p:nvSpPr>
          <p:cNvPr id="11" name="标题 1"/>
          <p:cNvSpPr txBox="1"/>
          <p:nvPr/>
        </p:nvSpPr>
        <p:spPr>
          <a:xfrm rot="2700000">
            <a:off x="5423197" y="1643228"/>
            <a:ext cx="1345606" cy="1345603"/>
          </a:xfrm>
          <a:prstGeom prst="roundRect">
            <a:avLst/>
          </a:pr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2700000">
            <a:off x="5331361" y="1551392"/>
            <a:ext cx="1529277" cy="1529274"/>
          </a:xfrm>
          <a:prstGeom prst="roundRect">
            <a:avLst/>
          </a:prstGeom>
          <a:noFill/>
          <a:ln w="19050" cap="sq">
            <a:solidFill>
              <a:schemeClr val="accent2"/>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4848665" y="116163"/>
            <a:ext cx="2494670" cy="2661531"/>
          </a:xfrm>
          <a:prstGeom prst="rect">
            <a:avLst/>
          </a:prstGeom>
          <a:noFill/>
          <a:ln cap="sq">
            <a:noFill/>
            <a:prstDash val="solid"/>
          </a:ln>
        </p:spPr>
        <p:txBody>
          <a:bodyPr vert="horz" wrap="square" lIns="0" tIns="0" rIns="0" bIns="0" rtlCol="0" anchor="b"/>
          <a:lstStyle/>
          <a:p>
            <a:pPr algn="ctr">
              <a:lnSpc>
                <a:spcPct val="110000"/>
              </a:lnSpc>
            </a:pPr>
            <a:r>
              <a:rPr kumimoji="1" lang="en-US" altLang="zh-CN" sz="6000">
                <a:ln w="12700">
                  <a:noFill/>
                </a:ln>
                <a:solidFill>
                  <a:srgbClr val="FFFFFF">
                    <a:alpha val="100000"/>
                  </a:srgbClr>
                </a:solidFill>
                <a:latin typeface="OPPOSans B" panose="00020600040101010101"/>
                <a:ea typeface="OPPOSans B" panose="00020600040101010101"/>
                <a:cs typeface="OPPOSans B" panose="00020600040101010101"/>
              </a:rPr>
              <a:t>04</a:t>
            </a:r>
            <a:endParaRPr kumimoji="1" lang="zh-CN" altLang="en-US"/>
          </a:p>
        </p:txBody>
      </p:sp>
      <p:sp>
        <p:nvSpPr>
          <p:cNvPr id="14" name="标题 1"/>
          <p:cNvSpPr txBox="1"/>
          <p:nvPr/>
        </p:nvSpPr>
        <p:spPr>
          <a:xfrm>
            <a:off x="2563515" y="3396319"/>
            <a:ext cx="7064970" cy="2105035"/>
          </a:xfrm>
          <a:prstGeom prst="rect">
            <a:avLst/>
          </a:prstGeom>
          <a:noFill/>
          <a:ln cap="sq">
            <a:noFill/>
            <a:prstDash val="solid"/>
          </a:ln>
        </p:spPr>
        <p:txBody>
          <a:bodyPr vert="horz" wrap="square" lIns="0" tIns="0" rIns="0" bIns="0" rtlCol="0" anchor="t"/>
          <a:lstStyle/>
          <a:p>
            <a:pPr algn="ctr">
              <a:lnSpc>
                <a:spcPct val="130000"/>
              </a:lnSpc>
            </a:pPr>
            <a:r>
              <a:rPr kumimoji="1" lang="en-US" altLang="zh-CN" sz="4400">
                <a:ln w="12700">
                  <a:noFill/>
                </a:ln>
                <a:solidFill>
                  <a:srgbClr val="262626">
                    <a:alpha val="100000"/>
                  </a:srgbClr>
                </a:solidFill>
                <a:latin typeface="OPPOSans B" panose="00020600040101010101"/>
                <a:ea typeface="OPPOSans B" panose="00020600040101010101"/>
                <a:cs typeface="OPPOSans B" panose="00020600040101010101"/>
              </a:rPr>
              <a:t> Butterfly Lovers </a:t>
            </a:r>
            <a:endParaRPr kumimoji="1" lang="zh-CN" altLang="en-US"/>
          </a:p>
        </p:txBody>
      </p:sp>
      <p:sp>
        <p:nvSpPr>
          <p:cNvPr id="15" name="标题 1"/>
          <p:cNvSpPr txBox="1"/>
          <p:nvPr/>
        </p:nvSpPr>
        <p:spPr>
          <a:xfrm>
            <a:off x="5102701" y="637094"/>
            <a:ext cx="1925103" cy="239056"/>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ahLst/>
            <a:cxn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tx1">
              <a:lumMod val="85000"/>
              <a:lumOff val="15000"/>
            </a:schemeClr>
          </a:solidFill>
          <a:ln w="9525" cap="flat">
            <a:noFill/>
            <a:miter/>
          </a:ln>
        </p:spPr>
        <p:txBody>
          <a:bodyPr vert="horz" wrap="square" lIns="91440" tIns="45720" rIns="91440" bIns="45720" rtlCol="0" anchor="ctr"/>
          <a:lstStyle/>
          <a:p>
            <a:pPr algn="l">
              <a:lnSpc>
                <a:spcPct val="110000"/>
              </a:lnSpc>
            </a:pP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5" name="图片 4" descr="微信图片_20250501161544"/>
          <p:cNvPicPr>
            <a:picLocks noChangeAspect="1"/>
          </p:cNvPicPr>
          <p:nvPr/>
        </p:nvPicPr>
        <p:blipFill>
          <a:blip r:embed="rId2"/>
          <a:stretch>
            <a:fillRect/>
          </a:stretch>
        </p:blipFill>
        <p:spPr>
          <a:xfrm>
            <a:off x="1207770" y="650240"/>
            <a:ext cx="3961130" cy="2228850"/>
          </a:xfrm>
          <a:prstGeom prst="rect">
            <a:avLst/>
          </a:prstGeom>
        </p:spPr>
      </p:pic>
      <p:pic>
        <p:nvPicPr>
          <p:cNvPr id="7" name="图片 6"/>
          <p:cNvPicPr>
            <a:picLocks noChangeAspect="1"/>
          </p:cNvPicPr>
          <p:nvPr/>
        </p:nvPicPr>
        <p:blipFill>
          <a:blip r:embed="rId3"/>
          <a:stretch>
            <a:fillRect/>
          </a:stretch>
        </p:blipFill>
        <p:spPr>
          <a:xfrm>
            <a:off x="6697345" y="650240"/>
            <a:ext cx="3961765" cy="2228850"/>
          </a:xfrm>
          <a:prstGeom prst="rect">
            <a:avLst/>
          </a:prstGeom>
        </p:spPr>
      </p:pic>
      <p:pic>
        <p:nvPicPr>
          <p:cNvPr id="9" name="图片 8"/>
          <p:cNvPicPr>
            <a:picLocks noChangeAspect="1"/>
          </p:cNvPicPr>
          <p:nvPr/>
        </p:nvPicPr>
        <p:blipFill>
          <a:blip r:embed="rId4"/>
          <a:stretch>
            <a:fillRect/>
          </a:stretch>
        </p:blipFill>
        <p:spPr>
          <a:xfrm>
            <a:off x="1207770" y="3408045"/>
            <a:ext cx="3942080" cy="2592070"/>
          </a:xfrm>
          <a:prstGeom prst="rect">
            <a:avLst/>
          </a:prstGeom>
        </p:spPr>
      </p:pic>
      <p:pic>
        <p:nvPicPr>
          <p:cNvPr id="10" name="图片 9"/>
          <p:cNvPicPr/>
          <p:nvPr/>
        </p:nvPicPr>
        <p:blipFill>
          <a:blip r:embed="rId5"/>
          <a:stretch>
            <a:fillRect/>
          </a:stretch>
        </p:blipFill>
        <p:spPr>
          <a:xfrm>
            <a:off x="6699250" y="3408680"/>
            <a:ext cx="3789045" cy="2591435"/>
          </a:xfrm>
          <a:prstGeom prst="rect">
            <a:avLst/>
          </a:prstGeom>
        </p:spPr>
      </p:pic>
      <p:sp>
        <p:nvSpPr>
          <p:cNvPr id="11" name="文本框 10"/>
          <p:cNvSpPr txBox="1"/>
          <p:nvPr/>
        </p:nvSpPr>
        <p:spPr>
          <a:xfrm>
            <a:off x="1826895" y="2956560"/>
            <a:ext cx="3046730" cy="645160"/>
          </a:xfrm>
          <a:prstGeom prst="rect">
            <a:avLst/>
          </a:prstGeom>
          <a:noFill/>
        </p:spPr>
        <p:txBody>
          <a:bodyPr wrap="none" rtlCol="0">
            <a:spAutoFit/>
          </a:bodyPr>
          <a:p>
            <a:pPr algn="l"/>
            <a:r>
              <a:rPr kumimoji="1" lang="en-US" altLang="zh-CN">
                <a:ln w="12700">
                  <a:noFill/>
                </a:ln>
                <a:solidFill>
                  <a:srgbClr val="000000">
                    <a:alpha val="100000"/>
                  </a:srgbClr>
                </a:solidFill>
                <a:latin typeface="OPPOSans H" panose="00020600040101010101"/>
                <a:ea typeface="OPPOSans H" panose="00020600040101010101"/>
                <a:cs typeface="OPPOSans H" panose="00020600040101010101"/>
                <a:sym typeface="+mn-ea"/>
              </a:rPr>
              <a:t>Cowherd and Weaving</a:t>
            </a:r>
            <a:endParaRPr kumimoji="1" lang="en-US" altLang="zh-CN">
              <a:ln w="12700">
                <a:noFill/>
              </a:ln>
              <a:solidFill>
                <a:srgbClr val="000000">
                  <a:alpha val="100000"/>
                </a:srgbClr>
              </a:solidFill>
              <a:latin typeface="OPPOSans H" panose="00020600040101010101"/>
              <a:ea typeface="OPPOSans H" panose="00020600040101010101"/>
              <a:cs typeface="OPPOSans H" panose="00020600040101010101"/>
              <a:sym typeface="+mn-ea"/>
            </a:endParaRPr>
          </a:p>
          <a:p>
            <a:endParaRPr lang="zh-CN" altLang="en-US"/>
          </a:p>
        </p:txBody>
      </p:sp>
      <p:sp>
        <p:nvSpPr>
          <p:cNvPr id="12" name="文本框 11"/>
          <p:cNvSpPr txBox="1"/>
          <p:nvPr/>
        </p:nvSpPr>
        <p:spPr>
          <a:xfrm>
            <a:off x="6315710" y="2956560"/>
            <a:ext cx="5103495" cy="368300"/>
          </a:xfrm>
          <a:prstGeom prst="rect">
            <a:avLst/>
          </a:prstGeom>
          <a:noFill/>
        </p:spPr>
        <p:txBody>
          <a:bodyPr wrap="none" rtlCol="0">
            <a:spAutoFit/>
          </a:bodyPr>
          <a:p>
            <a:pPr algn="l"/>
            <a:r>
              <a:rPr kumimoji="1" lang="en-US" altLang="zh-CN">
                <a:ln w="12700">
                  <a:noFill/>
                </a:ln>
                <a:solidFill>
                  <a:srgbClr val="000000">
                    <a:alpha val="100000"/>
                  </a:srgbClr>
                </a:solidFill>
                <a:latin typeface="OPPOSans H" panose="00020600040101010101"/>
                <a:ea typeface="OPPOSans H" panose="00020600040101010101"/>
                <a:cs typeface="OPPOSans H" panose="00020600040101010101"/>
                <a:sym typeface="+mn-ea"/>
              </a:rPr>
              <a:t>Meng Jiangnu Crying on the Great Wall</a:t>
            </a:r>
            <a:endParaRPr lang="zh-CN" altLang="en-US"/>
          </a:p>
        </p:txBody>
      </p:sp>
      <p:sp>
        <p:nvSpPr>
          <p:cNvPr id="13" name="文本框 12"/>
          <p:cNvSpPr txBox="1"/>
          <p:nvPr/>
        </p:nvSpPr>
        <p:spPr>
          <a:xfrm>
            <a:off x="1385570" y="6189980"/>
            <a:ext cx="3837940" cy="368300"/>
          </a:xfrm>
          <a:prstGeom prst="rect">
            <a:avLst/>
          </a:prstGeom>
          <a:noFill/>
        </p:spPr>
        <p:txBody>
          <a:bodyPr wrap="none" rtlCol="0">
            <a:spAutoFit/>
          </a:bodyPr>
          <a:p>
            <a:pPr algn="l"/>
            <a:r>
              <a:rPr kumimoji="1" lang="en-US" altLang="zh-CN">
                <a:ln w="12700">
                  <a:noFill/>
                </a:ln>
                <a:solidFill>
                  <a:srgbClr val="000000">
                    <a:alpha val="100000"/>
                  </a:srgbClr>
                </a:solidFill>
                <a:latin typeface="OPPOSans H" panose="00020600040101010101"/>
                <a:ea typeface="OPPOSans H" panose="00020600040101010101"/>
                <a:cs typeface="OPPOSans H" panose="00020600040101010101"/>
                <a:sym typeface="+mn-ea"/>
              </a:rPr>
              <a:t>The Story of the White Snake</a:t>
            </a:r>
            <a:endParaRPr lang="zh-CN" altLang="en-US"/>
          </a:p>
        </p:txBody>
      </p:sp>
      <p:sp>
        <p:nvSpPr>
          <p:cNvPr id="14" name="文本框 13"/>
          <p:cNvSpPr txBox="1"/>
          <p:nvPr/>
        </p:nvSpPr>
        <p:spPr>
          <a:xfrm>
            <a:off x="7773670" y="6189980"/>
            <a:ext cx="2186940" cy="645160"/>
          </a:xfrm>
          <a:prstGeom prst="rect">
            <a:avLst/>
          </a:prstGeom>
          <a:noFill/>
        </p:spPr>
        <p:txBody>
          <a:bodyPr wrap="none" rtlCol="0">
            <a:spAutoFit/>
          </a:bodyPr>
          <a:p>
            <a:pPr algn="l"/>
            <a:r>
              <a:rPr kumimoji="1" lang="en-US" altLang="zh-CN">
                <a:ln w="12700">
                  <a:noFill/>
                </a:ln>
                <a:solidFill>
                  <a:srgbClr val="000000">
                    <a:alpha val="100000"/>
                  </a:srgbClr>
                </a:solidFill>
                <a:latin typeface="OPPOSans H" panose="00020600040101010101"/>
                <a:ea typeface="OPPOSans H" panose="00020600040101010101"/>
                <a:cs typeface="OPPOSans H" panose="00020600040101010101"/>
                <a:sym typeface="+mn-ea"/>
              </a:rPr>
              <a:t>Butterfly Lovers</a:t>
            </a:r>
            <a:endParaRPr kumimoji="1"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Story content</a:t>
            </a:r>
            <a:endParaRPr lang="zh-CN" altLang="en-US"/>
          </a:p>
        </p:txBody>
      </p:sp>
      <p:pic>
        <p:nvPicPr>
          <p:cNvPr id="5" name="图片 4"/>
          <p:cNvPicPr>
            <a:picLocks noChangeAspect="1"/>
          </p:cNvPicPr>
          <p:nvPr/>
        </p:nvPicPr>
        <p:blipFill>
          <a:blip r:embed="rId1"/>
          <a:stretch>
            <a:fillRect/>
          </a:stretch>
        </p:blipFill>
        <p:spPr>
          <a:xfrm>
            <a:off x="608330" y="1735455"/>
            <a:ext cx="3315200" cy="1864800"/>
          </a:xfrm>
          <a:prstGeom prst="rect">
            <a:avLst/>
          </a:prstGeom>
        </p:spPr>
      </p:pic>
      <p:sp>
        <p:nvSpPr>
          <p:cNvPr id="6" name="文本框 5"/>
          <p:cNvSpPr txBox="1"/>
          <p:nvPr/>
        </p:nvSpPr>
        <p:spPr>
          <a:xfrm>
            <a:off x="607695" y="4148455"/>
            <a:ext cx="3621405" cy="1753235"/>
          </a:xfrm>
          <a:prstGeom prst="rect">
            <a:avLst/>
          </a:prstGeom>
          <a:noFill/>
        </p:spPr>
        <p:txBody>
          <a:bodyPr wrap="square" rtlCol="0">
            <a:spAutoFit/>
          </a:bodyPr>
          <a:p>
            <a:pPr algn="l"/>
            <a:r>
              <a:rPr lang="zh-CN" altLang="en-US"/>
              <a:t>In the Eastern Jin Dynasty, Zhu Yingtai, a girl from a wealthy family, was eager to study. Disguised as a man, she went to Hangzhou to pursue her education. </a:t>
            </a:r>
            <a:endParaRPr lang="zh-CN" altLang="en-US"/>
          </a:p>
        </p:txBody>
      </p:sp>
      <p:pic>
        <p:nvPicPr>
          <p:cNvPr id="8" name="图片 7"/>
          <p:cNvPicPr>
            <a:picLocks noChangeAspect="1"/>
          </p:cNvPicPr>
          <p:nvPr/>
        </p:nvPicPr>
        <p:blipFill>
          <a:blip r:embed="rId2"/>
          <a:stretch>
            <a:fillRect/>
          </a:stretch>
        </p:blipFill>
        <p:spPr>
          <a:xfrm>
            <a:off x="4617720" y="1735455"/>
            <a:ext cx="3315274" cy="1864800"/>
          </a:xfrm>
          <a:prstGeom prst="rect">
            <a:avLst/>
          </a:prstGeom>
        </p:spPr>
      </p:pic>
      <p:sp>
        <p:nvSpPr>
          <p:cNvPr id="9" name="文本框 8"/>
          <p:cNvSpPr txBox="1"/>
          <p:nvPr/>
        </p:nvSpPr>
        <p:spPr>
          <a:xfrm>
            <a:off x="4617720" y="4148455"/>
            <a:ext cx="3476625" cy="1476375"/>
          </a:xfrm>
          <a:prstGeom prst="rect">
            <a:avLst/>
          </a:prstGeom>
          <a:noFill/>
        </p:spPr>
        <p:txBody>
          <a:bodyPr wrap="square" rtlCol="0">
            <a:spAutoFit/>
          </a:bodyPr>
          <a:p>
            <a:pPr algn="l"/>
            <a:r>
              <a:rPr lang="zh-CN" altLang="en-US"/>
              <a:t>During their three - year study together, Zhu secretly fell in love with Liang, but Liang was too innocent to realize her true identity and feelings.</a:t>
            </a:r>
            <a:endParaRPr lang="zh-CN" altLang="en-US"/>
          </a:p>
        </p:txBody>
      </p:sp>
      <p:pic>
        <p:nvPicPr>
          <p:cNvPr id="12" name="图片 11"/>
          <p:cNvPicPr>
            <a:picLocks noChangeAspect="1"/>
          </p:cNvPicPr>
          <p:nvPr/>
        </p:nvPicPr>
        <p:blipFill>
          <a:blip r:embed="rId3"/>
          <a:stretch>
            <a:fillRect/>
          </a:stretch>
        </p:blipFill>
        <p:spPr>
          <a:xfrm>
            <a:off x="8501380" y="1735455"/>
            <a:ext cx="3315200" cy="1864800"/>
          </a:xfrm>
          <a:prstGeom prst="rect">
            <a:avLst/>
          </a:prstGeom>
        </p:spPr>
      </p:pic>
      <p:sp>
        <p:nvSpPr>
          <p:cNvPr id="13" name="文本框 12"/>
          <p:cNvSpPr txBox="1"/>
          <p:nvPr/>
        </p:nvSpPr>
        <p:spPr>
          <a:xfrm>
            <a:off x="8619490" y="3945255"/>
            <a:ext cx="3098800" cy="1753235"/>
          </a:xfrm>
          <a:prstGeom prst="rect">
            <a:avLst/>
          </a:prstGeom>
          <a:noFill/>
        </p:spPr>
        <p:txBody>
          <a:bodyPr wrap="square" rtlCol="0">
            <a:spAutoFit/>
          </a:bodyPr>
          <a:p>
            <a:pPr algn="l"/>
            <a:r>
              <a:rPr lang="zh-CN" altLang="en-US"/>
              <a:t>When Liang went to Zhu's home to propose, he found that Zhu's father had already betrothed her to Ma Wencai. </a:t>
            </a:r>
            <a:endParaRPr lang="zh-CN" altLang="en-US"/>
          </a:p>
          <a:p>
            <a:pPr algn="l"/>
            <a:r>
              <a:rPr lang="zh-CN" altLang="en-US"/>
              <a:t>Heart - broken, Liang became ill and soon died.</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Story content</a:t>
            </a:r>
            <a:br>
              <a:rPr lang="zh-CN" altLang="en-US"/>
            </a:br>
            <a:endParaRPr lang="zh-CN" altLang="en-US"/>
          </a:p>
        </p:txBody>
      </p:sp>
      <p:pic>
        <p:nvPicPr>
          <p:cNvPr id="3" name="图片 2"/>
          <p:cNvPicPr>
            <a:picLocks noChangeAspect="1"/>
          </p:cNvPicPr>
          <p:nvPr/>
        </p:nvPicPr>
        <p:blipFill>
          <a:blip r:embed="rId1"/>
          <a:stretch>
            <a:fillRect/>
          </a:stretch>
        </p:blipFill>
        <p:spPr>
          <a:xfrm>
            <a:off x="608330" y="1466215"/>
            <a:ext cx="3315200" cy="1864800"/>
          </a:xfrm>
          <a:prstGeom prst="rect">
            <a:avLst/>
          </a:prstGeom>
        </p:spPr>
      </p:pic>
      <p:sp>
        <p:nvSpPr>
          <p:cNvPr id="4" name="文本框 3"/>
          <p:cNvSpPr txBox="1"/>
          <p:nvPr/>
        </p:nvSpPr>
        <p:spPr>
          <a:xfrm>
            <a:off x="608330" y="3661410"/>
            <a:ext cx="4568190" cy="1476375"/>
          </a:xfrm>
          <a:prstGeom prst="rect">
            <a:avLst/>
          </a:prstGeom>
          <a:noFill/>
        </p:spPr>
        <p:txBody>
          <a:bodyPr wrap="square" rtlCol="0">
            <a:spAutoFit/>
          </a:bodyPr>
          <a:p>
            <a:pPr algn="l"/>
            <a:r>
              <a:rPr lang="zh-CN" altLang="en-US"/>
              <a:t>At her wedding to Ma, Zhu asked to visit Liang's tomb. </a:t>
            </a:r>
            <a:endParaRPr lang="zh-CN" altLang="en-US"/>
          </a:p>
          <a:p>
            <a:pPr algn="l"/>
            <a:r>
              <a:rPr lang="zh-CN" altLang="en-US"/>
              <a:t>When she arrived, the tomb suddenly opened. </a:t>
            </a:r>
            <a:endParaRPr lang="zh-CN" altLang="en-US"/>
          </a:p>
          <a:p>
            <a:pPr algn="l"/>
            <a:r>
              <a:rPr lang="zh-CN" altLang="en-US"/>
              <a:t>Without hesitation, Zhu jumped into it.</a:t>
            </a:r>
            <a:endParaRPr lang="zh-CN" altLang="en-US"/>
          </a:p>
        </p:txBody>
      </p:sp>
      <p:pic>
        <p:nvPicPr>
          <p:cNvPr id="5" name="图片 4"/>
          <p:cNvPicPr>
            <a:picLocks noChangeAspect="1"/>
          </p:cNvPicPr>
          <p:nvPr/>
        </p:nvPicPr>
        <p:blipFill>
          <a:blip r:embed="rId2"/>
          <a:stretch>
            <a:fillRect/>
          </a:stretch>
        </p:blipFill>
        <p:spPr>
          <a:xfrm>
            <a:off x="5176520" y="1466215"/>
            <a:ext cx="3315200" cy="1864800"/>
          </a:xfrm>
          <a:prstGeom prst="rect">
            <a:avLst/>
          </a:prstGeom>
        </p:spPr>
      </p:pic>
      <p:sp>
        <p:nvSpPr>
          <p:cNvPr id="6" name="文本框 5"/>
          <p:cNvSpPr txBox="1"/>
          <p:nvPr/>
        </p:nvSpPr>
        <p:spPr>
          <a:xfrm>
            <a:off x="5176520" y="3800475"/>
            <a:ext cx="3814445" cy="1198880"/>
          </a:xfrm>
          <a:prstGeom prst="rect">
            <a:avLst/>
          </a:prstGeom>
          <a:noFill/>
        </p:spPr>
        <p:txBody>
          <a:bodyPr wrap="square" rtlCol="0">
            <a:spAutoFit/>
          </a:bodyPr>
          <a:p>
            <a:pPr algn="l"/>
            <a:r>
              <a:rPr lang="zh-CN" altLang="en-US"/>
              <a:t>Then, two beautiful butterflies flew out of the tomb, symbolizing that Liang and Zhu were finally together in another world.</a:t>
            </a:r>
            <a:endParaRPr lang="zh-CN" altLang="en-US"/>
          </a:p>
        </p:txBody>
      </p:sp>
      <p:sp>
        <p:nvSpPr>
          <p:cNvPr id="7" name="文本框 6"/>
          <p:cNvSpPr txBox="1"/>
          <p:nvPr/>
        </p:nvSpPr>
        <p:spPr>
          <a:xfrm>
            <a:off x="9128125" y="1584325"/>
            <a:ext cx="2940685" cy="3415030"/>
          </a:xfrm>
          <a:prstGeom prst="rect">
            <a:avLst/>
          </a:prstGeom>
          <a:noFill/>
        </p:spPr>
        <p:txBody>
          <a:bodyPr wrap="square" rtlCol="0">
            <a:spAutoFit/>
          </a:bodyPr>
          <a:p>
            <a:pPr algn="l"/>
            <a:r>
              <a:rPr lang="zh-CN" altLang="en-US"/>
              <a:t>This story highlights themes of love, sacrifice, and the struggle against societal norms, especially the constraints placed on women and the </a:t>
            </a:r>
            <a:r>
              <a:rPr lang="en-US" altLang="zh-CN"/>
              <a:t>persecution</a:t>
            </a:r>
            <a:r>
              <a:rPr lang="zh-CN" altLang="en-US"/>
              <a:t>s of arranged marriages. It has resonated deeply with audiences for centuries, reflecting both the beauty and the tragedy of love.</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Adaptations and influence</a:t>
            </a:r>
            <a:b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rPr>
            </a:br>
            <a:endParaRPr lang="zh-CN" altLang="en-US"/>
          </a:p>
        </p:txBody>
      </p:sp>
      <p:pic>
        <p:nvPicPr>
          <p:cNvPr id="3" name="图片 2"/>
          <p:cNvPicPr>
            <a:picLocks noChangeAspect="1"/>
          </p:cNvPicPr>
          <p:nvPr/>
        </p:nvPicPr>
        <p:blipFill>
          <a:blip r:embed="rId1"/>
          <a:stretch>
            <a:fillRect/>
          </a:stretch>
        </p:blipFill>
        <p:spPr>
          <a:xfrm>
            <a:off x="608330" y="1644650"/>
            <a:ext cx="3219450" cy="2228850"/>
          </a:xfrm>
          <a:prstGeom prst="rect">
            <a:avLst/>
          </a:prstGeom>
        </p:spPr>
      </p:pic>
      <p:sp>
        <p:nvSpPr>
          <p:cNvPr id="6" name="文本框 5"/>
          <p:cNvSpPr txBox="1"/>
          <p:nvPr/>
        </p:nvSpPr>
        <p:spPr>
          <a:xfrm>
            <a:off x="952500" y="4279900"/>
            <a:ext cx="1332230" cy="521970"/>
          </a:xfrm>
          <a:prstGeom prst="rect">
            <a:avLst/>
          </a:prstGeom>
          <a:noFill/>
        </p:spPr>
        <p:txBody>
          <a:bodyPr wrap="none" rtlCol="0">
            <a:spAutoFit/>
          </a:bodyPr>
          <a:p>
            <a:pPr algn="l"/>
            <a:r>
              <a:rPr lang="zh-CN" altLang="en-US"/>
              <a:t> </a:t>
            </a:r>
            <a:r>
              <a:rPr lang="zh-CN" altLang="en-US" sz="2800"/>
              <a:t>operas</a:t>
            </a:r>
            <a:endParaRPr lang="zh-CN" altLang="en-US" sz="2800"/>
          </a:p>
        </p:txBody>
      </p:sp>
      <p:pic>
        <p:nvPicPr>
          <p:cNvPr id="8" name="图片 7"/>
          <p:cNvPicPr>
            <a:picLocks noChangeAspect="1"/>
          </p:cNvPicPr>
          <p:nvPr/>
        </p:nvPicPr>
        <p:blipFill>
          <a:blip r:embed="rId2"/>
          <a:stretch>
            <a:fillRect/>
          </a:stretch>
        </p:blipFill>
        <p:spPr>
          <a:xfrm>
            <a:off x="4415790" y="1844675"/>
            <a:ext cx="4333875" cy="1828800"/>
          </a:xfrm>
          <a:prstGeom prst="rect">
            <a:avLst/>
          </a:prstGeom>
        </p:spPr>
      </p:pic>
      <p:sp>
        <p:nvSpPr>
          <p:cNvPr id="9" name="文本框 8"/>
          <p:cNvSpPr txBox="1"/>
          <p:nvPr/>
        </p:nvSpPr>
        <p:spPr>
          <a:xfrm>
            <a:off x="6167120" y="4336415"/>
            <a:ext cx="913130" cy="521970"/>
          </a:xfrm>
          <a:prstGeom prst="rect">
            <a:avLst/>
          </a:prstGeom>
          <a:noFill/>
        </p:spPr>
        <p:txBody>
          <a:bodyPr wrap="none" rtlCol="0">
            <a:spAutoFit/>
          </a:bodyPr>
          <a:p>
            <a:r>
              <a:rPr lang="en-US" altLang="zh-CN" sz="2800"/>
              <a:t>films</a:t>
            </a:r>
            <a:endParaRPr lang="en-US" altLang="zh-CN" sz="2800"/>
          </a:p>
        </p:txBody>
      </p:sp>
      <p:pic>
        <p:nvPicPr>
          <p:cNvPr id="10" name="图片 9"/>
          <p:cNvPicPr>
            <a:picLocks noChangeAspect="1"/>
          </p:cNvPicPr>
          <p:nvPr/>
        </p:nvPicPr>
        <p:blipFill>
          <a:blip r:embed="rId3"/>
          <a:stretch>
            <a:fillRect/>
          </a:stretch>
        </p:blipFill>
        <p:spPr>
          <a:xfrm>
            <a:off x="9329420" y="1313815"/>
            <a:ext cx="2247900" cy="3390900"/>
          </a:xfrm>
          <a:prstGeom prst="rect">
            <a:avLst/>
          </a:prstGeom>
        </p:spPr>
      </p:pic>
      <p:sp>
        <p:nvSpPr>
          <p:cNvPr id="11" name="文本框 10"/>
          <p:cNvSpPr txBox="1"/>
          <p:nvPr/>
        </p:nvSpPr>
        <p:spPr>
          <a:xfrm>
            <a:off x="9329420" y="5071110"/>
            <a:ext cx="2453640" cy="521970"/>
          </a:xfrm>
          <a:prstGeom prst="rect">
            <a:avLst/>
          </a:prstGeom>
          <a:noFill/>
        </p:spPr>
        <p:txBody>
          <a:bodyPr wrap="none" rtlCol="0">
            <a:spAutoFit/>
          </a:bodyPr>
          <a:p>
            <a:pPr algn="l"/>
            <a:r>
              <a:rPr lang="zh-CN" altLang="en-US" sz="2800"/>
              <a:t>violin concerto</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en-US" altLang="zh-CN"/>
              <a:t>Conclusion</a:t>
            </a:r>
            <a:endParaRPr lang="en-US" altLang="zh-CN"/>
          </a:p>
        </p:txBody>
      </p:sp>
      <p:sp>
        <p:nvSpPr>
          <p:cNvPr id="4" name="文本框 3"/>
          <p:cNvSpPr txBox="1"/>
          <p:nvPr/>
        </p:nvSpPr>
        <p:spPr>
          <a:xfrm>
            <a:off x="831215" y="1835785"/>
            <a:ext cx="10342245" cy="2245360"/>
          </a:xfrm>
          <a:prstGeom prst="rect">
            <a:avLst/>
          </a:prstGeom>
          <a:noFill/>
        </p:spPr>
        <p:txBody>
          <a:bodyPr wrap="square" rtlCol="0">
            <a:spAutoFit/>
          </a:bodyPr>
          <a:p>
            <a:pPr algn="l"/>
            <a:r>
              <a:rPr kumimoji="1" lang="en-US" altLang="zh-CN" sz="2800">
                <a:ln w="12700">
                  <a:noFill/>
                </a:ln>
                <a:solidFill>
                  <a:srgbClr val="262626">
                    <a:alpha val="100000"/>
                  </a:srgbClr>
                </a:solidFill>
                <a:latin typeface="OPPOSans B" panose="00020600040101010101"/>
                <a:ea typeface="OPPOSans B" panose="00020600040101010101"/>
                <a:cs typeface="OPPOSans B" panose="00020600040101010101"/>
              </a:rPr>
              <a:t>All in all , these stories, through the interweaving of love and resistance, reality and fantasy, express a profound rebellion against feudal ethics, class disparities, and the constraints of fate, while conveying an eternal yearning for freedom and the pursuit of beautiful emotions.</a:t>
            </a:r>
            <a:endParaRPr kumimoji="1" lang="en-US" altLang="zh-CN" sz="2800">
              <a:ln w="12700">
                <a:noFill/>
              </a:ln>
              <a:solidFill>
                <a:srgbClr val="262626">
                  <a:alpha val="100000"/>
                </a:srgbClr>
              </a:solidFill>
              <a:latin typeface="OPPOSans B" panose="00020600040101010101"/>
              <a:ea typeface="OPPOSans B" panose="00020600040101010101"/>
              <a:cs typeface="OPPOSans B" panose="00020600040101010101"/>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r="10676"/>
          <a:stretch>
            <a:fillRect/>
          </a:stretch>
        </p:blipFill>
        <p:spPr>
          <a:xfrm>
            <a:off x="-61495" y="0"/>
            <a:ext cx="12253496" cy="6858000"/>
          </a:xfrm>
          <a:prstGeom prst="rect">
            <a:avLst/>
          </a:prstGeom>
          <a:noFill/>
          <a:ln cap="sq">
            <a:noFill/>
          </a:ln>
        </p:spPr>
      </p:pic>
      <p:pic>
        <p:nvPicPr>
          <p:cNvPr id="4" name="图片 3"/>
          <p:cNvPicPr>
            <a:picLocks noChangeAspect="1"/>
          </p:cNvPicPr>
          <p:nvPr/>
        </p:nvPicPr>
        <p:blipFill>
          <a:blip r:embed="rId2">
            <a:alphaModFix amt="100000"/>
          </a:blip>
          <a:srcRect/>
          <a:stretch>
            <a:fillRect/>
          </a:stretch>
        </p:blipFill>
        <p:spPr>
          <a:xfrm>
            <a:off x="9872404" y="2041314"/>
            <a:ext cx="3073582" cy="2253960"/>
          </a:xfrm>
          <a:prstGeom prst="rect">
            <a:avLst/>
          </a:prstGeom>
          <a:noFill/>
          <a:ln cap="sq">
            <a:noFill/>
          </a:ln>
        </p:spPr>
      </p:pic>
      <p:pic>
        <p:nvPicPr>
          <p:cNvPr id="5" name="图片 4"/>
          <p:cNvPicPr>
            <a:picLocks noChangeAspect="1"/>
          </p:cNvPicPr>
          <p:nvPr/>
        </p:nvPicPr>
        <p:blipFill>
          <a:blip r:embed="rId2">
            <a:alphaModFix amt="100000"/>
          </a:blip>
          <a:srcRect/>
          <a:stretch>
            <a:fillRect/>
          </a:stretch>
        </p:blipFill>
        <p:spPr>
          <a:xfrm flipH="1">
            <a:off x="-231832" y="-263668"/>
            <a:ext cx="4089004" cy="2998603"/>
          </a:xfrm>
          <a:prstGeom prst="rect">
            <a:avLst/>
          </a:prstGeom>
          <a:noFill/>
          <a:ln cap="sq">
            <a:noFill/>
          </a:ln>
        </p:spPr>
      </p:pic>
      <p:pic>
        <p:nvPicPr>
          <p:cNvPr id="6" name="图片 5"/>
          <p:cNvPicPr>
            <a:picLocks noChangeAspect="1"/>
          </p:cNvPicPr>
          <p:nvPr/>
        </p:nvPicPr>
        <p:blipFill>
          <a:blip r:embed="rId3">
            <a:alphaModFix amt="100000"/>
          </a:blip>
          <a:srcRect/>
          <a:stretch>
            <a:fillRect/>
          </a:stretch>
        </p:blipFill>
        <p:spPr>
          <a:xfrm>
            <a:off x="-192506" y="4881658"/>
            <a:ext cx="12705347" cy="2783256"/>
          </a:xfrm>
          <a:prstGeom prst="rect">
            <a:avLst/>
          </a:prstGeom>
          <a:noFill/>
          <a:ln cap="sq">
            <a:noFill/>
          </a:ln>
        </p:spPr>
      </p:pic>
      <p:pic>
        <p:nvPicPr>
          <p:cNvPr id="7" name="图片 6"/>
          <p:cNvPicPr>
            <a:picLocks noChangeAspect="1"/>
          </p:cNvPicPr>
          <p:nvPr/>
        </p:nvPicPr>
        <p:blipFill>
          <a:blip r:embed="rId4">
            <a:alphaModFix amt="70000"/>
          </a:blip>
          <a:srcRect/>
          <a:stretch>
            <a:fillRect/>
          </a:stretch>
        </p:blipFill>
        <p:spPr>
          <a:xfrm>
            <a:off x="-382335" y="5525825"/>
            <a:ext cx="4109461" cy="2139089"/>
          </a:xfrm>
          <a:prstGeom prst="rect">
            <a:avLst/>
          </a:prstGeom>
          <a:noFill/>
          <a:ln cap="sq">
            <a:noFill/>
          </a:ln>
        </p:spPr>
      </p:pic>
      <p:pic>
        <p:nvPicPr>
          <p:cNvPr id="8" name="图片 7"/>
          <p:cNvPicPr>
            <a:picLocks noChangeAspect="1"/>
          </p:cNvPicPr>
          <p:nvPr/>
        </p:nvPicPr>
        <p:blipFill>
          <a:blip r:embed="rId4">
            <a:alphaModFix amt="70000"/>
          </a:blip>
          <a:srcRect/>
          <a:stretch>
            <a:fillRect/>
          </a:stretch>
        </p:blipFill>
        <p:spPr>
          <a:xfrm flipH="1">
            <a:off x="2477861" y="5422242"/>
            <a:ext cx="6107955" cy="3179361"/>
          </a:xfrm>
          <a:prstGeom prst="rect">
            <a:avLst/>
          </a:prstGeom>
          <a:noFill/>
          <a:ln cap="sq">
            <a:noFill/>
          </a:ln>
        </p:spPr>
      </p:pic>
      <p:pic>
        <p:nvPicPr>
          <p:cNvPr id="9" name="图片 8"/>
          <p:cNvPicPr>
            <a:picLocks noChangeAspect="1"/>
          </p:cNvPicPr>
          <p:nvPr/>
        </p:nvPicPr>
        <p:blipFill>
          <a:blip r:embed="rId5">
            <a:alphaModFix amt="100000"/>
          </a:blip>
          <a:srcRect/>
          <a:stretch>
            <a:fillRect/>
          </a:stretch>
        </p:blipFill>
        <p:spPr>
          <a:xfrm>
            <a:off x="1030474" y="2908760"/>
            <a:ext cx="1289122" cy="651567"/>
          </a:xfrm>
          <a:prstGeom prst="rect">
            <a:avLst/>
          </a:prstGeom>
          <a:noFill/>
          <a:ln cap="sq">
            <a:noFill/>
          </a:ln>
        </p:spPr>
      </p:pic>
      <p:pic>
        <p:nvPicPr>
          <p:cNvPr id="10" name="图片 9"/>
          <p:cNvPicPr>
            <a:picLocks noChangeAspect="1"/>
          </p:cNvPicPr>
          <p:nvPr/>
        </p:nvPicPr>
        <p:blipFill>
          <a:blip r:embed="rId4">
            <a:alphaModFix amt="70000"/>
          </a:blip>
          <a:srcRect/>
          <a:stretch>
            <a:fillRect/>
          </a:stretch>
        </p:blipFill>
        <p:spPr>
          <a:xfrm>
            <a:off x="8534391" y="5489360"/>
            <a:ext cx="4109461" cy="2139089"/>
          </a:xfrm>
          <a:prstGeom prst="rect">
            <a:avLst/>
          </a:prstGeom>
          <a:noFill/>
          <a:ln cap="sq">
            <a:noFill/>
          </a:ln>
        </p:spPr>
      </p:pic>
      <p:sp>
        <p:nvSpPr>
          <p:cNvPr id="14" name="标题 1"/>
          <p:cNvSpPr txBox="1"/>
          <p:nvPr/>
        </p:nvSpPr>
        <p:spPr>
          <a:xfrm>
            <a:off x="2477790" y="2554309"/>
            <a:ext cx="7064970" cy="2105035"/>
          </a:xfrm>
          <a:prstGeom prst="rect">
            <a:avLst/>
          </a:prstGeom>
          <a:noFill/>
          <a:ln cap="sq">
            <a:noFill/>
            <a:prstDash val="solid"/>
          </a:ln>
        </p:spPr>
        <p:txBody>
          <a:bodyPr vert="horz" wrap="square" lIns="0" tIns="0" rIns="0" bIns="0" rtlCol="0" anchor="t"/>
          <a:lstStyle/>
          <a:p>
            <a:pPr algn="ctr">
              <a:lnSpc>
                <a:spcPct val="130000"/>
              </a:lnSpc>
            </a:pPr>
            <a:r>
              <a:rPr kumimoji="1" lang="en-US" altLang="zh-CN" sz="5400">
                <a:ln w="12700">
                  <a:noFill/>
                </a:ln>
                <a:solidFill>
                  <a:srgbClr val="262626">
                    <a:alpha val="100000"/>
                  </a:srgbClr>
                </a:solidFill>
                <a:latin typeface="OPPOSans B" panose="00020600040101010101"/>
                <a:ea typeface="OPPOSans B" panose="00020600040101010101"/>
                <a:cs typeface="OPPOSans B" panose="00020600040101010101"/>
              </a:rPr>
              <a:t>Thank you!</a:t>
            </a:r>
            <a:r>
              <a:rPr kumimoji="1" lang="en-US" altLang="zh-CN" sz="4400">
                <a:ln w="12700">
                  <a:noFill/>
                </a:ln>
                <a:solidFill>
                  <a:srgbClr val="262626">
                    <a:alpha val="100000"/>
                  </a:srgbClr>
                </a:solidFill>
                <a:latin typeface="OPPOSans B" panose="00020600040101010101"/>
                <a:ea typeface="OPPOSans B" panose="00020600040101010101"/>
                <a:cs typeface="OPPOSans B" panose="00020600040101010101"/>
              </a:rPr>
              <a:t> </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矩形 4"/>
          <p:cNvSpPr/>
          <p:nvPr/>
        </p:nvSpPr>
        <p:spPr>
          <a:xfrm>
            <a:off x="4022725" y="429260"/>
            <a:ext cx="41465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Contents</a:t>
            </a:r>
            <a:endPar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文本框 5"/>
          <p:cNvSpPr txBox="1"/>
          <p:nvPr/>
        </p:nvSpPr>
        <p:spPr>
          <a:xfrm>
            <a:off x="3550920" y="2343150"/>
            <a:ext cx="7031990" cy="3415030"/>
          </a:xfrm>
          <a:prstGeom prst="rect">
            <a:avLst/>
          </a:prstGeom>
          <a:noFill/>
        </p:spPr>
        <p:txBody>
          <a:bodyPr wrap="none" rtlCol="0">
            <a:spAutoFit/>
          </a:bodyPr>
          <a:p>
            <a:pPr algn="l"/>
            <a:r>
              <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rPr>
              <a:t>1.Cowherd and Weaving</a:t>
            </a:r>
            <a:endPar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endParaRPr>
          </a:p>
          <a:p>
            <a:pPr algn="l"/>
            <a:endPar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endParaRPr>
          </a:p>
          <a:p>
            <a:pPr algn="l"/>
            <a:r>
              <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rPr>
              <a:t>2.Meng Jiangnu Crying on the Great Wall</a:t>
            </a:r>
            <a:endPar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endParaRPr>
          </a:p>
          <a:p>
            <a:pPr algn="l"/>
            <a:endPar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endParaRPr>
          </a:p>
          <a:p>
            <a:pPr algn="l"/>
            <a:r>
              <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rPr>
              <a:t>3.The Story of the White Snake</a:t>
            </a:r>
            <a:endParaRPr kumimoji="1" lang="zh-CN" altLang="en-US" sz="2400"/>
          </a:p>
          <a:p>
            <a:pPr algn="l"/>
            <a:endPar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endParaRPr>
          </a:p>
          <a:p>
            <a:pPr algn="l"/>
            <a:r>
              <a:rPr kumimoji="1" lang="en-US" altLang="zh-CN" sz="2400">
                <a:ln w="12700">
                  <a:noFill/>
                </a:ln>
                <a:solidFill>
                  <a:srgbClr val="000000">
                    <a:alpha val="100000"/>
                  </a:srgbClr>
                </a:solidFill>
                <a:latin typeface="OPPOSans H" panose="00020600040101010101"/>
                <a:ea typeface="OPPOSans H" panose="00020600040101010101"/>
                <a:cs typeface="OPPOSans H" panose="00020600040101010101"/>
                <a:sym typeface="+mn-ea"/>
              </a:rPr>
              <a:t>4.Butterfly Lovers</a:t>
            </a:r>
            <a:endParaRPr kumimoji="1" lang="zh-CN" altLang="en-US" sz="2400"/>
          </a:p>
          <a:p>
            <a:pPr algn="l"/>
            <a:endParaRPr kumimoji="1" lang="zh-CN" altLang="en-US" sz="2400"/>
          </a:p>
          <a:p>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alphaModFix amt="100000"/>
          </a:blip>
          <a:srcRect r="10676"/>
          <a:stretch>
            <a:fillRect/>
          </a:stretch>
        </p:blipFill>
        <p:spPr>
          <a:xfrm>
            <a:off x="-61495" y="0"/>
            <a:ext cx="12253496" cy="6858000"/>
          </a:xfrm>
          <a:prstGeom prst="rect">
            <a:avLst/>
          </a:prstGeom>
          <a:noFill/>
          <a:ln cap="sq">
            <a:noFill/>
          </a:ln>
        </p:spPr>
      </p:pic>
      <p:pic>
        <p:nvPicPr>
          <p:cNvPr id="4" name="图片 3"/>
          <p:cNvPicPr>
            <a:picLocks noChangeAspect="1"/>
          </p:cNvPicPr>
          <p:nvPr/>
        </p:nvPicPr>
        <p:blipFill>
          <a:blip r:embed="rId2">
            <a:alphaModFix amt="100000"/>
          </a:blip>
          <a:srcRect/>
          <a:stretch>
            <a:fillRect/>
          </a:stretch>
        </p:blipFill>
        <p:spPr>
          <a:xfrm>
            <a:off x="9872404" y="2041314"/>
            <a:ext cx="3073582" cy="2253960"/>
          </a:xfrm>
          <a:prstGeom prst="rect">
            <a:avLst/>
          </a:prstGeom>
          <a:noFill/>
          <a:ln cap="sq">
            <a:noFill/>
          </a:ln>
        </p:spPr>
      </p:pic>
      <p:pic>
        <p:nvPicPr>
          <p:cNvPr id="5" name="图片 4"/>
          <p:cNvPicPr>
            <a:picLocks noChangeAspect="1"/>
          </p:cNvPicPr>
          <p:nvPr/>
        </p:nvPicPr>
        <p:blipFill>
          <a:blip r:embed="rId2">
            <a:alphaModFix amt="100000"/>
          </a:blip>
          <a:srcRect/>
          <a:stretch>
            <a:fillRect/>
          </a:stretch>
        </p:blipFill>
        <p:spPr>
          <a:xfrm flipH="1">
            <a:off x="-231832" y="-263668"/>
            <a:ext cx="4089004" cy="2998603"/>
          </a:xfrm>
          <a:prstGeom prst="rect">
            <a:avLst/>
          </a:prstGeom>
          <a:noFill/>
          <a:ln cap="sq">
            <a:noFill/>
          </a:ln>
        </p:spPr>
      </p:pic>
      <p:pic>
        <p:nvPicPr>
          <p:cNvPr id="6" name="图片 5"/>
          <p:cNvPicPr>
            <a:picLocks noChangeAspect="1"/>
          </p:cNvPicPr>
          <p:nvPr/>
        </p:nvPicPr>
        <p:blipFill>
          <a:blip r:embed="rId3">
            <a:alphaModFix amt="100000"/>
          </a:blip>
          <a:srcRect/>
          <a:stretch>
            <a:fillRect/>
          </a:stretch>
        </p:blipFill>
        <p:spPr>
          <a:xfrm>
            <a:off x="-192506" y="4881658"/>
            <a:ext cx="12705347" cy="2783256"/>
          </a:xfrm>
          <a:prstGeom prst="rect">
            <a:avLst/>
          </a:prstGeom>
          <a:noFill/>
          <a:ln cap="sq">
            <a:noFill/>
          </a:ln>
        </p:spPr>
      </p:pic>
      <p:pic>
        <p:nvPicPr>
          <p:cNvPr id="7" name="图片 6"/>
          <p:cNvPicPr>
            <a:picLocks noChangeAspect="1"/>
          </p:cNvPicPr>
          <p:nvPr/>
        </p:nvPicPr>
        <p:blipFill>
          <a:blip r:embed="rId4">
            <a:alphaModFix amt="70000"/>
          </a:blip>
          <a:srcRect/>
          <a:stretch>
            <a:fillRect/>
          </a:stretch>
        </p:blipFill>
        <p:spPr>
          <a:xfrm>
            <a:off x="-382335" y="5525825"/>
            <a:ext cx="4109461" cy="2139089"/>
          </a:xfrm>
          <a:prstGeom prst="rect">
            <a:avLst/>
          </a:prstGeom>
          <a:noFill/>
          <a:ln cap="sq">
            <a:noFill/>
          </a:ln>
        </p:spPr>
      </p:pic>
      <p:pic>
        <p:nvPicPr>
          <p:cNvPr id="8" name="图片 7"/>
          <p:cNvPicPr>
            <a:picLocks noChangeAspect="1"/>
          </p:cNvPicPr>
          <p:nvPr/>
        </p:nvPicPr>
        <p:blipFill>
          <a:blip r:embed="rId4">
            <a:alphaModFix amt="70000"/>
          </a:blip>
          <a:srcRect/>
          <a:stretch>
            <a:fillRect/>
          </a:stretch>
        </p:blipFill>
        <p:spPr>
          <a:xfrm flipH="1">
            <a:off x="2477861" y="5422242"/>
            <a:ext cx="6107955" cy="3179361"/>
          </a:xfrm>
          <a:prstGeom prst="rect">
            <a:avLst/>
          </a:prstGeom>
          <a:noFill/>
          <a:ln cap="sq">
            <a:noFill/>
          </a:ln>
        </p:spPr>
      </p:pic>
      <p:pic>
        <p:nvPicPr>
          <p:cNvPr id="9" name="图片 8"/>
          <p:cNvPicPr>
            <a:picLocks noChangeAspect="1"/>
          </p:cNvPicPr>
          <p:nvPr/>
        </p:nvPicPr>
        <p:blipFill>
          <a:blip r:embed="rId5">
            <a:alphaModFix amt="100000"/>
          </a:blip>
          <a:srcRect/>
          <a:stretch>
            <a:fillRect/>
          </a:stretch>
        </p:blipFill>
        <p:spPr>
          <a:xfrm>
            <a:off x="1030474" y="2908760"/>
            <a:ext cx="1289122" cy="651567"/>
          </a:xfrm>
          <a:prstGeom prst="rect">
            <a:avLst/>
          </a:prstGeom>
          <a:noFill/>
          <a:ln cap="sq">
            <a:noFill/>
          </a:ln>
        </p:spPr>
      </p:pic>
      <p:pic>
        <p:nvPicPr>
          <p:cNvPr id="10" name="图片 9"/>
          <p:cNvPicPr>
            <a:picLocks noChangeAspect="1"/>
          </p:cNvPicPr>
          <p:nvPr/>
        </p:nvPicPr>
        <p:blipFill>
          <a:blip r:embed="rId4">
            <a:alphaModFix amt="70000"/>
          </a:blip>
          <a:srcRect/>
          <a:stretch>
            <a:fillRect/>
          </a:stretch>
        </p:blipFill>
        <p:spPr>
          <a:xfrm>
            <a:off x="8534391" y="5489360"/>
            <a:ext cx="4109461" cy="2139089"/>
          </a:xfrm>
          <a:prstGeom prst="rect">
            <a:avLst/>
          </a:prstGeom>
          <a:noFill/>
          <a:ln cap="sq">
            <a:noFill/>
          </a:ln>
        </p:spPr>
      </p:pic>
      <p:sp>
        <p:nvSpPr>
          <p:cNvPr id="11" name="标题 1"/>
          <p:cNvSpPr txBox="1"/>
          <p:nvPr/>
        </p:nvSpPr>
        <p:spPr>
          <a:xfrm rot="2700000">
            <a:off x="5423197" y="1643228"/>
            <a:ext cx="1345606" cy="1345603"/>
          </a:xfrm>
          <a:prstGeom prst="roundRect">
            <a:avLst/>
          </a:prstGeom>
          <a:solidFill>
            <a:schemeClr val="accent2"/>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2700000">
            <a:off x="5331361" y="1551392"/>
            <a:ext cx="1529277" cy="1529274"/>
          </a:xfrm>
          <a:prstGeom prst="roundRect">
            <a:avLst/>
          </a:prstGeom>
          <a:noFill/>
          <a:ln w="19050" cap="sq">
            <a:solidFill>
              <a:schemeClr val="accent2"/>
            </a:solidFill>
            <a:miter/>
          </a:ln>
        </p:spPr>
        <p:txBody>
          <a:bodyPr vert="horz" wrap="square" lIns="91440" tIns="45720" rIns="91440" bIns="45720" rtlCol="0" anchor="ctr">
            <a:scene3d>
              <a:camera prst="orthographicFront"/>
              <a:lightRig rig="soft" dir="t">
                <a:rot lat="0" lon="0" rev="15600000"/>
              </a:lightRig>
            </a:scene3d>
            <a:sp3d extrusionH="57150" prstMaterial="softEdge">
              <a:bevelT w="25400" h="38100"/>
            </a:sp3d>
          </a:bodyPr>
          <a:lstStyle/>
          <a:p>
            <a:pPr algn="ctr">
              <a:lnSpc>
                <a:spcPct val="110000"/>
              </a:lnSpc>
            </a:pPr>
            <a:endParaRPr kumimoji="1" lang="zh-CN" altLang="en-US">
              <a:solidFill>
                <a:schemeClr val="accent4"/>
              </a:solidFill>
              <a:effectLst/>
            </a:endParaRPr>
          </a:p>
        </p:txBody>
      </p:sp>
      <p:sp>
        <p:nvSpPr>
          <p:cNvPr id="13" name="标题 1"/>
          <p:cNvSpPr txBox="1"/>
          <p:nvPr/>
        </p:nvSpPr>
        <p:spPr>
          <a:xfrm>
            <a:off x="4848665" y="116163"/>
            <a:ext cx="2494670" cy="2661531"/>
          </a:xfrm>
          <a:prstGeom prst="rect">
            <a:avLst/>
          </a:prstGeom>
          <a:noFill/>
          <a:ln cap="sq">
            <a:noFill/>
            <a:prstDash val="solid"/>
          </a:ln>
        </p:spPr>
        <p:txBody>
          <a:bodyPr vert="horz" wrap="square" lIns="0" tIns="0" rIns="0" bIns="0" rtlCol="0" anchor="b"/>
          <a:lstStyle/>
          <a:p>
            <a:pPr algn="ctr">
              <a:lnSpc>
                <a:spcPct val="110000"/>
              </a:lnSpc>
            </a:pPr>
            <a:r>
              <a:rPr kumimoji="1" lang="en-US" altLang="zh-CN" sz="6000">
                <a:ln w="12700">
                  <a:noFill/>
                </a:ln>
                <a:solidFill>
                  <a:srgbClr val="FFFFFF">
                    <a:alpha val="100000"/>
                  </a:srgbClr>
                </a:solidFill>
                <a:latin typeface="OPPOSans B" panose="00020600040101010101"/>
                <a:ea typeface="OPPOSans B" panose="00020600040101010101"/>
                <a:cs typeface="OPPOSans B" panose="00020600040101010101"/>
              </a:rPr>
              <a:t>01</a:t>
            </a:r>
            <a:endParaRPr kumimoji="1" lang="zh-CN" altLang="en-US"/>
          </a:p>
        </p:txBody>
      </p:sp>
      <p:sp>
        <p:nvSpPr>
          <p:cNvPr id="14" name="标题 1"/>
          <p:cNvSpPr txBox="1"/>
          <p:nvPr/>
        </p:nvSpPr>
        <p:spPr>
          <a:xfrm>
            <a:off x="2563515" y="3396319"/>
            <a:ext cx="7064970" cy="2105035"/>
          </a:xfrm>
          <a:prstGeom prst="rect">
            <a:avLst/>
          </a:prstGeom>
          <a:noFill/>
          <a:ln cap="sq">
            <a:noFill/>
            <a:prstDash val="solid"/>
          </a:ln>
        </p:spPr>
        <p:txBody>
          <a:bodyPr vert="horz" wrap="square" lIns="0" tIns="0" rIns="0" bIns="0" rtlCol="0" anchor="t"/>
          <a:lstStyle/>
          <a:p>
            <a:pPr algn="ctr">
              <a:lnSpc>
                <a:spcPct val="130000"/>
              </a:lnSpc>
            </a:pPr>
            <a:r>
              <a:rPr kumimoji="1" lang="en-US" altLang="zh-CN" sz="4400">
                <a:ln w="12700">
                  <a:noFill/>
                </a:ln>
                <a:solidFill>
                  <a:srgbClr val="262626">
                    <a:alpha val="100000"/>
                  </a:srgbClr>
                </a:solidFill>
                <a:latin typeface="OPPOSans B" panose="00020600040101010101"/>
                <a:ea typeface="OPPOSans B" panose="00020600040101010101"/>
                <a:cs typeface="OPPOSans B" panose="00020600040101010101"/>
              </a:rPr>
              <a:t>Cowherd and Weaving</a:t>
            </a: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txBox="1"/>
          <p:nvPr/>
        </p:nvSpPr>
        <p:spPr>
          <a:xfrm>
            <a:off x="-174171" y="-119743"/>
            <a:ext cx="12540343" cy="7097486"/>
          </a:xfrm>
          <a:prstGeom prst="rect">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85518" y="190937"/>
            <a:ext cx="10445870" cy="550343"/>
          </a:xfrm>
          <a:prstGeom prst="rect">
            <a:avLst/>
          </a:prstGeom>
          <a:noFill/>
          <a:ln>
            <a:noFill/>
          </a:ln>
        </p:spPr>
        <p:txBody>
          <a:bodyPr vert="horz" wrap="square" lIns="0" tIns="0" rIns="0" bIns="0" rtlCol="0" anchor="t"/>
          <a:lstStyle/>
          <a:p>
            <a:pPr algn="l">
              <a:lnSpc>
                <a:spcPct val="130000"/>
              </a:lnSpc>
            </a:pPr>
            <a:r>
              <a:rPr kumimoji="1" lang="en-US" altLang="zh-CN" sz="300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rPr>
              <a:t>Origin and Evolution</a:t>
            </a:r>
            <a:endParaRPr kumimoji="1" lang="zh-CN" altLang="en-US"/>
          </a:p>
        </p:txBody>
      </p:sp>
      <p:sp>
        <p:nvSpPr>
          <p:cNvPr id="16" name="标题 1"/>
          <p:cNvSpPr txBox="1"/>
          <p:nvPr/>
        </p:nvSpPr>
        <p:spPr>
          <a:xfrm>
            <a:off x="277160" y="240693"/>
            <a:ext cx="442426" cy="442426"/>
          </a:xfrm>
          <a:prstGeom prst="ellipse">
            <a:avLst/>
          </a:prstGeom>
          <a:gradFill>
            <a:gsLst>
              <a:gs pos="31000">
                <a:schemeClr val="accent1">
                  <a:lumMod val="20000"/>
                  <a:lumOff val="80000"/>
                  <a:alpha val="0"/>
                </a:schemeClr>
              </a:gs>
              <a:gs pos="100000">
                <a:schemeClr val="accent1">
                  <a:lumMod val="60000"/>
                  <a:lumOff val="40000"/>
                </a:schemeClr>
              </a:gs>
            </a:gsLst>
            <a:path path="circle">
              <a:fillToRect l="100000" t="100000"/>
            </a:path>
            <a:tileRect r="-100000" b="-10000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48603" y="413977"/>
            <a:ext cx="270983" cy="270983"/>
          </a:xfrm>
          <a:prstGeom prst="ellipse">
            <a:avLst/>
          </a:prstGeom>
          <a:gradFill>
            <a:gsLst>
              <a:gs pos="40000">
                <a:schemeClr val="accent1">
                  <a:lumMod val="20000"/>
                  <a:lumOff val="80000"/>
                  <a:alpha val="0"/>
                </a:schemeClr>
              </a:gs>
              <a:gs pos="100000">
                <a:schemeClr val="accent1">
                  <a:lumMod val="75000"/>
                </a:schemeClr>
              </a:gs>
            </a:gsLst>
            <a:path path="circle">
              <a:fillToRect t="100000" r="100000"/>
            </a:path>
            <a:tileRect l="-100000" b="-100000"/>
          </a:gradFill>
          <a:ln w="12700" cap="sq">
            <a:noFill/>
            <a:miter/>
          </a:ln>
        </p:spPr>
        <p:txBody>
          <a:bodyPr vert="horz" wrap="square" lIns="91440" tIns="45720" rIns="91440" bIns="45720" rtlCol="0" anchor="ctr">
            <a:scene3d>
              <a:camera prst="orthographicFront"/>
              <a:lightRig rig="soft" dir="t">
                <a:rot lat="0" lon="0" rev="15600000"/>
              </a:lightRig>
            </a:scene3d>
            <a:sp3d extrusionH="57150" prstMaterial="softEdge">
              <a:bevelT w="25400" h="38100"/>
            </a:sp3d>
          </a:bodyPr>
          <a:lstStyle/>
          <a:p>
            <a:pPr algn="ctr">
              <a:lnSpc>
                <a:spcPct val="110000"/>
              </a:lnSpc>
            </a:pPr>
            <a:endParaRPr kumimoji="1" lang="zh-CN" altLang="en-US">
              <a:solidFill>
                <a:schemeClr val="accent4"/>
              </a:solidFill>
              <a:effectLst/>
            </a:endParaRPr>
          </a:p>
        </p:txBody>
      </p:sp>
      <p:sp>
        <p:nvSpPr>
          <p:cNvPr id="19" name="文本框 18"/>
          <p:cNvSpPr txBox="1"/>
          <p:nvPr/>
        </p:nvSpPr>
        <p:spPr>
          <a:xfrm>
            <a:off x="6025515" y="970280"/>
            <a:ext cx="4667250" cy="1753235"/>
          </a:xfrm>
          <a:prstGeom prst="rect">
            <a:avLst/>
          </a:prstGeom>
          <a:noFill/>
        </p:spPr>
        <p:txBody>
          <a:bodyPr wrap="square" rtlCol="0">
            <a:spAutoFit/>
          </a:bodyPr>
          <a:p>
            <a:pPr algn="l"/>
            <a:r>
              <a:rPr kumimoji="1" lang="en-US" altLang="zh-CN" b="1">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Ancient Beginnings</a:t>
            </a:r>
            <a:endParaRPr kumimoji="1" lang="en-US" altLang="zh-CN" b="1">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endParaRPr>
          </a:p>
          <a:p>
            <a:pPr algn="l"/>
            <a:endPar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endParaRPr>
          </a:p>
          <a:p>
            <a:pPr algn="l"/>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The story originated in the Western Zhou Dynasty from the stars Vega</a:t>
            </a:r>
            <a:r>
              <a:rPr kumimoji="1" lang="zh-CN" altLang="en-US">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（织女星）</a:t>
            </a:r>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 and Altair</a:t>
            </a:r>
            <a:r>
              <a:rPr kumimoji="1" lang="zh-CN" altLang="en-US">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（牛郎星）</a:t>
            </a:r>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
</a:t>
            </a:r>
            <a:endParaRPr lang="zh-CN" altLang="en-US"/>
          </a:p>
        </p:txBody>
      </p:sp>
      <p:pic>
        <p:nvPicPr>
          <p:cNvPr id="20" name="图片 19"/>
          <p:cNvPicPr>
            <a:picLocks noChangeAspect="1"/>
          </p:cNvPicPr>
          <p:nvPr/>
        </p:nvPicPr>
        <p:blipFill>
          <a:blip r:embed="rId2"/>
          <a:stretch>
            <a:fillRect/>
          </a:stretch>
        </p:blipFill>
        <p:spPr>
          <a:xfrm>
            <a:off x="885825" y="1043305"/>
            <a:ext cx="4109085" cy="5466080"/>
          </a:xfrm>
          <a:prstGeom prst="rect">
            <a:avLst/>
          </a:prstGeom>
        </p:spPr>
      </p:pic>
      <p:sp>
        <p:nvSpPr>
          <p:cNvPr id="21" name="文本框 20"/>
          <p:cNvSpPr txBox="1"/>
          <p:nvPr/>
        </p:nvSpPr>
        <p:spPr>
          <a:xfrm>
            <a:off x="5436235" y="2733675"/>
            <a:ext cx="2261235" cy="368300"/>
          </a:xfrm>
          <a:prstGeom prst="rect">
            <a:avLst/>
          </a:prstGeom>
          <a:noFill/>
        </p:spPr>
        <p:txBody>
          <a:bodyPr wrap="none" rtlCol="0">
            <a:spAutoFit/>
          </a:bodyPr>
          <a:p>
            <a:pPr algn="l"/>
            <a:r>
              <a:rPr lang="zh-CN" altLang="en-US"/>
              <a:t>Weaver Maiden Star</a:t>
            </a:r>
            <a:endParaRPr lang="zh-CN" altLang="en-US"/>
          </a:p>
        </p:txBody>
      </p:sp>
      <p:cxnSp>
        <p:nvCxnSpPr>
          <p:cNvPr id="22" name="直接箭头连接符 21"/>
          <p:cNvCxnSpPr>
            <a:endCxn id="21" idx="1"/>
          </p:cNvCxnSpPr>
          <p:nvPr/>
        </p:nvCxnSpPr>
        <p:spPr>
          <a:xfrm>
            <a:off x="5030470" y="2723515"/>
            <a:ext cx="405765" cy="19431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5603240" y="4030980"/>
            <a:ext cx="1744345" cy="368300"/>
          </a:xfrm>
          <a:prstGeom prst="rect">
            <a:avLst/>
          </a:prstGeom>
          <a:noFill/>
        </p:spPr>
        <p:txBody>
          <a:bodyPr wrap="square" rtlCol="0">
            <a:spAutoFit/>
          </a:bodyPr>
          <a:p>
            <a:r>
              <a:rPr lang="zh-CN" altLang="en-US"/>
              <a:t> Cowherd Star</a:t>
            </a:r>
            <a:endParaRPr lang="zh-CN" altLang="en-US"/>
          </a:p>
        </p:txBody>
      </p:sp>
      <p:cxnSp>
        <p:nvCxnSpPr>
          <p:cNvPr id="24" name="直接箭头连接符 23"/>
          <p:cNvCxnSpPr>
            <a:endCxn id="23" idx="1"/>
          </p:cNvCxnSpPr>
          <p:nvPr/>
        </p:nvCxnSpPr>
        <p:spPr>
          <a:xfrm flipV="1">
            <a:off x="5021580" y="4215130"/>
            <a:ext cx="581660" cy="3937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5" name="文本框 24"/>
          <p:cNvSpPr txBox="1"/>
          <p:nvPr/>
        </p:nvSpPr>
        <p:spPr>
          <a:xfrm>
            <a:off x="6209030" y="4926330"/>
            <a:ext cx="3622040" cy="1198880"/>
          </a:xfrm>
          <a:prstGeom prst="rect">
            <a:avLst/>
          </a:prstGeom>
          <a:noFill/>
        </p:spPr>
        <p:txBody>
          <a:bodyPr wrap="square" rtlCol="0">
            <a:spAutoFit/>
          </a:bodyPr>
          <a:p>
            <a:pPr algn="l"/>
            <a:r>
              <a:rPr lang="en-US" altLang="zh-CN"/>
              <a:t>A</a:t>
            </a:r>
            <a:r>
              <a:rPr lang="zh-CN" altLang="en-US"/>
              <a:t> reflection of the social division of labor（社会分工）</a:t>
            </a:r>
            <a:endParaRPr lang="zh-CN" altLang="en-US"/>
          </a:p>
          <a:p>
            <a:pPr algn="l"/>
            <a:r>
              <a:rPr lang="zh-CN" altLang="en-US"/>
              <a:t>with men tilling in the field and women weaving</a:t>
            </a:r>
            <a:r>
              <a:rPr lang="en-US" altLang="zh-CN"/>
              <a:t>.</a:t>
            </a:r>
            <a:r>
              <a:rPr lang="zh-CN" altLang="en-US"/>
              <a:t>（男耕女织）</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ppt_y</p:attrName>
                                        </p:attrNameLst>
                                      </p:cBhvr>
                                      <p:tavLst>
                                        <p:tav tm="0">
                                          <p:val>
                                            <p:strVal val="#ppt_y+#ppt_h*1.125000"/>
                                          </p:val>
                                        </p:tav>
                                        <p:tav tm="100000">
                                          <p:val>
                                            <p:strVal val="#ppt_y"/>
                                          </p:val>
                                        </p:tav>
                                      </p:tavLst>
                                    </p:anim>
                                    <p:animEffect transition="in" filter="wipe(up)">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ppt_y</p:attrName>
                                        </p:attrNameLst>
                                      </p:cBhvr>
                                      <p:tavLst>
                                        <p:tav tm="0">
                                          <p:val>
                                            <p:strVal val="#ppt_y+#ppt_h*1.125000"/>
                                          </p:val>
                                        </p:tav>
                                        <p:tav tm="100000">
                                          <p:val>
                                            <p:strVal val="#ppt_y"/>
                                          </p:val>
                                        </p:tav>
                                      </p:tavLst>
                                    </p:anim>
                                    <p:animEffect transition="in" filter="wipe(up)">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ppt_y</p:attrName>
                                        </p:attrNameLst>
                                      </p:cBhvr>
                                      <p:tavLst>
                                        <p:tav tm="0">
                                          <p:val>
                                            <p:strVal val="#ppt_y+#ppt_h*1.125000"/>
                                          </p:val>
                                        </p:tav>
                                        <p:tav tm="100000">
                                          <p:val>
                                            <p:strVal val="#ppt_y"/>
                                          </p:val>
                                        </p:tav>
                                      </p:tavLst>
                                    </p:anim>
                                    <p:animEffect transition="in" filter="wipe(up)">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23" grpId="0"/>
      <p:bldP spid="23" grpId="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标题 3"/>
          <p:cNvSpPr>
            <a:spLocks noGrp="1"/>
          </p:cNvSpPr>
          <p:nvPr>
            <p:ph type="title"/>
          </p:nvPr>
        </p:nvSpPr>
        <p:spPr/>
        <p:txBody>
          <a:bodyPr>
            <a:normAutofit fontScale="90000"/>
          </a:bodyPr>
          <a:p>
            <a:r>
              <a:rPr kumimoji="1" lang="en-US" altLang="zh-CN" sz="3110"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Origin and Evolution</a:t>
            </a:r>
            <a:br>
              <a:rPr kumimoji="1" lang="zh-CN" altLang="en-US"/>
            </a:br>
            <a:endParaRPr lang="zh-CN" altLang="en-US"/>
          </a:p>
        </p:txBody>
      </p:sp>
      <p:sp>
        <p:nvSpPr>
          <p:cNvPr id="6" name="文本框 5"/>
          <p:cNvSpPr txBox="1"/>
          <p:nvPr/>
        </p:nvSpPr>
        <p:spPr>
          <a:xfrm>
            <a:off x="4705350" y="1663065"/>
            <a:ext cx="4606925" cy="1322070"/>
          </a:xfrm>
          <a:prstGeom prst="rect">
            <a:avLst/>
          </a:prstGeom>
          <a:noFill/>
        </p:spPr>
        <p:txBody>
          <a:bodyPr wrap="square" rtlCol="0">
            <a:spAutoFit/>
          </a:bodyPr>
          <a:p>
            <a:pPr algn="l"/>
            <a:r>
              <a:rPr kumimoji="1" lang="en-US" altLang="zh-CN" sz="2000" b="1">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During the Han Dynasty, the stars were anthropomorphized</a:t>
            </a:r>
            <a:r>
              <a:rPr kumimoji="1" lang="zh-CN" altLang="en-US" sz="2000" b="1">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（拟人化）</a:t>
            </a:r>
            <a:r>
              <a:rPr kumimoji="1" lang="en-US" altLang="zh-CN" sz="2000" b="1">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 into lovers in poetry.
</a:t>
            </a:r>
            <a:endParaRPr lang="zh-CN" altLang="en-US" sz="2000" b="1"/>
          </a:p>
        </p:txBody>
      </p:sp>
      <p:sp>
        <p:nvSpPr>
          <p:cNvPr id="7" name="文本框 6"/>
          <p:cNvSpPr txBox="1"/>
          <p:nvPr/>
        </p:nvSpPr>
        <p:spPr>
          <a:xfrm>
            <a:off x="4705350" y="3202940"/>
            <a:ext cx="4337685" cy="1198880"/>
          </a:xfrm>
          <a:prstGeom prst="rect">
            <a:avLst/>
          </a:prstGeom>
          <a:noFill/>
        </p:spPr>
        <p:txBody>
          <a:bodyPr wrap="square" rtlCol="0">
            <a:spAutoFit/>
          </a:bodyPr>
          <a:p>
            <a:pPr algn="l"/>
            <a:r>
              <a:rPr kumimoji="1" lang="en-US" altLang="zh-CN" sz="2000">
                <a:ln w="12700">
                  <a:noFill/>
                </a:ln>
                <a:solidFill>
                  <a:srgbClr val="262626">
                    <a:alpha val="100000"/>
                  </a:srgbClr>
                </a:solidFill>
                <a:latin typeface="Source Han Sans" panose="020B0400000000000000"/>
                <a:ea typeface="Source Han Sans" panose="020B0400000000000000"/>
                <a:cs typeface="Source Han Sans" panose="020B0400000000000000"/>
              </a:rPr>
              <a:t>The Weaver Girl spends her days missing the Cowherd and longing to meet him , but could only gazed at each other across the river and said nothing.</a:t>
            </a:r>
            <a:endParaRPr kumimoji="1" lang="en-US" altLang="zh-CN" sz="2000">
              <a:ln w="12700">
                <a:noFill/>
              </a:ln>
              <a:solidFill>
                <a:srgbClr val="262626">
                  <a:alpha val="100000"/>
                </a:srgbClr>
              </a:solidFill>
              <a:latin typeface="Source Han Sans" panose="020B0400000000000000"/>
              <a:ea typeface="Source Han Sans" panose="020B0400000000000000"/>
              <a:cs typeface="Source Han Sans" panose="020B0400000000000000"/>
            </a:endParaRPr>
          </a:p>
        </p:txBody>
      </p:sp>
      <p:cxnSp>
        <p:nvCxnSpPr>
          <p:cNvPr id="8" name="直接箭头连接符 7"/>
          <p:cNvCxnSpPr/>
          <p:nvPr/>
        </p:nvCxnSpPr>
        <p:spPr>
          <a:xfrm>
            <a:off x="4300220" y="4279900"/>
            <a:ext cx="426085" cy="0"/>
          </a:xfrm>
          <a:prstGeom prst="straightConnector1">
            <a:avLst/>
          </a:prstGeom>
          <a:ln>
            <a:headEnd type="arrow" w="med" len="med"/>
            <a:tailEnd type="arrow" w="med" len="med"/>
          </a:ln>
        </p:spPr>
        <p:style>
          <a:lnRef idx="2">
            <a:schemeClr val="accent6"/>
          </a:lnRef>
          <a:fillRef idx="0">
            <a:schemeClr val="accent6"/>
          </a:fillRef>
          <a:effectRef idx="1">
            <a:schemeClr val="accent6"/>
          </a:effectRef>
          <a:fontRef idx="minor">
            <a:schemeClr val="tx1"/>
          </a:fontRef>
        </p:style>
      </p:cxnSp>
      <p:sp>
        <p:nvSpPr>
          <p:cNvPr id="9" name="矩形 8"/>
          <p:cNvSpPr/>
          <p:nvPr/>
        </p:nvSpPr>
        <p:spPr>
          <a:xfrm>
            <a:off x="1854835" y="5223510"/>
            <a:ext cx="9722485" cy="521970"/>
          </a:xfrm>
          <a:prstGeom prst="rect">
            <a:avLst/>
          </a:prstGeom>
          <a:noFill/>
          <a:ln>
            <a:noFill/>
          </a:ln>
        </p:spPr>
        <p:txBody>
          <a:bodyPr wrap="square" rtlCol="0" anchor="t">
            <a:spAutoFit/>
          </a:bodyPr>
          <a:p>
            <a:pPr algn="ctr"/>
            <a:r>
              <a:rPr lang="en-US" altLang="zh-CN"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a:t>
            </a:r>
            <a:r>
              <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ake on a romantic color</a:t>
            </a:r>
            <a:endParaRPr lang="zh-CN" altLang="en-US"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文本框 9"/>
          <p:cNvSpPr txBox="1"/>
          <p:nvPr/>
        </p:nvSpPr>
        <p:spPr>
          <a:xfrm>
            <a:off x="608330" y="1541780"/>
            <a:ext cx="3656330" cy="398780"/>
          </a:xfrm>
          <a:prstGeom prst="rect">
            <a:avLst/>
          </a:prstGeom>
          <a:noFill/>
        </p:spPr>
        <p:txBody>
          <a:bodyPr wrap="none" rtlCol="0">
            <a:spAutoFit/>
          </a:bodyPr>
          <a:p>
            <a:pPr algn="l"/>
            <a:r>
              <a:rPr lang="zh-CN" altLang="en-US" sz="2000" b="1"/>
              <a:t>“Nineteen Ancient Poems”</a:t>
            </a:r>
            <a:endParaRPr lang="zh-CN" altLang="en-US" sz="2000" b="1"/>
          </a:p>
        </p:txBody>
      </p:sp>
      <p:pic>
        <p:nvPicPr>
          <p:cNvPr id="2" name="图片 1"/>
          <p:cNvPicPr>
            <a:picLocks noChangeAspect="1"/>
          </p:cNvPicPr>
          <p:nvPr/>
        </p:nvPicPr>
        <p:blipFill>
          <a:blip r:embed="rId2"/>
          <a:stretch>
            <a:fillRect/>
          </a:stretch>
        </p:blipFill>
        <p:spPr>
          <a:xfrm>
            <a:off x="771525" y="2064385"/>
            <a:ext cx="3380105" cy="3240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ppt_y</p:attrName>
                                        </p:attrNameLst>
                                      </p:cBhvr>
                                      <p:tavLst>
                                        <p:tav tm="0">
                                          <p:val>
                                            <p:strVal val="#ppt_y+#ppt_h*1.125000"/>
                                          </p:val>
                                        </p:tav>
                                        <p:tav tm="100000">
                                          <p:val>
                                            <p:strVal val="#ppt_y"/>
                                          </p:val>
                                        </p:tav>
                                      </p:tavLst>
                                    </p:anim>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7" grpId="0"/>
      <p:bldP spid="7"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normAutofit/>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Origin and Evolution</a:t>
            </a:r>
            <a:endParaRPr lang="zh-CN" altLang="en-US"/>
          </a:p>
        </p:txBody>
      </p:sp>
      <p:pic>
        <p:nvPicPr>
          <p:cNvPr id="3" name="图片 2"/>
          <p:cNvPicPr>
            <a:picLocks noChangeAspect="1"/>
          </p:cNvPicPr>
          <p:nvPr/>
        </p:nvPicPr>
        <p:blipFill>
          <a:blip r:embed="rId2"/>
          <a:stretch>
            <a:fillRect/>
          </a:stretch>
        </p:blipFill>
        <p:spPr>
          <a:xfrm>
            <a:off x="1251585" y="1666240"/>
            <a:ext cx="2225040" cy="381000"/>
          </a:xfrm>
          <a:prstGeom prst="rect">
            <a:avLst/>
          </a:prstGeom>
        </p:spPr>
      </p:pic>
      <p:sp>
        <p:nvSpPr>
          <p:cNvPr id="5" name="文本框 4"/>
          <p:cNvSpPr txBox="1"/>
          <p:nvPr/>
        </p:nvSpPr>
        <p:spPr>
          <a:xfrm>
            <a:off x="6826250" y="1666240"/>
            <a:ext cx="4403725" cy="922020"/>
          </a:xfrm>
          <a:prstGeom prst="rect">
            <a:avLst/>
          </a:prstGeom>
          <a:noFill/>
        </p:spPr>
        <p:txBody>
          <a:bodyPr wrap="square" rtlCol="0">
            <a:spAutoFit/>
          </a:bodyPr>
          <a:p>
            <a:pPr algn="l"/>
            <a:r>
              <a:rPr kumimoji="1" lang="en-US" altLang="zh-CN" b="1">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By the Wei, Jin, and Northern and Southern Dynasties</a:t>
            </a:r>
            <a:r>
              <a:rPr kumimoji="1" lang="zh-CN" altLang="en-US" b="1">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（魏晋南北朝）</a:t>
            </a:r>
            <a:r>
              <a:rPr kumimoji="1" lang="en-US" altLang="zh-CN" b="1">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 </a:t>
            </a:r>
            <a:r>
              <a:rPr kumimoji="1" lang="en-US" altLang="zh-CN" b="1">
                <a:ln w="12700">
                  <a:noFill/>
                </a:ln>
                <a:solidFill>
                  <a:srgbClr val="FF0000">
                    <a:alpha val="100000"/>
                  </a:srgbClr>
                </a:solidFill>
                <a:latin typeface="Source Han Sans" panose="020B0400000000000000"/>
                <a:ea typeface="Source Han Sans" panose="020B0400000000000000"/>
                <a:cs typeface="Source Han Sans" panose="020B0400000000000000"/>
                <a:sym typeface="+mn-ea"/>
              </a:rPr>
              <a:t>the basic plot was firstly established .</a:t>
            </a:r>
            <a:endParaRPr kumimoji="1" lang="en-US" altLang="zh-CN" b="1">
              <a:ln w="12700">
                <a:noFill/>
              </a:ln>
              <a:solidFill>
                <a:srgbClr val="FF0000">
                  <a:alpha val="100000"/>
                </a:srgbClr>
              </a:solidFill>
              <a:latin typeface="Source Han Sans" panose="020B0400000000000000"/>
              <a:ea typeface="Source Han Sans" panose="020B0400000000000000"/>
              <a:cs typeface="Source Han Sans" panose="020B0400000000000000"/>
              <a:sym typeface="+mn-ea"/>
            </a:endParaRPr>
          </a:p>
        </p:txBody>
      </p:sp>
      <p:sp>
        <p:nvSpPr>
          <p:cNvPr id="6" name="文本框 5"/>
          <p:cNvSpPr txBox="1"/>
          <p:nvPr/>
        </p:nvSpPr>
        <p:spPr>
          <a:xfrm>
            <a:off x="1155700" y="2126615"/>
            <a:ext cx="4335780" cy="645160"/>
          </a:xfrm>
          <a:prstGeom prst="rect">
            <a:avLst/>
          </a:prstGeom>
          <a:noFill/>
        </p:spPr>
        <p:txBody>
          <a:bodyPr wrap="none" rtlCol="0">
            <a:spAutoFit/>
          </a:bodyPr>
          <a:p>
            <a:pPr algn="l"/>
            <a:r>
              <a:rPr lang="zh-CN" altLang="en-US"/>
              <a:t>Accounts of Marvelous </a:t>
            </a:r>
            <a:endParaRPr lang="zh-CN" altLang="en-US"/>
          </a:p>
          <a:p>
            <a:pPr algn="l"/>
            <a:r>
              <a:rPr lang="zh-CN" altLang="en-US"/>
              <a:t>(by Ren Fang of the </a:t>
            </a:r>
            <a:r>
              <a:rPr lang="en-US" altLang="zh-CN"/>
              <a:t>Southern</a:t>
            </a:r>
            <a:r>
              <a:rPr lang="zh-CN" altLang="en-US"/>
              <a:t> Dynast</a:t>
            </a:r>
            <a:r>
              <a:rPr lang="en-US" altLang="zh-CN"/>
              <a:t>ies</a:t>
            </a:r>
            <a:r>
              <a:rPr lang="zh-CN" altLang="en-US"/>
              <a:t>)</a:t>
            </a:r>
            <a:endParaRPr lang="zh-CN" altLang="en-US"/>
          </a:p>
        </p:txBody>
      </p:sp>
      <p:sp>
        <p:nvSpPr>
          <p:cNvPr id="7" name="文本框 6"/>
          <p:cNvSpPr txBox="1"/>
          <p:nvPr/>
        </p:nvSpPr>
        <p:spPr>
          <a:xfrm>
            <a:off x="6871335" y="3053080"/>
            <a:ext cx="4312920" cy="3415030"/>
          </a:xfrm>
          <a:prstGeom prst="rect">
            <a:avLst/>
          </a:prstGeom>
          <a:noFill/>
        </p:spPr>
        <p:txBody>
          <a:bodyPr wrap="square" rtlCol="0">
            <a:spAutoFit/>
          </a:bodyPr>
          <a:p>
            <a:pPr algn="l"/>
            <a:r>
              <a:rPr lang="zh-CN" altLang="en-US"/>
              <a:t>This record described that the Heavenly Emperor</a:t>
            </a:r>
            <a:r>
              <a:rPr lang="en-US" altLang="zh-CN"/>
              <a:t>'</a:t>
            </a:r>
            <a:r>
              <a:rPr lang="zh-CN" altLang="en-US"/>
              <a:t>s daughter , the Weaver girl, lived on the east side of the Milky Way. She was good at weaving but was unhappy, and the Heavenly Emperor married her to the Cowherd on the west side of the river. After marriage, the Weaver Girl neglected her duties, and the Heavenly Emperor was furious, ordering her to return to the east side of the river and allowing them to meet only once a year. </a:t>
            </a:r>
            <a:endParaRPr lang="zh-CN" altLang="en-US"/>
          </a:p>
        </p:txBody>
      </p:sp>
      <p:pic>
        <p:nvPicPr>
          <p:cNvPr id="8" name="图片 7"/>
          <p:cNvPicPr>
            <a:picLocks noChangeAspect="1"/>
          </p:cNvPicPr>
          <p:nvPr/>
        </p:nvPicPr>
        <p:blipFill>
          <a:blip r:embed="rId3"/>
          <a:stretch>
            <a:fillRect/>
          </a:stretch>
        </p:blipFill>
        <p:spPr>
          <a:xfrm>
            <a:off x="1251585" y="3390265"/>
            <a:ext cx="5105400" cy="1516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sym typeface="+mn-ea"/>
              </a:rPr>
              <a:t>Origin and Evolution</a:t>
            </a:r>
            <a:br>
              <a:rPr lang="zh-CN" altLang="en-US"/>
            </a:br>
            <a:endParaRPr lang="zh-CN" altLang="en-US"/>
          </a:p>
        </p:txBody>
      </p:sp>
      <p:sp>
        <p:nvSpPr>
          <p:cNvPr id="3" name="文本框 2"/>
          <p:cNvSpPr txBox="1"/>
          <p:nvPr/>
        </p:nvSpPr>
        <p:spPr>
          <a:xfrm>
            <a:off x="3945255" y="1313815"/>
            <a:ext cx="4687570" cy="645160"/>
          </a:xfrm>
          <a:prstGeom prst="rect">
            <a:avLst/>
          </a:prstGeom>
          <a:noFill/>
        </p:spPr>
        <p:txBody>
          <a:bodyPr wrap="square" rtlCol="0">
            <a:spAutoFit/>
          </a:bodyPr>
          <a:p>
            <a:pPr algn="l"/>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In the Ming and Qing Dynasties, the story became more secularized(</a:t>
            </a:r>
            <a:r>
              <a:rPr kumimoji="1" lang="zh-CN" altLang="en-US">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世俗化</a:t>
            </a:r>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a:t>
            </a:r>
            <a:endParaRPr lang="zh-CN" altLang="en-US"/>
          </a:p>
        </p:txBody>
      </p:sp>
      <p:cxnSp>
        <p:nvCxnSpPr>
          <p:cNvPr id="4" name="直接箭头连接符 3"/>
          <p:cNvCxnSpPr/>
          <p:nvPr/>
        </p:nvCxnSpPr>
        <p:spPr>
          <a:xfrm>
            <a:off x="6279515" y="1958975"/>
            <a:ext cx="8255" cy="98234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5" name="文本框 4"/>
          <p:cNvSpPr txBox="1"/>
          <p:nvPr/>
        </p:nvSpPr>
        <p:spPr>
          <a:xfrm>
            <a:off x="6633210" y="2078990"/>
            <a:ext cx="4091940" cy="922020"/>
          </a:xfrm>
          <a:prstGeom prst="rect">
            <a:avLst/>
          </a:prstGeom>
          <a:noFill/>
        </p:spPr>
        <p:txBody>
          <a:bodyPr wrap="square" rtlCol="0">
            <a:spAutoFit/>
          </a:bodyPr>
          <a:p>
            <a:pPr algn="l"/>
            <a:r>
              <a:rPr lang="zh-CN" altLang="en-US"/>
              <a:t>the Cowherd's human identity </a:t>
            </a:r>
            <a:endParaRPr lang="zh-CN" altLang="en-US"/>
          </a:p>
          <a:p>
            <a:pPr algn="l"/>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talking ox </a:t>
            </a:r>
            <a:endPar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endParaRPr>
          </a:p>
          <a:p>
            <a:pPr algn="l"/>
            <a:r>
              <a:rPr kumimoji="1" lang="en-US" altLang="zh-CN">
                <a:ln w="12700">
                  <a:noFill/>
                </a:ln>
                <a:solidFill>
                  <a:srgbClr val="262626">
                    <a:alpha val="100000"/>
                  </a:srgbClr>
                </a:solidFill>
                <a:latin typeface="Source Han Sans" panose="020B0400000000000000"/>
                <a:ea typeface="Source Han Sans" panose="020B0400000000000000"/>
                <a:cs typeface="Source Han Sans" panose="020B0400000000000000"/>
                <a:sym typeface="+mn-ea"/>
              </a:rPr>
              <a:t>and stolen fairy clothes</a:t>
            </a:r>
            <a:endParaRPr lang="zh-CN" altLang="en-US"/>
          </a:p>
        </p:txBody>
      </p:sp>
      <p:sp>
        <p:nvSpPr>
          <p:cNvPr id="6" name="文本框 5"/>
          <p:cNvSpPr txBox="1"/>
          <p:nvPr/>
        </p:nvSpPr>
        <p:spPr>
          <a:xfrm>
            <a:off x="4259580" y="2383155"/>
            <a:ext cx="1592580" cy="368300"/>
          </a:xfrm>
          <a:prstGeom prst="rect">
            <a:avLst/>
          </a:prstGeom>
          <a:noFill/>
        </p:spPr>
        <p:txBody>
          <a:bodyPr wrap="none" rtlCol="0">
            <a:spAutoFit/>
          </a:bodyPr>
          <a:p>
            <a:r>
              <a:rPr lang="en-US" altLang="zh-CN"/>
              <a:t>add new plots</a:t>
            </a:r>
            <a:endParaRPr lang="en-US" altLang="zh-CN"/>
          </a:p>
        </p:txBody>
      </p:sp>
      <p:sp>
        <p:nvSpPr>
          <p:cNvPr id="7" name="文本框 6"/>
          <p:cNvSpPr txBox="1"/>
          <p:nvPr/>
        </p:nvSpPr>
        <p:spPr>
          <a:xfrm>
            <a:off x="4451985" y="3116580"/>
            <a:ext cx="4069080" cy="368300"/>
          </a:xfrm>
          <a:prstGeom prst="rect">
            <a:avLst/>
          </a:prstGeom>
          <a:noFill/>
        </p:spPr>
        <p:txBody>
          <a:bodyPr wrap="none" rtlCol="0">
            <a:spAutoFit/>
          </a:bodyPr>
          <a:p>
            <a:pPr algn="l"/>
            <a:r>
              <a:rPr lang="zh-CN" altLang="en-US"/>
              <a:t>The Celestial River《天仙配》 in 1915</a:t>
            </a:r>
            <a:endParaRPr lang="zh-CN" altLang="en-US"/>
          </a:p>
        </p:txBody>
      </p:sp>
      <p:cxnSp>
        <p:nvCxnSpPr>
          <p:cNvPr id="8" name="直接箭头连接符 7"/>
          <p:cNvCxnSpPr/>
          <p:nvPr/>
        </p:nvCxnSpPr>
        <p:spPr>
          <a:xfrm>
            <a:off x="6287770" y="3600450"/>
            <a:ext cx="10160" cy="101409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
        <p:nvSpPr>
          <p:cNvPr id="9" name="文本框 8"/>
          <p:cNvSpPr txBox="1"/>
          <p:nvPr/>
        </p:nvSpPr>
        <p:spPr>
          <a:xfrm>
            <a:off x="6856095" y="3695700"/>
            <a:ext cx="2913380" cy="922020"/>
          </a:xfrm>
          <a:prstGeom prst="rect">
            <a:avLst/>
          </a:prstGeom>
          <a:noFill/>
        </p:spPr>
        <p:txBody>
          <a:bodyPr wrap="square" rtlCol="0">
            <a:spAutoFit/>
          </a:bodyPr>
          <a:p>
            <a:pPr algn="l"/>
            <a:r>
              <a:rPr lang="en-US" altLang="zh-CN"/>
              <a:t>add</a:t>
            </a:r>
            <a:r>
              <a:rPr lang="zh-CN" altLang="en-US"/>
              <a:t>ding the Magpie Bridge</a:t>
            </a:r>
            <a:endParaRPr lang="zh-CN" altLang="en-US"/>
          </a:p>
          <a:p>
            <a:pPr algn="l"/>
            <a:r>
              <a:rPr lang="en-US" altLang="zh-CN"/>
              <a:t>Queen Mother</a:t>
            </a:r>
            <a:r>
              <a:rPr lang="zh-CN" altLang="en-US"/>
              <a:t> </a:t>
            </a:r>
            <a:endParaRPr lang="zh-CN" altLang="en-US"/>
          </a:p>
          <a:p>
            <a:pPr algn="l"/>
            <a:r>
              <a:rPr lang="zh-CN" altLang="en-US"/>
              <a:t>Qixi Festival traditions</a:t>
            </a:r>
            <a:endParaRPr lang="zh-CN" altLang="en-US"/>
          </a:p>
        </p:txBody>
      </p:sp>
      <p:sp>
        <p:nvSpPr>
          <p:cNvPr id="10" name="文本框 9"/>
          <p:cNvSpPr txBox="1"/>
          <p:nvPr/>
        </p:nvSpPr>
        <p:spPr>
          <a:xfrm>
            <a:off x="3477895" y="4909185"/>
            <a:ext cx="6291580" cy="645160"/>
          </a:xfrm>
          <a:prstGeom prst="rect">
            <a:avLst/>
          </a:prstGeom>
          <a:noFill/>
        </p:spPr>
        <p:txBody>
          <a:bodyPr wrap="none" rtlCol="0">
            <a:spAutoFit/>
          </a:bodyPr>
          <a:p>
            <a:pPr algn="l"/>
            <a:r>
              <a:rPr lang="en-US" altLang="zh-CN"/>
              <a:t>               Adapted by Ye Shengtao in 1955 </a:t>
            </a:r>
            <a:endParaRPr lang="en-US" altLang="zh-CN"/>
          </a:p>
          <a:p>
            <a:pPr algn="l"/>
            <a:r>
              <a:rPr lang="zh-CN" altLang="en-US"/>
              <a:t>the story finally became the standard version we know today</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p:tgtEl>
                                          <p:spTgt spid="10"/>
                                        </p:tgtEl>
                                        <p:attrNameLst>
                                          <p:attrName>ppt_y</p:attrName>
                                        </p:attrNameLst>
                                      </p:cBhvr>
                                      <p:tavLst>
                                        <p:tav tm="0">
                                          <p:val>
                                            <p:strVal val="#ppt_y+#ppt_h*1.125000"/>
                                          </p:val>
                                        </p:tav>
                                        <p:tav tm="100000">
                                          <p:val>
                                            <p:strVal val="#ppt_y"/>
                                          </p:val>
                                        </p:tav>
                                      </p:tavLst>
                                    </p:anim>
                                    <p:animEffect transition="in" filter="wipe(up)">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5" grpId="0"/>
      <p:bldP spid="5" grpId="1"/>
      <p:bldP spid="7" grpId="0"/>
      <p:bldP spid="7" grpId="1"/>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p:txBody>
          <a:bodyPr>
            <a:normAutofit fontScale="90000"/>
          </a:bodyPr>
          <a:p>
            <a:r>
              <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rPr>
              <a:t>Influence</a:t>
            </a:r>
            <a:endParaRPr kumimoji="1" lang="en-US" altLang="zh-CN" b="0" spc="0">
              <a:ln w="12700">
                <a:noFill/>
              </a:ln>
              <a:solidFill>
                <a:srgbClr val="262626">
                  <a:alpha val="100000"/>
                </a:srgbClr>
              </a:solidFill>
              <a:latin typeface="Source Han Sans CN Bold" panose="020B0800000000000000"/>
              <a:ea typeface="Source Han Sans CN Bold" panose="020B0800000000000000"/>
              <a:cs typeface="Source Han Sans CN Bold" panose="020B0800000000000000"/>
            </a:endParaRPr>
          </a:p>
        </p:txBody>
      </p:sp>
      <p:pic>
        <p:nvPicPr>
          <p:cNvPr id="3" name="图片 2"/>
          <p:cNvPicPr>
            <a:picLocks noChangeAspect="1"/>
          </p:cNvPicPr>
          <p:nvPr/>
        </p:nvPicPr>
        <p:blipFill>
          <a:blip r:embed="rId2"/>
          <a:stretch>
            <a:fillRect/>
          </a:stretch>
        </p:blipFill>
        <p:spPr>
          <a:xfrm>
            <a:off x="608330" y="1381760"/>
            <a:ext cx="3216275" cy="4823460"/>
          </a:xfrm>
          <a:prstGeom prst="rect">
            <a:avLst/>
          </a:prstGeom>
        </p:spPr>
      </p:pic>
      <p:sp>
        <p:nvSpPr>
          <p:cNvPr id="4" name="文本框 3"/>
          <p:cNvSpPr txBox="1"/>
          <p:nvPr/>
        </p:nvSpPr>
        <p:spPr>
          <a:xfrm>
            <a:off x="4320540" y="1381760"/>
            <a:ext cx="6123940" cy="1476375"/>
          </a:xfrm>
          <a:prstGeom prst="rect">
            <a:avLst/>
          </a:prstGeom>
          <a:noFill/>
        </p:spPr>
        <p:txBody>
          <a:bodyPr wrap="square" rtlCol="0">
            <a:spAutoFit/>
          </a:bodyPr>
          <a:p>
            <a:pPr algn="l"/>
            <a:r>
              <a:rPr lang="zh-CN" altLang="en-US"/>
              <a:t>Qixi Festival gradually became China's Valentine's Day.</a:t>
            </a:r>
            <a:endParaRPr lang="zh-CN" altLang="en-US"/>
          </a:p>
          <a:p>
            <a:pPr algn="l"/>
            <a:r>
              <a:rPr lang="zh-CN" altLang="en-US"/>
              <a:t> </a:t>
            </a:r>
            <a:endParaRPr lang="zh-CN" altLang="en-US"/>
          </a:p>
          <a:p>
            <a:pPr algn="l"/>
            <a:endParaRPr lang="zh-CN" altLang="en-US"/>
          </a:p>
          <a:p>
            <a:pPr algn="l"/>
            <a:r>
              <a:rPr lang="zh-CN" altLang="en-US"/>
              <a:t>On this day, young girls would look up at the starry sky and pray for a happy marriage and beautiful love.</a:t>
            </a:r>
            <a:endParaRPr lang="zh-CN" altLang="en-US"/>
          </a:p>
        </p:txBody>
      </p:sp>
      <p:sp>
        <p:nvSpPr>
          <p:cNvPr id="5" name="文本框 4"/>
          <p:cNvSpPr txBox="1"/>
          <p:nvPr/>
        </p:nvSpPr>
        <p:spPr>
          <a:xfrm>
            <a:off x="4320540" y="3418205"/>
            <a:ext cx="6492875" cy="1630045"/>
          </a:xfrm>
          <a:prstGeom prst="rect">
            <a:avLst/>
          </a:prstGeom>
          <a:noFill/>
        </p:spPr>
        <p:txBody>
          <a:bodyPr wrap="square" rtlCol="0">
            <a:spAutoFit/>
          </a:bodyPr>
          <a:p>
            <a:pPr algn="l"/>
            <a:r>
              <a:rPr lang="zh-CN" altLang="en-US" sz="2000"/>
              <a:t>This story reflects the ancients</a:t>
            </a:r>
            <a:r>
              <a:rPr lang="en-US" altLang="zh-CN" sz="2000"/>
              <a:t>' </a:t>
            </a:r>
            <a:r>
              <a:rPr lang="zh-CN" altLang="en-US" sz="2000"/>
              <a:t>longing for a harmonious social production and life, the hope of establishing a life of men farming and women weaving, and the indomitable spirit of young men and women in the mortal world to fight for free and happy love.</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6727</Words>
  <Application>WPS 演示</Application>
  <PresentationFormat>宽屏</PresentationFormat>
  <Paragraphs>203</Paragraphs>
  <Slides>24</Slides>
  <Notes>4</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24</vt:i4>
      </vt:variant>
    </vt:vector>
  </HeadingPairs>
  <TitlesOfParts>
    <vt:vector size="40" baseType="lpstr">
      <vt:lpstr>Arial</vt:lpstr>
      <vt:lpstr>宋体</vt:lpstr>
      <vt:lpstr>Wingdings</vt:lpstr>
      <vt:lpstr>微软雅黑</vt:lpstr>
      <vt:lpstr>Wingdings</vt:lpstr>
      <vt:lpstr>OPPOSans B</vt:lpstr>
      <vt:lpstr>Times New Roman</vt:lpstr>
      <vt:lpstr>OPPOSans M</vt:lpstr>
      <vt:lpstr>OPPOSans H</vt:lpstr>
      <vt:lpstr>Source Han Sans CN Bold</vt:lpstr>
      <vt:lpstr>Source Han Sans</vt:lpstr>
      <vt:lpstr>Arial Unicode MS</vt:lpstr>
      <vt:lpstr>Calibri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Origin and Evolution </vt:lpstr>
      <vt:lpstr>Origin and Evolution</vt:lpstr>
      <vt:lpstr>Origin and Evolution </vt:lpstr>
      <vt:lpstr>Influence</vt:lpstr>
      <vt:lpstr>PowerPoint 演示文稿</vt:lpstr>
      <vt:lpstr>Story content</vt:lpstr>
      <vt:lpstr>Evolution of the Story </vt:lpstr>
      <vt:lpstr>Cultural Significance </vt:lpstr>
      <vt:lpstr>PowerPoint 演示文稿</vt:lpstr>
      <vt:lpstr>Itroduction </vt:lpstr>
      <vt:lpstr>Story content</vt:lpstr>
      <vt:lpstr>Story content </vt:lpstr>
      <vt:lpstr>Adaptations and influence</vt:lpstr>
      <vt:lpstr>PowerPoint 演示文稿</vt:lpstr>
      <vt:lpstr>Story content</vt:lpstr>
      <vt:lpstr>Story content </vt:lpstr>
      <vt:lpstr>Adaptations and influence </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WPS_1693919961</cp:lastModifiedBy>
  <cp:revision>185</cp:revision>
  <dcterms:created xsi:type="dcterms:W3CDTF">2019-06-19T02:08:00Z</dcterms:created>
  <dcterms:modified xsi:type="dcterms:W3CDTF">2025-05-01T17:53:23Z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ies>
</file>