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8"/>
  </p:notesMasterIdLst>
  <p:handoutMasterIdLst>
    <p:handoutMasterId r:id="rId14"/>
  </p:handoutMasterIdLst>
  <p:sldIdLst>
    <p:sldId id="434" r:id="rId4"/>
    <p:sldId id="445" r:id="rId5"/>
    <p:sldId id="441" r:id="rId6"/>
    <p:sldId id="442" r:id="rId7"/>
    <p:sldId id="435" r:id="rId9"/>
    <p:sldId id="437" r:id="rId10"/>
    <p:sldId id="500" r:id="rId11"/>
    <p:sldId id="502" r:id="rId12"/>
    <p:sldId id="503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5C3EF26-24B7-4CB6-ACC5-A9CC96F73EED}">
          <p14:sldIdLst>
            <p14:sldId id="434"/>
            <p14:sldId id="445"/>
            <p14:sldId id="441"/>
            <p14:sldId id="442"/>
            <p14:sldId id="435"/>
            <p14:sldId id="437"/>
            <p14:sldId id="500"/>
            <p14:sldId id="502"/>
            <p14:sldId id="5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CC8"/>
    <a:srgbClr val="F2E9C7"/>
    <a:srgbClr val="E6E7CC"/>
    <a:srgbClr val="AA7B48"/>
    <a:srgbClr val="B88956"/>
    <a:srgbClr val="CCA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80" autoAdjust="0"/>
    <p:restoredTop sz="92596" autoAdjust="0"/>
  </p:normalViewPr>
  <p:slideViewPr>
    <p:cSldViewPr snapToGrid="0">
      <p:cViewPr>
        <p:scale>
          <a:sx n="75" d="100"/>
          <a:sy n="75" d="100"/>
        </p:scale>
        <p:origin x="1296" y="9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39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Sans Light" panose="00000400000000000000" pitchFamily="2" charset="-122"/>
              <a:ea typeface="MiSans Light" panose="00000400000000000000" pitchFamily="2" charset="-122"/>
              <a:cs typeface="MiSans Light" panose="000004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iSans Light" panose="00000400000000000000" pitchFamily="2" charset="-122"/>
              </a:rPr>
            </a:fld>
            <a:endParaRPr lang="zh-CN" altLang="en-US">
              <a:cs typeface="MiSans Light" panose="000004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Sans Light" panose="00000400000000000000" pitchFamily="2" charset="-122"/>
              <a:ea typeface="MiSans Light" panose="00000400000000000000" pitchFamily="2" charset="-122"/>
              <a:cs typeface="MiSans Light" panose="000004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iSans Light" panose="00000400000000000000" pitchFamily="2" charset="-122"/>
              </a:rPr>
            </a:fld>
            <a:endParaRPr lang="zh-CN" altLang="en-US">
              <a:cs typeface="MiSans Light" panose="000004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Sans Light" panose="00000400000000000000" pitchFamily="2" charset="-122"/>
                <a:ea typeface="MiSans Light" panose="00000400000000000000" pitchFamily="2" charset="-122"/>
                <a:cs typeface="MiSans Light" panose="000004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Sans Light" panose="00000400000000000000" pitchFamily="2" charset="-122"/>
                <a:ea typeface="MiSans Light" panose="00000400000000000000" pitchFamily="2" charset="-122"/>
                <a:cs typeface="MiSans Light" panose="00000400000000000000" pitchFamily="2" charset="-122"/>
              </a:defRPr>
            </a:lvl1pPr>
          </a:lstStyle>
          <a:p>
            <a:fld id="{C573953B-2527-47C1-84AE-17D6E485C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Sans Light" panose="00000400000000000000" pitchFamily="2" charset="-122"/>
                <a:ea typeface="MiSans Light" panose="00000400000000000000" pitchFamily="2" charset="-122"/>
                <a:cs typeface="MiSans Light" panose="000004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Sans Light" panose="00000400000000000000" pitchFamily="2" charset="-122"/>
                <a:ea typeface="MiSans Light" panose="00000400000000000000" pitchFamily="2" charset="-122"/>
                <a:cs typeface="MiSans Light" panose="00000400000000000000" pitchFamily="2" charset="-122"/>
              </a:defRPr>
            </a:lvl1pPr>
          </a:lstStyle>
          <a:p>
            <a:fld id="{C6001C6B-BD38-48B6-91DF-F5E5966519A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Sans Light" panose="00000400000000000000" pitchFamily="2" charset="-122"/>
        <a:ea typeface="MiSans Light" panose="00000400000000000000" pitchFamily="2" charset="-122"/>
        <a:cs typeface="MiSans Light" panose="00000400000000000000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Sans Light" panose="00000400000000000000" pitchFamily="2" charset="-122"/>
        <a:ea typeface="MiSans Light" panose="00000400000000000000" pitchFamily="2" charset="-122"/>
        <a:cs typeface="MiSans Light" panose="00000400000000000000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Sans Light" panose="00000400000000000000" pitchFamily="2" charset="-122"/>
        <a:ea typeface="MiSans Light" panose="00000400000000000000" pitchFamily="2" charset="-122"/>
        <a:cs typeface="MiSans Light" panose="00000400000000000000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Sans Light" panose="00000400000000000000" pitchFamily="2" charset="-122"/>
        <a:ea typeface="MiSans Light" panose="00000400000000000000" pitchFamily="2" charset="-122"/>
        <a:cs typeface="MiSans Light" panose="00000400000000000000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Sans Light" panose="00000400000000000000" pitchFamily="2" charset="-122"/>
        <a:ea typeface="MiSans Light" panose="00000400000000000000" pitchFamily="2" charset="-122"/>
        <a:cs typeface="MiSans Light" panose="00000400000000000000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MiSans Light" panose="00000400000000000000" pitchFamily="2" charset="-122"/>
              </a:defRPr>
            </a:lvl1pPr>
          </a:lstStyle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MiSans Light" panose="000004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MiSans Light" panose="00000400000000000000" pitchFamily="2" charset="-122"/>
              </a:defRPr>
            </a:lvl1pPr>
          </a:lstStyle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MiSans Light" panose="00000400000000000000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MiSans Light" panose="00000400000000000000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iSans Light" panose="00000400000000000000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MiSans Light" panose="00000400000000000000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MiSans Light" panose="00000400000000000000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MiSans Light" panose="00000400000000000000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jpeg"/><Relationship Id="rId4" Type="http://schemas.openxmlformats.org/officeDocument/2006/relationships/tags" Target="../tags/tag34.xml"/><Relationship Id="rId3" Type="http://schemas.openxmlformats.org/officeDocument/2006/relationships/image" Target="../media/image8.png"/><Relationship Id="rId2" Type="http://schemas.openxmlformats.org/officeDocument/2006/relationships/tags" Target="../tags/tag33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195580"/>
            <a:ext cx="12496800" cy="7053580"/>
          </a:xfrm>
          <a:prstGeom prst="rect">
            <a:avLst/>
          </a:prstGeom>
        </p:spPr>
      </p:pic>
      <p:sp>
        <p:nvSpPr>
          <p:cNvPr id="52" name="矩形 51"/>
          <p:cNvSpPr/>
          <p:nvPr>
            <p:custDataLst>
              <p:tags r:id="rId2"/>
            </p:custDataLst>
          </p:nvPr>
        </p:nvSpPr>
        <p:spPr>
          <a:xfrm>
            <a:off x="-46990" y="4190365"/>
            <a:ext cx="9546590" cy="2118995"/>
          </a:xfrm>
          <a:prstGeom prst="rect">
            <a:avLst/>
          </a:prstGeom>
          <a:solidFill>
            <a:srgbClr val="F2E9C7"/>
          </a:solidFill>
          <a:ln>
            <a:solidFill>
              <a:srgbClr val="EADCC8"/>
            </a:solidFill>
            <a:prstDash val="solid"/>
          </a:ln>
          <a:effectLst>
            <a:outerShdw dist="50800" dir="5400000" sx="1000" sy="1000" algn="ctr" rotWithShape="0">
              <a:srgbClr val="000000">
                <a:alpha val="79000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 r="50704"/>
          <a:stretch>
            <a:fillRect/>
          </a:stretch>
        </p:blipFill>
        <p:spPr>
          <a:xfrm>
            <a:off x="476839" y="310080"/>
            <a:ext cx="361411" cy="36685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912495" y="425450"/>
            <a:ext cx="4112260" cy="251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1100">
                <a:solidFill>
                  <a:srgbClr val="F9F5E4"/>
                </a:solidFill>
                <a:cs typeface="+mn-ea"/>
                <a:sym typeface="+mn-lt"/>
              </a:rPr>
              <a:t>INTANGIBLE CULTURAL HERITAGE: CARVED LACQUER</a:t>
            </a:r>
            <a:endParaRPr lang="en-US" altLang="zh-CN" sz="11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47225" y="5427345"/>
            <a:ext cx="283019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>
                <a:solidFill>
                  <a:srgbClr val="F9F5E4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lt"/>
              </a:rPr>
              <a:t>Presenter</a:t>
            </a:r>
            <a:r>
              <a:rPr lang="zh-CN" altLang="en-US" sz="2000">
                <a:solidFill>
                  <a:srgbClr val="F9F5E4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lt"/>
              </a:rPr>
              <a:t>：</a:t>
            </a:r>
            <a:r>
              <a:rPr lang="en-US" altLang="zh-CN" sz="2000">
                <a:solidFill>
                  <a:srgbClr val="F9F5E4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lt"/>
              </a:rPr>
              <a:t>Liuqi  </a:t>
            </a:r>
            <a:r>
              <a:rPr lang="zh-CN" altLang="en-US" sz="2000">
                <a:solidFill>
                  <a:srgbClr val="F9F5E4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lt"/>
              </a:rPr>
              <a:t>刘琪</a:t>
            </a:r>
            <a:endParaRPr lang="zh-CN" altLang="en-US" sz="2000">
              <a:solidFill>
                <a:srgbClr val="F9F5E4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ea"/>
              <a:sym typeface="+mn-lt"/>
            </a:endParaRPr>
          </a:p>
          <a:p>
            <a:pPr algn="ctr"/>
            <a:r>
              <a:rPr lang="en-US" altLang="zh-CN" sz="2000">
                <a:solidFill>
                  <a:srgbClr val="F9F5E4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lt"/>
              </a:rPr>
              <a:t>2025.5.6</a:t>
            </a:r>
            <a:endParaRPr lang="en-US" altLang="zh-CN" sz="2000">
              <a:solidFill>
                <a:srgbClr val="F9F5E4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6834" y="6258353"/>
            <a:ext cx="2167646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2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8495" y="1134110"/>
            <a:ext cx="4620260" cy="1480820"/>
          </a:xfrm>
          <a:prstGeom prst="rect">
            <a:avLst/>
          </a:prstGeom>
          <a:noFill/>
        </p:spPr>
        <p:txBody>
          <a:bodyPr vert="horz" wrap="none">
            <a:noAutofit/>
          </a:bodyPr>
          <a:lstStyle/>
          <a:p>
            <a:pPr algn="dist"/>
            <a:r>
              <a:rPr lang="en-US" altLang="zh-CN" sz="8000" b="1">
                <a:solidFill>
                  <a:srgbClr val="EADCC8"/>
                </a:solidFill>
                <a:latin typeface="Times New Roman" panose="02020603050405020304" charset="0"/>
                <a:ea typeface="字体家AI造字剑客" panose="03000503000000000000" pitchFamily="66" charset="-122"/>
                <a:cs typeface="Times New Roman" panose="02020603050405020304" charset="0"/>
                <a:sym typeface="+mn-lt"/>
              </a:rPr>
              <a:t>Carved </a:t>
            </a:r>
            <a:endParaRPr lang="en-US" altLang="zh-CN" sz="8000" b="1">
              <a:solidFill>
                <a:srgbClr val="EADCC8"/>
              </a:solidFill>
              <a:latin typeface="Times New Roman" panose="02020603050405020304" charset="0"/>
              <a:ea typeface="字体家AI造字剑客" panose="03000503000000000000" pitchFamily="66" charset="-122"/>
              <a:cs typeface="Times New Roman" panose="02020603050405020304" charset="0"/>
              <a:sym typeface="+mn-lt"/>
            </a:endParaRPr>
          </a:p>
          <a:p>
            <a:pPr algn="dist"/>
            <a:r>
              <a:rPr lang="en-US" altLang="zh-CN" sz="8000" b="1">
                <a:solidFill>
                  <a:srgbClr val="EADCC8"/>
                </a:solidFill>
                <a:latin typeface="Times New Roman" panose="02020603050405020304" charset="0"/>
                <a:ea typeface="字体家AI造字剑客" panose="03000503000000000000" pitchFamily="66" charset="-122"/>
                <a:cs typeface="Times New Roman" panose="02020603050405020304" charset="0"/>
                <a:sym typeface="+mn-lt"/>
              </a:rPr>
              <a:t>      lacquer</a:t>
            </a:r>
            <a:endParaRPr lang="en-US" altLang="zh-CN" sz="8000" b="1">
              <a:solidFill>
                <a:srgbClr val="EADCC8"/>
              </a:solidFill>
              <a:latin typeface="Times New Roman" panose="02020603050405020304" charset="0"/>
              <a:ea typeface="字体家AI造字剑客" panose="03000503000000000000" pitchFamily="66" charset="-122"/>
              <a:cs typeface="Times New Roman" panose="02020603050405020304" charset="0"/>
              <a:sym typeface="+mn-lt"/>
            </a:endParaRPr>
          </a:p>
        </p:txBody>
      </p:sp>
      <p:grpSp>
        <p:nvGrpSpPr>
          <p:cNvPr id="39" name="组合 38"/>
          <p:cNvGrpSpPr/>
          <p:nvPr>
            <p:custDataLst>
              <p:tags r:id="rId4"/>
            </p:custDataLst>
          </p:nvPr>
        </p:nvGrpSpPr>
        <p:grpSpPr>
          <a:xfrm>
            <a:off x="334358" y="4513337"/>
            <a:ext cx="1849755" cy="1374453"/>
            <a:chOff x="452692" y="4253221"/>
            <a:chExt cx="1849755" cy="1374453"/>
          </a:xfrm>
        </p:grpSpPr>
        <p:sp>
          <p:nvSpPr>
            <p:cNvPr id="36" name="文本框 35"/>
            <p:cNvSpPr txBox="1"/>
            <p:nvPr>
              <p:custDataLst>
                <p:tags r:id="rId5"/>
              </p:custDataLst>
            </p:nvPr>
          </p:nvSpPr>
          <p:spPr>
            <a:xfrm>
              <a:off x="845385" y="4253221"/>
              <a:ext cx="800219" cy="605294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algn="ctr">
                <a:defRPr sz="8800">
                  <a:solidFill>
                    <a:srgbClr val="EEC68D"/>
                  </a:solidFill>
                  <a:latin typeface="+mj-ea"/>
                  <a:ea typeface="+mj-ea"/>
                </a:defRPr>
              </a:lvl1pPr>
            </a:lstStyle>
            <a:p>
              <a:pPr algn="l"/>
              <a:r>
                <a:rPr lang="zh-CN" altLang="en-US" sz="4000">
                  <a:solidFill>
                    <a:srgbClr val="CCAA79"/>
                  </a:solidFill>
                  <a:latin typeface="+mn-lt"/>
                  <a:ea typeface="+mn-ea"/>
                  <a:cs typeface="+mn-ea"/>
                  <a:sym typeface="+mn-lt"/>
                </a:rPr>
                <a:t>壹</a:t>
              </a:r>
              <a:endParaRPr lang="zh-CN" altLang="en-US" sz="4000">
                <a:solidFill>
                  <a:srgbClr val="CCAA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6"/>
              </p:custDataLst>
            </p:nvPr>
          </p:nvSpPr>
          <p:spPr>
            <a:xfrm>
              <a:off x="452692" y="5167299"/>
              <a:ext cx="1849755" cy="460375"/>
            </a:xfrm>
            <a:prstGeom prst="rect">
              <a:avLst/>
            </a:prstGeom>
            <a:noFill/>
          </p:spPr>
          <p:txBody>
            <a:bodyPr vert="horz" wrap="none">
              <a:spAutoFit/>
            </a:bodyPr>
            <a:lstStyle>
              <a:defPPr>
                <a:defRPr lang="zh-CN"/>
              </a:defPPr>
              <a:lvl1pPr>
                <a:defRPr sz="6000">
                  <a:solidFill>
                    <a:srgbClr val="EEC68D"/>
                  </a:solidFill>
                  <a:latin typeface="+mj-ea"/>
                  <a:ea typeface="+mj-ea"/>
                </a:defRPr>
              </a:lvl1pPr>
            </a:lstStyle>
            <a:p>
              <a:pPr algn="l"/>
              <a:r>
                <a:rPr lang="en-US" altLang="zh-CN" sz="2400">
                  <a:solidFill>
                    <a:srgbClr val="03010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 Introduction</a:t>
              </a:r>
              <a:r>
                <a:rPr lang="en-US" altLang="zh-CN" sz="2400">
                  <a:solidFill>
                    <a:srgbClr val="03010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en-US" altLang="zh-CN" sz="2400">
                <a:solidFill>
                  <a:srgbClr val="03010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>
            <p:custDataLst>
              <p:tags r:id="rId7"/>
            </p:custDataLst>
          </p:nvPr>
        </p:nvGrpSpPr>
        <p:grpSpPr>
          <a:xfrm>
            <a:off x="2622375" y="4441260"/>
            <a:ext cx="1824355" cy="1518746"/>
            <a:chOff x="365062" y="4181144"/>
            <a:chExt cx="1824355" cy="1518746"/>
          </a:xfrm>
        </p:grpSpPr>
        <p:sp>
          <p:nvSpPr>
            <p:cNvPr id="41" name="文本框 40"/>
            <p:cNvSpPr txBox="1"/>
            <p:nvPr>
              <p:custDataLst>
                <p:tags r:id="rId8"/>
              </p:custDataLst>
            </p:nvPr>
          </p:nvSpPr>
          <p:spPr>
            <a:xfrm>
              <a:off x="877135" y="5094596"/>
              <a:ext cx="800219" cy="605294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algn="ctr">
                <a:defRPr sz="8800">
                  <a:solidFill>
                    <a:srgbClr val="EEC68D"/>
                  </a:solidFill>
                  <a:latin typeface="+mj-ea"/>
                  <a:ea typeface="+mj-ea"/>
                </a:defRPr>
              </a:lvl1pPr>
            </a:lstStyle>
            <a:p>
              <a:pPr algn="l"/>
              <a:r>
                <a:rPr lang="zh-CN" altLang="en-US" sz="4000">
                  <a:solidFill>
                    <a:srgbClr val="CCAA79"/>
                  </a:solidFill>
                  <a:latin typeface="+mn-lt"/>
                  <a:ea typeface="+mn-ea"/>
                  <a:cs typeface="+mn-ea"/>
                  <a:sym typeface="+mn-lt"/>
                </a:rPr>
                <a:t>贰</a:t>
              </a:r>
              <a:endParaRPr lang="zh-CN" altLang="en-US" sz="4000">
                <a:solidFill>
                  <a:srgbClr val="CCAA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9"/>
              </p:custDataLst>
            </p:nvPr>
          </p:nvSpPr>
          <p:spPr>
            <a:xfrm>
              <a:off x="365062" y="4181144"/>
              <a:ext cx="1824355" cy="829945"/>
            </a:xfrm>
            <a:prstGeom prst="rect">
              <a:avLst/>
            </a:prstGeom>
            <a:noFill/>
          </p:spPr>
          <p:txBody>
            <a:bodyPr vert="horz" wrap="none">
              <a:spAutoFit/>
            </a:bodyPr>
            <a:lstStyle>
              <a:defPPr>
                <a:defRPr lang="zh-CN"/>
              </a:defPPr>
              <a:lvl1pPr>
                <a:defRPr sz="6000">
                  <a:solidFill>
                    <a:srgbClr val="EEC68D"/>
                  </a:solidFill>
                  <a:latin typeface="+mj-ea"/>
                  <a:ea typeface="+mj-ea"/>
                </a:defRPr>
              </a:lvl1pPr>
            </a:lstStyle>
            <a:p>
              <a:pPr algn="l"/>
              <a:r>
                <a:rPr lang="en-US" altLang="zh-CN" sz="2400">
                  <a:solidFill>
                    <a:srgbClr val="03010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Historical </a:t>
              </a:r>
              <a:endParaRPr lang="en-US" altLang="zh-CN" sz="2400">
                <a:solidFill>
                  <a:srgbClr val="03010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endParaRPr>
            </a:p>
            <a:p>
              <a:pPr algn="l"/>
              <a:r>
                <a:rPr lang="en-US" altLang="zh-CN" sz="2400">
                  <a:solidFill>
                    <a:srgbClr val="03010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Developmen</a:t>
              </a:r>
              <a:r>
                <a:rPr lang="en-US" altLang="zh-CN" sz="2400">
                  <a:solidFill>
                    <a:srgbClr val="030101"/>
                  </a:solidFill>
                  <a:latin typeface="+mn-lt"/>
                  <a:ea typeface="+mn-ea"/>
                  <a:cs typeface="+mn-ea"/>
                  <a:sym typeface="+mn-lt"/>
                </a:rPr>
                <a:t>t</a:t>
              </a:r>
              <a:endParaRPr lang="en-US" altLang="zh-CN" sz="2400">
                <a:solidFill>
                  <a:srgbClr val="03010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10"/>
            </p:custDataLst>
          </p:nvPr>
        </p:nvGrpSpPr>
        <p:grpSpPr>
          <a:xfrm>
            <a:off x="5078667" y="4513337"/>
            <a:ext cx="1945005" cy="1373183"/>
            <a:chOff x="498412" y="4253221"/>
            <a:chExt cx="1945005" cy="1373183"/>
          </a:xfrm>
        </p:grpSpPr>
        <p:sp>
          <p:nvSpPr>
            <p:cNvPr id="45" name="文本框 44"/>
            <p:cNvSpPr txBox="1"/>
            <p:nvPr>
              <p:custDataLst>
                <p:tags r:id="rId11"/>
              </p:custDataLst>
            </p:nvPr>
          </p:nvSpPr>
          <p:spPr>
            <a:xfrm>
              <a:off x="1063190" y="4253221"/>
              <a:ext cx="800219" cy="605294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algn="ctr">
                <a:defRPr sz="8800">
                  <a:solidFill>
                    <a:srgbClr val="EEC68D"/>
                  </a:solidFill>
                  <a:latin typeface="+mj-ea"/>
                  <a:ea typeface="+mj-ea"/>
                </a:defRPr>
              </a:lvl1pPr>
            </a:lstStyle>
            <a:p>
              <a:pPr algn="l"/>
              <a:r>
                <a:rPr lang="zh-CN" altLang="en-US" sz="4000">
                  <a:solidFill>
                    <a:srgbClr val="CCAA79"/>
                  </a:solidFill>
                  <a:latin typeface="+mn-lt"/>
                  <a:ea typeface="+mn-ea"/>
                  <a:cs typeface="+mn-ea"/>
                  <a:sym typeface="+mn-lt"/>
                </a:rPr>
                <a:t>叁</a:t>
              </a:r>
              <a:endParaRPr lang="zh-CN" altLang="en-US" sz="4000">
                <a:solidFill>
                  <a:srgbClr val="CCAA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2"/>
              </p:custDataLst>
            </p:nvPr>
          </p:nvSpPr>
          <p:spPr>
            <a:xfrm>
              <a:off x="498412" y="5166029"/>
              <a:ext cx="1945005" cy="460375"/>
            </a:xfrm>
            <a:prstGeom prst="rect">
              <a:avLst/>
            </a:prstGeom>
            <a:noFill/>
          </p:spPr>
          <p:txBody>
            <a:bodyPr vert="horz" wrap="none">
              <a:spAutoFit/>
            </a:bodyPr>
            <a:lstStyle>
              <a:defPPr>
                <a:defRPr lang="zh-CN"/>
              </a:defPPr>
              <a:lvl1pPr>
                <a:defRPr sz="6000">
                  <a:solidFill>
                    <a:srgbClr val="EEC68D"/>
                  </a:solidFill>
                  <a:latin typeface="+mj-ea"/>
                  <a:ea typeface="+mj-ea"/>
                </a:defRPr>
              </a:lvl1pPr>
            </a:lstStyle>
            <a:p>
              <a:pPr algn="l"/>
              <a:r>
                <a:rPr lang="en-US" altLang="zh-CN" sz="2400">
                  <a:solidFill>
                    <a:srgbClr val="03010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Artistic Value</a:t>
              </a:r>
              <a:r>
                <a:rPr lang="en-US" altLang="zh-CN" sz="2400">
                  <a:solidFill>
                    <a:srgbClr val="03010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en-US" altLang="zh-CN" sz="2400">
                <a:solidFill>
                  <a:srgbClr val="03010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>
            <p:custDataLst>
              <p:tags r:id="rId13"/>
            </p:custDataLst>
          </p:nvPr>
        </p:nvGrpSpPr>
        <p:grpSpPr>
          <a:xfrm>
            <a:off x="7583853" y="4441260"/>
            <a:ext cx="1705610" cy="1589866"/>
            <a:chOff x="909892" y="4181144"/>
            <a:chExt cx="1705610" cy="1589866"/>
          </a:xfrm>
        </p:grpSpPr>
        <p:sp>
          <p:nvSpPr>
            <p:cNvPr id="49" name="文本框 48"/>
            <p:cNvSpPr txBox="1"/>
            <p:nvPr>
              <p:custDataLst>
                <p:tags r:id="rId14"/>
              </p:custDataLst>
            </p:nvPr>
          </p:nvSpPr>
          <p:spPr>
            <a:xfrm>
              <a:off x="1381325" y="5165716"/>
              <a:ext cx="800219" cy="605294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algn="ctr">
                <a:defRPr sz="8800">
                  <a:solidFill>
                    <a:srgbClr val="EEC68D"/>
                  </a:solidFill>
                  <a:latin typeface="+mj-ea"/>
                  <a:ea typeface="+mj-ea"/>
                </a:defRPr>
              </a:lvl1pPr>
            </a:lstStyle>
            <a:p>
              <a:pPr algn="l"/>
              <a:r>
                <a:rPr lang="zh-CN" altLang="en-US" sz="4000">
                  <a:solidFill>
                    <a:srgbClr val="CCAA79"/>
                  </a:solidFill>
                  <a:latin typeface="+mn-lt"/>
                  <a:ea typeface="+mn-ea"/>
                  <a:cs typeface="+mn-ea"/>
                  <a:sym typeface="+mn-lt"/>
                </a:rPr>
                <a:t>肆</a:t>
              </a:r>
              <a:endParaRPr lang="zh-CN" altLang="en-US" sz="4000">
                <a:solidFill>
                  <a:srgbClr val="CCAA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15"/>
              </p:custDataLst>
            </p:nvPr>
          </p:nvSpPr>
          <p:spPr>
            <a:xfrm>
              <a:off x="909892" y="4181144"/>
              <a:ext cx="1705610" cy="829945"/>
            </a:xfrm>
            <a:prstGeom prst="rect">
              <a:avLst/>
            </a:prstGeom>
            <a:noFill/>
          </p:spPr>
          <p:txBody>
            <a:bodyPr vert="horz" wrap="none">
              <a:spAutoFit/>
            </a:bodyPr>
            <a:lstStyle>
              <a:defPPr>
                <a:defRPr lang="zh-CN"/>
              </a:defPPr>
              <a:lvl1pPr>
                <a:defRPr sz="6000">
                  <a:solidFill>
                    <a:srgbClr val="EEC68D"/>
                  </a:solidFill>
                  <a:latin typeface="+mj-ea"/>
                  <a:ea typeface="+mj-ea"/>
                </a:defRPr>
              </a:lvl1pPr>
            </a:lstStyle>
            <a:p>
              <a:pPr algn="l"/>
              <a:r>
                <a:rPr lang="en-US" altLang="zh-CN" sz="2400">
                  <a:solidFill>
                    <a:srgbClr val="03010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Cultural </a:t>
              </a:r>
              <a:endParaRPr lang="en-US" altLang="zh-CN" sz="2400">
                <a:solidFill>
                  <a:srgbClr val="03010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endParaRPr>
            </a:p>
            <a:p>
              <a:pPr algn="l"/>
              <a:r>
                <a:rPr lang="en-US" altLang="zh-CN" sz="2400">
                  <a:solidFill>
                    <a:srgbClr val="03010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lt"/>
                </a:rPr>
                <a:t>Significance</a:t>
              </a:r>
              <a:endParaRPr lang="en-US" altLang="zh-CN" sz="2400">
                <a:solidFill>
                  <a:srgbClr val="03010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endParaRPr>
            </a:p>
          </p:txBody>
        </p:sp>
      </p:grpSp>
      <p:cxnSp>
        <p:nvCxnSpPr>
          <p:cNvPr id="54" name="直接连接符 53"/>
          <p:cNvCxnSpPr/>
          <p:nvPr>
            <p:custDataLst>
              <p:tags r:id="rId16"/>
            </p:custDataLst>
          </p:nvPr>
        </p:nvCxnSpPr>
        <p:spPr>
          <a:xfrm flipH="1">
            <a:off x="2278231" y="4191038"/>
            <a:ext cx="0" cy="2119257"/>
          </a:xfrm>
          <a:prstGeom prst="line">
            <a:avLst/>
          </a:prstGeom>
          <a:ln w="12700">
            <a:solidFill>
              <a:srgbClr val="03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17"/>
            </p:custDataLst>
          </p:nvPr>
        </p:nvCxnSpPr>
        <p:spPr>
          <a:xfrm flipH="1">
            <a:off x="4790777" y="4191038"/>
            <a:ext cx="0" cy="2119257"/>
          </a:xfrm>
          <a:prstGeom prst="line">
            <a:avLst/>
          </a:prstGeom>
          <a:ln w="12700">
            <a:solidFill>
              <a:srgbClr val="03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>
            <p:custDataLst>
              <p:tags r:id="rId18"/>
            </p:custDataLst>
          </p:nvPr>
        </p:nvCxnSpPr>
        <p:spPr>
          <a:xfrm flipH="1">
            <a:off x="7206841" y="4191038"/>
            <a:ext cx="0" cy="2119257"/>
          </a:xfrm>
          <a:prstGeom prst="line">
            <a:avLst/>
          </a:prstGeom>
          <a:ln w="12700">
            <a:solidFill>
              <a:srgbClr val="03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6215" y="4090670"/>
            <a:ext cx="4933950" cy="27673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8760" y="2569845"/>
            <a:ext cx="428625" cy="170688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en-US" altLang="zh-CN" sz="1600">
                <a:solidFill>
                  <a:srgbClr val="CCAA79"/>
                </a:solidFill>
                <a:cs typeface="+mn-ea"/>
                <a:sym typeface="+mn-lt"/>
              </a:rPr>
              <a:t>INTRODUCTION</a:t>
            </a:r>
            <a:endParaRPr lang="en-US" altLang="zh-CN" sz="1600">
              <a:solidFill>
                <a:srgbClr val="CCAA79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91856" y="6356494"/>
            <a:ext cx="2323093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834" y="6258353"/>
            <a:ext cx="2167646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200">
              <a:solidFill>
                <a:srgbClr val="F9F5E4"/>
              </a:solidFill>
              <a:cs typeface="+mn-ea"/>
              <a:sym typeface="+mn-lt"/>
            </a:endParaRPr>
          </a:p>
        </p:txBody>
      </p:sp>
      <p:pic>
        <p:nvPicPr>
          <p:cNvPr id="35" name="图片 34" descr="卡通人物&#10;&#10;中度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 r="50704"/>
          <a:stretch>
            <a:fillRect/>
          </a:stretch>
        </p:blipFill>
        <p:spPr>
          <a:xfrm>
            <a:off x="476615" y="1102694"/>
            <a:ext cx="361411" cy="36685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6890" y="381000"/>
            <a:ext cx="4112260" cy="251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90000"/>
              </a:lnSpc>
            </a:pPr>
            <a:r>
              <a:rPr lang="en-US" altLang="zh-CN" sz="1100">
                <a:solidFill>
                  <a:srgbClr val="F9F5E4"/>
                </a:solidFill>
                <a:cs typeface="+mn-ea"/>
                <a:sym typeface="+mn-lt"/>
              </a:rPr>
              <a:t>INTANGIBLE CULTURAL HERITAGE: CARVED LACQUER</a:t>
            </a:r>
            <a:endParaRPr lang="en-US" altLang="zh-CN" sz="11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7105" y="1102995"/>
            <a:ext cx="7672070" cy="3592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/>
            <a:r>
              <a:rPr lang="en-US" altLang="zh-CN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Definition</a:t>
            </a:r>
            <a:endParaRPr lang="en-US" altLang="zh-CN" sz="2400">
              <a:solidFill>
                <a:srgbClr val="E6E7CC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Layered natural lacquer carved into relief after shade-drying</a:t>
            </a:r>
            <a:endParaRPr lang="en-US" altLang="zh-CN" sz="2400">
              <a:solidFill>
                <a:srgbClr val="E6E7CC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History</a:t>
            </a:r>
            <a:endParaRPr lang="en-US" altLang="zh-CN" sz="2400">
              <a:solidFill>
                <a:srgbClr val="E6E7CC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Originated in Tang Dynasty (618-907 AD), flourished in Ming-Qing imperial courts</a:t>
            </a:r>
            <a:endParaRPr lang="en-US" altLang="zh-CN" sz="2400">
              <a:solidFill>
                <a:srgbClr val="E6E7CC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Three Styles</a:t>
            </a:r>
            <a:endParaRPr lang="zh-CN" altLang="en-US" sz="2400">
              <a:solidFill>
                <a:srgbClr val="E6E7CC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en-US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▪</a:t>
            </a:r>
            <a:r>
              <a:rPr lang="en-US" altLang="en-US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️</a:t>
            </a:r>
            <a:r>
              <a:rPr lang="en-US" altLang="zh-CN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 Tihong (Red Carved Lacquer)</a:t>
            </a:r>
            <a:endParaRPr lang="en-US" altLang="zh-CN" sz="2400">
              <a:solidFill>
                <a:srgbClr val="E6E7CC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en-US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▪</a:t>
            </a:r>
            <a:r>
              <a:rPr lang="en-US" altLang="en-US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️</a:t>
            </a:r>
            <a:r>
              <a:rPr lang="en-US" altLang="zh-CN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 Tihei (Black Carved Lacquer)</a:t>
            </a:r>
            <a:endParaRPr lang="en-US" altLang="zh-CN" sz="2400">
              <a:solidFill>
                <a:srgbClr val="E6E7CC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en-US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▪</a:t>
            </a:r>
            <a:r>
              <a:rPr lang="en-US" altLang="en-US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️</a:t>
            </a:r>
            <a:r>
              <a:rPr lang="en-US" altLang="zh-CN" sz="2400">
                <a:solidFill>
                  <a:srgbClr val="E6E7CC"/>
                </a:solidFill>
                <a:latin typeface="Times New Roman" panose="02020603050405020304" charset="0"/>
                <a:cs typeface="Times New Roman" panose="02020603050405020304" charset="0"/>
              </a:rPr>
              <a:t> Ticai (Multicolor Layered Carving)</a:t>
            </a:r>
            <a:endParaRPr lang="en-US" altLang="zh-CN" sz="2400">
              <a:solidFill>
                <a:srgbClr val="E6E7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445" y="0"/>
            <a:ext cx="3424555" cy="31007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595" y="4062095"/>
            <a:ext cx="4891405" cy="27959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6834" y="6258353"/>
            <a:ext cx="2167646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2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4040" y="924560"/>
            <a:ext cx="6482080" cy="480695"/>
          </a:xfrm>
          <a:prstGeom prst="rect">
            <a:avLst/>
          </a:prstGeom>
          <a:noFill/>
        </p:spPr>
        <p:txBody>
          <a:bodyPr vert="horz" wrap="none">
            <a:noAutofit/>
          </a:bodyPr>
          <a:lstStyle/>
          <a:p>
            <a:pPr algn="dist"/>
            <a:r>
              <a:rPr lang="en-US" altLang="zh-CN" sz="3200">
                <a:solidFill>
                  <a:srgbClr val="E6E7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lt"/>
              </a:rPr>
              <a:t>Carved Lacquer Crafting Process</a:t>
            </a:r>
            <a:endParaRPr lang="en-US" altLang="zh-CN" sz="3200">
              <a:solidFill>
                <a:srgbClr val="E6E7CC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lt"/>
            </a:endParaRPr>
          </a:p>
          <a:p>
            <a:pPr algn="dist"/>
            <a:endParaRPr lang="zh-CN" altLang="en-US" sz="32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0720" y="1990725"/>
            <a:ext cx="5459730" cy="415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E6E7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lt"/>
              </a:rPr>
              <a:t>Artisans layer natural raw lacquer mixed with pigments onto a base. Each thin coating requires 2-3 days of shade-drying in a humid chamber. Repeating this 200-300 times over 3-6 months creates a 5-15mm lacquer base.</a:t>
            </a:r>
            <a:endParaRPr lang="en-US" altLang="zh-CN" sz="2400">
              <a:solidFill>
                <a:srgbClr val="E6E7CC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lt"/>
            </a:endParaRPr>
          </a:p>
          <a:p>
            <a:r>
              <a:rPr lang="en-US" altLang="zh-CN" sz="2400">
                <a:solidFill>
                  <a:srgbClr val="E6E7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lt"/>
              </a:rPr>
              <a:t> Once hardened, patterns are drawn and carved into 3D reliefs using specialized knives, avoiding damage to lower layers. Final polishing with fine sandpaper and soft cloth achieves a jade-like finish.</a:t>
            </a:r>
            <a:endParaRPr lang="en-US" altLang="zh-CN" sz="2400">
              <a:solidFill>
                <a:srgbClr val="E6E7CC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lt"/>
            </a:endParaRPr>
          </a:p>
        </p:txBody>
      </p:sp>
      <p:pic>
        <p:nvPicPr>
          <p:cNvPr id="10" name="图片 9" descr="16074693952083566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3660" y="2386965"/>
            <a:ext cx="5238750" cy="336232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6890" y="334645"/>
            <a:ext cx="4112260" cy="251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90000"/>
              </a:lnSpc>
            </a:pPr>
            <a:r>
              <a:rPr lang="en-US" altLang="zh-CN" sz="1100">
                <a:solidFill>
                  <a:srgbClr val="F9F5E4"/>
                </a:solidFill>
                <a:cs typeface="+mn-ea"/>
                <a:sym typeface="+mn-lt"/>
              </a:rPr>
              <a:t>INTANGIBLE CULTURAL HERITAGE: CARVED LACQUER</a:t>
            </a:r>
            <a:endParaRPr lang="en-US" altLang="zh-CN" sz="1100">
              <a:solidFill>
                <a:srgbClr val="F9F5E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5913120" y="784860"/>
            <a:ext cx="73342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600">
                <a:solidFill>
                  <a:srgbClr val="CCAA79"/>
                </a:solidFill>
                <a:cs typeface="+mn-ea"/>
                <a:sym typeface="+mn-lt"/>
              </a:rPr>
              <a:t>Yuan</a:t>
            </a:r>
            <a:endParaRPr lang="en-US" altLang="zh-CN" sz="1600">
              <a:solidFill>
                <a:srgbClr val="CCAA79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256665" y="1200785"/>
            <a:ext cx="2653030" cy="2012315"/>
          </a:xfrm>
          <a:prstGeom prst="rect">
            <a:avLst/>
          </a:prstGeom>
          <a:solidFill>
            <a:srgbClr val="F9F5E4"/>
          </a:solidFill>
          <a:ln>
            <a:solidFill>
              <a:srgbClr val="EADC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Wooden core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Layered vermilion lacquer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Carved after air-drying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Simple cloud motifs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8410575" y="1122045"/>
            <a:ext cx="2533015" cy="2012315"/>
          </a:xfrm>
          <a:prstGeom prst="rect">
            <a:avLst/>
          </a:prstGeom>
          <a:solidFill>
            <a:srgbClr val="F9F5E4"/>
          </a:solidFill>
          <a:ln>
            <a:solidFill>
              <a:srgbClr val="EADC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Openwork and Hollow Carving Technique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Ultra-Thick Layers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Three-Dimensional Continuous Pattern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666365" y="4287520"/>
            <a:ext cx="2757170" cy="2012315"/>
          </a:xfrm>
          <a:prstGeom prst="rect">
            <a:avLst/>
          </a:prstGeom>
          <a:solidFill>
            <a:srgbClr val="F9F5E4"/>
          </a:solidFill>
          <a:ln>
            <a:solidFill>
              <a:srgbClr val="E6E7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Alternating Layers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Contrast Motifs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Multi-Colored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Gold and Silver Substrate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Regal Opulence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4959985" y="1195705"/>
            <a:ext cx="2607945" cy="2012315"/>
          </a:xfrm>
          <a:prstGeom prst="rect">
            <a:avLst/>
          </a:prstGeom>
          <a:solidFill>
            <a:srgbClr val="F9F5E4"/>
          </a:solidFill>
          <a:ln>
            <a:solidFill>
              <a:srgbClr val="EADC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Cun Texture Integration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Rounded Carving with Hidden Edges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Mountain-Rock Textures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7458710" y="4256405"/>
            <a:ext cx="2607945" cy="2012315"/>
          </a:xfrm>
          <a:prstGeom prst="rect">
            <a:avLst/>
          </a:prstGeom>
          <a:solidFill>
            <a:srgbClr val="F9F5E4"/>
          </a:solidFill>
          <a:ln>
            <a:solidFill>
              <a:srgbClr val="EADC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Carve-and-Fill and Integration of MultipleTechnique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Gold or Colored Inlay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/>
            <a:r>
              <a:rPr lang="en-US" altLang="zh-CN">
                <a:solidFill>
                  <a:srgbClr val="AA7B4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Multi-Craftsman Collaboration</a:t>
            </a:r>
            <a:endParaRPr lang="en-US" altLang="zh-CN">
              <a:solidFill>
                <a:srgbClr val="AA7B4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右箭头 10"/>
          <p:cNvSpPr/>
          <p:nvPr>
            <p:custDataLst>
              <p:tags r:id="rId7"/>
            </p:custDataLst>
          </p:nvPr>
        </p:nvSpPr>
        <p:spPr>
          <a:xfrm>
            <a:off x="423545" y="3654425"/>
            <a:ext cx="11252200" cy="186690"/>
          </a:xfrm>
          <a:prstGeom prst="rightArrow">
            <a:avLst/>
          </a:prstGeom>
          <a:solidFill>
            <a:srgbClr val="CCAA79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下箭头 2"/>
          <p:cNvSpPr/>
          <p:nvPr>
            <p:custDataLst>
              <p:tags r:id="rId8"/>
            </p:custDataLst>
          </p:nvPr>
        </p:nvSpPr>
        <p:spPr>
          <a:xfrm>
            <a:off x="2581910" y="3244215"/>
            <a:ext cx="76200" cy="379095"/>
          </a:xfrm>
          <a:prstGeom prst="downArrow">
            <a:avLst/>
          </a:prstGeom>
          <a:solidFill>
            <a:srgbClr val="AA7B48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下箭头 3"/>
          <p:cNvSpPr/>
          <p:nvPr>
            <p:custDataLst>
              <p:tags r:id="rId9"/>
            </p:custDataLst>
          </p:nvPr>
        </p:nvSpPr>
        <p:spPr>
          <a:xfrm>
            <a:off x="6301740" y="3241675"/>
            <a:ext cx="75565" cy="379095"/>
          </a:xfrm>
          <a:prstGeom prst="downArrow">
            <a:avLst/>
          </a:prstGeom>
          <a:solidFill>
            <a:srgbClr val="AA7B48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>
            <p:custDataLst>
              <p:tags r:id="rId10"/>
            </p:custDataLst>
          </p:nvPr>
        </p:nvSpPr>
        <p:spPr>
          <a:xfrm>
            <a:off x="9794240" y="3241675"/>
            <a:ext cx="75565" cy="379095"/>
          </a:xfrm>
          <a:prstGeom prst="downArrow">
            <a:avLst/>
          </a:prstGeom>
          <a:solidFill>
            <a:srgbClr val="AA7B48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>
            <p:custDataLst>
              <p:tags r:id="rId11"/>
            </p:custDataLst>
          </p:nvPr>
        </p:nvSpPr>
        <p:spPr>
          <a:xfrm rot="10800000">
            <a:off x="4006850" y="3874770"/>
            <a:ext cx="75565" cy="379095"/>
          </a:xfrm>
          <a:prstGeom prst="downArrow">
            <a:avLst/>
          </a:prstGeom>
          <a:solidFill>
            <a:srgbClr val="AA7B48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>
            <p:custDataLst>
              <p:tags r:id="rId12"/>
            </p:custDataLst>
          </p:nvPr>
        </p:nvSpPr>
        <p:spPr>
          <a:xfrm rot="10800000">
            <a:off x="8724900" y="3823970"/>
            <a:ext cx="75565" cy="379095"/>
          </a:xfrm>
          <a:prstGeom prst="downArrow">
            <a:avLst/>
          </a:prstGeom>
          <a:solidFill>
            <a:srgbClr val="AA7B48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16890" y="381000"/>
            <a:ext cx="4112260" cy="251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90000"/>
              </a:lnSpc>
            </a:pPr>
            <a:r>
              <a:rPr lang="en-US" altLang="zh-CN" sz="1100">
                <a:solidFill>
                  <a:srgbClr val="F9F5E4"/>
                </a:solidFill>
                <a:cs typeface="+mn-ea"/>
                <a:sym typeface="+mn-lt"/>
              </a:rPr>
              <a:t>INTANGIBLE CULTURAL HERITAGE: CARVED LACQUER</a:t>
            </a:r>
            <a:endParaRPr lang="en-US" altLang="zh-CN" sz="11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2237740" y="784860"/>
            <a:ext cx="8623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CCAA79"/>
                </a:solidFill>
                <a:cs typeface="+mn-ea"/>
                <a:sym typeface="+mn-lt"/>
              </a:rPr>
              <a:t>Han</a:t>
            </a:r>
            <a:endParaRPr lang="en-US" altLang="zh-CN" sz="1600">
              <a:solidFill>
                <a:srgbClr val="CCAA79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3797935" y="6373495"/>
            <a:ext cx="9588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CCAA79"/>
                </a:solidFill>
                <a:cs typeface="+mn-ea"/>
                <a:sym typeface="+mn-lt"/>
              </a:rPr>
              <a:t>Tang</a:t>
            </a:r>
            <a:endParaRPr lang="en-US" altLang="zh-CN" sz="1600">
              <a:solidFill>
                <a:srgbClr val="CCAA79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9459595" y="725170"/>
            <a:ext cx="7454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CCAA79"/>
                </a:solidFill>
                <a:cs typeface="+mn-ea"/>
                <a:sym typeface="+mn-lt"/>
              </a:rPr>
              <a:t>Ming</a:t>
            </a:r>
            <a:endParaRPr lang="en-US" altLang="zh-CN" sz="1600">
              <a:solidFill>
                <a:srgbClr val="CCAA79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8488045" y="6373495"/>
            <a:ext cx="7454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CCAA79"/>
                </a:solidFill>
                <a:cs typeface="+mn-ea"/>
                <a:sym typeface="+mn-lt"/>
              </a:rPr>
              <a:t>Qing</a:t>
            </a:r>
            <a:endParaRPr lang="en-US" altLang="zh-CN" sz="1600">
              <a:solidFill>
                <a:srgbClr val="CCAA7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133340" y="541020"/>
            <a:ext cx="2152015" cy="8356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1600">
                <a:solidFill>
                  <a:srgbClr val="CCAA79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Ming Dynasty Gilded Wood Carving of Zizai Guanyin</a:t>
            </a:r>
            <a:endParaRPr lang="en-US" altLang="zh-CN" sz="1600">
              <a:solidFill>
                <a:srgbClr val="CCAA79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11170" y="2480933"/>
            <a:ext cx="1569660" cy="369332"/>
          </a:xfrm>
          <a:prstGeom prst="rect">
            <a:avLst/>
          </a:prstGeom>
          <a:noFill/>
        </p:spPr>
        <p:txBody>
          <a:bodyPr vert="horz" wrap="none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EEC68D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>
                <a:solidFill>
                  <a:srgbClr val="030101"/>
                </a:solidFill>
                <a:latin typeface="+mn-lt"/>
                <a:ea typeface="+mn-ea"/>
                <a:cs typeface="+mn-ea"/>
                <a:sym typeface="+mn-lt"/>
              </a:rPr>
              <a:t>此处添加标题</a:t>
            </a:r>
            <a:endParaRPr lang="zh-CN" altLang="en-US" sz="1800">
              <a:solidFill>
                <a:srgbClr val="03010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53707" y="3288991"/>
            <a:ext cx="1569660" cy="369332"/>
          </a:xfrm>
          <a:prstGeom prst="rect">
            <a:avLst/>
          </a:prstGeom>
          <a:noFill/>
        </p:spPr>
        <p:txBody>
          <a:bodyPr vert="horz" wrap="none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EEC68D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>
                <a:solidFill>
                  <a:srgbClr val="030101"/>
                </a:solidFill>
                <a:latin typeface="+mn-lt"/>
                <a:ea typeface="+mn-ea"/>
                <a:cs typeface="+mn-ea"/>
                <a:sym typeface="+mn-lt"/>
              </a:rPr>
              <a:t>此处添加标题</a:t>
            </a:r>
            <a:endParaRPr lang="zh-CN" altLang="en-US" sz="1800">
              <a:solidFill>
                <a:srgbClr val="03010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086484" y="3095663"/>
            <a:ext cx="2019032" cy="0"/>
          </a:xfrm>
          <a:prstGeom prst="line">
            <a:avLst/>
          </a:prstGeom>
          <a:ln w="12700">
            <a:solidFill>
              <a:srgbClr val="03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429021" y="3903721"/>
            <a:ext cx="2019032" cy="0"/>
          </a:xfrm>
          <a:prstGeom prst="line">
            <a:avLst/>
          </a:prstGeom>
          <a:ln w="12700">
            <a:solidFill>
              <a:srgbClr val="03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476834" y="6258353"/>
            <a:ext cx="2167646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200">
              <a:solidFill>
                <a:srgbClr val="F9F5E4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330" y="1666875"/>
            <a:ext cx="3458210" cy="365188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339850" y="5895340"/>
            <a:ext cx="743585" cy="363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solidFill>
                  <a:srgbClr val="E6E7CC"/>
                </a:solidFill>
              </a:rPr>
              <a:t>RMB</a:t>
            </a:r>
            <a:r>
              <a:rPr lang="zh-CN" altLang="en-US">
                <a:solidFill>
                  <a:srgbClr val="E6E7CC"/>
                </a:solidFill>
              </a:rPr>
              <a:t>：</a:t>
            </a:r>
            <a:endParaRPr lang="en-US" altLang="zh-CN">
              <a:solidFill>
                <a:srgbClr val="E6E7CC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9751"/>
          <a:stretch>
            <a:fillRect/>
          </a:stretch>
        </p:blipFill>
        <p:spPr>
          <a:xfrm>
            <a:off x="4404360" y="1459865"/>
            <a:ext cx="3631565" cy="399669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311140" y="5895340"/>
            <a:ext cx="7848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E6E7CC"/>
                </a:solidFill>
                <a:sym typeface="+mn-ea"/>
              </a:rPr>
              <a:t>RMB:</a:t>
            </a:r>
            <a:endParaRPr lang="en-US" altLang="zh-CN">
              <a:solidFill>
                <a:srgbClr val="E6E7CC"/>
              </a:solidFill>
              <a:sym typeface="+mn-ea"/>
            </a:endParaRPr>
          </a:p>
        </p:txBody>
      </p:sp>
      <p:pic>
        <p:nvPicPr>
          <p:cNvPr id="21" name="图片 20" descr="27706129955fa8d4b10cc2ad285aec5"/>
          <p:cNvPicPr>
            <a:picLocks noChangeAspect="1"/>
          </p:cNvPicPr>
          <p:nvPr/>
        </p:nvPicPr>
        <p:blipFill>
          <a:blip r:embed="rId5"/>
          <a:srcRect l="2383" t="2717" r="2500" b="2350"/>
          <a:stretch>
            <a:fillRect/>
          </a:stretch>
        </p:blipFill>
        <p:spPr>
          <a:xfrm>
            <a:off x="8035925" y="1750060"/>
            <a:ext cx="3623945" cy="361696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9402445" y="5890260"/>
            <a:ext cx="7416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E6E7CC"/>
                </a:solidFill>
                <a:sym typeface="+mn-ea"/>
              </a:rPr>
              <a:t>RMB: </a:t>
            </a:r>
            <a:endParaRPr lang="zh-CN" altLang="en-US">
              <a:solidFill>
                <a:srgbClr val="E6E7CC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755" y="450850"/>
            <a:ext cx="37693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600">
                <a:solidFill>
                  <a:srgbClr val="CCAA79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Imperial Throne with Carved Lacquer Cloud and Dragon Motifs on Zitan Wood, Qing Dynasty</a:t>
            </a:r>
            <a:endParaRPr lang="en-US" altLang="zh-CN" sz="1600">
              <a:solidFill>
                <a:srgbClr val="CCAA79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89975" y="498475"/>
            <a:ext cx="2152015" cy="8356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/>
            <a:r>
              <a:rPr lang="en-US" altLang="zh-CN" sz="1600">
                <a:solidFill>
                  <a:srgbClr val="CCAA79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Carved Lacquer Ornament with Chinese Zodiac Animal Motifs</a:t>
            </a:r>
            <a:endParaRPr lang="en-US" altLang="zh-CN" sz="1600">
              <a:solidFill>
                <a:srgbClr val="CCAA79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2083435" y="5895340"/>
            <a:ext cx="1356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E6E7CC"/>
                </a:solidFill>
                <a:sym typeface="+mn-ea"/>
              </a:rPr>
              <a:t>20,700,000</a:t>
            </a:r>
            <a:endParaRPr lang="en-US" altLang="zh-CN">
              <a:solidFill>
                <a:srgbClr val="E6E7CC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6096000" y="5890260"/>
            <a:ext cx="13569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E6E7CC"/>
                </a:solidFill>
                <a:sym typeface="+mn-ea"/>
              </a:rPr>
              <a:t> 1,035,000 </a:t>
            </a:r>
            <a:endParaRPr lang="en-US" altLang="zh-CN">
              <a:solidFill>
                <a:srgbClr val="E6E7CC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10138410" y="5890260"/>
            <a:ext cx="4895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E6E7CC"/>
                </a:solidFill>
                <a:sym typeface="+mn-ea"/>
              </a:rPr>
              <a:t>69 </a:t>
            </a:r>
            <a:endParaRPr lang="zh-CN" altLang="en-US">
              <a:solidFill>
                <a:srgbClr val="E6E7CC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7" dur="1000" fill="hold"/>
                                              <p:tgtEl>
                                                <p:spTgt spid="7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12" dur="1000" fill="hold"/>
                                              <p:tgtEl>
                                                <p:spTgt spid="11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17" dur="1000" fill="hold"/>
                                              <p:tgtEl>
                                                <p:spTgt spid="12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22" grpId="1"/>
      <p:bldP spid="7" grpId="0"/>
      <p:bldP spid="7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991856" y="6356494"/>
            <a:ext cx="2323093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834" y="6258353"/>
            <a:ext cx="2167646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2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3198" y="2124147"/>
            <a:ext cx="4263546" cy="3533703"/>
          </a:xfrm>
          <a:prstGeom prst="rect">
            <a:avLst/>
          </a:prstGeom>
          <a:solidFill>
            <a:srgbClr val="F9F5E4"/>
          </a:solidFill>
          <a:ln>
            <a:solidFill>
              <a:srgbClr val="EADC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145" y="2340610"/>
            <a:ext cx="3562350" cy="307657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6890" y="381000"/>
            <a:ext cx="4112260" cy="251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90000"/>
              </a:lnSpc>
            </a:pPr>
            <a:r>
              <a:rPr lang="en-US" altLang="zh-CN" sz="1100">
                <a:solidFill>
                  <a:srgbClr val="F9F5E4"/>
                </a:solidFill>
                <a:cs typeface="+mn-ea"/>
                <a:sym typeface="+mn-lt"/>
              </a:rPr>
              <a:t>INTANGIBLE CULTURAL HERITAGE: CARVED LACQUER</a:t>
            </a:r>
            <a:endParaRPr lang="en-US" altLang="zh-CN" sz="11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5840730" y="2226310"/>
            <a:ext cx="5299075" cy="2404745"/>
          </a:xfrm>
          <a:prstGeom prst="rect">
            <a:avLst/>
          </a:prstGeom>
          <a:noFill/>
        </p:spPr>
        <p:txBody>
          <a:bodyPr vert="horz" wrap="none">
            <a:noAutofit/>
          </a:bodyPr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Antique carved lacquer pieces possess 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dist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immense historical and cultural value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Natural lacquer incurs significantly higher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dist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costs compared to chemical/synthetic lacquer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Exquisite carving craftsmanship with 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dist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multi-layered textures and intricate patterns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dist"/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fade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flipH="1">
            <a:off x="5840730" y="2226310"/>
            <a:ext cx="5299075" cy="2404745"/>
          </a:xfrm>
          <a:prstGeom prst="rect">
            <a:avLst/>
          </a:prstGeom>
          <a:noFill/>
        </p:spPr>
        <p:txBody>
          <a:bodyPr vert="horz" wrap="none">
            <a:noAutofit/>
          </a:bodyPr>
          <a:lstStyle/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Antique carved lacquer pieces possess 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dist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immense historical and cultural value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Natural lacquer incurs significantly higher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dist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costs compared to chemical/synthetic lacquer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Exquisite carving craftsmanship with 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dist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    multi-layered textures and intricate patterns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indent="0" algn="dist">
              <a:buFont typeface="Arial" panose="020B0604020202020204" pitchFamily="34" charset="0"/>
              <a:buNone/>
            </a:pP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dist"/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91856" y="6356494"/>
            <a:ext cx="2323093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834" y="6258353"/>
            <a:ext cx="2167646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2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3198" y="2124147"/>
            <a:ext cx="4263546" cy="3533703"/>
          </a:xfrm>
          <a:prstGeom prst="rect">
            <a:avLst/>
          </a:prstGeom>
          <a:solidFill>
            <a:srgbClr val="F9F5E4"/>
          </a:solidFill>
          <a:ln>
            <a:solidFill>
              <a:srgbClr val="EADC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035" y="2259965"/>
            <a:ext cx="3798570" cy="32696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6890" y="381000"/>
            <a:ext cx="4112260" cy="251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90000"/>
              </a:lnSpc>
            </a:pPr>
            <a:r>
              <a:rPr lang="en-US" altLang="zh-CN" sz="1100">
                <a:solidFill>
                  <a:srgbClr val="F9F5E4"/>
                </a:solidFill>
                <a:cs typeface="+mn-ea"/>
                <a:sym typeface="+mn-lt"/>
              </a:rPr>
              <a:t>INTANGIBLE CULTURAL HERITAGE: CARVED LACQUER</a:t>
            </a:r>
            <a:endParaRPr lang="en-US" altLang="zh-CN" sz="1100">
              <a:solidFill>
                <a:srgbClr val="F9F5E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fade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991856" y="6356494"/>
            <a:ext cx="2323093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834" y="6258353"/>
            <a:ext cx="2167646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2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3198" y="2124147"/>
            <a:ext cx="4263546" cy="3533703"/>
          </a:xfrm>
          <a:prstGeom prst="rect">
            <a:avLst/>
          </a:prstGeom>
          <a:solidFill>
            <a:srgbClr val="F9F5E4"/>
          </a:solidFill>
          <a:ln>
            <a:solidFill>
              <a:srgbClr val="EADC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045" y="2385695"/>
            <a:ext cx="3891915" cy="301053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6890" y="381000"/>
            <a:ext cx="4112260" cy="251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90000"/>
              </a:lnSpc>
            </a:pPr>
            <a:r>
              <a:rPr lang="en-US" altLang="zh-CN" sz="1100">
                <a:solidFill>
                  <a:srgbClr val="F9F5E4"/>
                </a:solidFill>
                <a:cs typeface="+mn-ea"/>
                <a:sym typeface="+mn-lt"/>
              </a:rPr>
              <a:t>INTANGIBLE CULTURAL HERITAGE: CARVED LACQUER</a:t>
            </a:r>
            <a:endParaRPr lang="en-US" altLang="zh-CN" sz="11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09285" y="2737485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</a:rPr>
              <a:t>Every turn of its chisel etches the adaptability and transcendence of Chinese civilization—layer by layer, stroke by stroke.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</a:rPr>
              <a:t>Our task is not merely to describe, but to make the whispers of lacquer artisans resonate across languages.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fade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991856" y="6356494"/>
            <a:ext cx="2323093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834" y="6258353"/>
            <a:ext cx="2167646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200">
              <a:solidFill>
                <a:srgbClr val="F9F5E4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3198" y="2124147"/>
            <a:ext cx="4263546" cy="3533703"/>
          </a:xfrm>
          <a:prstGeom prst="rect">
            <a:avLst/>
          </a:prstGeom>
          <a:solidFill>
            <a:srgbClr val="F9F5E4"/>
          </a:solidFill>
          <a:ln>
            <a:solidFill>
              <a:srgbClr val="EADC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6890" y="381000"/>
            <a:ext cx="4112260" cy="251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90000"/>
              </a:lnSpc>
            </a:pPr>
            <a:r>
              <a:rPr lang="en-US" altLang="zh-CN" sz="1100">
                <a:solidFill>
                  <a:srgbClr val="F9F5E4"/>
                </a:solidFill>
                <a:cs typeface="+mn-ea"/>
                <a:sym typeface="+mn-lt"/>
              </a:rPr>
              <a:t>INTANGIBLE CULTURAL HERITAGE: CARVED LACQUER</a:t>
            </a:r>
            <a:endParaRPr lang="en-US" altLang="zh-CN" sz="1100">
              <a:solidFill>
                <a:srgbClr val="F9F5E4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8415" y="2330450"/>
            <a:ext cx="3845560" cy="3098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09285" y="2737485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</a:rPr>
              <a:t>Every turn of its chisel etches the adaptability and transcendence of Chinese civilization—layer by layer, stroke by stroke.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rgbClr val="EADCC8"/>
                </a:solidFill>
                <a:latin typeface="Times New Roman" panose="02020603050405020304" charset="0"/>
                <a:cs typeface="Times New Roman" panose="02020603050405020304" charset="0"/>
              </a:rPr>
              <a:t>Our task is not merely to describe, but to make the whispers of lacquer artisans resonate across languages.</a:t>
            </a:r>
            <a:endParaRPr lang="en-US" altLang="zh-CN" sz="2400">
              <a:solidFill>
                <a:srgbClr val="EADCC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10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11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12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13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14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15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16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17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18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19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2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20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21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22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23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24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25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26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27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28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29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3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30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31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32.xml><?xml version="1.0" encoding="utf-8"?>
<p:tagLst xmlns:p="http://schemas.openxmlformats.org/presentationml/2006/main">
  <p:tag name="KSO_WM_DIAGRAM_VIRTUALLY_FRAME" val="{&quot;height&quot;:478.6,&quot;left&quot;:33.35,&quot;top&quot;:49.8,&quot;width&quot;:886}"/>
</p:tagLst>
</file>

<file path=ppt/tags/tag33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746347530142_1_1"/>
  <p:tag name="KSO_WM_DIAGRAM_VIRTUALLY_FRAME" val="{&quot;height&quot;:50.8,&quot;left&quot;:105.5,&quot;top&quot;:463.8,&quot;width&quot;:773.9}"/>
</p:tagLst>
</file>

<file path=ppt/tags/tag34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746347536412_1_1"/>
  <p:tag name="KSO_WM_DIAGRAM_VIRTUALLY_FRAME" val="{&quot;height&quot;:50.8,&quot;left&quot;:105.5,&quot;top&quot;:463.8,&quot;width&quot;:773.9}"/>
</p:tagLst>
</file>

<file path=ppt/tags/tag35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746347542574_1_1"/>
  <p:tag name="KSO_WM_DIAGRAM_VIRTUALLY_FRAME" val="{&quot;height&quot;:50.8,&quot;left&quot;:105.5,&quot;top&quot;:463.8,&quot;width&quot;:773.9}"/>
</p:tagLst>
</file>

<file path=ppt/tags/tag36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746347626490_1_1"/>
  <p:tag name="KSO_WM_DIAGRAM_VIRTUALLY_FRAME" val="{&quot;height&quot;:50.8,&quot;left&quot;:105.5,&quot;top&quot;:463.8,&quot;width&quot;:773.9}"/>
</p:tagLst>
</file>

<file path=ppt/tags/tag37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746347662370_1_1"/>
  <p:tag name="KSO_WM_DIAGRAM_VIRTUALLY_FRAME" val="{&quot;height&quot;:50.8,&quot;left&quot;:105.5,&quot;top&quot;:463.8,&quot;width&quot;:773.9}"/>
</p:tagLst>
</file>

<file path=ppt/tags/tag38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746347702462_1_1"/>
  <p:tag name="KSO_WM_DIAGRAM_VIRTUALLY_FRAME" val="{&quot;height&quot;:50.8,&quot;left&quot;:105.5,&quot;top&quot;:463.8,&quot;width&quot;:773.9}"/>
</p:tagLst>
</file>

<file path=ppt/tags/tag39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jb3VudCI6MiwiaGRpZCI6IjJjMTc2ODc5YjgyZjhmMzFhMmQ3ZDgwNDFiNDU3Yjg3IiwidXNlckNvdW50IjoxfQ=="/>
</p:tagLst>
</file>

<file path=ppt/tags/tag4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5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6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7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8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ags/tag9.xml><?xml version="1.0" encoding="utf-8"?>
<p:tagLst xmlns:p="http://schemas.openxmlformats.org/presentationml/2006/main">
  <p:tag name="KSO_WM_DIAGRAM_VIRTUALLY_FRAME" val="{&quot;height&quot;:431.35307086614176,&quot;left&quot;:-304.73818897637796,&quot;top&quot;:65.52055118110233,&quot;width&quot;:1177.6322047244096}"/>
</p:tagLst>
</file>

<file path=ppt/theme/theme1.xml><?xml version="1.0" encoding="utf-8"?>
<a:theme xmlns:a="http://schemas.openxmlformats.org/drawingml/2006/main" name="第一PPT，www.1ppt.com">
  <a:themeElements>
    <a:clrScheme name="awbg435o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C8E9F4"/>
      </a:accent1>
      <a:accent2>
        <a:srgbClr val="FDD0CD"/>
      </a:accent2>
      <a:accent3>
        <a:srgbClr val="B4D8A0"/>
      </a:accent3>
      <a:accent4>
        <a:srgbClr val="818181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592f1d68-8a07-4c30-8302-bab1f1d3b4a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1F6E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92f1d68-8a07-4c30-8302-bab1f1d3b4a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MiSans Light"/>
        <a:font script="Hebr" typeface="MiSans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MiSans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Sans Light"/>
        <a:ea typeface="MiSans Light"/>
        <a:cs typeface="Arial"/>
        <a:font script="Jpan" typeface="ＭＳ Ｐゴシック"/>
        <a:font script="Hang" typeface="맑은 고딕"/>
        <a:font script="Hans" typeface="MiSans Light"/>
        <a:font script="Hant" typeface="新細明體"/>
        <a:font script="Arab" typeface="MiSans Light"/>
        <a:font script="Hebr" typeface="MiSans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2875</Words>
  <Application>WPS 演示</Application>
  <PresentationFormat>宽屏</PresentationFormat>
  <Paragraphs>135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MiSans Light</vt:lpstr>
      <vt:lpstr>Times New Roman</vt:lpstr>
      <vt:lpstr>字体家AI造字剑客</vt:lpstr>
      <vt:lpstr>微软雅黑</vt:lpstr>
      <vt:lpstr>Arial Unicode MS</vt:lpstr>
      <vt:lpstr>DeepSeek-CJK-patch</vt:lpstr>
      <vt:lpstr>Segoe Print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大气中国风</dc:title>
  <dc:creator>第一PPT</dc:creator>
  <cp:keywords>www.1ppt.com</cp:keywords>
  <dc:description>www.1ppt.com</dc:description>
  <cp:lastModifiedBy>Noms</cp:lastModifiedBy>
  <cp:revision>249</cp:revision>
  <dcterms:created xsi:type="dcterms:W3CDTF">2022-06-27T07:27:00Z</dcterms:created>
  <dcterms:modified xsi:type="dcterms:W3CDTF">2025-05-04T08:52:17Z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40DCB20F6516497DBCBF3B6DFF6BBFF9</vt:lpwstr>
  </property>
  <property fmtid="{D5CDD505-2E9C-101B-9397-08002B2CF9AE}" pid="3" name="KSOProductBuildVer">
    <vt:lpwstr>2052-12.1.0.20784</vt:lpwstr>
  </property>
  <property fmtid="{D5CDD505-2E9C-101B-9397-08002B2CF9AE}" pid="4" name="KSOTemplateUUID">
    <vt:lpwstr>v1.0_mb_EjSSpJxie5Ld0zY0gReAeA==</vt:lpwstr>
  </property>
</Properties>
</file>