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74" r:id="rId13"/>
    <p:sldId id="264" r:id="rId14"/>
    <p:sldId id="265" r:id="rId15"/>
    <p:sldId id="266" r:id="rId16"/>
    <p:sldId id="267" r:id="rId17"/>
    <p:sldId id="268" r:id="rId18"/>
    <p:sldId id="273" r:id="rId19"/>
  </p:sldIdLst>
  <p:sldSz cx="9144000" cy="5143500"/>
  <p:notesSz cx="5143500" cy="9144000"/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4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image" Target="../media/image8.png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image" Target="../media/image7.png"/><Relationship Id="rId10" Type="http://schemas.openxmlformats.org/officeDocument/2006/relationships/tags" Target="../tags/tag2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24400" y="238125"/>
            <a:ext cx="4181475" cy="4667250"/>
          </a:xfrm>
          <a:prstGeom prst="roundRect">
            <a:avLst>
              <a:gd name="adj" fmla="val 3415"/>
            </a:avLst>
          </a:prstGeom>
        </p:spPr>
      </p:pic>
      <p:sp>
        <p:nvSpPr>
          <p:cNvPr id="4" name="Text 1"/>
          <p:cNvSpPr/>
          <p:nvPr/>
        </p:nvSpPr>
        <p:spPr>
          <a:xfrm>
            <a:off x="390525" y="951548"/>
            <a:ext cx="4010025" cy="1333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Kommunikative Funktion 翻译理论</a:t>
            </a:r>
            <a:endParaRPr lang="en-US" sz="3750" dirty="0"/>
          </a:p>
        </p:txBody>
      </p:sp>
      <p:sp>
        <p:nvSpPr>
          <p:cNvPr id="5" name="Text 2"/>
          <p:cNvSpPr/>
          <p:nvPr/>
        </p:nvSpPr>
        <p:spPr>
          <a:xfrm>
            <a:off x="476250" y="2833688"/>
            <a:ext cx="4010025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5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解析Hönig/Kußmaul理论与实践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476250" y="4271963"/>
            <a:ext cx="3924300" cy="4763"/>
          </a:xfrm>
          <a:prstGeom prst="rect">
            <a:avLst/>
          </a:prstGeom>
          <a:solidFill>
            <a:srgbClr val="262C5B"/>
          </a:solidFill>
        </p:spPr>
      </p:sp>
      <p:sp>
        <p:nvSpPr>
          <p:cNvPr id="7" name="Text 4"/>
          <p:cNvSpPr/>
          <p:nvPr/>
        </p:nvSpPr>
        <p:spPr>
          <a:xfrm>
            <a:off x="476250" y="4410075"/>
            <a:ext cx="3924300" cy="1619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275"/>
              </a:lnSpc>
              <a:buNone/>
            </a:pPr>
            <a:r>
              <a:rPr lang="zh-CN" altLang="en-US" sz="900" dirty="0"/>
              <a:t>符唯</a:t>
            </a:r>
            <a:r>
              <a:rPr lang="en-US" altLang="zh-CN" sz="900" dirty="0"/>
              <a:t> 2025.4.2</a:t>
            </a:r>
            <a:endParaRPr lang="en-US" altLang="zh-CN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125" y="238125"/>
            <a:ext cx="8667750" cy="4667250"/>
          </a:xfrm>
          <a:prstGeom prst="roundRect">
            <a:avLst>
              <a:gd name="adj" fmla="val 3060"/>
            </a:avLst>
          </a:prstGeom>
        </p:spPr>
      </p:pic>
      <p:sp>
        <p:nvSpPr>
          <p:cNvPr id="4" name="Shape 1"/>
          <p:cNvSpPr/>
          <p:nvPr/>
        </p:nvSpPr>
        <p:spPr>
          <a:xfrm>
            <a:off x="476250" y="3162300"/>
            <a:ext cx="5238750" cy="1504950"/>
          </a:xfrm>
          <a:prstGeom prst="roundRect">
            <a:avLst>
              <a:gd name="adj" fmla="val 9495"/>
            </a:avLst>
          </a:prstGeom>
          <a:solidFill>
            <a:srgbClr val="FFFFFF"/>
          </a:solidFill>
        </p:spPr>
      </p:sp>
      <p:sp>
        <p:nvSpPr>
          <p:cNvPr id="5" name="Text 2"/>
          <p:cNvSpPr/>
          <p:nvPr/>
        </p:nvSpPr>
        <p:spPr>
          <a:xfrm>
            <a:off x="1471295" y="3259455"/>
            <a:ext cx="4187825" cy="11995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跨文化交流挑战</a:t>
            </a:r>
            <a:endParaRPr lang="en-US" sz="2475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3450"/>
              </a:lnSpc>
              <a:buNone/>
            </a:pPr>
            <a:r>
              <a:rPr lang="en-US" sz="2475" dirty="0"/>
              <a:t>Herausforderungen der interkulturellen Kommunikation</a:t>
            </a:r>
            <a:endParaRPr lang="en-US" sz="2475" dirty="0"/>
          </a:p>
        </p:txBody>
      </p:sp>
      <p:sp>
        <p:nvSpPr>
          <p:cNvPr id="6" name="Text 3"/>
          <p:cNvSpPr/>
          <p:nvPr/>
        </p:nvSpPr>
        <p:spPr>
          <a:xfrm>
            <a:off x="857250" y="4095750"/>
            <a:ext cx="44767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857250" y="3543300"/>
            <a:ext cx="685800" cy="4381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 /</a:t>
            </a:r>
            <a:endParaRPr lang="en-US" sz="24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 1"/>
          <p:cNvSpPr/>
          <p:nvPr/>
        </p:nvSpPr>
        <p:spPr>
          <a:xfrm>
            <a:off x="4714875" y="476250"/>
            <a:ext cx="3952875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文化差异与语言习惯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4714875" y="933450"/>
            <a:ext cx="3952875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rcRect l="7143" r="7143"/>
          <a:stretch>
            <a:fillRect/>
          </a:stretch>
        </p:blipFill>
        <p:spPr>
          <a:xfrm>
            <a:off x="238125" y="238125"/>
            <a:ext cx="4000500" cy="4667250"/>
          </a:xfrm>
          <a:prstGeom prst="roundRect">
            <a:avLst>
              <a:gd name="adj" fmla="val 3570"/>
            </a:avLst>
          </a:prstGeom>
        </p:spPr>
      </p:pic>
      <p:sp>
        <p:nvSpPr>
          <p:cNvPr id="6" name="Shape 3"/>
          <p:cNvSpPr/>
          <p:nvPr/>
        </p:nvSpPr>
        <p:spPr>
          <a:xfrm>
            <a:off x="4714875" y="3524250"/>
            <a:ext cx="3952875" cy="4763"/>
          </a:xfrm>
          <a:prstGeom prst="rect">
            <a:avLst/>
          </a:prstGeom>
          <a:solidFill>
            <a:srgbClr val="262C5B"/>
          </a:solidFill>
        </p:spPr>
      </p:sp>
      <p:sp>
        <p:nvSpPr>
          <p:cNvPr id="7" name="Text 4"/>
          <p:cNvSpPr/>
          <p:nvPr/>
        </p:nvSpPr>
        <p:spPr>
          <a:xfrm>
            <a:off x="4714875" y="3719512"/>
            <a:ext cx="3952875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不同文化背景下的符号、颜色和图案含义各异，需谨慎选择，避免误解。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 1"/>
          <p:cNvSpPr/>
          <p:nvPr/>
        </p:nvSpPr>
        <p:spPr>
          <a:xfrm>
            <a:off x="476250" y="476250"/>
            <a:ext cx="257175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案例研究 - 克服挑战策略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476250" y="1333500"/>
            <a:ext cx="25717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rcRect t="38496" b="38496"/>
          <a:stretch>
            <a:fillRect/>
          </a:stretch>
        </p:blipFill>
        <p:spPr>
          <a:xfrm>
            <a:off x="3286125" y="476250"/>
            <a:ext cx="5381625" cy="1238250"/>
          </a:xfrm>
          <a:prstGeom prst="roundRect">
            <a:avLst>
              <a:gd name="adj" fmla="val 11540"/>
            </a:avLst>
          </a:prstGeom>
        </p:spPr>
      </p:pic>
      <p:sp>
        <p:nvSpPr>
          <p:cNvPr id="6" name="Shape 3"/>
          <p:cNvSpPr/>
          <p:nvPr/>
        </p:nvSpPr>
        <p:spPr>
          <a:xfrm>
            <a:off x="476250" y="1952625"/>
            <a:ext cx="2571750" cy="2652713"/>
          </a:xfrm>
          <a:prstGeom prst="roundRect">
            <a:avLst>
              <a:gd name="adj" fmla="val 4445"/>
            </a:avLst>
          </a:prstGeom>
          <a:solidFill>
            <a:srgbClr val="EFF4F7"/>
          </a:solidFill>
        </p:spPr>
      </p:sp>
      <p:sp>
        <p:nvSpPr>
          <p:cNvPr id="7" name="Shape 4"/>
          <p:cNvSpPr/>
          <p:nvPr/>
        </p:nvSpPr>
        <p:spPr>
          <a:xfrm>
            <a:off x="714375" y="2190750"/>
            <a:ext cx="333375" cy="333375"/>
          </a:xfrm>
          <a:prstGeom prst="ellipse">
            <a:avLst/>
          </a:prstGeom>
          <a:solidFill>
            <a:srgbClr val="FFFFFF"/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813" y="2262188"/>
            <a:ext cx="190500" cy="1905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14375" y="3476625"/>
            <a:ext cx="20955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文化差异识别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714375" y="3790950"/>
            <a:ext cx="20955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理解并尊重目标文化的价值观和习俗是关键。例如，西方文化注重个人主义，而东方文化可能更强调集体主义。</a:t>
            </a:r>
            <a:endParaRPr lang="en-US" sz="900" dirty="0"/>
          </a:p>
        </p:txBody>
      </p:sp>
      <p:sp>
        <p:nvSpPr>
          <p:cNvPr id="11" name="Shape 7"/>
          <p:cNvSpPr/>
          <p:nvPr/>
        </p:nvSpPr>
        <p:spPr>
          <a:xfrm>
            <a:off x="3286125" y="1952625"/>
            <a:ext cx="2571750" cy="2652713"/>
          </a:xfrm>
          <a:prstGeom prst="roundRect">
            <a:avLst>
              <a:gd name="adj" fmla="val 4445"/>
            </a:avLst>
          </a:prstGeom>
          <a:solidFill>
            <a:srgbClr val="EFF4F7"/>
          </a:solidFill>
        </p:spPr>
      </p:sp>
      <p:sp>
        <p:nvSpPr>
          <p:cNvPr id="12" name="Shape 8"/>
          <p:cNvSpPr/>
          <p:nvPr/>
        </p:nvSpPr>
        <p:spPr>
          <a:xfrm>
            <a:off x="3524250" y="2190750"/>
            <a:ext cx="333375" cy="333375"/>
          </a:xfrm>
          <a:prstGeom prst="ellipse">
            <a:avLst/>
          </a:prstGeom>
          <a:solidFill>
            <a:srgbClr val="FFFFFF"/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5688" y="2262188"/>
            <a:ext cx="190500" cy="19050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524250" y="3476625"/>
            <a:ext cx="20955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语言习惯调整</a:t>
            </a:r>
            <a:endParaRPr lang="en-US" sz="1350" dirty="0"/>
          </a:p>
        </p:txBody>
      </p:sp>
      <p:sp>
        <p:nvSpPr>
          <p:cNvPr id="15" name="Text 10"/>
          <p:cNvSpPr/>
          <p:nvPr/>
        </p:nvSpPr>
        <p:spPr>
          <a:xfrm>
            <a:off x="3524250" y="3790950"/>
            <a:ext cx="20955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调整语言风格以匹配目标语言的习惯，如直译可能造成误解，需灵活运用意译，确保信息传达无误。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6096000" y="1952625"/>
            <a:ext cx="2571750" cy="2652713"/>
          </a:xfrm>
          <a:prstGeom prst="roundRect">
            <a:avLst>
              <a:gd name="adj" fmla="val 4445"/>
            </a:avLst>
          </a:prstGeom>
          <a:solidFill>
            <a:srgbClr val="EFF4F7"/>
          </a:solidFill>
        </p:spPr>
      </p:sp>
      <p:sp>
        <p:nvSpPr>
          <p:cNvPr id="17" name="Shape 12"/>
          <p:cNvSpPr/>
          <p:nvPr/>
        </p:nvSpPr>
        <p:spPr>
          <a:xfrm>
            <a:off x="6334125" y="2190750"/>
            <a:ext cx="333375" cy="333375"/>
          </a:xfrm>
          <a:prstGeom prst="ellipse">
            <a:avLst/>
          </a:prstGeom>
          <a:solidFill>
            <a:srgbClr val="FFFFFF"/>
          </a:solidFill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5563" y="2262188"/>
            <a:ext cx="190500" cy="19050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334125" y="3476625"/>
            <a:ext cx="20955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情境敏感翻译</a:t>
            </a:r>
            <a:endParaRPr lang="en-US" sz="1350" dirty="0"/>
          </a:p>
        </p:txBody>
      </p:sp>
      <p:sp>
        <p:nvSpPr>
          <p:cNvPr id="20" name="Text 14"/>
          <p:cNvSpPr/>
          <p:nvPr/>
        </p:nvSpPr>
        <p:spPr>
          <a:xfrm>
            <a:off x="6334125" y="3790950"/>
            <a:ext cx="20955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考虑翻译时的情境因素，如正式或非正式场合，确保翻译既准确又得体，避免文化冒犯。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125" y="238125"/>
            <a:ext cx="8667750" cy="4667250"/>
          </a:xfrm>
          <a:prstGeom prst="roundRect">
            <a:avLst>
              <a:gd name="adj" fmla="val 3060"/>
            </a:avLst>
          </a:prstGeom>
        </p:spPr>
      </p:pic>
      <p:sp>
        <p:nvSpPr>
          <p:cNvPr id="4" name="Shape 1"/>
          <p:cNvSpPr/>
          <p:nvPr/>
        </p:nvSpPr>
        <p:spPr>
          <a:xfrm>
            <a:off x="476250" y="3162300"/>
            <a:ext cx="5238750" cy="1504950"/>
          </a:xfrm>
          <a:prstGeom prst="roundRect">
            <a:avLst>
              <a:gd name="adj" fmla="val 9495"/>
            </a:avLst>
          </a:prstGeom>
          <a:solidFill>
            <a:srgbClr val="FFFFFF"/>
          </a:solidFill>
        </p:spPr>
      </p:sp>
      <p:sp>
        <p:nvSpPr>
          <p:cNvPr id="5" name="Text 2"/>
          <p:cNvSpPr/>
          <p:nvPr/>
        </p:nvSpPr>
        <p:spPr>
          <a:xfrm>
            <a:off x="1598930" y="3657600"/>
            <a:ext cx="3790950" cy="4381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总结与讨论</a:t>
            </a:r>
            <a:endParaRPr lang="en-US" sz="2475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3450"/>
              </a:lnSpc>
              <a:buNone/>
            </a:pPr>
            <a:r>
              <a:rPr lang="en-US" sz="2475" dirty="0"/>
              <a:t>Zusammenfassung und Diskussion</a:t>
            </a:r>
            <a:endParaRPr lang="en-US" sz="2475" dirty="0"/>
          </a:p>
        </p:txBody>
      </p:sp>
      <p:sp>
        <p:nvSpPr>
          <p:cNvPr id="6" name="Text 3"/>
          <p:cNvSpPr/>
          <p:nvPr/>
        </p:nvSpPr>
        <p:spPr>
          <a:xfrm>
            <a:off x="857250" y="4095750"/>
            <a:ext cx="44767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857250" y="3543300"/>
            <a:ext cx="685800" cy="4381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 /</a:t>
            </a:r>
            <a:endParaRPr lang="en-US" sz="24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 t="3571" b="3571"/>
          <a:stretch>
            <a:fillRect/>
          </a:stretch>
        </p:blipFill>
        <p:spPr>
          <a:xfrm>
            <a:off x="0" y="0"/>
            <a:ext cx="9144000" cy="12382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理论重要性回顾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000250"/>
            <a:ext cx="8382000" cy="23717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5313" y="32432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传达信息意图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95313" y="3533775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翻译不仅需要准确传达原文信息，更重要的是传递作者的意图与情感，确保信息的完整性和准确性。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595313" y="217170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跨文化桥梁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595313" y="246221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r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翻译作为跨文化的桥梁，帮助人们理解并尊重不同文化背景下的交际规范与习惯，促进文化交流。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6186488" y="2171700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调整翻译策略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6186488" y="2462213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根据特定受众和情境灵活调整翻译策略，以实现更有效的沟通，满足不同需求。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6186488" y="3243263"/>
            <a:ext cx="2362200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持续学习提升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6186488" y="3533775"/>
            <a:ext cx="2362200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在全球化背景下，翻译者需要不断学习新知识，提升跨文化交流能力，适应不断变化的环境。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24400" y="238125"/>
            <a:ext cx="4181475" cy="4667250"/>
          </a:xfrm>
          <a:prstGeom prst="roundRect">
            <a:avLst>
              <a:gd name="adj" fmla="val 3415"/>
            </a:avLst>
          </a:prstGeom>
        </p:spPr>
      </p:pic>
      <p:sp>
        <p:nvSpPr>
          <p:cNvPr id="4" name="Text 1"/>
          <p:cNvSpPr/>
          <p:nvPr/>
        </p:nvSpPr>
        <p:spPr>
          <a:xfrm>
            <a:off x="476250" y="1914525"/>
            <a:ext cx="4010025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3750" dirty="0"/>
              <a:t>Vielen Dank.</a:t>
            </a:r>
            <a:endParaRPr lang="en-US" sz="3750" dirty="0"/>
          </a:p>
        </p:txBody>
      </p:sp>
      <p:sp>
        <p:nvSpPr>
          <p:cNvPr id="5" name="Text 2"/>
          <p:cNvSpPr/>
          <p:nvPr/>
        </p:nvSpPr>
        <p:spPr>
          <a:xfrm>
            <a:off x="476250" y="2390775"/>
            <a:ext cx="4010025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4686300"/>
            <a:ext cx="4010025" cy="21907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725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" y="-47625"/>
            <a:ext cx="9138920" cy="578231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125" y="238125"/>
            <a:ext cx="8667750" cy="1905000"/>
          </a:xfrm>
          <a:prstGeom prst="roundRect">
            <a:avLst>
              <a:gd name="adj" fmla="val 7500"/>
            </a:avLst>
          </a:prstGeom>
        </p:spPr>
      </p:pic>
      <p:sp>
        <p:nvSpPr>
          <p:cNvPr id="4" name="Text 1"/>
          <p:cNvSpPr/>
          <p:nvPr/>
        </p:nvSpPr>
        <p:spPr>
          <a:xfrm>
            <a:off x="238125" y="2524125"/>
            <a:ext cx="1905000" cy="4810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790"/>
              </a:lnSpc>
              <a:buNone/>
            </a:pPr>
            <a:r>
              <a:rPr lang="en-US" sz="27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Content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238125" y="3005138"/>
            <a:ext cx="1905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目录</a:t>
            </a:r>
            <a:endParaRPr lang="en-US" sz="2250" dirty="0"/>
          </a:p>
        </p:txBody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2476500" y="2524125"/>
            <a:ext cx="4763" cy="2428875"/>
          </a:xfrm>
          <a:prstGeom prst="rect">
            <a:avLst/>
          </a:prstGeom>
          <a:solidFill>
            <a:srgbClr val="262C5B"/>
          </a:solidFill>
        </p:spPr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2719388" y="2524125"/>
            <a:ext cx="11906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2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2025" dirty="0"/>
          </a:p>
        </p:txBody>
      </p:sp>
      <p:sp>
        <p:nvSpPr>
          <p:cNvPr id="8" name="Text 5"/>
          <p:cNvSpPr/>
          <p:nvPr>
            <p:custDataLst>
              <p:tags r:id="rId4"/>
            </p:custDataLst>
          </p:nvPr>
        </p:nvSpPr>
        <p:spPr>
          <a:xfrm>
            <a:off x="2608263" y="3405505"/>
            <a:ext cx="1190625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理论概述</a:t>
            </a:r>
            <a:endParaRPr lang="en-US" sz="1350" b="1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875"/>
              </a:lnSpc>
              <a:buNone/>
            </a:pPr>
            <a:r>
              <a:rPr lang="en-US" sz="13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Überblick über die  Theorie</a:t>
            </a:r>
            <a:endParaRPr lang="en-US" sz="1350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875"/>
              </a:lnSpc>
              <a:buNone/>
            </a:pP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2719388" y="3238500"/>
            <a:ext cx="1190625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10" name="Shape 7"/>
          <p:cNvSpPr/>
          <p:nvPr>
            <p:custDataLst>
              <p:tags r:id="rId5"/>
            </p:custDataLst>
          </p:nvPr>
        </p:nvSpPr>
        <p:spPr>
          <a:xfrm>
            <a:off x="4143375" y="2524125"/>
            <a:ext cx="4763" cy="2428875"/>
          </a:xfrm>
          <a:prstGeom prst="rect">
            <a:avLst/>
          </a:prstGeom>
          <a:solidFill>
            <a:srgbClr val="262C5B"/>
          </a:solidFill>
        </p:spPr>
      </p:sp>
      <p:sp>
        <p:nvSpPr>
          <p:cNvPr id="11" name="Text 8"/>
          <p:cNvSpPr/>
          <p:nvPr>
            <p:custDataLst>
              <p:tags r:id="rId6"/>
            </p:custDataLst>
          </p:nvPr>
        </p:nvSpPr>
        <p:spPr>
          <a:xfrm>
            <a:off x="4386263" y="2524125"/>
            <a:ext cx="11906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2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2025" dirty="0"/>
          </a:p>
        </p:txBody>
      </p:sp>
      <p:sp>
        <p:nvSpPr>
          <p:cNvPr id="12" name="Text 9"/>
          <p:cNvSpPr/>
          <p:nvPr>
            <p:custDataLst>
              <p:tags r:id="rId7"/>
            </p:custDataLst>
          </p:nvPr>
        </p:nvSpPr>
        <p:spPr>
          <a:xfrm>
            <a:off x="4386263" y="3267075"/>
            <a:ext cx="1190625" cy="4762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理论框架与应用</a:t>
            </a:r>
            <a:endParaRPr lang="en-US" sz="1350" b="1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875"/>
              </a:lnSpc>
              <a:buNone/>
            </a:pPr>
            <a:r>
              <a:rPr lang="en-US" sz="1350" dirty="0">
                <a:sym typeface="+mn-ea"/>
              </a:rPr>
              <a:t>Praktische Auswirkungen</a:t>
            </a:r>
            <a:endParaRPr lang="en-US" sz="1350" dirty="0"/>
          </a:p>
          <a:p>
            <a:pPr marL="0" indent="0" algn="l">
              <a:lnSpc>
                <a:spcPts val="1875"/>
              </a:lnSpc>
              <a:buNone/>
            </a:pP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4386263" y="3476625"/>
            <a:ext cx="1190625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14" name="Shape 11"/>
          <p:cNvSpPr/>
          <p:nvPr>
            <p:custDataLst>
              <p:tags r:id="rId8"/>
            </p:custDataLst>
          </p:nvPr>
        </p:nvSpPr>
        <p:spPr>
          <a:xfrm>
            <a:off x="5810250" y="2524125"/>
            <a:ext cx="4763" cy="2428875"/>
          </a:xfrm>
          <a:prstGeom prst="rect">
            <a:avLst/>
          </a:prstGeom>
          <a:solidFill>
            <a:srgbClr val="262C5B"/>
          </a:solidFill>
        </p:spPr>
      </p:sp>
      <p:sp>
        <p:nvSpPr>
          <p:cNvPr id="15" name="Text 12"/>
          <p:cNvSpPr/>
          <p:nvPr>
            <p:custDataLst>
              <p:tags r:id="rId9"/>
            </p:custDataLst>
          </p:nvPr>
        </p:nvSpPr>
        <p:spPr>
          <a:xfrm>
            <a:off x="6053138" y="2524125"/>
            <a:ext cx="11906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2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2025" dirty="0"/>
          </a:p>
        </p:txBody>
      </p:sp>
      <p:sp>
        <p:nvSpPr>
          <p:cNvPr id="16" name="Text 13"/>
          <p:cNvSpPr/>
          <p:nvPr>
            <p:custDataLst>
              <p:tags r:id="rId10"/>
            </p:custDataLst>
          </p:nvPr>
        </p:nvSpPr>
        <p:spPr>
          <a:xfrm>
            <a:off x="6005830" y="3180715"/>
            <a:ext cx="1419225" cy="46291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跨文化交流挑战</a:t>
            </a:r>
            <a:endParaRPr lang="en-US" sz="1350" b="1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875"/>
              </a:lnSpc>
              <a:buNone/>
            </a:pPr>
            <a:r>
              <a:rPr lang="en-US" sz="1350" dirty="0"/>
              <a:t>Herausforderungen der interkulturellen Kommunikation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5921375" y="2736215"/>
            <a:ext cx="1449705" cy="69278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18" name="Shape 15"/>
          <p:cNvSpPr/>
          <p:nvPr>
            <p:custDataLst>
              <p:tags r:id="rId11"/>
            </p:custDataLst>
          </p:nvPr>
        </p:nvSpPr>
        <p:spPr>
          <a:xfrm>
            <a:off x="7477125" y="2524125"/>
            <a:ext cx="4763" cy="2428875"/>
          </a:xfrm>
          <a:prstGeom prst="rect">
            <a:avLst/>
          </a:prstGeom>
          <a:solidFill>
            <a:srgbClr val="262C5B"/>
          </a:solidFill>
        </p:spPr>
      </p:sp>
      <p:sp>
        <p:nvSpPr>
          <p:cNvPr id="19" name="Text 16"/>
          <p:cNvSpPr/>
          <p:nvPr>
            <p:custDataLst>
              <p:tags r:id="rId12"/>
            </p:custDataLst>
          </p:nvPr>
        </p:nvSpPr>
        <p:spPr>
          <a:xfrm>
            <a:off x="7720013" y="2524125"/>
            <a:ext cx="11906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2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2025" dirty="0"/>
          </a:p>
        </p:txBody>
      </p:sp>
      <p:sp>
        <p:nvSpPr>
          <p:cNvPr id="20" name="Text 17"/>
          <p:cNvSpPr/>
          <p:nvPr>
            <p:custDataLst>
              <p:tags r:id="rId13"/>
            </p:custDataLst>
          </p:nvPr>
        </p:nvSpPr>
        <p:spPr>
          <a:xfrm>
            <a:off x="7690485" y="3004185"/>
            <a:ext cx="1319530" cy="73914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总结与讨论</a:t>
            </a:r>
            <a:endParaRPr lang="en-US" sz="1350" b="1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1875"/>
              </a:lnSpc>
              <a:buNone/>
            </a:pPr>
            <a:r>
              <a:rPr lang="en-US" sz="1350" dirty="0">
                <a:sym typeface="+mn-ea"/>
              </a:rPr>
              <a:t>Zusammenfassung und Diskussion</a:t>
            </a:r>
            <a:endParaRPr lang="en-US" sz="1350" dirty="0"/>
          </a:p>
          <a:p>
            <a:pPr marL="0" indent="0" algn="l">
              <a:lnSpc>
                <a:spcPts val="1875"/>
              </a:lnSpc>
              <a:buNone/>
            </a:pP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7714933" y="3310255"/>
            <a:ext cx="1190625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2719388" y="5429250"/>
            <a:ext cx="1190625" cy="3619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850"/>
              </a:lnSpc>
              <a:buNone/>
            </a:pPr>
            <a:endParaRPr lang="en-US" sz="2025" dirty="0"/>
          </a:p>
        </p:txBody>
      </p:sp>
      <p:sp>
        <p:nvSpPr>
          <p:cNvPr id="24" name="Text 21"/>
          <p:cNvSpPr/>
          <p:nvPr/>
        </p:nvSpPr>
        <p:spPr>
          <a:xfrm>
            <a:off x="2719388" y="5848350"/>
            <a:ext cx="1190625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endParaRPr lang="en-US" sz="1350" dirty="0"/>
          </a:p>
        </p:txBody>
      </p:sp>
      <p:sp>
        <p:nvSpPr>
          <p:cNvPr id="25" name="Text 22"/>
          <p:cNvSpPr/>
          <p:nvPr/>
        </p:nvSpPr>
        <p:spPr>
          <a:xfrm>
            <a:off x="2719388" y="6143625"/>
            <a:ext cx="1190625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125" y="238125"/>
            <a:ext cx="8667750" cy="4667250"/>
          </a:xfrm>
          <a:prstGeom prst="roundRect">
            <a:avLst>
              <a:gd name="adj" fmla="val 3060"/>
            </a:avLst>
          </a:prstGeom>
        </p:spPr>
      </p:pic>
      <p:sp>
        <p:nvSpPr>
          <p:cNvPr id="4" name="Shape 1"/>
          <p:cNvSpPr/>
          <p:nvPr/>
        </p:nvSpPr>
        <p:spPr>
          <a:xfrm>
            <a:off x="476250" y="3162300"/>
            <a:ext cx="5238750" cy="1504950"/>
          </a:xfrm>
          <a:prstGeom prst="roundRect">
            <a:avLst>
              <a:gd name="adj" fmla="val 9495"/>
            </a:avLst>
          </a:prstGeom>
          <a:solidFill>
            <a:srgbClr val="FFFFFF"/>
          </a:solidFill>
        </p:spPr>
      </p:sp>
      <p:sp>
        <p:nvSpPr>
          <p:cNvPr id="5" name="Text 2"/>
          <p:cNvSpPr/>
          <p:nvPr/>
        </p:nvSpPr>
        <p:spPr>
          <a:xfrm>
            <a:off x="1543050" y="3451860"/>
            <a:ext cx="3850640" cy="109664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理论概述 </a:t>
            </a:r>
            <a:endParaRPr lang="en-US" sz="2475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3450"/>
              </a:lnSpc>
              <a:buNone/>
            </a:pPr>
            <a:r>
              <a:rPr lang="en-US" sz="2475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 Überblick über die  Theorie</a:t>
            </a:r>
            <a:endParaRPr lang="en-US" sz="2475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57250" y="4095750"/>
            <a:ext cx="44767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857250" y="3543300"/>
            <a:ext cx="685800" cy="4381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 /</a:t>
            </a:r>
            <a:endParaRPr lang="en-US" sz="24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Hönig和Kußmaul简介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>
            <p:custDataLst>
              <p:tags r:id="rId2"/>
            </p:custDataLst>
          </p:nvPr>
        </p:nvSpPr>
        <p:spPr>
          <a:xfrm>
            <a:off x="5715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学者背景</a:t>
            </a:r>
            <a:endParaRPr lang="en-US" sz="1200" dirty="0"/>
          </a:p>
        </p:txBody>
      </p:sp>
      <p:sp>
        <p:nvSpPr>
          <p:cNvPr id="7" name="Text 4"/>
          <p:cNvSpPr/>
          <p:nvPr>
            <p:custDataLst>
              <p:tags r:id="rId3"/>
            </p:custDataLst>
          </p:nvPr>
        </p:nvSpPr>
        <p:spPr>
          <a:xfrm>
            <a:off x="571500" y="2247900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Hönig和Kußmaul是德国翻译理论领域的杰出学者，他们的工作对理解翻译作为跨文化交流工具至关重要。</a:t>
            </a:r>
            <a:endParaRPr lang="en-US" sz="1050" dirty="0"/>
          </a:p>
        </p:txBody>
      </p:sp>
      <p:sp>
        <p:nvSpPr>
          <p:cNvPr id="8" name="Text 5"/>
          <p:cNvSpPr/>
          <p:nvPr>
            <p:custDataLst>
              <p:tags r:id="rId4"/>
            </p:custDataLst>
          </p:nvPr>
        </p:nvSpPr>
        <p:spPr>
          <a:xfrm>
            <a:off x="26670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学术贡献</a:t>
            </a:r>
            <a:endParaRPr lang="en-US" sz="1200" dirty="0"/>
          </a:p>
        </p:txBody>
      </p:sp>
      <p:sp>
        <p:nvSpPr>
          <p:cNvPr id="9" name="Text 6"/>
          <p:cNvSpPr/>
          <p:nvPr>
            <p:custDataLst>
              <p:tags r:id="rId5"/>
            </p:custDataLst>
          </p:nvPr>
        </p:nvSpPr>
        <p:spPr>
          <a:xfrm>
            <a:off x="2667000" y="2247900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他们提出了"Kommunikative Funktion"理论，强调翻译应关注文本在特定语境下的交际功能。</a:t>
            </a:r>
            <a:endParaRPr lang="en-US" sz="1050" dirty="0"/>
          </a:p>
        </p:txBody>
      </p:sp>
      <p:sp>
        <p:nvSpPr>
          <p:cNvPr id="10" name="Text 7"/>
          <p:cNvSpPr/>
          <p:nvPr>
            <p:custDataLst>
              <p:tags r:id="rId6"/>
            </p:custDataLst>
          </p:nvPr>
        </p:nvSpPr>
        <p:spPr>
          <a:xfrm>
            <a:off x="47625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理论影响</a:t>
            </a:r>
            <a:endParaRPr lang="en-US" sz="1200" dirty="0"/>
          </a:p>
        </p:txBody>
      </p:sp>
      <p:sp>
        <p:nvSpPr>
          <p:cNvPr id="11" name="Text 8"/>
          <p:cNvSpPr/>
          <p:nvPr>
            <p:custDataLst>
              <p:tags r:id="rId7"/>
            </p:custDataLst>
          </p:nvPr>
        </p:nvSpPr>
        <p:spPr>
          <a:xfrm>
            <a:off x="4762500" y="2247900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这一理论不仅深化了我们对翻译本质的理解，还指导了翻译实践，特别是在处理跨文化交际时。</a:t>
            </a:r>
            <a:endParaRPr lang="en-US" sz="1050" dirty="0"/>
          </a:p>
        </p:txBody>
      </p:sp>
      <p:sp>
        <p:nvSpPr>
          <p:cNvPr id="12" name="Text 9"/>
          <p:cNvSpPr/>
          <p:nvPr>
            <p:custDataLst>
              <p:tags r:id="rId8"/>
            </p:custDataLst>
          </p:nvPr>
        </p:nvSpPr>
        <p:spPr>
          <a:xfrm>
            <a:off x="6858000" y="2000250"/>
            <a:ext cx="17145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研究领域</a:t>
            </a:r>
            <a:endParaRPr lang="en-US" sz="1200" dirty="0"/>
          </a:p>
        </p:txBody>
      </p:sp>
      <p:sp>
        <p:nvSpPr>
          <p:cNvPr id="13" name="Text 10"/>
          <p:cNvSpPr/>
          <p:nvPr>
            <p:custDataLst>
              <p:tags r:id="rId9"/>
            </p:custDataLst>
          </p:nvPr>
        </p:nvSpPr>
        <p:spPr>
          <a:xfrm>
            <a:off x="6858000" y="2247900"/>
            <a:ext cx="1714500" cy="8382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他们的研究覆盖了从理论探讨到实际翻译技巧的广泛领域，对翻译教育产生了深远影响。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 1"/>
          <p:cNvSpPr/>
          <p:nvPr/>
        </p:nvSpPr>
        <p:spPr>
          <a:xfrm>
            <a:off x="476250" y="476250"/>
            <a:ext cx="2571750" cy="8001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Kommunikative Funktion核心概念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476250" y="1333500"/>
            <a:ext cx="2571750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rcRect t="38496" b="38496"/>
          <a:stretch>
            <a:fillRect/>
          </a:stretch>
        </p:blipFill>
        <p:spPr>
          <a:xfrm>
            <a:off x="3286125" y="476250"/>
            <a:ext cx="5381625" cy="1238250"/>
          </a:xfrm>
          <a:prstGeom prst="roundRect">
            <a:avLst>
              <a:gd name="adj" fmla="val 11540"/>
            </a:avLst>
          </a:prstGeom>
        </p:spPr>
      </p:pic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476250" y="1952625"/>
            <a:ext cx="2571750" cy="2652713"/>
          </a:xfrm>
          <a:prstGeom prst="roundRect">
            <a:avLst>
              <a:gd name="adj" fmla="val 4445"/>
            </a:avLst>
          </a:prstGeom>
          <a:solidFill>
            <a:srgbClr val="EFF4F7"/>
          </a:solidFill>
        </p:spPr>
      </p:sp>
      <p:sp>
        <p:nvSpPr>
          <p:cNvPr id="7" name="Shape 4"/>
          <p:cNvSpPr/>
          <p:nvPr>
            <p:custDataLst>
              <p:tags r:id="rId3"/>
            </p:custDataLst>
          </p:nvPr>
        </p:nvSpPr>
        <p:spPr>
          <a:xfrm>
            <a:off x="714375" y="2190750"/>
            <a:ext cx="333375" cy="333375"/>
          </a:xfrm>
          <a:prstGeom prst="ellipse">
            <a:avLst/>
          </a:prstGeom>
          <a:solidFill>
            <a:srgbClr val="FFFFFF"/>
          </a:solidFill>
        </p:spPr>
      </p:sp>
      <p:pic>
        <p:nvPicPr>
          <p:cNvPr id="8" name="Image 1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785813" y="2262188"/>
            <a:ext cx="190500" cy="190500"/>
          </a:xfrm>
          <a:prstGeom prst="rect">
            <a:avLst/>
          </a:prstGeom>
        </p:spPr>
      </p:pic>
      <p:sp>
        <p:nvSpPr>
          <p:cNvPr id="9" name="Text 5"/>
          <p:cNvSpPr/>
          <p:nvPr>
            <p:custDataLst>
              <p:tags r:id="rId6"/>
            </p:custDataLst>
          </p:nvPr>
        </p:nvSpPr>
        <p:spPr>
          <a:xfrm>
            <a:off x="721995" y="3512185"/>
            <a:ext cx="2087880" cy="20256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定义与理解 Definition und Verständnis</a:t>
            </a:r>
            <a:endParaRPr lang="en-US" sz="1350" b="1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0" name="Text 6"/>
          <p:cNvSpPr/>
          <p:nvPr>
            <p:custDataLst>
              <p:tags r:id="rId7"/>
            </p:custDataLst>
          </p:nvPr>
        </p:nvSpPr>
        <p:spPr>
          <a:xfrm>
            <a:off x="714375" y="3790950"/>
            <a:ext cx="20955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Kommunikative Funktion强调文本在特定语境下的交际目的，超越字面翻译，关注信息传递的本质。</a:t>
            </a:r>
            <a:endParaRPr lang="en-US" sz="900" dirty="0"/>
          </a:p>
        </p:txBody>
      </p:sp>
      <p:sp>
        <p:nvSpPr>
          <p:cNvPr id="11" name="Shape 7"/>
          <p:cNvSpPr/>
          <p:nvPr>
            <p:custDataLst>
              <p:tags r:id="rId8"/>
            </p:custDataLst>
          </p:nvPr>
        </p:nvSpPr>
        <p:spPr>
          <a:xfrm>
            <a:off x="3286125" y="1952625"/>
            <a:ext cx="2571750" cy="2652713"/>
          </a:xfrm>
          <a:prstGeom prst="roundRect">
            <a:avLst>
              <a:gd name="adj" fmla="val 4445"/>
            </a:avLst>
          </a:prstGeom>
          <a:solidFill>
            <a:srgbClr val="EFF4F7"/>
          </a:solidFill>
        </p:spPr>
      </p:sp>
      <p:sp>
        <p:nvSpPr>
          <p:cNvPr id="12" name="Shape 8"/>
          <p:cNvSpPr/>
          <p:nvPr>
            <p:custDataLst>
              <p:tags r:id="rId9"/>
            </p:custDataLst>
          </p:nvPr>
        </p:nvSpPr>
        <p:spPr>
          <a:xfrm>
            <a:off x="3524250" y="2190750"/>
            <a:ext cx="333375" cy="333375"/>
          </a:xfrm>
          <a:prstGeom prst="ellipse">
            <a:avLst/>
          </a:prstGeom>
          <a:solidFill>
            <a:srgbClr val="FFFFFF"/>
          </a:solidFill>
        </p:spPr>
      </p:sp>
      <p:pic>
        <p:nvPicPr>
          <p:cNvPr id="13" name="Image 2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3595688" y="2262188"/>
            <a:ext cx="190500" cy="190500"/>
          </a:xfrm>
          <a:prstGeom prst="rect">
            <a:avLst/>
          </a:prstGeom>
        </p:spPr>
      </p:pic>
      <p:sp>
        <p:nvSpPr>
          <p:cNvPr id="14" name="Text 9"/>
          <p:cNvSpPr/>
          <p:nvPr>
            <p:custDataLst>
              <p:tags r:id="rId12"/>
            </p:custDataLst>
          </p:nvPr>
        </p:nvSpPr>
        <p:spPr>
          <a:xfrm>
            <a:off x="3524250" y="3476625"/>
            <a:ext cx="20955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跨文化视角Interkulturelle Perspektive</a:t>
            </a:r>
            <a:endParaRPr lang="en-US" sz="1350" b="1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15" name="Text 10"/>
          <p:cNvSpPr/>
          <p:nvPr>
            <p:custDataLst>
              <p:tags r:id="rId13"/>
            </p:custDataLst>
          </p:nvPr>
        </p:nvSpPr>
        <p:spPr>
          <a:xfrm>
            <a:off x="3524250" y="3790950"/>
            <a:ext cx="2095500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该理论特别重视跨文化交际，确保翻译作品在目标文化中产生相似的交际效果。</a:t>
            </a:r>
            <a:endParaRPr lang="en-US" sz="900" dirty="0"/>
          </a:p>
        </p:txBody>
      </p:sp>
      <p:sp>
        <p:nvSpPr>
          <p:cNvPr id="16" name="Shape 11"/>
          <p:cNvSpPr/>
          <p:nvPr>
            <p:custDataLst>
              <p:tags r:id="rId14"/>
            </p:custDataLst>
          </p:nvPr>
        </p:nvSpPr>
        <p:spPr>
          <a:xfrm>
            <a:off x="6096000" y="1952625"/>
            <a:ext cx="2571750" cy="2652713"/>
          </a:xfrm>
          <a:prstGeom prst="roundRect">
            <a:avLst>
              <a:gd name="adj" fmla="val 4445"/>
            </a:avLst>
          </a:prstGeom>
          <a:solidFill>
            <a:srgbClr val="EFF4F7"/>
          </a:solidFill>
        </p:spPr>
      </p:sp>
      <p:sp>
        <p:nvSpPr>
          <p:cNvPr id="17" name="Shape 12"/>
          <p:cNvSpPr/>
          <p:nvPr>
            <p:custDataLst>
              <p:tags r:id="rId15"/>
            </p:custDataLst>
          </p:nvPr>
        </p:nvSpPr>
        <p:spPr>
          <a:xfrm>
            <a:off x="6334125" y="2190750"/>
            <a:ext cx="333375" cy="333375"/>
          </a:xfrm>
          <a:prstGeom prst="ellipse">
            <a:avLst/>
          </a:prstGeom>
          <a:solidFill>
            <a:srgbClr val="FFFFFF"/>
          </a:solidFill>
        </p:spPr>
      </p:sp>
      <p:pic>
        <p:nvPicPr>
          <p:cNvPr id="18" name="Image 3" descr="preencoded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6405563" y="2262188"/>
            <a:ext cx="190500" cy="190500"/>
          </a:xfrm>
          <a:prstGeom prst="rect">
            <a:avLst/>
          </a:prstGeom>
        </p:spPr>
      </p:pic>
      <p:sp>
        <p:nvSpPr>
          <p:cNvPr id="19" name="Text 13"/>
          <p:cNvSpPr/>
          <p:nvPr>
            <p:custDataLst>
              <p:tags r:id="rId18"/>
            </p:custDataLst>
          </p:nvPr>
        </p:nvSpPr>
        <p:spPr>
          <a:xfrm>
            <a:off x="6334125" y="3476625"/>
            <a:ext cx="2095500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实践意义Praktische Auswirkungen</a:t>
            </a:r>
            <a:endParaRPr lang="en-US" sz="1350" b="1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</p:txBody>
      </p:sp>
      <p:sp>
        <p:nvSpPr>
          <p:cNvPr id="20" name="Text 14"/>
          <p:cNvSpPr/>
          <p:nvPr>
            <p:custDataLst>
              <p:tags r:id="rId19"/>
            </p:custDataLst>
          </p:nvPr>
        </p:nvSpPr>
        <p:spPr>
          <a:xfrm>
            <a:off x="6334125" y="3790950"/>
            <a:ext cx="20955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在实际翻译中，需深入理解原文交际意图，灵活调整语言风格，以达到最佳传达效果。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125" y="238125"/>
            <a:ext cx="8667750" cy="4667250"/>
          </a:xfrm>
          <a:prstGeom prst="roundRect">
            <a:avLst>
              <a:gd name="adj" fmla="val 3060"/>
            </a:avLst>
          </a:prstGeom>
        </p:spPr>
      </p:pic>
      <p:sp>
        <p:nvSpPr>
          <p:cNvPr id="4" name="Shape 1"/>
          <p:cNvSpPr/>
          <p:nvPr/>
        </p:nvSpPr>
        <p:spPr>
          <a:xfrm>
            <a:off x="476250" y="3162300"/>
            <a:ext cx="5238750" cy="1504950"/>
          </a:xfrm>
          <a:prstGeom prst="roundRect">
            <a:avLst>
              <a:gd name="adj" fmla="val 9495"/>
            </a:avLst>
          </a:prstGeom>
          <a:solidFill>
            <a:srgbClr val="FFFFFF"/>
          </a:solidFill>
        </p:spPr>
        <p:txBody>
          <a:bodyPr/>
          <a:p>
            <a:endParaRPr lang="zh-CN" altLang="en-US"/>
          </a:p>
        </p:txBody>
      </p:sp>
      <p:sp>
        <p:nvSpPr>
          <p:cNvPr id="5" name="Text 2"/>
          <p:cNvSpPr/>
          <p:nvPr/>
        </p:nvSpPr>
        <p:spPr>
          <a:xfrm>
            <a:off x="1543050" y="3543300"/>
            <a:ext cx="3790950" cy="4381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理论框架与应用</a:t>
            </a:r>
            <a:endParaRPr lang="en-US" sz="2475" dirty="0">
              <a:solidFill>
                <a:srgbClr val="262C5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0"/>
            </a:endParaRPr>
          </a:p>
          <a:p>
            <a:pPr marL="0" indent="0" algn="l">
              <a:lnSpc>
                <a:spcPts val="3450"/>
              </a:lnSpc>
              <a:buNone/>
            </a:pPr>
            <a:r>
              <a:rPr lang="en-US" sz="2475" dirty="0"/>
              <a:t>Praktische Auswirkungen</a:t>
            </a:r>
            <a:endParaRPr lang="en-US" sz="2475" dirty="0"/>
          </a:p>
        </p:txBody>
      </p:sp>
      <p:sp>
        <p:nvSpPr>
          <p:cNvPr id="6" name="Text 3"/>
          <p:cNvSpPr/>
          <p:nvPr/>
        </p:nvSpPr>
        <p:spPr>
          <a:xfrm>
            <a:off x="857250" y="4095750"/>
            <a:ext cx="44767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857250" y="3543300"/>
            <a:ext cx="685800" cy="4381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475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 /</a:t>
            </a:r>
            <a:endParaRPr lang="en-US" sz="24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 1"/>
          <p:cNvSpPr/>
          <p:nvPr/>
        </p:nvSpPr>
        <p:spPr>
          <a:xfrm>
            <a:off x="476250" y="476250"/>
            <a:ext cx="8086725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信息转换过程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476250" y="933450"/>
            <a:ext cx="8086725" cy="2667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71500" y="3257550"/>
            <a:ext cx="2390775" cy="1104900"/>
          </a:xfrm>
          <a:prstGeom prst="roundRect">
            <a:avLst>
              <a:gd name="adj" fmla="val 10345"/>
            </a:avLst>
          </a:prstGeom>
          <a:solidFill>
            <a:srgbClr val="FFFFFF"/>
          </a:solidFill>
        </p:spPr>
      </p:sp>
      <p:sp>
        <p:nvSpPr>
          <p:cNvPr id="6" name="Text 4"/>
          <p:cNvSpPr/>
          <p:nvPr/>
        </p:nvSpPr>
        <p:spPr>
          <a:xfrm>
            <a:off x="762000" y="3448050"/>
            <a:ext cx="1952625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源语言分析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762000" y="3743325"/>
            <a:ext cx="1952625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深入理解原文本的交际意图与文化背景，识别关键信息点。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3376613" y="3257550"/>
            <a:ext cx="2390775" cy="1104900"/>
          </a:xfrm>
          <a:prstGeom prst="roundRect">
            <a:avLst>
              <a:gd name="adj" fmla="val 10345"/>
            </a:avLst>
          </a:prstGeom>
          <a:solidFill>
            <a:srgbClr val="FFFFFF"/>
          </a:solidFill>
        </p:spPr>
      </p:sp>
      <p:sp>
        <p:nvSpPr>
          <p:cNvPr id="9" name="Text 7"/>
          <p:cNvSpPr/>
          <p:nvPr/>
        </p:nvSpPr>
        <p:spPr>
          <a:xfrm>
            <a:off x="3567112" y="3448050"/>
            <a:ext cx="1952625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目标语言重构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3567112" y="3743325"/>
            <a:ext cx="1952625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在尊重原文的基础上，调整语言风格与表达方式，确保目标受众易于接受。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181725" y="3257550"/>
            <a:ext cx="2390775" cy="1104900"/>
          </a:xfrm>
          <a:prstGeom prst="roundRect">
            <a:avLst>
              <a:gd name="adj" fmla="val 10345"/>
            </a:avLst>
          </a:prstGeom>
          <a:solidFill>
            <a:srgbClr val="FFFFFF"/>
          </a:solidFill>
        </p:spPr>
      </p:sp>
      <p:sp>
        <p:nvSpPr>
          <p:cNvPr id="12" name="Text 10"/>
          <p:cNvSpPr/>
          <p:nvPr/>
        </p:nvSpPr>
        <p:spPr>
          <a:xfrm>
            <a:off x="6372225" y="3448050"/>
            <a:ext cx="1952625" cy="238125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875"/>
              </a:lnSpc>
              <a:buNone/>
            </a:pPr>
            <a:r>
              <a:rPr lang="en-US" sz="13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效果验证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6372225" y="3743325"/>
            <a:ext cx="1952625" cy="3810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0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评估翻译后的文本是否达到预期的交际效果，必要时进行微调优化。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实例分析 - 广告文案翻译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000250"/>
            <a:ext cx="8382000" cy="20145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81050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目标群体区分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781050" y="2719388"/>
            <a:ext cx="1557338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针对不同人群调整语言风格，如年轻人喜欢轻松幽默，奢侈品消费者偏好优雅华丽。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2757488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语言风格调整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2757488" y="2719388"/>
            <a:ext cx="155733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根据目标群体的特点，选择合适的语气和词汇，增强文案吸引力。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4733925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文化适应性考虑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4733925" y="2719388"/>
            <a:ext cx="155733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确保文案内容符合目标市场的文化背景，避免文化冲突。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6710363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sz="120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信息一致性保证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6710363" y="2719388"/>
            <a:ext cx="155733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1050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在翻译过程中保持信息的准确性和一致性，确保原有意图得到正确传达。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262C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实例分析 - 广告文案翻译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l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/>
          <p:nvPr>
            <p:custDataLst>
              <p:tags r:id="rId2"/>
            </p:custDataLst>
          </p:nvPr>
        </p:nvSpPr>
        <p:spPr>
          <a:xfrm>
            <a:off x="781050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custDataLst>
              <p:tags r:id="rId3"/>
            </p:custDataLst>
          </p:nvPr>
        </p:nvSpPr>
        <p:spPr>
          <a:xfrm>
            <a:off x="781050" y="2719388"/>
            <a:ext cx="1557338" cy="87630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9" name="Text 5"/>
          <p:cNvSpPr/>
          <p:nvPr>
            <p:custDataLst>
              <p:tags r:id="rId4"/>
            </p:custDataLst>
          </p:nvPr>
        </p:nvSpPr>
        <p:spPr>
          <a:xfrm>
            <a:off x="2757488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endParaRPr lang="en-US" sz="1200" dirty="0"/>
          </a:p>
        </p:txBody>
      </p:sp>
      <p:sp>
        <p:nvSpPr>
          <p:cNvPr id="10" name="Text 6"/>
          <p:cNvSpPr/>
          <p:nvPr>
            <p:custDataLst>
              <p:tags r:id="rId5"/>
            </p:custDataLst>
          </p:nvPr>
        </p:nvSpPr>
        <p:spPr>
          <a:xfrm>
            <a:off x="2757488" y="2719388"/>
            <a:ext cx="155733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1" name="Text 7"/>
          <p:cNvSpPr/>
          <p:nvPr>
            <p:custDataLst>
              <p:tags r:id="rId6"/>
            </p:custDataLst>
          </p:nvPr>
        </p:nvSpPr>
        <p:spPr>
          <a:xfrm>
            <a:off x="4733925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endParaRPr lang="en-US" sz="1200" dirty="0"/>
          </a:p>
        </p:txBody>
      </p:sp>
      <p:sp>
        <p:nvSpPr>
          <p:cNvPr id="12" name="Text 8"/>
          <p:cNvSpPr/>
          <p:nvPr>
            <p:custDataLst>
              <p:tags r:id="rId7"/>
            </p:custDataLst>
          </p:nvPr>
        </p:nvSpPr>
        <p:spPr>
          <a:xfrm>
            <a:off x="4733925" y="2719388"/>
            <a:ext cx="155733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3" name="Text 9"/>
          <p:cNvSpPr/>
          <p:nvPr>
            <p:custDataLst>
              <p:tags r:id="rId8"/>
            </p:custDataLst>
          </p:nvPr>
        </p:nvSpPr>
        <p:spPr>
          <a:xfrm>
            <a:off x="6710363" y="2038350"/>
            <a:ext cx="1557338" cy="252413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90"/>
              </a:lnSpc>
              <a:buNone/>
            </a:pPr>
            <a:endParaRPr lang="en-US" sz="1200" dirty="0"/>
          </a:p>
        </p:txBody>
      </p:sp>
      <p:sp>
        <p:nvSpPr>
          <p:cNvPr id="14" name="Text 10"/>
          <p:cNvSpPr/>
          <p:nvPr>
            <p:custDataLst>
              <p:tags r:id="rId9"/>
            </p:custDataLst>
          </p:nvPr>
        </p:nvSpPr>
        <p:spPr>
          <a:xfrm>
            <a:off x="6710363" y="2719388"/>
            <a:ext cx="1557338" cy="666750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5" name="文本框 14"/>
          <p:cNvSpPr txBox="1"/>
          <p:nvPr/>
        </p:nvSpPr>
        <p:spPr>
          <a:xfrm>
            <a:off x="340995" y="1009650"/>
            <a:ext cx="8514080" cy="3519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针对不同文化背景的受众</a:t>
            </a:r>
            <a:endParaRPr lang="zh-CN" altLang="en-US"/>
          </a:p>
          <a:p>
            <a:r>
              <a:rPr lang="zh-CN" altLang="en-US"/>
              <a:t>面向西方受众</a:t>
            </a:r>
            <a:endParaRPr lang="zh-CN" altLang="en-US"/>
          </a:p>
          <a:p>
            <a:r>
              <a:rPr lang="zh-CN" altLang="en-US"/>
              <a:t>原文（直接坦率）：</a:t>
            </a:r>
            <a:endParaRPr lang="zh-CN" altLang="en-US"/>
          </a:p>
          <a:p>
            <a:r>
              <a:rPr lang="zh-CN" altLang="en-US"/>
              <a:t>Our product is the best on the market. Try it now and see the difference!</a:t>
            </a:r>
            <a:endParaRPr lang="zh-CN" altLang="en-US"/>
          </a:p>
          <a:p>
            <a:r>
              <a:rPr lang="zh-CN" altLang="en-US"/>
              <a:t>Unsere Produkte sind die besten auf dem Markt. Probieren Sie es jetzt aus und sehen Sie den Unterschied</a:t>
            </a:r>
            <a:r>
              <a:rPr lang="en-US" altLang="zh-CN"/>
              <a:t>!</a:t>
            </a:r>
            <a:endParaRPr lang="zh-CN" altLang="en-US"/>
          </a:p>
          <a:p>
            <a:r>
              <a:rPr lang="zh-CN" altLang="en-US"/>
              <a:t>分析：直接表达产品的优势，符合西方文化中直接、坦率的沟通方式。</a:t>
            </a:r>
            <a:endParaRPr lang="zh-CN" altLang="en-US"/>
          </a:p>
          <a:p>
            <a:r>
              <a:rPr lang="zh-CN" altLang="en-US"/>
              <a:t>面向东方受众</a:t>
            </a:r>
            <a:endParaRPr lang="zh-CN" altLang="en-US"/>
          </a:p>
          <a:p>
            <a:r>
              <a:rPr lang="zh-CN" altLang="en-US"/>
              <a:t>原文（含蓄委婉）：我们的产品，历经匠心打造，为您带来非凡体验。诚邀您亲身体验，感受其中的卓越品质。</a:t>
            </a:r>
            <a:endParaRPr lang="zh-CN" altLang="en-US"/>
          </a:p>
          <a:p>
            <a:r>
              <a:rPr lang="zh-CN" altLang="en-US"/>
              <a:t>分析：使用含蓄、委婉的表达方式，强调产品的品质和体验，符合东方文化中注重含蓄和情感共鸣的特点。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10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11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12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13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14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15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16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17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18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19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2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20.xml><?xml version="1.0" encoding="utf-8"?>
<p:tagLst xmlns:p="http://schemas.openxmlformats.org/presentationml/2006/main">
  <p:tag name="KSO_WM_DIAGRAM_VIRTUALLY_FRAME" val="{&quot;height&quot;:85.5,&quot;left&quot;:45,&quot;top&quot;:157.5,&quot;width&quot;:630}"/>
</p:tagLst>
</file>

<file path=ppt/tags/tag21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2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3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4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5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6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7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8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29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3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30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31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32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33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34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35.xml><?xml version="1.0" encoding="utf-8"?>
<p:tagLst xmlns:p="http://schemas.openxmlformats.org/presentationml/2006/main">
  <p:tag name="KSO_WM_DIAGRAM_VIRTUALLY_FRAME" val="{&quot;height&quot;:208.87503937007872,&quot;left&quot;:37.5,&quot;top&quot;:153.75,&quot;width&quot;:645}"/>
</p:tagLst>
</file>

<file path=ppt/tags/tag36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37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38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39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4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40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41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42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43.xml><?xml version="1.0" encoding="utf-8"?>
<p:tagLst xmlns:p="http://schemas.openxmlformats.org/presentationml/2006/main">
  <p:tag name="KSO_WM_DIAGRAM_VIRTUALLY_FRAME" val="{&quot;height&quot;:158.62503937007872,&quot;left&quot;:30,&quot;top&quot;:157.5,&quot;width&quot;:660}"/>
</p:tagLst>
</file>

<file path=ppt/tags/tag44.xml><?xml version="1.0" encoding="utf-8"?>
<p:tagLst xmlns:p="http://schemas.openxmlformats.org/presentationml/2006/main">
  <p:tag name="commondata" val="eyJoZGlkIjoiZTllN2I0NDE1NzNlZDFmZDA3NGEwN2UxNDEzMjk0NTUifQ=="/>
</p:tagLst>
</file>

<file path=ppt/tags/tag5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6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7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8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ags/tag9.xml><?xml version="1.0" encoding="utf-8"?>
<p:tagLst xmlns:p="http://schemas.openxmlformats.org/presentationml/2006/main">
  <p:tag name="KSO_WM_DIAGRAM_VIRTUALLY_FRAME" val="{&quot;height&quot;:191.25,&quot;left&quot;:195,&quot;top&quot;:198.75,&quot;width&quot;:506.6250393700787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WPS 演示</Application>
  <PresentationFormat>On-screen Show (16:9)</PresentationFormat>
  <Paragraphs>168</Paragraphs>
  <Slides>15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微软雅黑</vt:lpstr>
      <vt:lpstr>Calibri</vt:lpstr>
      <vt:lpstr>等线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月</cp:lastModifiedBy>
  <cp:revision>5</cp:revision>
  <dcterms:created xsi:type="dcterms:W3CDTF">2025-04-02T04:51:00Z</dcterms:created>
  <dcterms:modified xsi:type="dcterms:W3CDTF">2025-04-02T15:41:16Z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B33ACE8359214089AF8C3F8DD3103732_13</vt:lpwstr>
  </property>
  <property fmtid="{D5CDD505-2E9C-101B-9397-08002B2CF9AE}" pid="3" name="KSOProductBuildVer">
    <vt:lpwstr>2052-12.1.0.17140</vt:lpwstr>
  </property>
</Properties>
</file>