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52" r:id="rId3"/>
  </p:sldMasterIdLst>
  <p:sldIdLst>
    <p:sldId id="256" r:id="rId4"/>
    <p:sldId id="257" r:id="rId5"/>
    <p:sldId id="302" r:id="rId6"/>
    <p:sldId id="258" r:id="rId7"/>
    <p:sldId id="259" r:id="rId8"/>
    <p:sldId id="260" r:id="rId9"/>
    <p:sldId id="261" r:id="rId10"/>
    <p:sldId id="263" r:id="rId11"/>
    <p:sldId id="262" r:id="rId12"/>
    <p:sldId id="264" r:id="rId13"/>
    <p:sldId id="287" r:id="rId14"/>
    <p:sldId id="301" r:id="rId15"/>
    <p:sldId id="300" r:id="rId16"/>
  </p:sldIdLst>
  <p:sldSz cx="12192000" cy="6858000"/>
  <p:notesSz cx="6858000" cy="9144000"/>
  <p:embeddedFontLst>
    <p:embeddedFont>
      <p:font typeface="OPPOSans H" panose="02010600030101010101" charset="-122"/>
      <p:regular r:id="rId17"/>
    </p:embeddedFont>
    <p:embeddedFont>
      <p:font typeface="Source Han Sans CN Bold" panose="02010600030101010101" charset="-122"/>
      <p:bold r:id="rId18"/>
    </p:embeddedFont>
    <p:embeddedFont>
      <p:font typeface="华文新魏" panose="02010800040101010101" pitchFamily="2" charset="-122"/>
      <p:regular r:id="rId19"/>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1E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6C9B6-EB96-4315-91F4-F3FF7857DF88}" v="1" dt="2025-03-04T04:33:14.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10"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16.jpe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1.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slideLayout" Target="../slideLayouts/slideLayout1.xml"/><Relationship Id="rId5" Type="http://schemas.openxmlformats.org/officeDocument/2006/relationships/tags" Target="../tags/tag20.xml"/><Relationship Id="rId15" Type="http://schemas.openxmlformats.org/officeDocument/2006/relationships/image" Target="../media/image18.jpeg"/><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1.jpe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13.jpeg"/><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49000"/>
          </a:blip>
          <a:stretch>
            <a:fillRect/>
          </a:stretch>
        </a:blipFill>
        <a:effectLst/>
      </p:bgPr>
    </p:bg>
    <p:spTree>
      <p:nvGrpSpPr>
        <p:cNvPr id="1" name=""/>
        <p:cNvGrpSpPr/>
        <p:nvPr/>
      </p:nvGrpSpPr>
      <p:grpSpPr>
        <a:xfrm>
          <a:off x="0" y="0"/>
          <a:ext cx="0" cy="0"/>
          <a:chOff x="0" y="0"/>
          <a:chExt cx="0" cy="0"/>
        </a:xfrm>
      </p:grpSpPr>
      <p:sp>
        <p:nvSpPr>
          <p:cNvPr id="3" name="标题 1"/>
          <p:cNvSpPr txBox="1"/>
          <p:nvPr/>
        </p:nvSpPr>
        <p:spPr>
          <a:xfrm>
            <a:off x="1204686" y="908957"/>
            <a:ext cx="9782628" cy="4046303"/>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0" y="4890152"/>
            <a:ext cx="12192000" cy="1967848"/>
          </a:xfrm>
          <a:custGeom>
            <a:avLst/>
            <a:gdLst>
              <a:gd name="connsiteX0" fmla="*/ 0 w 12192000"/>
              <a:gd name="connsiteY0" fmla="*/ 0 h 1967848"/>
              <a:gd name="connsiteX1" fmla="*/ 237656 w 12192000"/>
              <a:gd name="connsiteY1" fmla="*/ 120966 h 1967848"/>
              <a:gd name="connsiteX2" fmla="*/ 6096000 w 12192000"/>
              <a:gd name="connsiteY2" fmla="*/ 1446278 h 1967848"/>
              <a:gd name="connsiteX3" fmla="*/ 11954345 w 12192000"/>
              <a:gd name="connsiteY3" fmla="*/ 120966 h 1967848"/>
              <a:gd name="connsiteX4" fmla="*/ 12192000 w 12192000"/>
              <a:gd name="connsiteY4" fmla="*/ 0 h 1967848"/>
              <a:gd name="connsiteX5" fmla="*/ 12192000 w 12192000"/>
              <a:gd name="connsiteY5" fmla="*/ 1967848 h 1967848"/>
              <a:gd name="connsiteX6" fmla="*/ 0 w 12192000"/>
              <a:gd name="connsiteY6" fmla="*/ 1967848 h 1967848"/>
            </a:gdLst>
            <a:ahLst/>
            <a:cxnLst/>
            <a:rect l="l" t="t" r="r" b="b"/>
            <a:pathLst>
              <a:path w="12192000" h="1967848">
                <a:moveTo>
                  <a:pt x="0" y="0"/>
                </a:moveTo>
                <a:lnTo>
                  <a:pt x="237656" y="120966"/>
                </a:lnTo>
                <a:cubicBezTo>
                  <a:pt x="1998641" y="968767"/>
                  <a:pt x="3988879" y="1446278"/>
                  <a:pt x="6096000" y="1446278"/>
                </a:cubicBezTo>
                <a:cubicBezTo>
                  <a:pt x="8203122" y="1446278"/>
                  <a:pt x="10193359" y="968767"/>
                  <a:pt x="11954345" y="120966"/>
                </a:cubicBezTo>
                <a:lnTo>
                  <a:pt x="12192000" y="0"/>
                </a:lnTo>
                <a:lnTo>
                  <a:pt x="12192000" y="1967848"/>
                </a:lnTo>
                <a:lnTo>
                  <a:pt x="0" y="1967848"/>
                </a:lnTo>
                <a:close/>
              </a:path>
            </a:pathLst>
          </a:custGeom>
          <a:solidFill>
            <a:schemeClr val="accent2"/>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0" y="5054278"/>
            <a:ext cx="12192000" cy="1803722"/>
          </a:xfrm>
          <a:custGeom>
            <a:avLst/>
            <a:gdLst>
              <a:gd name="connsiteX0" fmla="*/ 0 w 12192000"/>
              <a:gd name="connsiteY0" fmla="*/ 0 h 1803722"/>
              <a:gd name="connsiteX1" fmla="*/ 237656 w 12192000"/>
              <a:gd name="connsiteY1" fmla="*/ 106088 h 1803722"/>
              <a:gd name="connsiteX2" fmla="*/ 6096000 w 12192000"/>
              <a:gd name="connsiteY2" fmla="*/ 1268402 h 1803722"/>
              <a:gd name="connsiteX3" fmla="*/ 11954345 w 12192000"/>
              <a:gd name="connsiteY3" fmla="*/ 106088 h 1803722"/>
              <a:gd name="connsiteX4" fmla="*/ 12192000 w 12192000"/>
              <a:gd name="connsiteY4" fmla="*/ 0 h 1803722"/>
              <a:gd name="connsiteX5" fmla="*/ 12192000 w 12192000"/>
              <a:gd name="connsiteY5" fmla="*/ 1803722 h 1803722"/>
              <a:gd name="connsiteX6" fmla="*/ 0 w 12192000"/>
              <a:gd name="connsiteY6" fmla="*/ 1803722 h 1803722"/>
            </a:gdLst>
            <a:ahLst/>
            <a:cxnLst/>
            <a:rect l="l" t="t" r="r" b="b"/>
            <a:pathLst>
              <a:path w="12192000" h="1803722">
                <a:moveTo>
                  <a:pt x="0" y="0"/>
                </a:moveTo>
                <a:lnTo>
                  <a:pt x="237656" y="106088"/>
                </a:lnTo>
                <a:cubicBezTo>
                  <a:pt x="1998641" y="849620"/>
                  <a:pt x="3988879" y="1268402"/>
                  <a:pt x="6096000" y="1268402"/>
                </a:cubicBezTo>
                <a:cubicBezTo>
                  <a:pt x="8203122" y="1268402"/>
                  <a:pt x="10193359" y="849620"/>
                  <a:pt x="11954345" y="106088"/>
                </a:cubicBezTo>
                <a:lnTo>
                  <a:pt x="12192000" y="0"/>
                </a:lnTo>
                <a:lnTo>
                  <a:pt x="12192000" y="1803722"/>
                </a:lnTo>
                <a:lnTo>
                  <a:pt x="0" y="1803722"/>
                </a:lnTo>
                <a:close/>
              </a:path>
            </a:pathLst>
          </a:cu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3">
            <a:alphaModFix/>
          </a:blip>
          <a:srcRect t="65291" r="1797"/>
          <a:stretch>
            <a:fillRect/>
          </a:stretch>
        </p:blipFill>
        <p:spPr>
          <a:xfrm>
            <a:off x="1063609" y="4477638"/>
            <a:ext cx="10064783" cy="2380362"/>
          </a:xfrm>
          <a:prstGeom prst="rect">
            <a:avLst/>
          </a:prstGeom>
          <a:noFill/>
          <a:ln>
            <a:noFill/>
          </a:ln>
        </p:spPr>
      </p:pic>
      <p:sp>
        <p:nvSpPr>
          <p:cNvPr id="7" name="标题 1"/>
          <p:cNvSpPr txBox="1"/>
          <p:nvPr/>
        </p:nvSpPr>
        <p:spPr>
          <a:xfrm>
            <a:off x="1690545" y="1466852"/>
            <a:ext cx="8810910" cy="2304647"/>
          </a:xfrm>
          <a:prstGeom prst="rect">
            <a:avLst/>
          </a:prstGeom>
          <a:noFill/>
          <a:ln>
            <a:noFill/>
          </a:ln>
        </p:spPr>
        <p:txBody>
          <a:bodyPr vert="horz" wrap="square" lIns="0" tIns="0" rIns="0" bIns="0" rtlCol="0" anchor="ctr"/>
          <a:lstStyle/>
          <a:p>
            <a:pPr algn="ctr">
              <a:lnSpc>
                <a:spcPct val="130000"/>
              </a:lnSpc>
            </a:pPr>
            <a:r>
              <a:rPr kumimoji="1" lang="en-US" altLang="zh-CN" sz="4100" dirty="0">
                <a:ln w="12700">
                  <a:noFill/>
                </a:ln>
                <a:solidFill>
                  <a:srgbClr val="BA5240">
                    <a:alpha val="100000"/>
                  </a:srgbClr>
                </a:solidFill>
                <a:latin typeface="OPPOSans H" panose="00020600040101010101" charset="-122"/>
                <a:ea typeface="OPPOSans H" panose="00020600040101010101" charset="-122"/>
                <a:cs typeface="OPPOSans H" panose="00020600040101010101" charset="-122"/>
              </a:rPr>
              <a:t>Chinese Marriage Custom</a:t>
            </a:r>
            <a:endParaRPr kumimoji="1" lang="zh-CN" altLang="en-US" dirty="0"/>
          </a:p>
        </p:txBody>
      </p:sp>
      <p:cxnSp>
        <p:nvCxnSpPr>
          <p:cNvPr id="9" name="标题 1"/>
          <p:cNvCxnSpPr/>
          <p:nvPr/>
        </p:nvCxnSpPr>
        <p:spPr>
          <a:xfrm>
            <a:off x="2556606" y="4172323"/>
            <a:ext cx="1016000" cy="0"/>
          </a:xfrm>
          <a:prstGeom prst="line">
            <a:avLst/>
          </a:prstGeom>
          <a:noFill/>
          <a:ln w="12700" cap="sq">
            <a:gradFill>
              <a:gsLst>
                <a:gs pos="0">
                  <a:schemeClr val="accent1"/>
                </a:gs>
                <a:gs pos="100000">
                  <a:schemeClr val="accent1">
                    <a:alpha val="0"/>
                  </a:schemeClr>
                </a:gs>
              </a:gsLst>
              <a:lin ang="10800000" scaled="0"/>
            </a:gradFill>
            <a:miter/>
          </a:ln>
        </p:spPr>
      </p:cxnSp>
      <p:cxnSp>
        <p:nvCxnSpPr>
          <p:cNvPr id="10" name="标题 1"/>
          <p:cNvCxnSpPr/>
          <p:nvPr/>
        </p:nvCxnSpPr>
        <p:spPr>
          <a:xfrm>
            <a:off x="8228753" y="4172323"/>
            <a:ext cx="1016000" cy="0"/>
          </a:xfrm>
          <a:prstGeom prst="line">
            <a:avLst/>
          </a:prstGeom>
          <a:noFill/>
          <a:ln w="12700" cap="sq">
            <a:gradFill>
              <a:gsLst>
                <a:gs pos="0">
                  <a:schemeClr val="accent1"/>
                </a:gs>
                <a:gs pos="100000">
                  <a:schemeClr val="accent1">
                    <a:alpha val="0"/>
                  </a:schemeClr>
                </a:gs>
              </a:gsLst>
              <a:lin ang="0" scaled="0"/>
            </a:gradFill>
            <a:miter/>
          </a:ln>
        </p:spPr>
      </p:cxnSp>
      <p:sp>
        <p:nvSpPr>
          <p:cNvPr id="2" name="文本框 1">
            <a:extLst>
              <a:ext uri="{FF2B5EF4-FFF2-40B4-BE49-F238E27FC236}">
                <a16:creationId xmlns:a16="http://schemas.microsoft.com/office/drawing/2014/main" id="{472EAC68-6802-59BC-2193-D12BACB6D52C}"/>
              </a:ext>
            </a:extLst>
          </p:cNvPr>
          <p:cNvSpPr txBox="1"/>
          <p:nvPr/>
        </p:nvSpPr>
        <p:spPr>
          <a:xfrm>
            <a:off x="8007016" y="3513221"/>
            <a:ext cx="1780673" cy="369332"/>
          </a:xfrm>
          <a:prstGeom prst="rect">
            <a:avLst/>
          </a:prstGeom>
          <a:noFill/>
        </p:spPr>
        <p:txBody>
          <a:bodyPr wrap="square" rtlCol="0">
            <a:spAutoFit/>
          </a:bodyPr>
          <a:lstStyle/>
          <a:p>
            <a:r>
              <a:rPr lang="en-US" altLang="zh-CN" dirty="0"/>
              <a:t>Xu </a:t>
            </a:r>
            <a:r>
              <a:rPr lang="en-US" altLang="zh-CN" dirty="0" err="1"/>
              <a:t>Huanchang</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7000"/>
          </a:blip>
          <a:stretch>
            <a:fillRect t="-3000"/>
          </a:stretch>
        </a:blipFill>
        <a:effectLst/>
      </p:bgPr>
    </p:bg>
    <p:spTree>
      <p:nvGrpSpPr>
        <p:cNvPr id="1" name=""/>
        <p:cNvGrpSpPr/>
        <p:nvPr/>
      </p:nvGrpSpPr>
      <p:grpSpPr>
        <a:xfrm>
          <a:off x="0" y="0"/>
          <a:ext cx="0" cy="0"/>
          <a:chOff x="0" y="0"/>
          <a:chExt cx="0" cy="0"/>
        </a:xfrm>
      </p:grpSpPr>
      <p:sp>
        <p:nvSpPr>
          <p:cNvPr id="2" name="标题 1"/>
          <p:cNvSpPr txBox="1"/>
          <p:nvPr/>
        </p:nvSpPr>
        <p:spPr>
          <a:xfrm>
            <a:off x="45085" y="937895"/>
            <a:ext cx="5925820" cy="5759450"/>
          </a:xfrm>
          <a:prstGeom prst="roundRect">
            <a:avLst>
              <a:gd name="adj" fmla="val 50000"/>
            </a:avLst>
          </a:prstGeom>
          <a:solidFill>
            <a:schemeClr val="accent1"/>
          </a:solidFill>
          <a:ln w="12700" cap="sq">
            <a:noFill/>
            <a:miter/>
          </a:ln>
          <a:effectLst>
            <a:outerShdw blurRad="50800" dist="38100" dir="2700000" algn="tl" rotWithShape="0">
              <a:prstClr val="black">
                <a:alpha val="40000"/>
              </a:prstClr>
            </a:outerShdw>
            <a:reflection blurRad="6350" stA="52000" endA="300" endPos="35000" dir="5400000" sy="-100000" algn="bl" rotWithShape="0"/>
          </a:effectLst>
        </p:spPr>
        <p:txBody>
          <a:bodyPr vert="horz" wrap="square" lIns="91440" tIns="45720" rIns="91440" bIns="45720" rtlCol="0" anchor="ctr"/>
          <a:lstStyle/>
          <a:p>
            <a:pPr algn="ctr">
              <a:lnSpc>
                <a:spcPct val="110000"/>
              </a:lnSpc>
            </a:pPr>
            <a:endParaRPr kumimoji="1" lang="zh-CN" altLang="en-US"/>
          </a:p>
        </p:txBody>
      </p:sp>
      <p:grpSp>
        <p:nvGrpSpPr>
          <p:cNvPr id="10" name="组合 9"/>
          <p:cNvGrpSpPr/>
          <p:nvPr/>
        </p:nvGrpSpPr>
        <p:grpSpPr>
          <a:xfrm>
            <a:off x="504217" y="534464"/>
            <a:ext cx="312365" cy="312365"/>
            <a:chOff x="504217" y="534464"/>
            <a:chExt cx="312365" cy="312365"/>
          </a:xfrm>
        </p:grpSpPr>
        <p:sp>
          <p:nvSpPr>
            <p:cNvPr id="11" name="标题 1"/>
            <p:cNvSpPr txBox="1"/>
            <p:nvPr/>
          </p:nvSpPr>
          <p:spPr>
            <a:xfrm>
              <a:off x="504217" y="534464"/>
              <a:ext cx="312365" cy="312365"/>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33681" y="563928"/>
              <a:ext cx="253437" cy="253437"/>
            </a:xfrm>
            <a:prstGeom prst="ellipse">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pSp>
      <p:sp>
        <p:nvSpPr>
          <p:cNvPr id="14" name="文本框 13"/>
          <p:cNvSpPr txBox="1"/>
          <p:nvPr/>
        </p:nvSpPr>
        <p:spPr>
          <a:xfrm>
            <a:off x="479425" y="2334895"/>
            <a:ext cx="5565140" cy="2984500"/>
          </a:xfrm>
          <a:prstGeom prst="rect">
            <a:avLst/>
          </a:prstGeom>
          <a:noFill/>
        </p:spPr>
        <p:txBody>
          <a:bodyPr wrap="square" rtlCol="0">
            <a:spAutoFit/>
          </a:bodyPr>
          <a:lstStyle/>
          <a:p>
            <a:r>
              <a:rPr lang="en-US" altLang="zh-CN" sz="2800" b="1">
                <a:solidFill>
                  <a:schemeClr val="bg1"/>
                </a:solidFill>
              </a:rPr>
              <a:t>The Dross in Chinese Wedding Custom Culture</a:t>
            </a:r>
            <a:r>
              <a:rPr lang="zh-CN" altLang="en-US" sz="2800" b="1">
                <a:solidFill>
                  <a:schemeClr val="bg1"/>
                </a:solidFill>
              </a:rPr>
              <a:t>：</a:t>
            </a:r>
            <a:endParaRPr lang="en-US" altLang="zh-CN" sz="2800" b="1">
              <a:solidFill>
                <a:schemeClr val="bg1"/>
              </a:solidFill>
            </a:endParaRPr>
          </a:p>
          <a:p>
            <a:r>
              <a:rPr lang="en-US" altLang="zh-CN" sz="3600" b="1">
                <a:solidFill>
                  <a:schemeClr val="bg1"/>
                </a:solidFill>
              </a:rPr>
              <a:t> </a:t>
            </a:r>
            <a:r>
              <a:rPr lang="en-US" altLang="en-US" sz="2400" b="1">
                <a:solidFill>
                  <a:schemeClr val="bg1"/>
                </a:solidFill>
              </a:rPr>
              <a:t>① </a:t>
            </a:r>
            <a:r>
              <a:rPr lang="en-US" altLang="zh-CN" sz="2400" b="1">
                <a:solidFill>
                  <a:schemeClr val="bg1"/>
                </a:solidFill>
              </a:rPr>
              <a:t>Vulgar Wedding Pranks</a:t>
            </a:r>
          </a:p>
          <a:p>
            <a:r>
              <a:rPr lang="en-US" altLang="zh-CN" sz="2400" b="1">
                <a:solidFill>
                  <a:schemeClr val="bg1"/>
                </a:solidFill>
              </a:rPr>
              <a:t>       Carrying out pranks on the </a:t>
            </a:r>
          </a:p>
          <a:p>
            <a:r>
              <a:rPr lang="en-US" altLang="zh-CN" sz="2400" b="1">
                <a:solidFill>
                  <a:schemeClr val="bg1"/>
                </a:solidFill>
              </a:rPr>
              <a:t>       bride and groom .</a:t>
            </a:r>
          </a:p>
          <a:p>
            <a:r>
              <a:rPr lang="en-US" altLang="en-US" sz="2400" b="1">
                <a:solidFill>
                  <a:schemeClr val="bg1"/>
                </a:solidFill>
              </a:rPr>
              <a:t>  ②</a:t>
            </a:r>
            <a:r>
              <a:rPr lang="en-US" altLang="zh-CN" sz="2400" b="1">
                <a:solidFill>
                  <a:schemeClr val="bg1"/>
                </a:solidFill>
              </a:rPr>
              <a:t> excessive forced drinking .</a:t>
            </a:r>
          </a:p>
          <a:p>
            <a:r>
              <a:rPr lang="en-US" altLang="en-US" sz="2400" b="1">
                <a:solidFill>
                  <a:schemeClr val="bg1"/>
                </a:solidFill>
              </a:rPr>
              <a:t>  ③ </a:t>
            </a:r>
            <a:r>
              <a:rPr lang="en-US" altLang="zh-CN" sz="2400" b="1">
                <a:solidFill>
                  <a:schemeClr val="bg1"/>
                </a:solidFill>
              </a:rPr>
              <a:t>sexual harassment.</a:t>
            </a:r>
          </a:p>
        </p:txBody>
      </p:sp>
      <p:sp>
        <p:nvSpPr>
          <p:cNvPr id="15" name="椭圆 14"/>
          <p:cNvSpPr/>
          <p:nvPr/>
        </p:nvSpPr>
        <p:spPr>
          <a:xfrm>
            <a:off x="7103745" y="405130"/>
            <a:ext cx="3140075" cy="4914265"/>
          </a:xfrm>
          <a:prstGeom prst="ellipse">
            <a:avLst/>
          </a:prstGeom>
          <a:blipFill rotWithShape="1">
            <a:blip r:embed="rId3"/>
            <a:stretch>
              <a:fillRect l="-3000"/>
            </a:stretch>
          </a:blipFill>
          <a:ln>
            <a:noFill/>
          </a:ln>
          <a:effectLst>
            <a:outerShdw blurRad="495300" dist="38100" algn="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椭圆 15"/>
          <p:cNvSpPr/>
          <p:nvPr/>
        </p:nvSpPr>
        <p:spPr>
          <a:xfrm>
            <a:off x="8519795" y="1485265"/>
            <a:ext cx="3263265" cy="4897120"/>
          </a:xfrm>
          <a:prstGeom prst="ellipse">
            <a:avLst/>
          </a:prstGeom>
          <a:blipFill rotWithShape="1">
            <a:blip r:embed="rId4"/>
            <a:stretch>
              <a:fillRect/>
            </a:stretch>
          </a:blipFill>
          <a:ln>
            <a:noFill/>
          </a:ln>
          <a:effectLst>
            <a:outerShdw blurRad="495300" dist="38100" dir="2700000" algn="t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标题 1"/>
          <p:cNvSpPr txBox="1"/>
          <p:nvPr/>
        </p:nvSpPr>
        <p:spPr>
          <a:xfrm>
            <a:off x="924761" y="470193"/>
            <a:ext cx="10858500" cy="468000"/>
          </a:xfrm>
          <a:prstGeom prst="rect">
            <a:avLst/>
          </a:prstGeom>
          <a:noFill/>
          <a:ln>
            <a:noFill/>
          </a:ln>
        </p:spPr>
        <p:txBody>
          <a:bodyPr vert="horz" wrap="square" lIns="0" tIns="0" rIns="0" bIns="0" rtlCol="0" anchor="ctr"/>
          <a:lstStyle/>
          <a:p>
            <a:pPr algn="l">
              <a:lnSpc>
                <a:spcPct val="110000"/>
              </a:lnSpc>
            </a:pPr>
            <a:r>
              <a:rPr kumimoji="1" lang="en-US" altLang="zh-CN" sz="4000" b="1">
                <a:ln w="12700">
                  <a:noFill/>
                </a:ln>
                <a:solidFill>
                  <a:srgbClr val="262626">
                    <a:alpha val="100000"/>
                  </a:srgbClr>
                </a:solidFill>
                <a:latin typeface="华文新魏" panose="02010800040101010101" charset="-122"/>
                <a:ea typeface="华文新魏" panose="02010800040101010101" charset="-122"/>
                <a:cs typeface="Source Han Sans CN Bold" panose="020B0800000000000000" charset="-122"/>
              </a:rPr>
              <a:t>The Dross in Chinese Wedding Custom Culture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animBg="1"/>
      <p:bldP spid="15" grpId="1" animBg="1"/>
      <p:bldP spid="16" grpId="0" animBg="1"/>
      <p:bldP spid="16" grpId="1" animBg="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2">
            <a:alphaModFix amt="27000"/>
          </a:blip>
          <a:stretch>
            <a:fillRect t="-3000"/>
          </a:stretch>
        </a:blipFill>
        <a:effectLst/>
      </p:bgPr>
    </p:bg>
    <p:spTree>
      <p:nvGrpSpPr>
        <p:cNvPr id="1" name=""/>
        <p:cNvGrpSpPr/>
        <p:nvPr/>
      </p:nvGrpSpPr>
      <p:grpSpPr>
        <a:xfrm>
          <a:off x="0" y="0"/>
          <a:ext cx="0" cy="0"/>
          <a:chOff x="0" y="0"/>
          <a:chExt cx="0" cy="0"/>
        </a:xfrm>
      </p:grpSpPr>
      <p:sp>
        <p:nvSpPr>
          <p:cNvPr id="2" name="标题 1"/>
          <p:cNvSpPr txBox="1"/>
          <p:nvPr/>
        </p:nvSpPr>
        <p:spPr>
          <a:xfrm>
            <a:off x="0" y="1118235"/>
            <a:ext cx="12576810" cy="5739765"/>
          </a:xfrm>
          <a:custGeom>
            <a:avLst/>
            <a:gdLst>
              <a:gd name="connsiteX0" fmla="*/ 12192000 w 12192000"/>
              <a:gd name="connsiteY0" fmla="*/ 0 h 5034247"/>
              <a:gd name="connsiteX1" fmla="*/ 12192000 w 12192000"/>
              <a:gd name="connsiteY1" fmla="*/ 3944948 h 5034247"/>
              <a:gd name="connsiteX2" fmla="*/ 12129156 w 12192000"/>
              <a:gd name="connsiteY2" fmla="*/ 3898888 h 5034247"/>
              <a:gd name="connsiteX3" fmla="*/ 11449879 w 12192000"/>
              <a:gd name="connsiteY3" fmla="*/ 3663610 h 5034247"/>
              <a:gd name="connsiteX4" fmla="*/ 7394713 w 12192000"/>
              <a:gd name="connsiteY4" fmla="*/ 4578010 h 5034247"/>
              <a:gd name="connsiteX5" fmla="*/ 4373219 w 12192000"/>
              <a:gd name="connsiteY5" fmla="*/ 3107019 h 5034247"/>
              <a:gd name="connsiteX6" fmla="*/ 80211 w 12192000"/>
              <a:gd name="connsiteY6" fmla="*/ 5006526 h 5034247"/>
              <a:gd name="connsiteX7" fmla="*/ 0 w 12192000"/>
              <a:gd name="connsiteY7" fmla="*/ 5034247 h 5034247"/>
              <a:gd name="connsiteX8" fmla="*/ 0 w 12192000"/>
              <a:gd name="connsiteY8" fmla="*/ 2170361 h 5034247"/>
              <a:gd name="connsiteX9" fmla="*/ 37545 w 12192000"/>
              <a:gd name="connsiteY9" fmla="*/ 2198676 h 5034247"/>
              <a:gd name="connsiteX10" fmla="*/ 1411357 w 12192000"/>
              <a:gd name="connsiteY10" fmla="*/ 2669697 h 5034247"/>
              <a:gd name="connsiteX11" fmla="*/ 7215809 w 12192000"/>
              <a:gd name="connsiteY11" fmla="*/ 1158949 h 5034247"/>
              <a:gd name="connsiteX12" fmla="*/ 12115606 w 12192000"/>
              <a:gd name="connsiteY12" fmla="*/ 8230 h 5034247"/>
            </a:gdLst>
            <a:ahLst/>
            <a:cxnLst/>
            <a:rect l="l" t="t" r="r" b="b"/>
            <a:pathLst>
              <a:path w="12192000" h="5034247">
                <a:moveTo>
                  <a:pt x="12192000" y="0"/>
                </a:moveTo>
                <a:lnTo>
                  <a:pt x="12192000" y="3944948"/>
                </a:lnTo>
                <a:lnTo>
                  <a:pt x="12129156" y="3898888"/>
                </a:lnTo>
                <a:cubicBezTo>
                  <a:pt x="11926336" y="3762795"/>
                  <a:pt x="11700842" y="3665267"/>
                  <a:pt x="11449879" y="3663610"/>
                </a:cubicBezTo>
                <a:cubicBezTo>
                  <a:pt x="10446027" y="3656984"/>
                  <a:pt x="8574156" y="4670775"/>
                  <a:pt x="7394713" y="4578010"/>
                </a:cubicBezTo>
                <a:cubicBezTo>
                  <a:pt x="6215271" y="4485245"/>
                  <a:pt x="5734880" y="3014254"/>
                  <a:pt x="4373219" y="3107019"/>
                </a:cubicBezTo>
                <a:cubicBezTo>
                  <a:pt x="3309421" y="3179492"/>
                  <a:pt x="1339712" y="4544100"/>
                  <a:pt x="80211" y="5006526"/>
                </a:cubicBezTo>
                <a:lnTo>
                  <a:pt x="0" y="5034247"/>
                </a:lnTo>
                <a:lnTo>
                  <a:pt x="0" y="2170361"/>
                </a:lnTo>
                <a:lnTo>
                  <a:pt x="37545" y="2198676"/>
                </a:lnTo>
                <a:cubicBezTo>
                  <a:pt x="422569" y="2464237"/>
                  <a:pt x="880856" y="2688333"/>
                  <a:pt x="1411357" y="2669697"/>
                </a:cubicBezTo>
                <a:cubicBezTo>
                  <a:pt x="2826026" y="2620001"/>
                  <a:pt x="5174975" y="1586332"/>
                  <a:pt x="7215809" y="1158949"/>
                </a:cubicBezTo>
                <a:cubicBezTo>
                  <a:pt x="8618883" y="865123"/>
                  <a:pt x="10648329" y="204870"/>
                  <a:pt x="12115606" y="8230"/>
                </a:cubicBezTo>
                <a:close/>
              </a:path>
            </a:pathLst>
          </a:custGeom>
          <a:solidFill>
            <a:schemeClr val="accent1">
              <a:alpha val="6000"/>
            </a:schemeClr>
          </a:solidFill>
          <a:ln w="12700" cap="sq">
            <a:noFill/>
            <a:miter/>
          </a:ln>
        </p:spPr>
        <p:txBody>
          <a:bodyPr vert="horz" wrap="square" lIns="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3215504" y="1177076"/>
            <a:ext cx="4030070" cy="5339772"/>
          </a:xfrm>
          <a:prstGeom prst="roundRect">
            <a:avLst>
              <a:gd name="adj" fmla="val 10599"/>
            </a:avLst>
          </a:prstGeom>
          <a:solidFill>
            <a:schemeClr val="bg1"/>
          </a:solidFill>
          <a:ln w="381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2"/>
            </p:custDataLst>
          </p:nvPr>
        </p:nvSpPr>
        <p:spPr>
          <a:xfrm flipH="1" flipV="1">
            <a:off x="3658596" y="1154390"/>
            <a:ext cx="3004186" cy="983445"/>
          </a:xfrm>
          <a:prstGeom prst="round2SameRect">
            <a:avLst>
              <a:gd name="adj1" fmla="val 50000"/>
              <a:gd name="adj2" fmla="val 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custDataLst>
              <p:tags r:id="rId3"/>
            </p:custDataLst>
          </p:nvPr>
        </p:nvSpPr>
        <p:spPr>
          <a:xfrm>
            <a:off x="3832736" y="1224099"/>
            <a:ext cx="2655906" cy="869206"/>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Inheritance of the Essence</a:t>
            </a:r>
            <a:endParaRPr kumimoji="1" lang="zh-CN" altLang="en-US"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6" name="标题 1"/>
          <p:cNvSpPr txBox="1"/>
          <p:nvPr>
            <p:custDataLst>
              <p:tags r:id="rId4"/>
            </p:custDataLst>
          </p:nvPr>
        </p:nvSpPr>
        <p:spPr>
          <a:xfrm>
            <a:off x="3536315" y="2553335"/>
            <a:ext cx="3569970" cy="2603500"/>
          </a:xfrm>
          <a:prstGeom prst="rect">
            <a:avLst/>
          </a:prstGeom>
          <a:noFill/>
          <a:ln>
            <a:noFill/>
          </a:ln>
        </p:spPr>
        <p:txBody>
          <a:bodyPr vert="horz" wrap="square" lIns="0" tIns="0" rIns="0" bIns="0" rtlCol="0" anchor="t"/>
          <a:lstStyle/>
          <a:p>
            <a:pPr algn="l">
              <a:lnSpc>
                <a:spcPct val="150000"/>
              </a:lnSpc>
            </a:pPr>
            <a:r>
              <a:rPr kumimoji="1" lang="en-US" altLang="zh-CN">
                <a:latin typeface="华文新魏" panose="02010800040101010101" charset="-122"/>
                <a:ea typeface="华文新魏" panose="02010800040101010101" charset="-122"/>
              </a:rPr>
              <a:t>- The "Hejin Wine" in the Zhou Dynasty </a:t>
            </a:r>
            <a:r>
              <a:rPr kumimoji="1" lang="en-US" altLang="en-US">
                <a:latin typeface="华文新魏" panose="02010800040101010101" charset="-122"/>
                <a:ea typeface="华文新魏" panose="02010800040101010101" charset="-122"/>
              </a:rPr>
              <a:t>→</a:t>
            </a:r>
            <a:r>
              <a:rPr kumimoji="1" lang="en-US" altLang="zh-CN">
                <a:latin typeface="华文新魏" panose="02010800040101010101" charset="-122"/>
                <a:ea typeface="华文新魏" panose="02010800040101010101" charset="-122"/>
              </a:rPr>
              <a:t> the modern "Cross - Cup Wine", symbolizing unity of hearts.</a:t>
            </a:r>
          </a:p>
          <a:p>
            <a:pPr algn="l">
              <a:lnSpc>
                <a:spcPct val="150000"/>
              </a:lnSpc>
            </a:pPr>
            <a:r>
              <a:rPr kumimoji="1" lang="en-US" altLang="zh-CN">
                <a:latin typeface="华文新魏" panose="02010800040101010101" charset="-122"/>
                <a:ea typeface="华文新魏" panose="02010800040101010101" charset="-122"/>
              </a:rPr>
              <a:t>- The "Que Shan Ceremony" in the Tang Dynasty </a:t>
            </a:r>
            <a:r>
              <a:rPr kumimoji="1" lang="en-US" altLang="en-US">
                <a:latin typeface="华文新魏" panose="02010800040101010101" charset="-122"/>
                <a:ea typeface="华文新魏" panose="02010800040101010101" charset="-122"/>
              </a:rPr>
              <a:t>→</a:t>
            </a:r>
            <a:r>
              <a:rPr kumimoji="1" lang="en-US" altLang="zh-CN">
                <a:latin typeface="华文新魏" panose="02010800040101010101" charset="-122"/>
                <a:ea typeface="华文新魏" panose="02010800040101010101" charset="-122"/>
              </a:rPr>
              <a:t> the "Lifting the Veil" in Chinese - style weddings, which adds an interactive sense of ritual.</a:t>
            </a:r>
          </a:p>
        </p:txBody>
      </p:sp>
      <p:sp>
        <p:nvSpPr>
          <p:cNvPr id="7" name="标题 1"/>
          <p:cNvSpPr txBox="1"/>
          <p:nvPr>
            <p:custDataLst>
              <p:tags r:id="rId5"/>
            </p:custDataLst>
          </p:nvPr>
        </p:nvSpPr>
        <p:spPr>
          <a:xfrm>
            <a:off x="7695860" y="1177076"/>
            <a:ext cx="4030070" cy="5339772"/>
          </a:xfrm>
          <a:prstGeom prst="roundRect">
            <a:avLst>
              <a:gd name="adj" fmla="val 10599"/>
            </a:avLst>
          </a:prstGeom>
          <a:gradFill>
            <a:gsLst>
              <a:gs pos="1000">
                <a:schemeClr val="accent1">
                  <a:alpha val="100000"/>
                </a:schemeClr>
              </a:gs>
              <a:gs pos="100000">
                <a:schemeClr val="accent1">
                  <a:lumMod val="60000"/>
                  <a:lumOff val="40000"/>
                </a:schemeClr>
              </a:gs>
            </a:gsLst>
            <a:lin ang="5400000" scaled="0"/>
          </a:gradFill>
          <a:ln cap="sq">
            <a:noFill/>
            <a:prstDash val="solid"/>
            <a:miter/>
          </a:ln>
          <a:effectLst/>
        </p:spPr>
        <p:txBody>
          <a:bodyPr vert="horz" wrap="square" lIns="45720" tIns="22860" rIns="45720" bIns="22860" rtlCol="0" anchor="ctr"/>
          <a:lstStyle/>
          <a:p>
            <a:pPr algn="ctr">
              <a:lnSpc>
                <a:spcPct val="110000"/>
              </a:lnSpc>
            </a:pPr>
            <a:endParaRPr kumimoji="1" lang="zh-CN" altLang="en-US"/>
          </a:p>
        </p:txBody>
      </p:sp>
      <p:sp>
        <p:nvSpPr>
          <p:cNvPr id="8" name="标题 1"/>
          <p:cNvSpPr txBox="1"/>
          <p:nvPr>
            <p:custDataLst>
              <p:tags r:id="rId6"/>
            </p:custDataLst>
          </p:nvPr>
        </p:nvSpPr>
        <p:spPr>
          <a:xfrm flipH="1" flipV="1">
            <a:off x="8208802" y="1154390"/>
            <a:ext cx="3004186" cy="983445"/>
          </a:xfrm>
          <a:prstGeom prst="round2SameRect">
            <a:avLst>
              <a:gd name="adj1" fmla="val 50000"/>
              <a:gd name="adj2" fmla="val 0"/>
            </a:avLst>
          </a:prstGeom>
          <a:solidFill>
            <a:schemeClr val="bg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custDataLst>
              <p:tags r:id="rId7"/>
            </p:custDataLst>
          </p:nvPr>
        </p:nvSpPr>
        <p:spPr>
          <a:xfrm>
            <a:off x="8362525" y="1224099"/>
            <a:ext cx="2655906" cy="869206"/>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BA5240">
                    <a:alpha val="100000"/>
                  </a:srgbClr>
                </a:solidFill>
                <a:latin typeface="Source Han Sans CN Bold" panose="020B0800000000000000" charset="-122"/>
                <a:ea typeface="Source Han Sans CN Bold" panose="020B0800000000000000" charset="-122"/>
                <a:cs typeface="Source Han Sans CN Bold" panose="020B0800000000000000" charset="-122"/>
              </a:rPr>
              <a:t>Ethical Values:</a:t>
            </a:r>
          </a:p>
        </p:txBody>
      </p:sp>
      <p:sp>
        <p:nvSpPr>
          <p:cNvPr id="10" name="标题 1"/>
          <p:cNvSpPr txBox="1"/>
          <p:nvPr>
            <p:custDataLst>
              <p:tags r:id="rId8"/>
            </p:custDataLst>
          </p:nvPr>
        </p:nvSpPr>
        <p:spPr>
          <a:xfrm>
            <a:off x="8112125" y="2277110"/>
            <a:ext cx="3656965" cy="2603500"/>
          </a:xfrm>
          <a:prstGeom prst="rect">
            <a:avLst/>
          </a:prstGeom>
          <a:noFill/>
          <a:ln>
            <a:noFill/>
          </a:ln>
        </p:spPr>
        <p:txBody>
          <a:bodyPr vert="horz" wrap="square" lIns="0" tIns="0" rIns="0" bIns="0" rtlCol="0" anchor="t"/>
          <a:lstStyle/>
          <a:p>
            <a:pPr algn="l">
              <a:lnSpc>
                <a:spcPct val="150000"/>
              </a:lnSpc>
            </a:pPr>
            <a:r>
              <a:rPr kumimoji="1" lang="en-US" altLang="zh-CN">
                <a:latin typeface="华文新魏" panose="02010800040101010101" charset="-122"/>
                <a:ea typeface="华文新魏" panose="02010800040101010101" charset="-122"/>
              </a:rPr>
              <a:t>- The "Tea - Offering Ceremony" (continuously practiced from the Ming and Qing Dynasties) represents gratitude to parents and helps to strengthen family bonds.</a:t>
            </a:r>
          </a:p>
          <a:p>
            <a:pPr algn="l">
              <a:lnSpc>
                <a:spcPct val="150000"/>
              </a:lnSpc>
            </a:pPr>
            <a:r>
              <a:rPr kumimoji="1" lang="en-US" altLang="zh-CN">
                <a:latin typeface="华文新魏" panose="02010800040101010101" charset="-122"/>
                <a:ea typeface="华文新魏" panose="02010800040101010101" charset="-122"/>
              </a:rPr>
              <a:t>- The marriage contract in ancient times </a:t>
            </a:r>
            <a:r>
              <a:rPr kumimoji="1" lang="en-US" altLang="en-US">
                <a:latin typeface="华文新魏" panose="02010800040101010101" charset="-122"/>
                <a:ea typeface="华文新魏" panose="02010800040101010101" charset="-122"/>
              </a:rPr>
              <a:t>→</a:t>
            </a:r>
            <a:r>
              <a:rPr kumimoji="1" lang="en-US" altLang="zh-CN">
                <a:latin typeface="华文新魏" panose="02010800040101010101" charset="-122"/>
                <a:ea typeface="华文新魏" panose="02010800040101010101" charset="-122"/>
              </a:rPr>
              <a:t>the legal awareness of modern marriage registration.</a:t>
            </a:r>
          </a:p>
        </p:txBody>
      </p:sp>
      <p:sp>
        <p:nvSpPr>
          <p:cNvPr id="15" name="标题 1"/>
          <p:cNvSpPr txBox="1"/>
          <p:nvPr>
            <p:custDataLst>
              <p:tags r:id="rId9"/>
            </p:custDataLst>
          </p:nvPr>
        </p:nvSpPr>
        <p:spPr>
          <a:xfrm>
            <a:off x="3832736" y="5447922"/>
            <a:ext cx="2655906" cy="869206"/>
          </a:xfrm>
          <a:prstGeom prst="rect">
            <a:avLst/>
          </a:prstGeom>
          <a:noFill/>
          <a:ln>
            <a:noFill/>
          </a:ln>
        </p:spPr>
        <p:txBody>
          <a:bodyPr vert="horz" wrap="square" lIns="0" tIns="0" rIns="0" bIns="0" rtlCol="0" anchor="ctr"/>
          <a:lstStyle/>
          <a:p>
            <a:pPr algn="ctr">
              <a:lnSpc>
                <a:spcPct val="110000"/>
              </a:lnSpc>
            </a:pPr>
            <a:r>
              <a:rPr kumimoji="1" lang="en-US" altLang="zh-CN" sz="4200">
                <a:ln w="12700">
                  <a:solidFill>
                    <a:srgbClr val="BFE2FF">
                      <a:alpha val="100000"/>
                    </a:srgbClr>
                  </a:solidFill>
                </a:ln>
                <a:solidFill>
                  <a:srgbClr val="000000">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6" name="标题 1"/>
          <p:cNvSpPr txBox="1"/>
          <p:nvPr>
            <p:custDataLst>
              <p:tags r:id="rId10"/>
            </p:custDataLst>
          </p:nvPr>
        </p:nvSpPr>
        <p:spPr>
          <a:xfrm>
            <a:off x="8367134" y="5447922"/>
            <a:ext cx="2655906" cy="869206"/>
          </a:xfrm>
          <a:prstGeom prst="rect">
            <a:avLst/>
          </a:prstGeom>
          <a:noFill/>
          <a:ln>
            <a:noFill/>
          </a:ln>
        </p:spPr>
        <p:txBody>
          <a:bodyPr vert="horz" wrap="square" lIns="0" tIns="0" rIns="0" bIns="0" rtlCol="0" anchor="ctr"/>
          <a:lstStyle/>
          <a:p>
            <a:pPr algn="ctr">
              <a:lnSpc>
                <a:spcPct val="110000"/>
              </a:lnSpc>
            </a:pPr>
            <a:r>
              <a:rPr kumimoji="1" lang="en-US" altLang="zh-CN" sz="4200">
                <a:ln w="12700">
                  <a:solidFill>
                    <a:srgbClr val="BFE2FF">
                      <a:alpha val="100000"/>
                    </a:srgbClr>
                  </a:solidFill>
                </a:ln>
                <a:solidFill>
                  <a:srgbClr val="000000">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grpSp>
        <p:nvGrpSpPr>
          <p:cNvPr id="25" name="组合 24"/>
          <p:cNvGrpSpPr/>
          <p:nvPr/>
        </p:nvGrpSpPr>
        <p:grpSpPr>
          <a:xfrm>
            <a:off x="504190" y="469900"/>
            <a:ext cx="11278870" cy="467360"/>
            <a:chOff x="794" y="740"/>
            <a:chExt cx="17762" cy="736"/>
          </a:xfrm>
        </p:grpSpPr>
        <p:sp>
          <p:nvSpPr>
            <p:cNvPr id="18" name="标题 1"/>
            <p:cNvSpPr txBox="1"/>
            <p:nvPr/>
          </p:nvSpPr>
          <p:spPr>
            <a:xfrm>
              <a:off x="1456" y="740"/>
              <a:ext cx="17100" cy="737"/>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Inheritance of the Essence</a:t>
              </a:r>
            </a:p>
          </p:txBody>
        </p:sp>
        <p:grpSp>
          <p:nvGrpSpPr>
            <p:cNvPr id="19" name="组合 18"/>
            <p:cNvGrpSpPr/>
            <p:nvPr/>
          </p:nvGrpSpPr>
          <p:grpSpPr>
            <a:xfrm>
              <a:off x="794" y="842"/>
              <a:ext cx="492" cy="492"/>
              <a:chOff x="504217" y="534464"/>
              <a:chExt cx="312365" cy="312365"/>
            </a:xfrm>
          </p:grpSpPr>
          <p:sp>
            <p:nvSpPr>
              <p:cNvPr id="20" name="标题 1"/>
              <p:cNvSpPr txBox="1"/>
              <p:nvPr/>
            </p:nvSpPr>
            <p:spPr>
              <a:xfrm>
                <a:off x="504217" y="534464"/>
                <a:ext cx="312365" cy="312365"/>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533681" y="563928"/>
                <a:ext cx="253437" cy="253437"/>
              </a:xfrm>
              <a:prstGeom prst="ellipse">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pSp>
      </p:grpSp>
      <p:sp>
        <p:nvSpPr>
          <p:cNvPr id="17" name="对角圆角矩形 16"/>
          <p:cNvSpPr/>
          <p:nvPr/>
        </p:nvSpPr>
        <p:spPr>
          <a:xfrm>
            <a:off x="119380" y="1412875"/>
            <a:ext cx="2984500" cy="2291080"/>
          </a:xfrm>
          <a:prstGeom prst="round2DiagRect">
            <a:avLst/>
          </a:prstGeom>
          <a:blipFill rotWithShape="1">
            <a:blip r:embed="rId13"/>
            <a:stretch>
              <a:fillRect/>
            </a:stretch>
          </a:blip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对角圆角矩形 22"/>
          <p:cNvSpPr/>
          <p:nvPr/>
        </p:nvSpPr>
        <p:spPr>
          <a:xfrm>
            <a:off x="191135" y="2589530"/>
            <a:ext cx="2984500" cy="2291080"/>
          </a:xfrm>
          <a:prstGeom prst="round2DiagRect">
            <a:avLst/>
          </a:prstGeom>
          <a:blipFill rotWithShape="1">
            <a:blip r:embed="rId14"/>
            <a:stretch>
              <a:fillRect/>
            </a:stretch>
          </a:blip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对角圆角矩形 23"/>
          <p:cNvSpPr/>
          <p:nvPr/>
        </p:nvSpPr>
        <p:spPr>
          <a:xfrm>
            <a:off x="119380" y="4178935"/>
            <a:ext cx="2984500" cy="2291080"/>
          </a:xfrm>
          <a:prstGeom prst="round2DiagRect">
            <a:avLst/>
          </a:prstGeom>
          <a:blipFill rotWithShape="1">
            <a:blip r:embed="rId15"/>
            <a:stretch>
              <a:fillRect/>
            </a:stretch>
          </a:blip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heckerboard(across)">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heckerboard(across)">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7" grpId="0" animBg="1"/>
      <p:bldP spid="17" grpId="1" animBg="1"/>
      <p:bldP spid="23" grpId="0" bldLvl="0" animBg="1"/>
      <p:bldP spid="23" grpId="1"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preferRelativeResize="0">
            <a:picLocks noChangeAspect="1"/>
          </p:cNvPicPr>
          <p:nvPr/>
        </p:nvPicPr>
        <p:blipFill>
          <a:blip r:embed="rId2">
            <a:alphaModFix/>
          </a:blip>
          <a:srcRect/>
          <a:stretch>
            <a:fillRect/>
          </a:stretch>
        </p:blipFill>
        <p:spPr>
          <a:xfrm>
            <a:off x="1139" y="918"/>
            <a:ext cx="12190992" cy="6857433"/>
          </a:xfrm>
          <a:prstGeom prst="rect">
            <a:avLst/>
          </a:prstGeom>
          <a:blipFill rotWithShape="1">
            <a:blip r:embed="rId3"/>
            <a:stretch>
              <a:fillRect/>
            </a:stretch>
          </a:blipFill>
          <a:ln>
            <a:noFill/>
          </a:ln>
        </p:spPr>
      </p:pic>
      <p:pic>
        <p:nvPicPr>
          <p:cNvPr id="3" name="图片 2"/>
          <p:cNvPicPr>
            <a:picLocks noChangeAspect="1"/>
          </p:cNvPicPr>
          <p:nvPr/>
        </p:nvPicPr>
        <p:blipFill>
          <a:blip r:embed="rId4">
            <a:alphaModFix/>
          </a:blip>
          <a:srcRect/>
          <a:stretch>
            <a:fillRect/>
          </a:stretch>
        </p:blipFill>
        <p:spPr>
          <a:xfrm flipH="1">
            <a:off x="-20955" y="2780665"/>
            <a:ext cx="13196570" cy="4761230"/>
          </a:xfrm>
          <a:prstGeom prst="rect">
            <a:avLst/>
          </a:prstGeom>
          <a:noFill/>
          <a:ln>
            <a:noFill/>
          </a:ln>
        </p:spPr>
      </p:pic>
      <p:sp>
        <p:nvSpPr>
          <p:cNvPr id="4" name="标题 1"/>
          <p:cNvSpPr txBox="1"/>
          <p:nvPr/>
        </p:nvSpPr>
        <p:spPr>
          <a:xfrm>
            <a:off x="839561" y="1152162"/>
            <a:ext cx="9782628" cy="4046303"/>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vert="horz" wrap="square" lIns="91440" tIns="45720" rIns="91440" bIns="45720" rtlCol="0" anchor="ctr"/>
          <a:lstStyle/>
          <a:p>
            <a:pPr algn="ctr">
              <a:lnSpc>
                <a:spcPct val="110000"/>
              </a:lnSpc>
            </a:pPr>
            <a:endParaRPr kumimoji="1" lang="zh-CN" altLang="en-US"/>
          </a:p>
        </p:txBody>
      </p:sp>
      <p:sp>
        <p:nvSpPr>
          <p:cNvPr id="5" name="文本框 4"/>
          <p:cNvSpPr txBox="1"/>
          <p:nvPr/>
        </p:nvSpPr>
        <p:spPr>
          <a:xfrm>
            <a:off x="4079875" y="260985"/>
            <a:ext cx="3200400" cy="891540"/>
          </a:xfrm>
          <a:prstGeom prst="rect">
            <a:avLst/>
          </a:prstGeom>
          <a:noFill/>
        </p:spPr>
        <p:txBody>
          <a:bodyPr wrap="square" rtlCol="0">
            <a:spAutoFit/>
          </a:bodyPr>
          <a:lstStyle/>
          <a:p>
            <a:pPr algn="ctr">
              <a:lnSpc>
                <a:spcPct val="130000"/>
              </a:lnSpc>
            </a:pPr>
            <a:r>
              <a:rPr kumimoji="1" lang="en-US" altLang="zh-CN" sz="4000" b="1">
                <a:sym typeface="+mn-ea"/>
              </a:rPr>
              <a:t>Epilogue</a:t>
            </a:r>
          </a:p>
        </p:txBody>
      </p:sp>
      <p:sp>
        <p:nvSpPr>
          <p:cNvPr id="6" name="文本框 5"/>
          <p:cNvSpPr txBox="1"/>
          <p:nvPr/>
        </p:nvSpPr>
        <p:spPr>
          <a:xfrm>
            <a:off x="1271270" y="1412875"/>
            <a:ext cx="9554845" cy="2889885"/>
          </a:xfrm>
          <a:prstGeom prst="rect">
            <a:avLst/>
          </a:prstGeom>
          <a:noFill/>
        </p:spPr>
        <p:txBody>
          <a:bodyPr wrap="square" rtlCol="0">
            <a:spAutoFit/>
          </a:bodyPr>
          <a:lstStyle/>
          <a:p>
            <a:pPr algn="l">
              <a:lnSpc>
                <a:spcPct val="130000"/>
              </a:lnSpc>
            </a:pPr>
            <a:r>
              <a:rPr kumimoji="1" lang="en-US" altLang="zh-CN">
                <a:solidFill>
                  <a:schemeClr val="accent3">
                    <a:lumMod val="75000"/>
                  </a:schemeClr>
                </a:solidFill>
                <a:sym typeface="+mn-ea"/>
              </a:rPr>
              <a:t>  </a:t>
            </a:r>
            <a:r>
              <a:rPr kumimoji="1" lang="en-US" altLang="zh-CN" sz="2800" b="1">
                <a:solidFill>
                  <a:schemeClr val="accent3">
                    <a:lumMod val="75000"/>
                  </a:schemeClr>
                </a:solidFill>
                <a:sym typeface="+mn-ea"/>
              </a:rPr>
              <a:t> Traditional wedding customs are like a multifaceted prism. They not only shine with the radiance of cultural heritage but also cast the shadows of the limitations of the times. We should embrace their "harmonious" elements and discard their "oppressive" aspects.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a:stretch>
            <a:fillRect/>
          </a:stretch>
        </p:blipFill>
        <p:spPr>
          <a:xfrm>
            <a:off x="504" y="283"/>
            <a:ext cx="12190992" cy="6857433"/>
          </a:xfrm>
          <a:prstGeom prst="rect">
            <a:avLst/>
          </a:prstGeom>
          <a:noFill/>
          <a:ln>
            <a:noFill/>
          </a:ln>
        </p:spPr>
      </p:pic>
      <p:sp>
        <p:nvSpPr>
          <p:cNvPr id="3" name="标题 1"/>
          <p:cNvSpPr txBox="1"/>
          <p:nvPr/>
        </p:nvSpPr>
        <p:spPr>
          <a:xfrm>
            <a:off x="1204686" y="1175657"/>
            <a:ext cx="9782628" cy="4046303"/>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0" y="4890152"/>
            <a:ext cx="12192000" cy="1967848"/>
          </a:xfrm>
          <a:custGeom>
            <a:avLst/>
            <a:gdLst>
              <a:gd name="connsiteX0" fmla="*/ 0 w 12192000"/>
              <a:gd name="connsiteY0" fmla="*/ 0 h 1967848"/>
              <a:gd name="connsiteX1" fmla="*/ 237656 w 12192000"/>
              <a:gd name="connsiteY1" fmla="*/ 120966 h 1967848"/>
              <a:gd name="connsiteX2" fmla="*/ 6096000 w 12192000"/>
              <a:gd name="connsiteY2" fmla="*/ 1446278 h 1967848"/>
              <a:gd name="connsiteX3" fmla="*/ 11954345 w 12192000"/>
              <a:gd name="connsiteY3" fmla="*/ 120966 h 1967848"/>
              <a:gd name="connsiteX4" fmla="*/ 12192000 w 12192000"/>
              <a:gd name="connsiteY4" fmla="*/ 0 h 1967848"/>
              <a:gd name="connsiteX5" fmla="*/ 12192000 w 12192000"/>
              <a:gd name="connsiteY5" fmla="*/ 1967848 h 1967848"/>
              <a:gd name="connsiteX6" fmla="*/ 0 w 12192000"/>
              <a:gd name="connsiteY6" fmla="*/ 1967848 h 1967848"/>
            </a:gdLst>
            <a:ahLst/>
            <a:cxnLst/>
            <a:rect l="l" t="t" r="r" b="b"/>
            <a:pathLst>
              <a:path w="12192000" h="1967848">
                <a:moveTo>
                  <a:pt x="0" y="0"/>
                </a:moveTo>
                <a:lnTo>
                  <a:pt x="237656" y="120966"/>
                </a:lnTo>
                <a:cubicBezTo>
                  <a:pt x="1998641" y="968767"/>
                  <a:pt x="3988879" y="1446278"/>
                  <a:pt x="6096000" y="1446278"/>
                </a:cubicBezTo>
                <a:cubicBezTo>
                  <a:pt x="8203122" y="1446278"/>
                  <a:pt x="10193359" y="968767"/>
                  <a:pt x="11954345" y="120966"/>
                </a:cubicBezTo>
                <a:lnTo>
                  <a:pt x="12192000" y="0"/>
                </a:lnTo>
                <a:lnTo>
                  <a:pt x="12192000" y="1967848"/>
                </a:lnTo>
                <a:lnTo>
                  <a:pt x="0" y="1967848"/>
                </a:lnTo>
                <a:close/>
              </a:path>
            </a:pathLst>
          </a:custGeom>
          <a:solidFill>
            <a:schemeClr val="accent2"/>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0" y="5054278"/>
            <a:ext cx="12192000" cy="1803722"/>
          </a:xfrm>
          <a:custGeom>
            <a:avLst/>
            <a:gdLst>
              <a:gd name="connsiteX0" fmla="*/ 0 w 12192000"/>
              <a:gd name="connsiteY0" fmla="*/ 0 h 1803722"/>
              <a:gd name="connsiteX1" fmla="*/ 237656 w 12192000"/>
              <a:gd name="connsiteY1" fmla="*/ 106088 h 1803722"/>
              <a:gd name="connsiteX2" fmla="*/ 6096000 w 12192000"/>
              <a:gd name="connsiteY2" fmla="*/ 1268402 h 1803722"/>
              <a:gd name="connsiteX3" fmla="*/ 11954345 w 12192000"/>
              <a:gd name="connsiteY3" fmla="*/ 106088 h 1803722"/>
              <a:gd name="connsiteX4" fmla="*/ 12192000 w 12192000"/>
              <a:gd name="connsiteY4" fmla="*/ 0 h 1803722"/>
              <a:gd name="connsiteX5" fmla="*/ 12192000 w 12192000"/>
              <a:gd name="connsiteY5" fmla="*/ 1803722 h 1803722"/>
              <a:gd name="connsiteX6" fmla="*/ 0 w 12192000"/>
              <a:gd name="connsiteY6" fmla="*/ 1803722 h 1803722"/>
            </a:gdLst>
            <a:ahLst/>
            <a:cxnLst/>
            <a:rect l="l" t="t" r="r" b="b"/>
            <a:pathLst>
              <a:path w="12192000" h="1803722">
                <a:moveTo>
                  <a:pt x="0" y="0"/>
                </a:moveTo>
                <a:lnTo>
                  <a:pt x="237656" y="106088"/>
                </a:lnTo>
                <a:cubicBezTo>
                  <a:pt x="1998641" y="849620"/>
                  <a:pt x="3988879" y="1268402"/>
                  <a:pt x="6096000" y="1268402"/>
                </a:cubicBezTo>
                <a:cubicBezTo>
                  <a:pt x="8203122" y="1268402"/>
                  <a:pt x="10193359" y="849620"/>
                  <a:pt x="11954345" y="106088"/>
                </a:cubicBezTo>
                <a:lnTo>
                  <a:pt x="12192000" y="0"/>
                </a:lnTo>
                <a:lnTo>
                  <a:pt x="12192000" y="1803722"/>
                </a:lnTo>
                <a:lnTo>
                  <a:pt x="0" y="1803722"/>
                </a:lnTo>
                <a:close/>
              </a:path>
            </a:pathLst>
          </a:cu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3">
            <a:alphaModFix/>
          </a:blip>
          <a:srcRect t="65291" r="1797"/>
          <a:stretch>
            <a:fillRect/>
          </a:stretch>
        </p:blipFill>
        <p:spPr>
          <a:xfrm>
            <a:off x="1063609" y="4477638"/>
            <a:ext cx="10064783" cy="2380362"/>
          </a:xfrm>
          <a:prstGeom prst="rect">
            <a:avLst/>
          </a:prstGeom>
          <a:noFill/>
          <a:ln>
            <a:noFill/>
          </a:ln>
        </p:spPr>
      </p:pic>
      <p:sp>
        <p:nvSpPr>
          <p:cNvPr id="7" name="标题 1"/>
          <p:cNvSpPr txBox="1"/>
          <p:nvPr/>
        </p:nvSpPr>
        <p:spPr>
          <a:xfrm>
            <a:off x="1690545" y="1466852"/>
            <a:ext cx="8810910" cy="2304647"/>
          </a:xfrm>
          <a:prstGeom prst="rect">
            <a:avLst/>
          </a:prstGeom>
          <a:noFill/>
          <a:ln>
            <a:noFill/>
          </a:ln>
        </p:spPr>
        <p:txBody>
          <a:bodyPr vert="horz" wrap="square" lIns="0" tIns="0" rIns="0" bIns="0" rtlCol="0" anchor="ctr"/>
          <a:lstStyle/>
          <a:p>
            <a:pPr algn="ctr">
              <a:lnSpc>
                <a:spcPct val="130000"/>
              </a:lnSpc>
            </a:pPr>
            <a:r>
              <a:rPr kumimoji="1" lang="en-US" altLang="zh-CN" sz="8000" b="1"/>
              <a:t> Thanks</a:t>
            </a:r>
            <a:r>
              <a:rPr kumimoji="1" lang="zh-CN" altLang="en-US" sz="8000" b="1"/>
              <a:t>！</a:t>
            </a:r>
          </a:p>
        </p:txBody>
      </p:sp>
      <p:cxnSp>
        <p:nvCxnSpPr>
          <p:cNvPr id="9" name="标题 1"/>
          <p:cNvCxnSpPr/>
          <p:nvPr/>
        </p:nvCxnSpPr>
        <p:spPr>
          <a:xfrm>
            <a:off x="2556606" y="4172323"/>
            <a:ext cx="1016000" cy="0"/>
          </a:xfrm>
          <a:prstGeom prst="line">
            <a:avLst/>
          </a:prstGeom>
          <a:noFill/>
          <a:ln w="12700" cap="sq">
            <a:gradFill>
              <a:gsLst>
                <a:gs pos="0">
                  <a:schemeClr val="accent1"/>
                </a:gs>
                <a:gs pos="100000">
                  <a:schemeClr val="accent1">
                    <a:alpha val="0"/>
                  </a:schemeClr>
                </a:gs>
              </a:gsLst>
              <a:lin ang="10800000" scaled="0"/>
            </a:gradFill>
            <a:miter/>
          </a:ln>
        </p:spPr>
      </p:cxnSp>
      <p:cxnSp>
        <p:nvCxnSpPr>
          <p:cNvPr id="10" name="标题 1"/>
          <p:cNvCxnSpPr/>
          <p:nvPr/>
        </p:nvCxnSpPr>
        <p:spPr>
          <a:xfrm>
            <a:off x="8228753" y="4172323"/>
            <a:ext cx="1016000" cy="0"/>
          </a:xfrm>
          <a:prstGeom prst="line">
            <a:avLst/>
          </a:prstGeom>
          <a:noFill/>
          <a:ln w="12700" cap="sq">
            <a:gradFill>
              <a:gsLst>
                <a:gs pos="0">
                  <a:schemeClr val="accent1"/>
                </a:gs>
                <a:gs pos="100000">
                  <a:schemeClr val="accent1">
                    <a:alpha val="0"/>
                  </a:schemeClr>
                </a:gs>
              </a:gsLst>
              <a:lin ang="0" scaled="0"/>
            </a:gradFill>
            <a:miter/>
          </a:ln>
        </p:spPr>
      </p:cxn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7999"/>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421178" y="340822"/>
            <a:ext cx="11349644" cy="6176356"/>
          </a:xfrm>
          <a:prstGeom prst="rect">
            <a:avLst/>
          </a:prstGeom>
          <a:blipFill rotWithShape="1">
            <a:blip r:embed="rId6">
              <a:alphaModFix amt="29000"/>
            </a:blip>
            <a:stretch>
              <a:fillRect/>
            </a:stretch>
          </a:blipFill>
          <a:ln w="12700" cap="flat">
            <a:noFill/>
            <a:miter/>
          </a:ln>
          <a:effectLst>
            <a:outerShdw blurRad="317500" sx="102000" sy="102000" algn="ctr" rotWithShape="0">
              <a:schemeClr val="tx1">
                <a:lumMod val="85000"/>
                <a:lumOff val="15000"/>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flipV="1">
            <a:off x="7824264" y="5470047"/>
            <a:ext cx="3946556" cy="1047130"/>
          </a:xfrm>
          <a:custGeom>
            <a:avLst/>
            <a:gdLst>
              <a:gd name="connsiteX0" fmla="*/ 0 w 4228516"/>
              <a:gd name="connsiteY0" fmla="*/ 0 h 1121941"/>
              <a:gd name="connsiteX1" fmla="*/ 4228516 w 4228516"/>
              <a:gd name="connsiteY1" fmla="*/ 0 h 1121941"/>
              <a:gd name="connsiteX2" fmla="*/ 4009635 w 4228516"/>
              <a:gd name="connsiteY2" fmla="*/ 875525 h 1121941"/>
              <a:gd name="connsiteX3" fmla="*/ 3694031 w 4228516"/>
              <a:gd name="connsiteY3" fmla="*/ 1121941 h 1121941"/>
              <a:gd name="connsiteX4" fmla="*/ 0 w 4228516"/>
              <a:gd name="connsiteY4" fmla="*/ 1121941 h 1121941"/>
            </a:gdLst>
            <a:ahLst/>
            <a:cxnLst/>
            <a:rect l="l" t="t" r="r" b="b"/>
            <a:pathLst>
              <a:path w="4228516" h="1121941">
                <a:moveTo>
                  <a:pt x="0" y="0"/>
                </a:moveTo>
                <a:lnTo>
                  <a:pt x="4228516" y="0"/>
                </a:lnTo>
                <a:lnTo>
                  <a:pt x="4009635" y="875525"/>
                </a:lnTo>
                <a:cubicBezTo>
                  <a:pt x="4009635" y="875525"/>
                  <a:pt x="3928792" y="1097299"/>
                  <a:pt x="3694031" y="1121941"/>
                </a:cubicBezTo>
                <a:lnTo>
                  <a:pt x="0" y="1121941"/>
                </a:lnTo>
                <a:close/>
              </a:path>
            </a:pathLst>
          </a:custGeom>
          <a:solidFill>
            <a:schemeClr val="bg1">
              <a:lumMod val="95000"/>
            </a:schemeClr>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9884404" y="1"/>
            <a:ext cx="2307596" cy="815387"/>
          </a:xfrm>
          <a:custGeom>
            <a:avLst/>
            <a:gdLst>
              <a:gd name="connsiteX0" fmla="*/ 145034 w 2307596"/>
              <a:gd name="connsiteY0" fmla="*/ 0 h 815387"/>
              <a:gd name="connsiteX1" fmla="*/ 2307596 w 2307596"/>
              <a:gd name="connsiteY1" fmla="*/ 0 h 815387"/>
              <a:gd name="connsiteX2" fmla="*/ 2307596 w 2307596"/>
              <a:gd name="connsiteY2" fmla="*/ 815387 h 815387"/>
              <a:gd name="connsiteX3" fmla="*/ 195187 w 2307596"/>
              <a:gd name="connsiteY3" fmla="*/ 815387 h 815387"/>
              <a:gd name="connsiteX4" fmla="*/ 2791 w 2307596"/>
              <a:gd name="connsiteY4" fmla="*/ 568971 h 815387"/>
            </a:gdLst>
            <a:ahLst/>
            <a:cxnLst/>
            <a:rect l="l" t="t" r="r" b="b"/>
            <a:pathLst>
              <a:path w="2307596" h="815387">
                <a:moveTo>
                  <a:pt x="145034" y="0"/>
                </a:moveTo>
                <a:lnTo>
                  <a:pt x="2307596" y="0"/>
                </a:lnTo>
                <a:lnTo>
                  <a:pt x="2307596" y="815387"/>
                </a:lnTo>
                <a:lnTo>
                  <a:pt x="195187" y="815387"/>
                </a:lnTo>
                <a:cubicBezTo>
                  <a:pt x="195187" y="815387"/>
                  <a:pt x="-27253" y="790745"/>
                  <a:pt x="2791" y="568971"/>
                </a:cubicBez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1209320" y="6280939"/>
            <a:ext cx="342900" cy="111047"/>
          </a:xfrm>
          <a:custGeom>
            <a:avLst/>
            <a:gdLst>
              <a:gd name="connsiteX0" fmla="*/ 98626 w 342900"/>
              <a:gd name="connsiteY0" fmla="*/ 82247 h 111047"/>
              <a:gd name="connsiteX1" fmla="*/ 342899 w 342900"/>
              <a:gd name="connsiteY1" fmla="*/ 82247 h 111047"/>
              <a:gd name="connsiteX2" fmla="*/ 342899 w 342900"/>
              <a:gd name="connsiteY2" fmla="*/ 111047 h 111047"/>
              <a:gd name="connsiteX3" fmla="*/ 98626 w 342900"/>
              <a:gd name="connsiteY3" fmla="*/ 111047 h 111047"/>
              <a:gd name="connsiteX4" fmla="*/ 0 w 342900"/>
              <a:gd name="connsiteY4" fmla="*/ 0 h 111047"/>
              <a:gd name="connsiteX5" fmla="*/ 342900 w 342900"/>
              <a:gd name="connsiteY5" fmla="*/ 0 h 111047"/>
              <a:gd name="connsiteX6" fmla="*/ 342900 w 342900"/>
              <a:gd name="connsiteY6" fmla="*/ 28800 h 111047"/>
              <a:gd name="connsiteX7" fmla="*/ 0 w 342900"/>
              <a:gd name="connsiteY7" fmla="*/ 28800 h 111047"/>
            </a:gdLst>
            <a:ahLst/>
            <a:cxnLst/>
            <a:rect l="l" t="t" r="r" b="b"/>
            <a:pathLst>
              <a:path w="342900" h="111047">
                <a:moveTo>
                  <a:pt x="98626" y="82247"/>
                </a:moveTo>
                <a:lnTo>
                  <a:pt x="342899" y="82247"/>
                </a:lnTo>
                <a:lnTo>
                  <a:pt x="342899" y="111047"/>
                </a:lnTo>
                <a:lnTo>
                  <a:pt x="98626" y="111047"/>
                </a:lnTo>
                <a:close/>
                <a:moveTo>
                  <a:pt x="0" y="0"/>
                </a:moveTo>
                <a:lnTo>
                  <a:pt x="342900" y="0"/>
                </a:lnTo>
                <a:lnTo>
                  <a:pt x="342900" y="28800"/>
                </a:lnTo>
                <a:lnTo>
                  <a:pt x="0" y="28800"/>
                </a:lnTo>
                <a:close/>
              </a:path>
            </a:pathLst>
          </a:custGeom>
          <a:solidFill>
            <a:schemeClr val="tx1">
              <a:lumMod val="85000"/>
              <a:lumOff val="1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421005" y="340995"/>
            <a:ext cx="10009505" cy="1840230"/>
          </a:xfrm>
          <a:custGeom>
            <a:avLst/>
            <a:gdLst>
              <a:gd name="connsiteX0" fmla="*/ 0 w 4041202"/>
              <a:gd name="connsiteY0" fmla="*/ 0 h 3748434"/>
              <a:gd name="connsiteX1" fmla="*/ 4041202 w 4041202"/>
              <a:gd name="connsiteY1" fmla="*/ 0 h 3748434"/>
              <a:gd name="connsiteX2" fmla="*/ 3196499 w 4041202"/>
              <a:gd name="connsiteY2" fmla="*/ 3378810 h 3748434"/>
              <a:gd name="connsiteX3" fmla="*/ 2723093 w 4041202"/>
              <a:gd name="connsiteY3" fmla="*/ 3748434 h 3748434"/>
              <a:gd name="connsiteX4" fmla="*/ 1576465 w 4041202"/>
              <a:gd name="connsiteY4" fmla="*/ 3748434 h 3748434"/>
              <a:gd name="connsiteX5" fmla="*/ 0 w 4041202"/>
              <a:gd name="connsiteY5" fmla="*/ 3748434 h 3748434"/>
            </a:gdLst>
            <a:ahLst/>
            <a:cxnLst/>
            <a:rect l="l" t="t" r="r" b="b"/>
            <a:pathLst>
              <a:path w="4041202" h="3748434">
                <a:moveTo>
                  <a:pt x="0" y="0"/>
                </a:moveTo>
                <a:lnTo>
                  <a:pt x="4041202" y="0"/>
                </a:lnTo>
                <a:lnTo>
                  <a:pt x="3196499" y="3378810"/>
                </a:lnTo>
                <a:cubicBezTo>
                  <a:pt x="3196499" y="3378810"/>
                  <a:pt x="3075234" y="3711471"/>
                  <a:pt x="2723093" y="3748434"/>
                </a:cubicBezTo>
                <a:lnTo>
                  <a:pt x="1576465" y="3748434"/>
                </a:lnTo>
                <a:lnTo>
                  <a:pt x="0" y="3748434"/>
                </a:lnTo>
                <a:close/>
              </a:path>
            </a:pathLst>
          </a:custGeom>
          <a:solidFill>
            <a:schemeClr val="accent1"/>
          </a:solidFill>
          <a:ln w="12700" cap="sq">
            <a:solidFill>
              <a:schemeClr val="tx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83615" y="476885"/>
            <a:ext cx="7745730" cy="1974215"/>
          </a:xfrm>
          <a:prstGeom prst="rect">
            <a:avLst/>
          </a:prstGeom>
          <a:noFill/>
          <a:ln>
            <a:noFill/>
          </a:ln>
        </p:spPr>
        <p:txBody>
          <a:bodyPr vert="horz" wrap="square" lIns="91440" tIns="45720" rIns="91440" bIns="45720" rtlCol="0" anchor="t"/>
          <a:lstStyle/>
          <a:p>
            <a:pPr algn="ctr">
              <a:lnSpc>
                <a:spcPct val="110000"/>
              </a:lnSpc>
            </a:pPr>
            <a:r>
              <a:rPr kumimoji="1" lang="en-US" altLang="zh-CN" sz="7200">
                <a:ln w="12700">
                  <a:noFill/>
                </a:ln>
                <a:solidFill>
                  <a:srgbClr val="000000">
                    <a:alpha val="100000"/>
                  </a:srgbClr>
                </a:solidFill>
                <a:latin typeface="OPPOSans H" panose="00020600040101010101" charset="-122"/>
                <a:ea typeface="OPPOSans H" panose="00020600040101010101" charset="-122"/>
                <a:cs typeface="OPPOSans H" panose="00020600040101010101" charset="-122"/>
              </a:rPr>
              <a:t>Catalogue</a:t>
            </a:r>
          </a:p>
        </p:txBody>
      </p:sp>
      <p:sp>
        <p:nvSpPr>
          <p:cNvPr id="9" name="标题 1"/>
          <p:cNvSpPr txBox="1"/>
          <p:nvPr/>
        </p:nvSpPr>
        <p:spPr>
          <a:xfrm>
            <a:off x="839746" y="3789307"/>
            <a:ext cx="823058" cy="216179"/>
          </a:xfrm>
          <a:custGeom>
            <a:avLst/>
            <a:gdLst>
              <a:gd name="connsiteX0" fmla="*/ 714968 w 823058"/>
              <a:gd name="connsiteY0" fmla="*/ 0 h 216179"/>
              <a:gd name="connsiteX1" fmla="*/ 743452 w 823058"/>
              <a:gd name="connsiteY1" fmla="*/ 78279 h 216179"/>
              <a:gd name="connsiteX2" fmla="*/ 823058 w 823058"/>
              <a:gd name="connsiteY2" fmla="*/ 82573 h 216179"/>
              <a:gd name="connsiteX3" fmla="*/ 761055 w 823058"/>
              <a:gd name="connsiteY3" fmla="*/ 135246 h 216179"/>
              <a:gd name="connsiteX4" fmla="*/ 781771 w 823058"/>
              <a:gd name="connsiteY4" fmla="*/ 216179 h 216179"/>
              <a:gd name="connsiteX5" fmla="*/ 714968 w 823058"/>
              <a:gd name="connsiteY5" fmla="*/ 170454 h 216179"/>
              <a:gd name="connsiteX6" fmla="*/ 648165 w 823058"/>
              <a:gd name="connsiteY6" fmla="*/ 216179 h 216179"/>
              <a:gd name="connsiteX7" fmla="*/ 668881 w 823058"/>
              <a:gd name="connsiteY7" fmla="*/ 135246 h 216179"/>
              <a:gd name="connsiteX8" fmla="*/ 606878 w 823058"/>
              <a:gd name="connsiteY8" fmla="*/ 82573 h 216179"/>
              <a:gd name="connsiteX9" fmla="*/ 686484 w 823058"/>
              <a:gd name="connsiteY9" fmla="*/ 78279 h 216179"/>
              <a:gd name="connsiteX10" fmla="*/ 411529 w 823058"/>
              <a:gd name="connsiteY10" fmla="*/ 0 h 216179"/>
              <a:gd name="connsiteX11" fmla="*/ 440013 w 823058"/>
              <a:gd name="connsiteY11" fmla="*/ 78279 h 216179"/>
              <a:gd name="connsiteX12" fmla="*/ 519619 w 823058"/>
              <a:gd name="connsiteY12" fmla="*/ 82573 h 216179"/>
              <a:gd name="connsiteX13" fmla="*/ 457616 w 823058"/>
              <a:gd name="connsiteY13" fmla="*/ 135246 h 216179"/>
              <a:gd name="connsiteX14" fmla="*/ 478332 w 823058"/>
              <a:gd name="connsiteY14" fmla="*/ 216179 h 216179"/>
              <a:gd name="connsiteX15" fmla="*/ 411529 w 823058"/>
              <a:gd name="connsiteY15" fmla="*/ 170454 h 216179"/>
              <a:gd name="connsiteX16" fmla="*/ 344726 w 823058"/>
              <a:gd name="connsiteY16" fmla="*/ 216179 h 216179"/>
              <a:gd name="connsiteX17" fmla="*/ 365442 w 823058"/>
              <a:gd name="connsiteY17" fmla="*/ 135246 h 216179"/>
              <a:gd name="connsiteX18" fmla="*/ 303439 w 823058"/>
              <a:gd name="connsiteY18" fmla="*/ 82573 h 216179"/>
              <a:gd name="connsiteX19" fmla="*/ 383045 w 823058"/>
              <a:gd name="connsiteY19" fmla="*/ 78279 h 216179"/>
              <a:gd name="connsiteX20" fmla="*/ 108090 w 823058"/>
              <a:gd name="connsiteY20" fmla="*/ 0 h 216179"/>
              <a:gd name="connsiteX21" fmla="*/ 136574 w 823058"/>
              <a:gd name="connsiteY21" fmla="*/ 78279 h 216179"/>
              <a:gd name="connsiteX22" fmla="*/ 216180 w 823058"/>
              <a:gd name="connsiteY22" fmla="*/ 82573 h 216179"/>
              <a:gd name="connsiteX23" fmla="*/ 154177 w 823058"/>
              <a:gd name="connsiteY23" fmla="*/ 135246 h 216179"/>
              <a:gd name="connsiteX24" fmla="*/ 174893 w 823058"/>
              <a:gd name="connsiteY24" fmla="*/ 216179 h 216179"/>
              <a:gd name="connsiteX25" fmla="*/ 108090 w 823058"/>
              <a:gd name="connsiteY25" fmla="*/ 170454 h 216179"/>
              <a:gd name="connsiteX26" fmla="*/ 41287 w 823058"/>
              <a:gd name="connsiteY26" fmla="*/ 216179 h 216179"/>
              <a:gd name="connsiteX27" fmla="*/ 62003 w 823058"/>
              <a:gd name="connsiteY27" fmla="*/ 135246 h 216179"/>
              <a:gd name="connsiteX28" fmla="*/ 0 w 823058"/>
              <a:gd name="connsiteY28" fmla="*/ 82573 h 216179"/>
              <a:gd name="connsiteX29" fmla="*/ 79606 w 823058"/>
              <a:gd name="connsiteY29" fmla="*/ 78279 h 216179"/>
            </a:gdLst>
            <a:ahLst/>
            <a:cxnLst/>
            <a:rect l="l" t="t" r="r" b="b"/>
            <a:pathLst>
              <a:path w="823058" h="216179">
                <a:moveTo>
                  <a:pt x="714968" y="0"/>
                </a:moveTo>
                <a:lnTo>
                  <a:pt x="743452" y="78279"/>
                </a:lnTo>
                <a:lnTo>
                  <a:pt x="823058" y="82573"/>
                </a:lnTo>
                <a:lnTo>
                  <a:pt x="761055" y="135246"/>
                </a:lnTo>
                <a:lnTo>
                  <a:pt x="781771" y="216179"/>
                </a:lnTo>
                <a:lnTo>
                  <a:pt x="714968" y="170454"/>
                </a:lnTo>
                <a:lnTo>
                  <a:pt x="648165" y="216179"/>
                </a:lnTo>
                <a:lnTo>
                  <a:pt x="668881" y="135246"/>
                </a:lnTo>
                <a:lnTo>
                  <a:pt x="606878" y="82573"/>
                </a:lnTo>
                <a:lnTo>
                  <a:pt x="686484" y="78279"/>
                </a:lnTo>
                <a:close/>
                <a:moveTo>
                  <a:pt x="411529" y="0"/>
                </a:moveTo>
                <a:lnTo>
                  <a:pt x="440013" y="78279"/>
                </a:lnTo>
                <a:lnTo>
                  <a:pt x="519619" y="82573"/>
                </a:lnTo>
                <a:lnTo>
                  <a:pt x="457616" y="135246"/>
                </a:lnTo>
                <a:lnTo>
                  <a:pt x="478332" y="216179"/>
                </a:lnTo>
                <a:lnTo>
                  <a:pt x="411529" y="170454"/>
                </a:lnTo>
                <a:lnTo>
                  <a:pt x="344726" y="216179"/>
                </a:lnTo>
                <a:lnTo>
                  <a:pt x="365442" y="135246"/>
                </a:lnTo>
                <a:lnTo>
                  <a:pt x="303439" y="82573"/>
                </a:lnTo>
                <a:lnTo>
                  <a:pt x="383045" y="78279"/>
                </a:lnTo>
                <a:close/>
                <a:moveTo>
                  <a:pt x="108090" y="0"/>
                </a:moveTo>
                <a:lnTo>
                  <a:pt x="136574" y="78279"/>
                </a:lnTo>
                <a:lnTo>
                  <a:pt x="216180" y="82573"/>
                </a:lnTo>
                <a:lnTo>
                  <a:pt x="154177" y="135246"/>
                </a:lnTo>
                <a:lnTo>
                  <a:pt x="174893" y="216179"/>
                </a:lnTo>
                <a:lnTo>
                  <a:pt x="108090" y="170454"/>
                </a:lnTo>
                <a:lnTo>
                  <a:pt x="41287" y="216179"/>
                </a:lnTo>
                <a:lnTo>
                  <a:pt x="62003" y="135246"/>
                </a:lnTo>
                <a:lnTo>
                  <a:pt x="0" y="82573"/>
                </a:lnTo>
                <a:lnTo>
                  <a:pt x="79606" y="78279"/>
                </a:lnTo>
                <a:close/>
              </a:path>
            </a:pathLst>
          </a:cu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custDataLst>
              <p:tags r:id="rId1"/>
            </p:custDataLst>
          </p:nvPr>
        </p:nvSpPr>
        <p:spPr>
          <a:xfrm>
            <a:off x="2279650" y="2565400"/>
            <a:ext cx="871855" cy="1122680"/>
          </a:xfrm>
          <a:prstGeom prst="rect">
            <a:avLst/>
          </a:prstGeom>
          <a:noFill/>
          <a:ln>
            <a:noFill/>
          </a:ln>
        </p:spPr>
        <p:txBody>
          <a:bodyPr vert="horz" wrap="square" lIns="0" tIns="0" rIns="0" bIns="0" rtlCol="0" anchor="b"/>
          <a:lstStyle/>
          <a:p>
            <a:pPr algn="l">
              <a:lnSpc>
                <a:spcPct val="100000"/>
              </a:lnSpc>
            </a:pPr>
            <a:r>
              <a:rPr kumimoji="1" lang="en-US" altLang="zh-CN" sz="6600">
                <a:ln w="12700">
                  <a:noFill/>
                </a:ln>
                <a:solidFill>
                  <a:srgbClr val="BA5240">
                    <a:alpha val="100000"/>
                  </a:srgbClr>
                </a:solidFill>
                <a:latin typeface="华文新魏" panose="02010800040101010101" charset="-122"/>
                <a:ea typeface="华文新魏" panose="02010800040101010101" charset="-122"/>
                <a:cs typeface="OPPOSans R" panose="00020600040101010101" charset="-122"/>
              </a:rPr>
              <a:t>01</a:t>
            </a:r>
          </a:p>
        </p:txBody>
      </p:sp>
      <p:sp>
        <p:nvSpPr>
          <p:cNvPr id="12" name="标题 1"/>
          <p:cNvSpPr txBox="1"/>
          <p:nvPr>
            <p:custDataLst>
              <p:tags r:id="rId2"/>
            </p:custDataLst>
          </p:nvPr>
        </p:nvSpPr>
        <p:spPr>
          <a:xfrm>
            <a:off x="2279650" y="4149090"/>
            <a:ext cx="1212215" cy="1085215"/>
          </a:xfrm>
          <a:prstGeom prst="rect">
            <a:avLst/>
          </a:prstGeom>
          <a:noFill/>
          <a:ln>
            <a:noFill/>
          </a:ln>
        </p:spPr>
        <p:txBody>
          <a:bodyPr vert="horz" wrap="square" lIns="0" tIns="0" rIns="0" bIns="0" rtlCol="0" anchor="b"/>
          <a:lstStyle/>
          <a:p>
            <a:pPr algn="l">
              <a:lnSpc>
                <a:spcPct val="100000"/>
              </a:lnSpc>
            </a:pPr>
            <a:r>
              <a:rPr kumimoji="1" lang="en-US" altLang="zh-CN" sz="6600">
                <a:ln w="12700">
                  <a:noFill/>
                </a:ln>
                <a:solidFill>
                  <a:srgbClr val="BA5240">
                    <a:alpha val="100000"/>
                  </a:srgbClr>
                </a:solidFill>
                <a:latin typeface="华文新魏" panose="02010800040101010101" charset="-122"/>
                <a:ea typeface="华文新魏" panose="02010800040101010101" charset="-122"/>
                <a:cs typeface="OPPOSans R" panose="00020600040101010101" charset="-122"/>
              </a:rPr>
              <a:t>02</a:t>
            </a:r>
          </a:p>
        </p:txBody>
      </p:sp>
      <p:sp>
        <p:nvSpPr>
          <p:cNvPr id="28" name="文本框 27"/>
          <p:cNvSpPr txBox="1"/>
          <p:nvPr>
            <p:custDataLst>
              <p:tags r:id="rId3"/>
            </p:custDataLst>
          </p:nvPr>
        </p:nvSpPr>
        <p:spPr>
          <a:xfrm>
            <a:off x="3288030" y="2781300"/>
            <a:ext cx="7681595" cy="583565"/>
          </a:xfrm>
          <a:prstGeom prst="rect">
            <a:avLst/>
          </a:prstGeom>
          <a:noFill/>
        </p:spPr>
        <p:txBody>
          <a:bodyPr wrap="square" rtlCol="0">
            <a:spAutoFit/>
          </a:bodyPr>
          <a:lstStyle/>
          <a:p>
            <a:r>
              <a:rPr lang="en-US" altLang="zh-CN" sz="3200" b="1"/>
              <a:t>Marriage  customs of various dynasties</a:t>
            </a:r>
          </a:p>
        </p:txBody>
      </p:sp>
      <p:sp>
        <p:nvSpPr>
          <p:cNvPr id="29" name="文本框 28"/>
          <p:cNvSpPr txBox="1"/>
          <p:nvPr>
            <p:custDataLst>
              <p:tags r:id="rId4"/>
            </p:custDataLst>
          </p:nvPr>
        </p:nvSpPr>
        <p:spPr>
          <a:xfrm>
            <a:off x="3359785" y="4437380"/>
            <a:ext cx="7681595" cy="583565"/>
          </a:xfrm>
          <a:prstGeom prst="rect">
            <a:avLst/>
          </a:prstGeom>
          <a:noFill/>
        </p:spPr>
        <p:txBody>
          <a:bodyPr wrap="square" rtlCol="0">
            <a:spAutoFit/>
          </a:bodyPr>
          <a:lstStyle/>
          <a:p>
            <a:r>
              <a:rPr lang="en-US" altLang="zh-CN" sz="3200" b="1"/>
              <a:t>Essence and dross in inheritance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a:stretch>
            <a:fillRect/>
          </a:stretch>
        </p:blipFill>
        <p:spPr>
          <a:xfrm>
            <a:off x="504" y="283"/>
            <a:ext cx="12190992" cy="6857433"/>
          </a:xfrm>
          <a:prstGeom prst="rect">
            <a:avLst/>
          </a:prstGeom>
          <a:noFill/>
          <a:ln>
            <a:noFill/>
          </a:ln>
        </p:spPr>
      </p:pic>
      <p:pic>
        <p:nvPicPr>
          <p:cNvPr id="3" name="图片 2"/>
          <p:cNvPicPr>
            <a:picLocks noChangeAspect="1"/>
          </p:cNvPicPr>
          <p:nvPr/>
        </p:nvPicPr>
        <p:blipFill>
          <a:blip r:embed="rId3">
            <a:alphaModFix/>
          </a:blip>
          <a:srcRect/>
          <a:stretch>
            <a:fillRect/>
          </a:stretch>
        </p:blipFill>
        <p:spPr>
          <a:xfrm flipH="1">
            <a:off x="0" y="2097024"/>
            <a:ext cx="12192000" cy="4760976"/>
          </a:xfrm>
          <a:prstGeom prst="rect">
            <a:avLst/>
          </a:prstGeom>
          <a:noFill/>
          <a:ln>
            <a:noFill/>
          </a:ln>
        </p:spPr>
      </p:pic>
      <p:sp>
        <p:nvSpPr>
          <p:cNvPr id="4" name="标题 1"/>
          <p:cNvSpPr txBox="1"/>
          <p:nvPr/>
        </p:nvSpPr>
        <p:spPr>
          <a:xfrm>
            <a:off x="673100" y="1162051"/>
            <a:ext cx="10845800" cy="4402810"/>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911860" y="1162050"/>
            <a:ext cx="2118360" cy="1871345"/>
          </a:xfrm>
          <a:prstGeom prst="rect">
            <a:avLst/>
          </a:prstGeom>
          <a:noFill/>
          <a:ln>
            <a:noFill/>
          </a:ln>
        </p:spPr>
        <p:txBody>
          <a:bodyPr vert="horz" wrap="square" lIns="0" tIns="0" rIns="0" bIns="0" rtlCol="0" anchor="b"/>
          <a:lstStyle/>
          <a:p>
            <a:pPr algn="l">
              <a:lnSpc>
                <a:spcPct val="110000"/>
              </a:lnSpc>
            </a:pPr>
            <a:r>
              <a:rPr kumimoji="1" lang="en-US" altLang="zh-CN" sz="8000">
                <a:ln w="12700">
                  <a:noFill/>
                </a:ln>
                <a:solidFill>
                  <a:srgbClr val="BA5240">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6" name="标题 1"/>
          <p:cNvSpPr txBox="1"/>
          <p:nvPr/>
        </p:nvSpPr>
        <p:spPr>
          <a:xfrm>
            <a:off x="839470" y="2781300"/>
            <a:ext cx="8092440" cy="1924050"/>
          </a:xfrm>
          <a:prstGeom prst="rect">
            <a:avLst/>
          </a:prstGeom>
          <a:noFill/>
          <a:ln>
            <a:noFill/>
          </a:ln>
        </p:spPr>
        <p:txBody>
          <a:bodyPr vert="horz" wrap="square" lIns="0" tIns="0" rIns="0" bIns="0" rtlCol="0" anchor="t"/>
          <a:lstStyle/>
          <a:p>
            <a:pPr algn="l">
              <a:lnSpc>
                <a:spcPct val="130000"/>
              </a:lnSpc>
            </a:pPr>
            <a:r>
              <a:rPr lang="en-US" altLang="zh-CN" sz="4400" b="1">
                <a:solidFill>
                  <a:schemeClr val="accent1">
                    <a:lumMod val="75000"/>
                  </a:schemeClr>
                </a:solidFill>
                <a:sym typeface="+mn-ea"/>
              </a:rPr>
              <a:t>Marriage  customs of various dynasties</a:t>
            </a:r>
            <a:endParaRPr kumimoji="1" lang="en-US" altLang="zh-CN" sz="4400" b="1">
              <a:solidFill>
                <a:schemeClr val="accent1">
                  <a:lumMod val="75000"/>
                </a:schemeClr>
              </a:solidFill>
              <a:sym typeface="+mn-ea"/>
            </a:endParaRP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a:stretch>
            <a:fillRect/>
          </a:stretch>
        </p:blipFill>
        <p:spPr>
          <a:xfrm>
            <a:off x="1139" y="918"/>
            <a:ext cx="12190992" cy="6857433"/>
          </a:xfrm>
          <a:prstGeom prst="rect">
            <a:avLst/>
          </a:prstGeom>
          <a:noFill/>
          <a:ln>
            <a:noFill/>
          </a:ln>
        </p:spPr>
      </p:pic>
      <p:pic>
        <p:nvPicPr>
          <p:cNvPr id="3" name="图片 2"/>
          <p:cNvPicPr>
            <a:picLocks noChangeAspect="1"/>
          </p:cNvPicPr>
          <p:nvPr/>
        </p:nvPicPr>
        <p:blipFill>
          <a:blip r:embed="rId3">
            <a:alphaModFix/>
          </a:blip>
          <a:srcRect/>
          <a:stretch>
            <a:fillRect/>
          </a:stretch>
        </p:blipFill>
        <p:spPr>
          <a:xfrm flipH="1">
            <a:off x="46990" y="1989074"/>
            <a:ext cx="12192000" cy="4760976"/>
          </a:xfrm>
          <a:prstGeom prst="rect">
            <a:avLst/>
          </a:prstGeom>
          <a:noFill/>
          <a:ln>
            <a:noFill/>
          </a:ln>
        </p:spPr>
      </p:pic>
      <p:sp>
        <p:nvSpPr>
          <p:cNvPr id="8" name="右箭头 7"/>
          <p:cNvSpPr/>
          <p:nvPr/>
        </p:nvSpPr>
        <p:spPr>
          <a:xfrm>
            <a:off x="191135" y="1700530"/>
            <a:ext cx="11737340" cy="360045"/>
          </a:xfrm>
          <a:prstGeom prst="rightArrow">
            <a:avLst/>
          </a:prstGeom>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9" name="直接连接符 8"/>
          <p:cNvCxnSpPr/>
          <p:nvPr/>
        </p:nvCxnSpPr>
        <p:spPr>
          <a:xfrm flipV="1">
            <a:off x="695325" y="1917065"/>
            <a:ext cx="0" cy="720090"/>
          </a:xfrm>
          <a:prstGeom prst="line">
            <a:avLst/>
          </a:prstGeom>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flipV="1">
            <a:off x="9192260" y="1196975"/>
            <a:ext cx="0" cy="647700"/>
          </a:xfrm>
          <a:prstGeom prst="line">
            <a:avLst/>
          </a:prstGeom>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flipV="1">
            <a:off x="6887845" y="1844675"/>
            <a:ext cx="0" cy="720090"/>
          </a:xfrm>
          <a:prstGeom prst="line">
            <a:avLst/>
          </a:prstGeom>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flipV="1">
            <a:off x="5015865" y="1196975"/>
            <a:ext cx="0" cy="647700"/>
          </a:xfrm>
          <a:prstGeom prst="line">
            <a:avLst/>
          </a:prstGeom>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flipV="1">
            <a:off x="3719830" y="1917065"/>
            <a:ext cx="0" cy="791845"/>
          </a:xfrm>
          <a:prstGeom prst="line">
            <a:avLst/>
          </a:prstGeom>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flipV="1">
            <a:off x="2135505" y="1124585"/>
            <a:ext cx="0" cy="720090"/>
          </a:xfrm>
          <a:prstGeom prst="line">
            <a:avLst/>
          </a:prstGeom>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262255" y="2686685"/>
            <a:ext cx="1736090" cy="829945"/>
          </a:xfrm>
          <a:prstGeom prst="rect">
            <a:avLst/>
          </a:prstGeom>
          <a:noFill/>
        </p:spPr>
        <p:txBody>
          <a:bodyPr wrap="square" rtlCol="0">
            <a:spAutoFit/>
          </a:bodyPr>
          <a:lstStyle/>
          <a:p>
            <a:r>
              <a:rPr lang="en-US" altLang="zh-CN" sz="2400" b="1">
                <a:latin typeface="华文新魏" panose="02010800040101010101" charset="-122"/>
                <a:ea typeface="华文新魏" panose="02010800040101010101" charset="-122"/>
              </a:rPr>
              <a:t>Zhou Dynasty</a:t>
            </a:r>
          </a:p>
        </p:txBody>
      </p:sp>
      <p:sp>
        <p:nvSpPr>
          <p:cNvPr id="17" name="文本框 16"/>
          <p:cNvSpPr txBox="1"/>
          <p:nvPr/>
        </p:nvSpPr>
        <p:spPr>
          <a:xfrm>
            <a:off x="622935" y="405130"/>
            <a:ext cx="3478530" cy="829945"/>
          </a:xfrm>
          <a:prstGeom prst="rect">
            <a:avLst/>
          </a:prstGeom>
          <a:noFill/>
        </p:spPr>
        <p:txBody>
          <a:bodyPr wrap="square" rtlCol="0">
            <a:spAutoFit/>
          </a:bodyPr>
          <a:lstStyle/>
          <a:p>
            <a:r>
              <a:rPr lang="en-US" altLang="zh-CN" sz="2400" b="1">
                <a:latin typeface="华文新魏" panose="02010800040101010101" charset="-122"/>
                <a:ea typeface="华文新魏" panose="02010800040101010101" charset="-122"/>
              </a:rPr>
              <a:t>Wei, Jin, and Northern &amp; Southern Dynasties </a:t>
            </a:r>
          </a:p>
        </p:txBody>
      </p:sp>
      <p:sp>
        <p:nvSpPr>
          <p:cNvPr id="18" name="文本框 17"/>
          <p:cNvSpPr txBox="1"/>
          <p:nvPr/>
        </p:nvSpPr>
        <p:spPr>
          <a:xfrm>
            <a:off x="3215640" y="2781300"/>
            <a:ext cx="1360170" cy="829945"/>
          </a:xfrm>
          <a:prstGeom prst="rect">
            <a:avLst/>
          </a:prstGeom>
          <a:noFill/>
        </p:spPr>
        <p:txBody>
          <a:bodyPr wrap="square" rtlCol="0">
            <a:spAutoFit/>
          </a:bodyPr>
          <a:lstStyle/>
          <a:p>
            <a:r>
              <a:rPr lang="en-US" altLang="zh-CN" sz="2400" b="1">
                <a:latin typeface="华文新魏" panose="02010800040101010101" charset="-122"/>
                <a:ea typeface="华文新魏" panose="02010800040101010101" charset="-122"/>
              </a:rPr>
              <a:t>Tang Dynasty</a:t>
            </a:r>
          </a:p>
        </p:txBody>
      </p:sp>
      <p:sp>
        <p:nvSpPr>
          <p:cNvPr id="20" name="文本框 19"/>
          <p:cNvSpPr txBox="1"/>
          <p:nvPr/>
        </p:nvSpPr>
        <p:spPr>
          <a:xfrm>
            <a:off x="4655820" y="405130"/>
            <a:ext cx="1511935" cy="829945"/>
          </a:xfrm>
          <a:prstGeom prst="rect">
            <a:avLst/>
          </a:prstGeom>
          <a:noFill/>
        </p:spPr>
        <p:txBody>
          <a:bodyPr wrap="square" rtlCol="0">
            <a:spAutoFit/>
          </a:bodyPr>
          <a:lstStyle/>
          <a:p>
            <a:r>
              <a:rPr lang="en-US" altLang="zh-CN" sz="2400" b="1">
                <a:latin typeface="华文新魏" panose="02010800040101010101" charset="-122"/>
                <a:ea typeface="华文新魏" panose="02010800040101010101" charset="-122"/>
              </a:rPr>
              <a:t>Song Dynasty</a:t>
            </a:r>
          </a:p>
        </p:txBody>
      </p:sp>
      <p:sp>
        <p:nvSpPr>
          <p:cNvPr id="21" name="文本框 20"/>
          <p:cNvSpPr txBox="1"/>
          <p:nvPr/>
        </p:nvSpPr>
        <p:spPr>
          <a:xfrm>
            <a:off x="6456045" y="2725420"/>
            <a:ext cx="1324610" cy="829945"/>
          </a:xfrm>
          <a:prstGeom prst="rect">
            <a:avLst/>
          </a:prstGeom>
          <a:noFill/>
        </p:spPr>
        <p:txBody>
          <a:bodyPr wrap="square" rtlCol="0">
            <a:spAutoFit/>
          </a:bodyPr>
          <a:lstStyle/>
          <a:p>
            <a:r>
              <a:rPr lang="en-US" altLang="zh-CN" sz="2400" b="1">
                <a:latin typeface="华文新魏" panose="02010800040101010101" charset="-122"/>
                <a:ea typeface="华文新魏" panose="02010800040101010101" charset="-122"/>
              </a:rPr>
              <a:t> Ming Dynasty</a:t>
            </a:r>
          </a:p>
        </p:txBody>
      </p:sp>
      <p:sp>
        <p:nvSpPr>
          <p:cNvPr id="22" name="文本框 21"/>
          <p:cNvSpPr txBox="1"/>
          <p:nvPr/>
        </p:nvSpPr>
        <p:spPr>
          <a:xfrm>
            <a:off x="8832215" y="692785"/>
            <a:ext cx="1063625" cy="521970"/>
          </a:xfrm>
          <a:prstGeom prst="rect">
            <a:avLst/>
          </a:prstGeom>
          <a:noFill/>
        </p:spPr>
        <p:txBody>
          <a:bodyPr wrap="square" rtlCol="0">
            <a:spAutoFit/>
          </a:bodyPr>
          <a:lstStyle/>
          <a:p>
            <a:r>
              <a:rPr lang="en-US" altLang="zh-CN" sz="2800" b="1">
                <a:latin typeface="华文新魏" panose="02010800040101010101" charset="-122"/>
                <a:ea typeface="华文新魏" panose="02010800040101010101" charset="-122"/>
              </a:rPr>
              <a:t>now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20" grpId="0"/>
      <p:bldP spid="20" grpId="1"/>
      <p:bldP spid="21" grpId="0"/>
      <p:bldP spid="21" grpId="1"/>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5000"/>
          </a:blip>
          <a:stretch>
            <a:fillRect/>
          </a:stretch>
        </a:blipFill>
        <a:effectLst/>
      </p:bgPr>
    </p:bg>
    <p:spTree>
      <p:nvGrpSpPr>
        <p:cNvPr id="1" name=""/>
        <p:cNvGrpSpPr/>
        <p:nvPr/>
      </p:nvGrpSpPr>
      <p:grpSpPr>
        <a:xfrm>
          <a:off x="0" y="0"/>
          <a:ext cx="0" cy="0"/>
          <a:chOff x="0" y="0"/>
          <a:chExt cx="0" cy="0"/>
        </a:xfrm>
      </p:grpSpPr>
      <p:sp>
        <p:nvSpPr>
          <p:cNvPr id="6" name="标题 1"/>
          <p:cNvSpPr txBox="1"/>
          <p:nvPr/>
        </p:nvSpPr>
        <p:spPr>
          <a:xfrm>
            <a:off x="5725832" y="3430393"/>
            <a:ext cx="5027856" cy="1992507"/>
          </a:xfrm>
          <a:prstGeom prst="rect">
            <a:avLst/>
          </a:prstGeom>
          <a:noFill/>
          <a:ln cap="sq">
            <a:noFill/>
          </a:ln>
          <a:effectLst/>
        </p:spPr>
        <p:txBody>
          <a:bodyPr vert="horz" wrap="square" lIns="64008" tIns="32004" rIns="64008" bIns="32004" rtlCol="0" anchor="t"/>
          <a:lstStyle/>
          <a:p>
            <a:pPr algn="l">
              <a:lnSpc>
                <a:spcPct val="150000"/>
              </a:lnSpc>
            </a:pPr>
            <a:endParaRPr kumimoji="1" lang="zh-CN" altLang="en-US"/>
          </a:p>
        </p:txBody>
      </p:sp>
      <p:sp>
        <p:nvSpPr>
          <p:cNvPr id="8" name="标题 1"/>
          <p:cNvSpPr txBox="1"/>
          <p:nvPr/>
        </p:nvSpPr>
        <p:spPr>
          <a:xfrm>
            <a:off x="924761" y="470193"/>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b="1"/>
              <a:t>Zhou Dynasty</a:t>
            </a:r>
          </a:p>
        </p:txBody>
      </p:sp>
      <p:sp>
        <p:nvSpPr>
          <p:cNvPr id="12" name="圆角矩形 11"/>
          <p:cNvSpPr/>
          <p:nvPr/>
        </p:nvSpPr>
        <p:spPr>
          <a:xfrm>
            <a:off x="8099425" y="1052830"/>
            <a:ext cx="3817620" cy="5130165"/>
          </a:xfrm>
          <a:prstGeom prst="roundRect">
            <a:avLst/>
          </a:prstGeom>
          <a:blipFill rotWithShape="1">
            <a:blip r:embed="rId3"/>
            <a:stretch>
              <a:fillRect/>
            </a:stretch>
          </a:blipFill>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 name="组合 2"/>
          <p:cNvGrpSpPr/>
          <p:nvPr/>
        </p:nvGrpSpPr>
        <p:grpSpPr>
          <a:xfrm>
            <a:off x="187325" y="534670"/>
            <a:ext cx="7720965" cy="5219700"/>
            <a:chOff x="295" y="842"/>
            <a:chExt cx="12159" cy="8220"/>
          </a:xfrm>
        </p:grpSpPr>
        <p:grpSp>
          <p:nvGrpSpPr>
            <p:cNvPr id="9" name="组合 8"/>
            <p:cNvGrpSpPr/>
            <p:nvPr/>
          </p:nvGrpSpPr>
          <p:grpSpPr>
            <a:xfrm>
              <a:off x="794" y="842"/>
              <a:ext cx="492" cy="492"/>
              <a:chOff x="504217" y="534464"/>
              <a:chExt cx="312365" cy="312365"/>
            </a:xfrm>
          </p:grpSpPr>
          <p:sp>
            <p:nvSpPr>
              <p:cNvPr id="10" name="标题 1"/>
              <p:cNvSpPr txBox="1"/>
              <p:nvPr/>
            </p:nvSpPr>
            <p:spPr>
              <a:xfrm>
                <a:off x="504217" y="534464"/>
                <a:ext cx="312365" cy="312365"/>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533681" y="563928"/>
                <a:ext cx="253437" cy="253437"/>
              </a:xfrm>
              <a:prstGeom prst="ellipse">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pSp>
        <p:grpSp>
          <p:nvGrpSpPr>
            <p:cNvPr id="15" name="组合 14"/>
            <p:cNvGrpSpPr/>
            <p:nvPr/>
          </p:nvGrpSpPr>
          <p:grpSpPr>
            <a:xfrm>
              <a:off x="295" y="1761"/>
              <a:ext cx="11819" cy="2861"/>
              <a:chOff x="1435" y="1658"/>
              <a:chExt cx="9752" cy="9029"/>
            </a:xfrm>
            <a:gradFill>
              <a:gsLst>
                <a:gs pos="0">
                  <a:schemeClr val="accent3">
                    <a:lumMod val="20000"/>
                    <a:lumOff val="80000"/>
                  </a:schemeClr>
                </a:gs>
                <a:gs pos="100000">
                  <a:srgbClr val="C00000">
                    <a:alpha val="54000"/>
                  </a:srgbClr>
                </a:gs>
              </a:gsLst>
              <a:lin ang="7920000" scaled="0"/>
            </a:gradFill>
            <a:effectLst>
              <a:outerShdw blurRad="50800" dist="38100" dir="2700000" algn="tl" rotWithShape="0">
                <a:prstClr val="black">
                  <a:alpha val="40000"/>
                </a:prstClr>
              </a:outerShdw>
              <a:reflection blurRad="6350" stA="52000" endA="300" endPos="35000" dir="5400000" sy="-100000" algn="bl" rotWithShape="0"/>
            </a:effectLst>
          </p:grpSpPr>
          <p:sp>
            <p:nvSpPr>
              <p:cNvPr id="5" name="标题 1"/>
              <p:cNvSpPr txBox="1"/>
              <p:nvPr/>
            </p:nvSpPr>
            <p:spPr>
              <a:xfrm>
                <a:off x="9233" y="4485"/>
                <a:ext cx="223" cy="393"/>
              </a:xfrm>
              <a:custGeom>
                <a:avLst/>
                <a:gdLst>
                  <a:gd name="connsiteX0" fmla="*/ 111616 w 958282"/>
                  <a:gd name="connsiteY0" fmla="*/ 1688533 h 1688532"/>
                  <a:gd name="connsiteX1" fmla="*/ 37533 w 958282"/>
                  <a:gd name="connsiteY1" fmla="*/ 1656783 h 1688532"/>
                  <a:gd name="connsiteX2" fmla="*/ 48116 w 958282"/>
                  <a:gd name="connsiteY2" fmla="*/ 1508616 h 1688532"/>
                  <a:gd name="connsiteX3" fmla="*/ 725449 w 958282"/>
                  <a:gd name="connsiteY3" fmla="*/ 894783 h 1688532"/>
                  <a:gd name="connsiteX4" fmla="*/ 757199 w 958282"/>
                  <a:gd name="connsiteY4" fmla="*/ 831283 h 1688532"/>
                  <a:gd name="connsiteX5" fmla="*/ 725449 w 958282"/>
                  <a:gd name="connsiteY5" fmla="*/ 767783 h 1688532"/>
                  <a:gd name="connsiteX6" fmla="*/ 37533 w 958282"/>
                  <a:gd name="connsiteY6" fmla="*/ 185699 h 1688532"/>
                  <a:gd name="connsiteX7" fmla="*/ 26949 w 958282"/>
                  <a:gd name="connsiteY7" fmla="*/ 37533 h 1688532"/>
                  <a:gd name="connsiteX8" fmla="*/ 175116 w 958282"/>
                  <a:gd name="connsiteY8" fmla="*/ 26949 h 1688532"/>
                  <a:gd name="connsiteX9" fmla="*/ 852449 w 958282"/>
                  <a:gd name="connsiteY9" fmla="*/ 609033 h 1688532"/>
                  <a:gd name="connsiteX10" fmla="*/ 958283 w 958282"/>
                  <a:gd name="connsiteY10" fmla="*/ 831283 h 1688532"/>
                  <a:gd name="connsiteX11" fmla="*/ 863033 w 958282"/>
                  <a:gd name="connsiteY11" fmla="*/ 1053533 h 1688532"/>
                  <a:gd name="connsiteX12" fmla="*/ 185699 w 958282"/>
                  <a:gd name="connsiteY12" fmla="*/ 1667366 h 1688532"/>
                  <a:gd name="connsiteX13" fmla="*/ 111616 w 958282"/>
                  <a:gd name="connsiteY13" fmla="*/ 1688533 h 1688532"/>
                </a:gdLst>
                <a:ahLst/>
                <a:cxnLst/>
                <a:rect l="l" t="t" r="r" b="b"/>
                <a:pathLst>
                  <a:path w="958282" h="1688532">
                    <a:moveTo>
                      <a:pt x="111616" y="1688533"/>
                    </a:moveTo>
                    <a:cubicBezTo>
                      <a:pt x="79866" y="1688533"/>
                      <a:pt x="58699" y="1677949"/>
                      <a:pt x="37533" y="1656783"/>
                    </a:cubicBezTo>
                    <a:cubicBezTo>
                      <a:pt x="-4801" y="1614449"/>
                      <a:pt x="5783" y="1550949"/>
                      <a:pt x="48116" y="1508616"/>
                    </a:cubicBezTo>
                    <a:lnTo>
                      <a:pt x="725449" y="894783"/>
                    </a:lnTo>
                    <a:cubicBezTo>
                      <a:pt x="746616" y="873616"/>
                      <a:pt x="757199" y="852449"/>
                      <a:pt x="757199" y="831283"/>
                    </a:cubicBezTo>
                    <a:cubicBezTo>
                      <a:pt x="757199" y="810116"/>
                      <a:pt x="746616" y="788949"/>
                      <a:pt x="725449" y="767783"/>
                    </a:cubicBezTo>
                    <a:lnTo>
                      <a:pt x="37533" y="185699"/>
                    </a:lnTo>
                    <a:cubicBezTo>
                      <a:pt x="-4801" y="143366"/>
                      <a:pt x="-15384" y="79866"/>
                      <a:pt x="26949" y="37533"/>
                    </a:cubicBezTo>
                    <a:cubicBezTo>
                      <a:pt x="69283" y="-4801"/>
                      <a:pt x="132783" y="-15384"/>
                      <a:pt x="175116" y="26949"/>
                    </a:cubicBezTo>
                    <a:lnTo>
                      <a:pt x="852449" y="609033"/>
                    </a:lnTo>
                    <a:cubicBezTo>
                      <a:pt x="915949" y="661949"/>
                      <a:pt x="958283" y="746616"/>
                      <a:pt x="958283" y="831283"/>
                    </a:cubicBezTo>
                    <a:cubicBezTo>
                      <a:pt x="958283" y="915949"/>
                      <a:pt x="926533" y="990033"/>
                      <a:pt x="863033" y="1053533"/>
                    </a:cubicBezTo>
                    <a:lnTo>
                      <a:pt x="185699" y="1667366"/>
                    </a:lnTo>
                    <a:cubicBezTo>
                      <a:pt x="164533" y="1677949"/>
                      <a:pt x="132783" y="1688533"/>
                      <a:pt x="111616" y="1688533"/>
                    </a:cubicBezTo>
                    <a:close/>
                  </a:path>
                </a:pathLst>
              </a:custGeom>
              <a:grp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3" name="剪去同侧角的矩形 12"/>
              <p:cNvSpPr/>
              <p:nvPr/>
            </p:nvSpPr>
            <p:spPr>
              <a:xfrm>
                <a:off x="1435" y="1658"/>
                <a:ext cx="9753" cy="7248"/>
              </a:xfrm>
              <a:prstGeom prst="snip2Same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剪去同侧角的矩形 13"/>
              <p:cNvSpPr/>
              <p:nvPr/>
            </p:nvSpPr>
            <p:spPr>
              <a:xfrm rot="10800000">
                <a:off x="1435" y="3019"/>
                <a:ext cx="9753" cy="7669"/>
              </a:xfrm>
              <a:prstGeom prst="snip2Same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17" name="组合 16"/>
            <p:cNvGrpSpPr/>
            <p:nvPr/>
          </p:nvGrpSpPr>
          <p:grpSpPr>
            <a:xfrm>
              <a:off x="301" y="5060"/>
              <a:ext cx="11928" cy="4002"/>
              <a:chOff x="1435" y="1658"/>
              <a:chExt cx="9752" cy="9029"/>
            </a:xfrm>
            <a:gradFill>
              <a:gsLst>
                <a:gs pos="0">
                  <a:schemeClr val="accent3">
                    <a:lumMod val="20000"/>
                    <a:lumOff val="80000"/>
                  </a:schemeClr>
                </a:gs>
                <a:gs pos="100000">
                  <a:srgbClr val="C00000">
                    <a:alpha val="54000"/>
                  </a:srgbClr>
                </a:gs>
              </a:gsLst>
              <a:lin ang="7920000" scaled="0"/>
            </a:gradFill>
            <a:effectLst>
              <a:outerShdw blurRad="50800" dist="38100" dir="2700000" algn="tl" rotWithShape="0">
                <a:prstClr val="black">
                  <a:alpha val="40000"/>
                </a:prstClr>
              </a:outerShdw>
              <a:reflection blurRad="6350" stA="52000" endA="300" endPos="35000" dir="5400000" sy="-100000" algn="bl" rotWithShape="0"/>
            </a:effectLst>
          </p:grpSpPr>
          <p:sp>
            <p:nvSpPr>
              <p:cNvPr id="18" name="标题 1"/>
              <p:cNvSpPr txBox="1"/>
              <p:nvPr/>
            </p:nvSpPr>
            <p:spPr>
              <a:xfrm>
                <a:off x="9233" y="4485"/>
                <a:ext cx="223" cy="393"/>
              </a:xfrm>
              <a:custGeom>
                <a:avLst/>
                <a:gdLst>
                  <a:gd name="connsiteX0" fmla="*/ 111616 w 958282"/>
                  <a:gd name="connsiteY0" fmla="*/ 1688533 h 1688532"/>
                  <a:gd name="connsiteX1" fmla="*/ 37533 w 958282"/>
                  <a:gd name="connsiteY1" fmla="*/ 1656783 h 1688532"/>
                  <a:gd name="connsiteX2" fmla="*/ 48116 w 958282"/>
                  <a:gd name="connsiteY2" fmla="*/ 1508616 h 1688532"/>
                  <a:gd name="connsiteX3" fmla="*/ 725449 w 958282"/>
                  <a:gd name="connsiteY3" fmla="*/ 894783 h 1688532"/>
                  <a:gd name="connsiteX4" fmla="*/ 757199 w 958282"/>
                  <a:gd name="connsiteY4" fmla="*/ 831283 h 1688532"/>
                  <a:gd name="connsiteX5" fmla="*/ 725449 w 958282"/>
                  <a:gd name="connsiteY5" fmla="*/ 767783 h 1688532"/>
                  <a:gd name="connsiteX6" fmla="*/ 37533 w 958282"/>
                  <a:gd name="connsiteY6" fmla="*/ 185699 h 1688532"/>
                  <a:gd name="connsiteX7" fmla="*/ 26949 w 958282"/>
                  <a:gd name="connsiteY7" fmla="*/ 37533 h 1688532"/>
                  <a:gd name="connsiteX8" fmla="*/ 175116 w 958282"/>
                  <a:gd name="connsiteY8" fmla="*/ 26949 h 1688532"/>
                  <a:gd name="connsiteX9" fmla="*/ 852449 w 958282"/>
                  <a:gd name="connsiteY9" fmla="*/ 609033 h 1688532"/>
                  <a:gd name="connsiteX10" fmla="*/ 958283 w 958282"/>
                  <a:gd name="connsiteY10" fmla="*/ 831283 h 1688532"/>
                  <a:gd name="connsiteX11" fmla="*/ 863033 w 958282"/>
                  <a:gd name="connsiteY11" fmla="*/ 1053533 h 1688532"/>
                  <a:gd name="connsiteX12" fmla="*/ 185699 w 958282"/>
                  <a:gd name="connsiteY12" fmla="*/ 1667366 h 1688532"/>
                  <a:gd name="connsiteX13" fmla="*/ 111616 w 958282"/>
                  <a:gd name="connsiteY13" fmla="*/ 1688533 h 1688532"/>
                </a:gdLst>
                <a:ahLst/>
                <a:cxnLst/>
                <a:rect l="l" t="t" r="r" b="b"/>
                <a:pathLst>
                  <a:path w="958282" h="1688532">
                    <a:moveTo>
                      <a:pt x="111616" y="1688533"/>
                    </a:moveTo>
                    <a:cubicBezTo>
                      <a:pt x="79866" y="1688533"/>
                      <a:pt x="58699" y="1677949"/>
                      <a:pt x="37533" y="1656783"/>
                    </a:cubicBezTo>
                    <a:cubicBezTo>
                      <a:pt x="-4801" y="1614449"/>
                      <a:pt x="5783" y="1550949"/>
                      <a:pt x="48116" y="1508616"/>
                    </a:cubicBezTo>
                    <a:lnTo>
                      <a:pt x="725449" y="894783"/>
                    </a:lnTo>
                    <a:cubicBezTo>
                      <a:pt x="746616" y="873616"/>
                      <a:pt x="757199" y="852449"/>
                      <a:pt x="757199" y="831283"/>
                    </a:cubicBezTo>
                    <a:cubicBezTo>
                      <a:pt x="757199" y="810116"/>
                      <a:pt x="746616" y="788949"/>
                      <a:pt x="725449" y="767783"/>
                    </a:cubicBezTo>
                    <a:lnTo>
                      <a:pt x="37533" y="185699"/>
                    </a:lnTo>
                    <a:cubicBezTo>
                      <a:pt x="-4801" y="143366"/>
                      <a:pt x="-15384" y="79866"/>
                      <a:pt x="26949" y="37533"/>
                    </a:cubicBezTo>
                    <a:cubicBezTo>
                      <a:pt x="69283" y="-4801"/>
                      <a:pt x="132783" y="-15384"/>
                      <a:pt x="175116" y="26949"/>
                    </a:cubicBezTo>
                    <a:lnTo>
                      <a:pt x="852449" y="609033"/>
                    </a:lnTo>
                    <a:cubicBezTo>
                      <a:pt x="915949" y="661949"/>
                      <a:pt x="958283" y="746616"/>
                      <a:pt x="958283" y="831283"/>
                    </a:cubicBezTo>
                    <a:cubicBezTo>
                      <a:pt x="958283" y="915949"/>
                      <a:pt x="926533" y="990033"/>
                      <a:pt x="863033" y="1053533"/>
                    </a:cubicBezTo>
                    <a:lnTo>
                      <a:pt x="185699" y="1667366"/>
                    </a:lnTo>
                    <a:cubicBezTo>
                      <a:pt x="164533" y="1677949"/>
                      <a:pt x="132783" y="1688533"/>
                      <a:pt x="111616" y="1688533"/>
                    </a:cubicBezTo>
                    <a:close/>
                  </a:path>
                </a:pathLst>
              </a:custGeom>
              <a:grp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剪去同侧角的矩形 18"/>
              <p:cNvSpPr/>
              <p:nvPr/>
            </p:nvSpPr>
            <p:spPr>
              <a:xfrm>
                <a:off x="1435" y="1658"/>
                <a:ext cx="9753" cy="7248"/>
              </a:xfrm>
              <a:prstGeom prst="snip2Same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剪去同侧角的矩形 19"/>
              <p:cNvSpPr/>
              <p:nvPr/>
            </p:nvSpPr>
            <p:spPr>
              <a:xfrm rot="10800000">
                <a:off x="1435" y="3019"/>
                <a:ext cx="9753" cy="7669"/>
              </a:xfrm>
              <a:prstGeom prst="snip2Same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1" name="文本框 20"/>
            <p:cNvSpPr txBox="1"/>
            <p:nvPr/>
          </p:nvSpPr>
          <p:spPr>
            <a:xfrm>
              <a:off x="840" y="1998"/>
              <a:ext cx="11033" cy="2179"/>
            </a:xfrm>
            <a:prstGeom prst="rect">
              <a:avLst/>
            </a:prstGeom>
            <a:noFill/>
          </p:spPr>
          <p:txBody>
            <a:bodyPr wrap="square" rtlCol="0">
              <a:spAutoFit/>
            </a:bodyPr>
            <a:lstStyle/>
            <a:p>
              <a:r>
                <a:rPr lang="en-US" altLang="zh-CN" sz="2400">
                  <a:solidFill>
                    <a:schemeClr val="bg1"/>
                  </a:solidFill>
                </a:rPr>
                <a:t>·Three Letters: </a:t>
              </a:r>
            </a:p>
            <a:p>
              <a:r>
                <a:rPr lang="en-US" altLang="zh-CN" sz="2000">
                  <a:solidFill>
                    <a:schemeClr val="bg1"/>
                  </a:solidFill>
                </a:rPr>
                <a:t>1. Betrothal Letter (formal engagement certificate) </a:t>
              </a:r>
            </a:p>
            <a:p>
              <a:r>
                <a:rPr lang="en-US" altLang="zh-CN" sz="2000">
                  <a:solidFill>
                    <a:schemeClr val="bg1"/>
                  </a:solidFill>
                </a:rPr>
                <a:t>2. Gift Letter (detailed list of betrothal gifts)</a:t>
              </a:r>
            </a:p>
            <a:p>
              <a:r>
                <a:rPr lang="en-US" altLang="zh-CN" sz="2000">
                  <a:solidFill>
                    <a:schemeClr val="bg1"/>
                  </a:solidFill>
                </a:rPr>
                <a:t>3. Wedding Letter (proof of marriage ceremony completion). </a:t>
              </a:r>
            </a:p>
          </p:txBody>
        </p:sp>
        <p:sp>
          <p:nvSpPr>
            <p:cNvPr id="22" name="文本框 21"/>
            <p:cNvSpPr txBox="1"/>
            <p:nvPr/>
          </p:nvSpPr>
          <p:spPr>
            <a:xfrm>
              <a:off x="794" y="5287"/>
              <a:ext cx="11660" cy="3633"/>
            </a:xfrm>
            <a:prstGeom prst="rect">
              <a:avLst/>
            </a:prstGeom>
            <a:noFill/>
          </p:spPr>
          <p:txBody>
            <a:bodyPr wrap="square" rtlCol="0">
              <a:spAutoFit/>
            </a:bodyPr>
            <a:lstStyle/>
            <a:p>
              <a:r>
                <a:rPr lang="en-US" altLang="zh-CN" sz="2400">
                  <a:solidFill>
                    <a:schemeClr val="bg1"/>
                  </a:solidFill>
                </a:rPr>
                <a:t>·Six Etiquettes: </a:t>
              </a:r>
            </a:p>
            <a:p>
              <a:r>
                <a:rPr lang="en-US" altLang="zh-CN" sz="2000">
                  <a:solidFill>
                    <a:schemeClr val="bg1"/>
                  </a:solidFill>
                </a:rPr>
                <a:t>1. Nacai (proposal solicitation);</a:t>
              </a:r>
            </a:p>
            <a:p>
              <a:r>
                <a:rPr lang="en-US" altLang="zh-CN" sz="2000">
                  <a:solidFill>
                    <a:schemeClr val="bg1"/>
                  </a:solidFill>
                </a:rPr>
                <a:t>2. Wenming (birthdate matching for astrological compatibility); </a:t>
              </a:r>
            </a:p>
            <a:p>
              <a:r>
                <a:rPr lang="en-US" altLang="zh-CN" sz="2000">
                  <a:solidFill>
                    <a:schemeClr val="bg1"/>
                  </a:solidFill>
                </a:rPr>
                <a:t>3. Naji (engagement confirmation); 4.Nazheng (presentation of betrothal gifts); </a:t>
              </a:r>
            </a:p>
            <a:p>
              <a:r>
                <a:rPr lang="en-US" altLang="zh-CN" sz="2000">
                  <a:solidFill>
                    <a:schemeClr val="bg1"/>
                  </a:solidFill>
                </a:rPr>
                <a:t>5. Qingqi (selection of auspicious wedding date); </a:t>
              </a:r>
            </a:p>
            <a:p>
              <a:r>
                <a:rPr lang="en-US" altLang="zh-CN" sz="2000">
                  <a:solidFill>
                    <a:schemeClr val="bg1"/>
                  </a:solidFill>
                </a:rPr>
                <a:t>6. Qinying (bridal procession and formal marriage rites).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42000"/>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8543925" y="1268730"/>
            <a:ext cx="3285490" cy="4899025"/>
          </a:xfrm>
          <a:prstGeom prst="roundRect">
            <a:avLst/>
          </a:prstGeom>
          <a:blipFill rotWithShape="1">
            <a:blip r:embed="rId3"/>
            <a:stretch>
              <a:fillRect/>
            </a:stretch>
          </a:blipFill>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标题 1"/>
          <p:cNvSpPr txBox="1"/>
          <p:nvPr/>
        </p:nvSpPr>
        <p:spPr>
          <a:xfrm>
            <a:off x="1631406" y="4509170"/>
            <a:ext cx="8969828" cy="1574130"/>
          </a:xfrm>
          <a:prstGeom prst="rect">
            <a:avLst/>
          </a:prstGeom>
          <a:noFill/>
          <a:ln>
            <a:noFill/>
          </a:ln>
        </p:spPr>
        <p:txBody>
          <a:bodyPr vert="horz" wrap="square" lIns="0" tIns="0" rIns="0" bIns="0" rtlCol="0" anchor="t"/>
          <a:lstStyle/>
          <a:p>
            <a:pPr algn="ctr">
              <a:lnSpc>
                <a:spcPct val="150000"/>
              </a:lnSpc>
            </a:pPr>
            <a:endParaRPr kumimoji="1" lang="zh-CN" altLang="en-US"/>
          </a:p>
        </p:txBody>
      </p:sp>
      <p:sp>
        <p:nvSpPr>
          <p:cNvPr id="6" name="标题 1"/>
          <p:cNvSpPr txBox="1"/>
          <p:nvPr/>
        </p:nvSpPr>
        <p:spPr>
          <a:xfrm>
            <a:off x="924761" y="470193"/>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b="1"/>
              <a:t>Wei, Jin, and Northern &amp; Southern Dynasties </a:t>
            </a:r>
          </a:p>
        </p:txBody>
      </p:sp>
      <p:grpSp>
        <p:nvGrpSpPr>
          <p:cNvPr id="7" name="组合 6"/>
          <p:cNvGrpSpPr/>
          <p:nvPr/>
        </p:nvGrpSpPr>
        <p:grpSpPr>
          <a:xfrm>
            <a:off x="504217" y="534464"/>
            <a:ext cx="312365" cy="312365"/>
            <a:chOff x="504217" y="534464"/>
            <a:chExt cx="312365" cy="312365"/>
          </a:xfrm>
        </p:grpSpPr>
        <p:sp>
          <p:nvSpPr>
            <p:cNvPr id="8" name="标题 1"/>
            <p:cNvSpPr txBox="1"/>
            <p:nvPr/>
          </p:nvSpPr>
          <p:spPr>
            <a:xfrm>
              <a:off x="504217" y="534464"/>
              <a:ext cx="312365" cy="312365"/>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533681" y="563928"/>
              <a:ext cx="253437" cy="253437"/>
            </a:xfrm>
            <a:prstGeom prst="ellipse">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pSp>
      <p:sp>
        <p:nvSpPr>
          <p:cNvPr id="10" name="竖卷形 9"/>
          <p:cNvSpPr/>
          <p:nvPr/>
        </p:nvSpPr>
        <p:spPr>
          <a:xfrm>
            <a:off x="-96520" y="1700530"/>
            <a:ext cx="3816985" cy="4896485"/>
          </a:xfrm>
          <a:prstGeom prst="verticalScroll">
            <a:avLst/>
          </a:prstGeom>
          <a:gradFill>
            <a:gsLst>
              <a:gs pos="0">
                <a:schemeClr val="accent3">
                  <a:lumMod val="20000"/>
                  <a:lumOff val="80000"/>
                </a:schemeClr>
              </a:gs>
              <a:gs pos="100000">
                <a:srgbClr val="C00000"/>
              </a:gs>
            </a:gsLst>
            <a:lin ang="7920000" scaled="0"/>
          </a:gradFill>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竖卷形 11"/>
          <p:cNvSpPr/>
          <p:nvPr/>
        </p:nvSpPr>
        <p:spPr>
          <a:xfrm>
            <a:off x="2495550" y="1412875"/>
            <a:ext cx="3816985" cy="4896485"/>
          </a:xfrm>
          <a:prstGeom prst="verticalScroll">
            <a:avLst/>
          </a:prstGeom>
          <a:gradFill>
            <a:gsLst>
              <a:gs pos="0">
                <a:schemeClr val="accent3">
                  <a:lumMod val="20000"/>
                  <a:lumOff val="80000"/>
                </a:schemeClr>
              </a:gs>
              <a:gs pos="100000">
                <a:srgbClr val="C00000"/>
              </a:gs>
            </a:gsLst>
            <a:lin ang="12780000" scaled="0"/>
          </a:gradFill>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竖卷形 10"/>
          <p:cNvSpPr/>
          <p:nvPr/>
        </p:nvSpPr>
        <p:spPr>
          <a:xfrm>
            <a:off x="5160010" y="981075"/>
            <a:ext cx="3816985" cy="4896485"/>
          </a:xfrm>
          <a:prstGeom prst="verticalScroll">
            <a:avLst/>
          </a:prstGeom>
          <a:gradFill>
            <a:gsLst>
              <a:gs pos="0">
                <a:schemeClr val="accent3">
                  <a:lumMod val="20000"/>
                  <a:lumOff val="80000"/>
                </a:schemeClr>
              </a:gs>
              <a:gs pos="100000">
                <a:srgbClr val="C00000"/>
              </a:gs>
            </a:gsLst>
            <a:lin ang="21180000" scaled="0"/>
          </a:gradFill>
          <a:effectLst>
            <a:outerShdw blurRad="50800" dist="38100" dir="13500000" algn="br"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nvSpPr>
        <p:spPr>
          <a:xfrm>
            <a:off x="479425" y="2348865"/>
            <a:ext cx="2542540" cy="4154170"/>
          </a:xfrm>
          <a:prstGeom prst="rect">
            <a:avLst/>
          </a:prstGeom>
          <a:noFill/>
          <a:effectLst>
            <a:reflection blurRad="6350" stA="52000" endA="300" endPos="35000" dir="5400000" sy="-100000" algn="bl" rotWithShape="0"/>
          </a:effectLst>
        </p:spPr>
        <p:txBody>
          <a:bodyPr wrap="square" rtlCol="0">
            <a:spAutoFit/>
          </a:bodyPr>
          <a:lstStyle/>
          <a:p>
            <a:pPr algn="l"/>
            <a:r>
              <a:rPr lang="en-US" altLang="zh-CN" sz="2400" b="1">
                <a:solidFill>
                  <a:schemeClr val="bg1"/>
                </a:solidFill>
              </a:rPr>
              <a:t>·Groom's "Hastening the Bride" Poems (Cui Zhuang Shi): </a:t>
            </a:r>
          </a:p>
          <a:p>
            <a:pPr algn="l"/>
            <a:r>
              <a:rPr lang="en-US" altLang="zh-CN" sz="2400" b="1">
                <a:solidFill>
                  <a:schemeClr val="bg1"/>
                </a:solidFill>
              </a:rPr>
              <a:t>Poetic verses composed by the groom to playfully urge the bride to prepare for the ceremony</a:t>
            </a:r>
          </a:p>
        </p:txBody>
      </p:sp>
      <p:sp>
        <p:nvSpPr>
          <p:cNvPr id="16" name="文本框 15"/>
          <p:cNvSpPr txBox="1"/>
          <p:nvPr/>
        </p:nvSpPr>
        <p:spPr>
          <a:xfrm>
            <a:off x="3188335" y="2092960"/>
            <a:ext cx="2506980" cy="3784600"/>
          </a:xfrm>
          <a:prstGeom prst="rect">
            <a:avLst/>
          </a:prstGeom>
          <a:noFill/>
          <a:effectLst>
            <a:reflection blurRad="6350" stA="52000" endA="300" endPos="35000" dir="5400000" sy="-100000" algn="bl" rotWithShape="0"/>
          </a:effectLst>
        </p:spPr>
        <p:txBody>
          <a:bodyPr wrap="square" rtlCol="0">
            <a:spAutoFit/>
          </a:bodyPr>
          <a:lstStyle/>
          <a:p>
            <a:r>
              <a:rPr lang="en-US" altLang="zh-CN" sz="2400" b="1">
                <a:solidFill>
                  <a:schemeClr val="bg1"/>
                </a:solidFill>
              </a:rPr>
              <a:t>·Ritual Tent Ceremonies (Qing Lu Jiao Bai): Exchange of vows in blue-draped tents, blending nomadic traditions with Han rituals. </a:t>
            </a:r>
          </a:p>
        </p:txBody>
      </p:sp>
      <p:sp>
        <p:nvSpPr>
          <p:cNvPr id="17" name="文本框 16"/>
          <p:cNvSpPr txBox="1"/>
          <p:nvPr/>
        </p:nvSpPr>
        <p:spPr>
          <a:xfrm>
            <a:off x="5735955" y="1988820"/>
            <a:ext cx="2699385" cy="3415030"/>
          </a:xfrm>
          <a:prstGeom prst="rect">
            <a:avLst/>
          </a:prstGeom>
          <a:noFill/>
          <a:effectLst>
            <a:reflection blurRad="6350" stA="52000" endA="300" endPos="35000" dir="5400000" sy="-100000" algn="bl" rotWithShape="0"/>
          </a:effectLst>
        </p:spPr>
        <p:txBody>
          <a:bodyPr wrap="square" rtlCol="0">
            <a:spAutoFit/>
          </a:bodyPr>
          <a:lstStyle/>
          <a:p>
            <a:r>
              <a:rPr lang="en-US" altLang="zh-CN" sz="2400" b="1">
                <a:solidFill>
                  <a:schemeClr val="bg1"/>
                </a:solidFill>
              </a:rPr>
              <a:t>·Caste Solidification through Marriage</a:t>
            </a:r>
          </a:p>
          <a:p>
            <a:r>
              <a:rPr lang="en-US" altLang="zh-CN" sz="2400" b="1">
                <a:solidFill>
                  <a:schemeClr val="tx1"/>
                </a:solidFill>
              </a:rPr>
              <a:t>.</a:t>
            </a:r>
            <a:r>
              <a:rPr lang="en-US" altLang="zh-CN" sz="2400" b="1" u="sng">
                <a:solidFill>
                  <a:schemeClr val="tx1"/>
                </a:solidFill>
              </a:rPr>
              <a:t> Divorce Practices: </a:t>
            </a:r>
            <a:r>
              <a:rPr lang="en-US" altLang="zh-CN" sz="2400" b="1">
                <a:solidFill>
                  <a:schemeClr val="bg1"/>
                </a:solidFill>
              </a:rPr>
              <a:t>Women could</a:t>
            </a:r>
            <a:r>
              <a:rPr lang="en-US" altLang="zh-CN" sz="2400" b="1" u="sng">
                <a:solidFill>
                  <a:schemeClr val="tx1"/>
                </a:solidFill>
              </a:rPr>
              <a:t> </a:t>
            </a:r>
            <a:r>
              <a:rPr lang="en-US" altLang="zh-CN" sz="2400" b="1">
                <a:solidFill>
                  <a:schemeClr val="bg1"/>
                </a:solidFill>
              </a:rPr>
              <a:t>initiate"mutual separation agreements" (He 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heel(1)">
                                      <p:cBhvr>
                                        <p:cTn id="27" dur="20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6" grpId="0"/>
      <p:bldP spid="6" grpId="1"/>
      <p:bldP spid="10" grpId="0" animBg="1"/>
      <p:bldP spid="10" grpId="1" animBg="1"/>
      <p:bldP spid="12" grpId="0" animBg="1"/>
      <p:bldP spid="12" grpId="1" animBg="1"/>
      <p:bldP spid="11" grpId="0" animBg="1"/>
      <p:bldP spid="11" grpId="1" animBg="1"/>
      <p:bldP spid="13" grpId="0" animBg="1"/>
      <p:bldP spid="13"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49000"/>
          </a:blip>
          <a:stretch>
            <a:fillRect/>
          </a:stretch>
        </a:blipFill>
        <a:effectLst/>
      </p:bgPr>
    </p:bg>
    <p:spTree>
      <p:nvGrpSpPr>
        <p:cNvPr id="1" name=""/>
        <p:cNvGrpSpPr/>
        <p:nvPr/>
      </p:nvGrpSpPr>
      <p:grpSpPr>
        <a:xfrm>
          <a:off x="0" y="0"/>
          <a:ext cx="0" cy="0"/>
          <a:chOff x="0" y="0"/>
          <a:chExt cx="0" cy="0"/>
        </a:xfrm>
      </p:grpSpPr>
      <p:sp>
        <p:nvSpPr>
          <p:cNvPr id="7" name="标题 1"/>
          <p:cNvSpPr txBox="1"/>
          <p:nvPr/>
        </p:nvSpPr>
        <p:spPr>
          <a:xfrm>
            <a:off x="816811" y="260643"/>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b="1"/>
              <a:t>Tang and Song Dynasty</a:t>
            </a:r>
          </a:p>
        </p:txBody>
      </p:sp>
      <p:grpSp>
        <p:nvGrpSpPr>
          <p:cNvPr id="8" name="组合 7"/>
          <p:cNvGrpSpPr/>
          <p:nvPr/>
        </p:nvGrpSpPr>
        <p:grpSpPr>
          <a:xfrm>
            <a:off x="475007" y="331899"/>
            <a:ext cx="312365" cy="312365"/>
            <a:chOff x="504217" y="534464"/>
            <a:chExt cx="312365" cy="312365"/>
          </a:xfrm>
        </p:grpSpPr>
        <p:sp>
          <p:nvSpPr>
            <p:cNvPr id="9" name="标题 1"/>
            <p:cNvSpPr txBox="1"/>
            <p:nvPr/>
          </p:nvSpPr>
          <p:spPr>
            <a:xfrm>
              <a:off x="504217" y="534464"/>
              <a:ext cx="312365" cy="312365"/>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33681" y="563928"/>
              <a:ext cx="253437" cy="253437"/>
            </a:xfrm>
            <a:prstGeom prst="ellipse">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pSp>
      <p:grpSp>
        <p:nvGrpSpPr>
          <p:cNvPr id="21" name="组合 20"/>
          <p:cNvGrpSpPr/>
          <p:nvPr/>
        </p:nvGrpSpPr>
        <p:grpSpPr>
          <a:xfrm>
            <a:off x="504190" y="621030"/>
            <a:ext cx="3548380" cy="3743325"/>
            <a:chOff x="7445" y="740"/>
            <a:chExt cx="5588" cy="6483"/>
          </a:xfrm>
        </p:grpSpPr>
        <p:pic>
          <p:nvPicPr>
            <p:cNvPr id="6" name="图片 5"/>
            <p:cNvPicPr preferRelativeResize="0">
              <a:picLocks noChangeAspect="1"/>
            </p:cNvPicPr>
            <p:nvPr/>
          </p:nvPicPr>
          <p:blipFill>
            <a:blip r:embed="rId3">
              <a:alphaModFix amt="0"/>
            </a:blip>
            <a:srcRect l="24541" t="7700" r="24541" b="3747"/>
            <a:stretch>
              <a:fillRect/>
            </a:stretch>
          </p:blipFill>
          <p:spPr>
            <a:xfrm>
              <a:off x="7445" y="740"/>
              <a:ext cx="5588" cy="6483"/>
            </a:xfrm>
            <a:custGeom>
              <a:avLst/>
              <a:gdLst/>
              <a:ahLst/>
              <a:cxnLst/>
              <a:rect l="l" t="t" r="r" b="b"/>
              <a:pathLst>
                <a:path w="2526120" h="2930300">
                  <a:moveTo>
                    <a:pt x="1263059" y="0"/>
                  </a:moveTo>
                  <a:lnTo>
                    <a:pt x="2526120" y="631530"/>
                  </a:lnTo>
                  <a:lnTo>
                    <a:pt x="2526120" y="2298770"/>
                  </a:lnTo>
                  <a:lnTo>
                    <a:pt x="1263059" y="2930300"/>
                  </a:lnTo>
                  <a:lnTo>
                    <a:pt x="0" y="2298770"/>
                  </a:lnTo>
                  <a:lnTo>
                    <a:pt x="0" y="631530"/>
                  </a:lnTo>
                  <a:close/>
                </a:path>
              </a:pathLst>
            </a:custGeom>
            <a:solidFill>
              <a:schemeClr val="accent1">
                <a:alpha val="86000"/>
              </a:schemeClr>
            </a:solidFill>
            <a:ln>
              <a:noFill/>
            </a:ln>
            <a:effectLst>
              <a:outerShdw blurRad="50800" dist="38100" dir="2700000" algn="tl" rotWithShape="0">
                <a:prstClr val="black">
                  <a:alpha val="40000"/>
                </a:prstClr>
              </a:outerShdw>
              <a:reflection blurRad="6350" stA="50000" endA="300" endPos="55000" dir="5400000" sy="-100000" algn="bl" rotWithShape="0"/>
            </a:effectLst>
          </p:spPr>
        </p:pic>
        <p:sp>
          <p:nvSpPr>
            <p:cNvPr id="14" name="文本框 13"/>
            <p:cNvSpPr txBox="1"/>
            <p:nvPr/>
          </p:nvSpPr>
          <p:spPr>
            <a:xfrm>
              <a:off x="8126" y="1885"/>
              <a:ext cx="4795" cy="3570"/>
            </a:xfrm>
            <a:prstGeom prst="rect">
              <a:avLst/>
            </a:prstGeom>
            <a:noFill/>
          </p:spPr>
          <p:txBody>
            <a:bodyPr wrap="square" rtlCol="0">
              <a:spAutoFit/>
            </a:bodyPr>
            <a:lstStyle/>
            <a:p>
              <a:r>
                <a:rPr lang="en-US" altLang="zh-CN" sz="2400" b="1">
                  <a:solidFill>
                    <a:schemeClr val="bg1"/>
                  </a:solidFill>
                  <a:ea typeface="+mn-lt"/>
                </a:rPr>
                <a:t>·Fan Veiling Ritual (Que Shan Li): </a:t>
              </a:r>
            </a:p>
            <a:p>
              <a:r>
                <a:rPr lang="en-US" altLang="zh-CN" sz="2000" b="1">
                  <a:solidFill>
                    <a:schemeClr val="bg1"/>
                  </a:solidFill>
                </a:rPr>
                <a:t>The bride concealed her face with a decorative fan until the groom recited poetry.</a:t>
              </a:r>
              <a:endParaRPr lang="zh-CN" altLang="en-US" sz="2000" b="1">
                <a:solidFill>
                  <a:schemeClr val="bg1"/>
                </a:solidFill>
              </a:endParaRPr>
            </a:p>
          </p:txBody>
        </p:sp>
      </p:grpSp>
      <p:pic>
        <p:nvPicPr>
          <p:cNvPr id="16" name="图片 15"/>
          <p:cNvPicPr preferRelativeResize="0">
            <a:picLocks noChangeAspect="1"/>
          </p:cNvPicPr>
          <p:nvPr/>
        </p:nvPicPr>
        <p:blipFill>
          <a:blip r:embed="rId3">
            <a:alphaModFix amt="0"/>
          </a:blip>
          <a:srcRect l="24541" t="7700" r="24541" b="3747"/>
          <a:stretch>
            <a:fillRect/>
          </a:stretch>
        </p:blipFill>
        <p:spPr>
          <a:xfrm>
            <a:off x="8255635" y="3068955"/>
            <a:ext cx="3622675" cy="3797300"/>
          </a:xfrm>
          <a:custGeom>
            <a:avLst/>
            <a:gdLst/>
            <a:ahLst/>
            <a:cxnLst/>
            <a:rect l="l" t="t" r="r" b="b"/>
            <a:pathLst>
              <a:path w="2526120" h="2930300">
                <a:moveTo>
                  <a:pt x="1263059" y="0"/>
                </a:moveTo>
                <a:lnTo>
                  <a:pt x="2526120" y="631530"/>
                </a:lnTo>
                <a:lnTo>
                  <a:pt x="2526120" y="2298770"/>
                </a:lnTo>
                <a:lnTo>
                  <a:pt x="1263059" y="2930300"/>
                </a:lnTo>
                <a:lnTo>
                  <a:pt x="0" y="2298770"/>
                </a:lnTo>
                <a:lnTo>
                  <a:pt x="0" y="631530"/>
                </a:lnTo>
                <a:close/>
              </a:path>
            </a:pathLst>
          </a:custGeom>
          <a:solidFill>
            <a:schemeClr val="accent1">
              <a:alpha val="86000"/>
            </a:schemeClr>
          </a:solidFill>
          <a:ln>
            <a:noFill/>
          </a:ln>
          <a:effectLst>
            <a:outerShdw blurRad="50800" dist="38100" dir="2700000" algn="tl" rotWithShape="0">
              <a:prstClr val="black">
                <a:alpha val="40000"/>
              </a:prstClr>
            </a:outerShdw>
            <a:reflection blurRad="6350" stA="52000" endA="300" endPos="35000" dir="5400000" sy="-100000" algn="bl" rotWithShape="0"/>
          </a:effectLst>
        </p:spPr>
      </p:pic>
      <p:grpSp>
        <p:nvGrpSpPr>
          <p:cNvPr id="27" name="组合 26"/>
          <p:cNvGrpSpPr/>
          <p:nvPr/>
        </p:nvGrpSpPr>
        <p:grpSpPr>
          <a:xfrm>
            <a:off x="7896225" y="396875"/>
            <a:ext cx="3804920" cy="3967480"/>
            <a:chOff x="12775" y="524"/>
            <a:chExt cx="5992" cy="6248"/>
          </a:xfrm>
        </p:grpSpPr>
        <p:pic>
          <p:nvPicPr>
            <p:cNvPr id="13" name="图片 12"/>
            <p:cNvPicPr preferRelativeResize="0">
              <a:picLocks noChangeAspect="1"/>
            </p:cNvPicPr>
            <p:nvPr/>
          </p:nvPicPr>
          <p:blipFill>
            <a:blip r:embed="rId3">
              <a:alphaModFix amt="0"/>
            </a:blip>
            <a:srcRect l="24541" t="7700" r="24541" b="3747"/>
            <a:stretch>
              <a:fillRect/>
            </a:stretch>
          </p:blipFill>
          <p:spPr>
            <a:xfrm>
              <a:off x="12775" y="524"/>
              <a:ext cx="5847" cy="6248"/>
            </a:xfrm>
            <a:custGeom>
              <a:avLst/>
              <a:gdLst/>
              <a:ahLst/>
              <a:cxnLst/>
              <a:rect l="l" t="t" r="r" b="b"/>
              <a:pathLst>
                <a:path w="2526120" h="2930300">
                  <a:moveTo>
                    <a:pt x="1263059" y="0"/>
                  </a:moveTo>
                  <a:lnTo>
                    <a:pt x="2526120" y="631530"/>
                  </a:lnTo>
                  <a:lnTo>
                    <a:pt x="2526120" y="2298770"/>
                  </a:lnTo>
                  <a:lnTo>
                    <a:pt x="1263059" y="2930300"/>
                  </a:lnTo>
                  <a:lnTo>
                    <a:pt x="0" y="2298770"/>
                  </a:lnTo>
                  <a:lnTo>
                    <a:pt x="0" y="631530"/>
                  </a:lnTo>
                  <a:close/>
                </a:path>
              </a:pathLst>
            </a:custGeom>
            <a:solidFill>
              <a:schemeClr val="accent1">
                <a:alpha val="86000"/>
              </a:schemeClr>
            </a:solidFill>
            <a:ln>
              <a:noFill/>
            </a:ln>
            <a:effectLst>
              <a:outerShdw blurRad="50800" dist="38100" dir="2700000" algn="tl" rotWithShape="0">
                <a:prstClr val="black">
                  <a:alpha val="40000"/>
                </a:prstClr>
              </a:outerShdw>
              <a:reflection blurRad="6350" stA="50000" endA="300" endPos="55000" dir="5400000" sy="-100000" algn="bl" rotWithShape="0"/>
            </a:effectLst>
          </p:spPr>
        </p:pic>
        <p:sp>
          <p:nvSpPr>
            <p:cNvPr id="17" name="文本框 16"/>
            <p:cNvSpPr txBox="1"/>
            <p:nvPr/>
          </p:nvSpPr>
          <p:spPr>
            <a:xfrm>
              <a:off x="13456" y="1330"/>
              <a:ext cx="5311" cy="4062"/>
            </a:xfrm>
            <a:prstGeom prst="rect">
              <a:avLst/>
            </a:prstGeom>
            <a:noFill/>
          </p:spPr>
          <p:txBody>
            <a:bodyPr wrap="square" rtlCol="0">
              <a:noAutofit/>
            </a:bodyPr>
            <a:lstStyle/>
            <a:p>
              <a:r>
                <a:rPr lang="en-US" altLang="zh-CN" sz="2400" b="1">
                  <a:solidFill>
                    <a:schemeClr val="bg1"/>
                  </a:solidFill>
                </a:rPr>
                <a:t>·Wedding Attire:</a:t>
              </a:r>
              <a:r>
                <a:rPr lang="en-US" altLang="zh-CN" sz="2000" b="1">
                  <a:solidFill>
                    <a:schemeClr val="bg1"/>
                  </a:solidFill>
                </a:rPr>
                <a:t> </a:t>
              </a:r>
            </a:p>
            <a:p>
              <a:r>
                <a:rPr lang="en-US" altLang="zh-CN" sz="2000" b="1">
                  <a:solidFill>
                    <a:schemeClr val="bg1"/>
                  </a:solidFill>
                </a:rPr>
                <a:t>Distinctive "red robes for men, green gowns for women"</a:t>
              </a:r>
            </a:p>
            <a:p>
              <a:r>
                <a:rPr lang="en-US" altLang="zh-CN" sz="2000" b="1">
                  <a:solidFill>
                    <a:schemeClr val="bg1"/>
                  </a:solidFill>
                </a:rPr>
                <a:t> </a:t>
              </a:r>
              <a:r>
                <a:rPr lang="en-US" altLang="zh-CN" sz="2000" b="1">
                  <a:solidFill>
                    <a:schemeClr val="bg1"/>
                  </a:solidFill>
                  <a:sym typeface="+mn-ea"/>
                </a:rPr>
                <a:t>"Six Etiquettes" condensed into three core steps:</a:t>
              </a:r>
              <a:endParaRPr lang="en-US" altLang="zh-CN" sz="2000" b="1">
                <a:solidFill>
                  <a:schemeClr val="bg1"/>
                </a:solidFill>
              </a:endParaRPr>
            </a:p>
            <a:p>
              <a:r>
                <a:rPr lang="en-US" altLang="zh-CN" sz="2000" b="1">
                  <a:solidFill>
                    <a:schemeClr val="bg1"/>
                  </a:solidFill>
                  <a:sym typeface="+mn-ea"/>
                </a:rPr>
                <a:t> 1. Nacai</a:t>
              </a:r>
              <a:endParaRPr lang="en-US" altLang="zh-CN" sz="2000" b="1">
                <a:solidFill>
                  <a:schemeClr val="bg1"/>
                </a:solidFill>
              </a:endParaRPr>
            </a:p>
            <a:p>
              <a:r>
                <a:rPr lang="en-US" altLang="zh-CN" sz="2000" b="1">
                  <a:solidFill>
                    <a:schemeClr val="bg1"/>
                  </a:solidFill>
                  <a:sym typeface="+mn-ea"/>
                </a:rPr>
                <a:t> 2.Nazhen </a:t>
              </a:r>
              <a:endParaRPr lang="en-US" altLang="zh-CN" sz="2000" b="1">
                <a:solidFill>
                  <a:schemeClr val="bg1"/>
                </a:solidFill>
              </a:endParaRPr>
            </a:p>
            <a:p>
              <a:r>
                <a:rPr lang="en-US" altLang="zh-CN" sz="2000" b="1">
                  <a:solidFill>
                    <a:schemeClr val="bg1"/>
                  </a:solidFill>
                  <a:sym typeface="+mn-ea"/>
                </a:rPr>
                <a:t>3. Qinying</a:t>
              </a:r>
              <a:endParaRPr lang="en-US" altLang="zh-CN" sz="2000" b="1">
                <a:solidFill>
                  <a:schemeClr val="bg1"/>
                </a:solidFill>
              </a:endParaRPr>
            </a:p>
            <a:p>
              <a:r>
                <a:rPr lang="en-US" altLang="zh-CN" sz="2000">
                  <a:solidFill>
                    <a:schemeClr val="bg1"/>
                  </a:solidFill>
                </a:rPr>
                <a:t> </a:t>
              </a:r>
            </a:p>
          </p:txBody>
        </p:sp>
      </p:grpSp>
      <p:grpSp>
        <p:nvGrpSpPr>
          <p:cNvPr id="20" name="组合 19"/>
          <p:cNvGrpSpPr/>
          <p:nvPr/>
        </p:nvGrpSpPr>
        <p:grpSpPr>
          <a:xfrm>
            <a:off x="884177" y="3272015"/>
            <a:ext cx="3560230" cy="3642360"/>
            <a:chOff x="6235" y="4936"/>
            <a:chExt cx="4618" cy="5612"/>
          </a:xfrm>
        </p:grpSpPr>
        <p:pic>
          <p:nvPicPr>
            <p:cNvPr id="12" name="图片 11"/>
            <p:cNvPicPr preferRelativeResize="0">
              <a:picLocks noChangeAspect="1"/>
            </p:cNvPicPr>
            <p:nvPr/>
          </p:nvPicPr>
          <p:blipFill>
            <a:blip r:embed="rId3">
              <a:alphaModFix amt="0"/>
            </a:blip>
            <a:srcRect l="24541" t="7700" r="24541" b="3747"/>
            <a:stretch>
              <a:fillRect/>
            </a:stretch>
          </p:blipFill>
          <p:spPr>
            <a:xfrm>
              <a:off x="6235" y="4936"/>
              <a:ext cx="4618" cy="5612"/>
            </a:xfrm>
            <a:custGeom>
              <a:avLst/>
              <a:gdLst/>
              <a:ahLst/>
              <a:cxnLst/>
              <a:rect l="l" t="t" r="r" b="b"/>
              <a:pathLst>
                <a:path w="2526120" h="2930300">
                  <a:moveTo>
                    <a:pt x="1263059" y="0"/>
                  </a:moveTo>
                  <a:lnTo>
                    <a:pt x="2526120" y="631530"/>
                  </a:lnTo>
                  <a:lnTo>
                    <a:pt x="2526120" y="2298770"/>
                  </a:lnTo>
                  <a:lnTo>
                    <a:pt x="1263059" y="2930300"/>
                  </a:lnTo>
                  <a:lnTo>
                    <a:pt x="0" y="2298770"/>
                  </a:lnTo>
                  <a:lnTo>
                    <a:pt x="0" y="631530"/>
                  </a:lnTo>
                  <a:close/>
                </a:path>
              </a:pathLst>
            </a:custGeom>
            <a:solidFill>
              <a:schemeClr val="accent1">
                <a:alpha val="86000"/>
              </a:schemeClr>
            </a:solidFill>
            <a:ln>
              <a:noFill/>
            </a:ln>
            <a:effectLst>
              <a:outerShdw blurRad="50800" dist="38100" dir="2700000" algn="tl" rotWithShape="0">
                <a:prstClr val="black">
                  <a:alpha val="40000"/>
                </a:prstClr>
              </a:outerShdw>
              <a:reflection blurRad="6350" stA="52000" endA="300" endPos="35000" dir="5400000" sy="-100000" algn="bl" rotWithShape="0"/>
            </a:effectLst>
          </p:spPr>
        </p:pic>
        <p:sp>
          <p:nvSpPr>
            <p:cNvPr id="18" name="文本框 17"/>
            <p:cNvSpPr txBox="1"/>
            <p:nvPr/>
          </p:nvSpPr>
          <p:spPr>
            <a:xfrm>
              <a:off x="6457" y="6222"/>
              <a:ext cx="4230" cy="3176"/>
            </a:xfrm>
            <a:prstGeom prst="rect">
              <a:avLst/>
            </a:prstGeom>
            <a:noFill/>
          </p:spPr>
          <p:txBody>
            <a:bodyPr wrap="square" rtlCol="0">
              <a:spAutoFit/>
            </a:bodyPr>
            <a:lstStyle/>
            <a:p>
              <a:r>
                <a:rPr lang="en-US" altLang="zh-CN" sz="2400" b="1">
                  <a:solidFill>
                    <a:schemeClr val="bg1"/>
                  </a:solidFill>
                </a:rPr>
                <a:t>·Song Conservatism: </a:t>
              </a:r>
            </a:p>
            <a:p>
              <a:r>
                <a:rPr lang="en-US" altLang="zh-CN" sz="2000" b="1">
                  <a:solidFill>
                    <a:schemeClr val="bg1"/>
                  </a:solidFill>
                </a:rPr>
                <a:t>Neo-Confucianism enforced female chastity norms ("starving is trivial, losing virtue grave" Cheng Yi).</a:t>
              </a:r>
              <a:r>
                <a:rPr lang="en-US" altLang="zh-CN" sz="2400" b="1">
                  <a:solidFill>
                    <a:schemeClr val="bg1"/>
                  </a:solidFill>
                </a:rPr>
                <a:t> </a:t>
              </a:r>
            </a:p>
          </p:txBody>
        </p:sp>
      </p:grpSp>
      <p:sp>
        <p:nvSpPr>
          <p:cNvPr id="19" name="文本框 18"/>
          <p:cNvSpPr txBox="1"/>
          <p:nvPr/>
        </p:nvSpPr>
        <p:spPr>
          <a:xfrm>
            <a:off x="8760460" y="3933190"/>
            <a:ext cx="3373120" cy="2614930"/>
          </a:xfrm>
          <a:prstGeom prst="rect">
            <a:avLst/>
          </a:prstGeom>
          <a:noFill/>
        </p:spPr>
        <p:txBody>
          <a:bodyPr wrap="square" rtlCol="0">
            <a:spAutoFit/>
          </a:bodyPr>
          <a:lstStyle/>
          <a:p>
            <a:r>
              <a:rPr lang="en-US" altLang="zh-CN" sz="2400" b="1">
                <a:solidFill>
                  <a:schemeClr val="bg1"/>
                </a:solidFill>
              </a:rPr>
              <a:t>· Tang Liberality: </a:t>
            </a:r>
          </a:p>
          <a:p>
            <a:r>
              <a:rPr lang="en-US" altLang="zh-CN" sz="2000" b="1">
                <a:solidFill>
                  <a:schemeClr val="bg1"/>
                </a:solidFill>
              </a:rPr>
              <a:t>Elevated female status permitted remarriage (23 Tang princesses remarried per New Book of Tang), with divorce agreements recognizing mutual consent. </a:t>
            </a:r>
          </a:p>
        </p:txBody>
      </p:sp>
      <p:grpSp>
        <p:nvGrpSpPr>
          <p:cNvPr id="2" name="组合 1"/>
          <p:cNvGrpSpPr/>
          <p:nvPr/>
        </p:nvGrpSpPr>
        <p:grpSpPr>
          <a:xfrm>
            <a:off x="4151630" y="765175"/>
            <a:ext cx="3821430" cy="5401945"/>
            <a:chOff x="6538" y="1205"/>
            <a:chExt cx="6018" cy="8507"/>
          </a:xfrm>
        </p:grpSpPr>
        <p:pic>
          <p:nvPicPr>
            <p:cNvPr id="25" name="图片 24" descr="C:/Users/lnp/Desktop/80b08ebf-b2b1-46f4-9f9d-301273d32b72.jpg80b08ebf-b2b1-46f4-9f9d-301273d32b72"/>
            <p:cNvPicPr preferRelativeResize="0">
              <a:picLocks noChangeAspect="1"/>
            </p:cNvPicPr>
            <p:nvPr/>
          </p:nvPicPr>
          <p:blipFill>
            <a:blip r:embed="rId4">
              <a:alphaModFix amt="0"/>
            </a:blip>
            <a:srcRect t="22317" b="22317"/>
            <a:stretch>
              <a:fillRect/>
            </a:stretch>
          </p:blipFill>
          <p:spPr>
            <a:xfrm>
              <a:off x="6538" y="1772"/>
              <a:ext cx="6018" cy="7941"/>
            </a:xfrm>
            <a:custGeom>
              <a:avLst/>
              <a:gdLst/>
              <a:ahLst/>
              <a:cxnLst/>
              <a:rect l="l" t="t" r="r" b="b"/>
              <a:pathLst>
                <a:path w="2526120" h="2930300">
                  <a:moveTo>
                    <a:pt x="1263059" y="0"/>
                  </a:moveTo>
                  <a:lnTo>
                    <a:pt x="2526120" y="631530"/>
                  </a:lnTo>
                  <a:lnTo>
                    <a:pt x="2526120" y="2298770"/>
                  </a:lnTo>
                  <a:lnTo>
                    <a:pt x="1263059" y="2930300"/>
                  </a:lnTo>
                  <a:lnTo>
                    <a:pt x="0" y="2298770"/>
                  </a:lnTo>
                  <a:lnTo>
                    <a:pt x="0" y="631530"/>
                  </a:lnTo>
                  <a:close/>
                </a:path>
              </a:pathLst>
            </a:custGeom>
            <a:blipFill rotWithShape="1">
              <a:blip r:embed="rId4"/>
              <a:stretch>
                <a:fillRect/>
              </a:stretch>
            </a:blipFill>
            <a:ln>
              <a:noFill/>
            </a:ln>
            <a:effectLst>
              <a:outerShdw blurRad="50800" dist="38100" dir="2700000" algn="tl" rotWithShape="0">
                <a:prstClr val="black">
                  <a:alpha val="40000"/>
                </a:prstClr>
              </a:outerShdw>
              <a:reflection blurRad="6350" stA="50000" endA="300" endPos="55000" dir="5400000" sy="-100000" algn="bl" rotWithShape="0"/>
            </a:effectLst>
          </p:spPr>
        </p:pic>
        <p:sp>
          <p:nvSpPr>
            <p:cNvPr id="28" name="十字星 27"/>
            <p:cNvSpPr/>
            <p:nvPr/>
          </p:nvSpPr>
          <p:spPr>
            <a:xfrm>
              <a:off x="8980" y="1205"/>
              <a:ext cx="1134" cy="1361"/>
            </a:xfrm>
            <a:prstGeom prst="star4">
              <a:avLst/>
            </a:prstGeom>
            <a:gradFill>
              <a:gsLst>
                <a:gs pos="50000">
                  <a:schemeClr val="accent2"/>
                </a:gs>
                <a:gs pos="0">
                  <a:schemeClr val="accent2">
                    <a:lumMod val="25000"/>
                    <a:lumOff val="75000"/>
                  </a:schemeClr>
                </a:gs>
                <a:gs pos="100000">
                  <a:schemeClr val="accent2">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heel(1)">
                                      <p:cBhvr>
                                        <p:cTn id="21" dur="2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heel(1)">
                                      <p:cBhvr>
                                        <p:cTn id="2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3">
            <a:alphaModFix amt="37000"/>
          </a:blip>
          <a:stretch>
            <a:fillRect t="-3000"/>
          </a:stretch>
        </a:blipFill>
        <a:effectLst/>
      </p:bgPr>
    </p:bg>
    <p:spTree>
      <p:nvGrpSpPr>
        <p:cNvPr id="1" name=""/>
        <p:cNvGrpSpPr/>
        <p:nvPr/>
      </p:nvGrpSpPr>
      <p:grpSpPr>
        <a:xfrm>
          <a:off x="0" y="0"/>
          <a:ext cx="0" cy="0"/>
          <a:chOff x="0" y="0"/>
          <a:chExt cx="0" cy="0"/>
        </a:xfrm>
      </p:grpSpPr>
      <p:sp>
        <p:nvSpPr>
          <p:cNvPr id="10" name="矩形 9"/>
          <p:cNvSpPr/>
          <p:nvPr/>
        </p:nvSpPr>
        <p:spPr>
          <a:xfrm>
            <a:off x="-384810" y="44450"/>
            <a:ext cx="12889865" cy="7416800"/>
          </a:xfrm>
          <a:prstGeom prst="rect">
            <a:avLst/>
          </a:prstGeom>
          <a:blipFill rotWithShape="1">
            <a:blip r:embed="rId14">
              <a:alphaModFix amt="29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txBox="1"/>
          <p:nvPr/>
        </p:nvSpPr>
        <p:spPr>
          <a:xfrm>
            <a:off x="5524501" y="2154193"/>
            <a:ext cx="5994400" cy="3010290"/>
          </a:xfrm>
          <a:prstGeom prst="rect">
            <a:avLst/>
          </a:prstGeom>
          <a:noFill/>
          <a:ln>
            <a:noFill/>
          </a:ln>
        </p:spPr>
        <p:txBody>
          <a:bodyPr vert="horz" wrap="square" lIns="0" tIns="0" rIns="0" bIns="0" rtlCol="0" anchor="t"/>
          <a:lstStyle/>
          <a:p>
            <a:pPr algn="l">
              <a:lnSpc>
                <a:spcPct val="150000"/>
              </a:lnSpc>
            </a:pPr>
            <a:endParaRPr kumimoji="1" lang="zh-CN" altLang="en-US"/>
          </a:p>
        </p:txBody>
      </p:sp>
      <p:sp>
        <p:nvSpPr>
          <p:cNvPr id="11" name="梯形 10"/>
          <p:cNvSpPr/>
          <p:nvPr>
            <p:custDataLst>
              <p:tags r:id="rId1"/>
            </p:custDataLst>
          </p:nvPr>
        </p:nvSpPr>
        <p:spPr>
          <a:xfrm>
            <a:off x="191770" y="5165090"/>
            <a:ext cx="11925935" cy="1548765"/>
          </a:xfrm>
          <a:prstGeom prst="trapezoid">
            <a:avLst/>
          </a:prstGeom>
          <a:gradFill>
            <a:gsLst>
              <a:gs pos="50000">
                <a:schemeClr val="accent3">
                  <a:lumMod val="40000"/>
                  <a:lumOff val="60000"/>
                  <a:alpha val="33000"/>
                </a:schemeClr>
              </a:gs>
              <a:gs pos="0">
                <a:schemeClr val="accent3">
                  <a:lumMod val="20000"/>
                  <a:lumOff val="80000"/>
                </a:schemeClr>
              </a:gs>
              <a:gs pos="100000">
                <a:schemeClr val="accent3">
                  <a:lumMod val="63000"/>
                  <a:lumOff val="37000"/>
                  <a:alpha val="10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矩形 11"/>
          <p:cNvSpPr/>
          <p:nvPr>
            <p:custDataLst>
              <p:tags r:id="rId2"/>
            </p:custDataLst>
          </p:nvPr>
        </p:nvSpPr>
        <p:spPr>
          <a:xfrm>
            <a:off x="623570" y="1211580"/>
            <a:ext cx="11083925" cy="4026535"/>
          </a:xfrm>
          <a:prstGeom prst="rect">
            <a:avLst/>
          </a:prstGeom>
          <a:gradFill>
            <a:gsLst>
              <a:gs pos="50000">
                <a:schemeClr val="accent3">
                  <a:lumMod val="40000"/>
                  <a:lumOff val="60000"/>
                  <a:alpha val="33000"/>
                </a:schemeClr>
              </a:gs>
              <a:gs pos="0">
                <a:schemeClr val="accent3">
                  <a:lumMod val="20000"/>
                  <a:lumOff val="80000"/>
                </a:schemeClr>
              </a:gs>
              <a:gs pos="100000">
                <a:schemeClr val="accent3">
                  <a:lumMod val="20000"/>
                  <a:lumOff val="8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custDataLst>
              <p:tags r:id="rId3"/>
            </p:custDataLst>
          </p:nvPr>
        </p:nvSpPr>
        <p:spPr>
          <a:xfrm>
            <a:off x="93980" y="583565"/>
            <a:ext cx="2747645" cy="5798185"/>
          </a:xfrm>
          <a:prstGeom prst="rect">
            <a:avLst/>
          </a:prstGeom>
          <a:blipFill rotWithShape="1">
            <a:blip r:embed="rId15"/>
            <a:stretch>
              <a:fillRect/>
            </a:stretch>
          </a:blipFill>
          <a:effectLst>
            <a:outerShdw blurRad="342900" dist="38100" dir="2700000" algn="t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矩形 13"/>
          <p:cNvSpPr/>
          <p:nvPr>
            <p:custDataLst>
              <p:tags r:id="rId4"/>
            </p:custDataLst>
          </p:nvPr>
        </p:nvSpPr>
        <p:spPr>
          <a:xfrm>
            <a:off x="3171190" y="980440"/>
            <a:ext cx="1946910" cy="5340985"/>
          </a:xfrm>
          <a:prstGeom prst="rect">
            <a:avLst/>
          </a:prstGeom>
          <a:gradFill>
            <a:gsLst>
              <a:gs pos="67000">
                <a:srgbClr val="C00000">
                  <a:alpha val="53000"/>
                </a:srgbClr>
              </a:gs>
              <a:gs pos="0">
                <a:schemeClr val="accent3">
                  <a:lumMod val="20000"/>
                  <a:lumOff val="80000"/>
                </a:schemeClr>
              </a:gs>
              <a:gs pos="100000">
                <a:schemeClr val="accent3">
                  <a:lumMod val="20000"/>
                  <a:lumOff val="80000"/>
                </a:schemeClr>
              </a:gs>
            </a:gsLst>
            <a:lin ang="5760000" scaled="0"/>
          </a:gradFill>
          <a:effectLst>
            <a:outerShdw blurRad="368300" dist="38100" dir="16200000"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custDataLst>
              <p:tags r:id="rId5"/>
            </p:custDataLst>
          </p:nvPr>
        </p:nvSpPr>
        <p:spPr>
          <a:xfrm>
            <a:off x="5408295" y="1155065"/>
            <a:ext cx="2125980" cy="5299075"/>
          </a:xfrm>
          <a:prstGeom prst="rect">
            <a:avLst/>
          </a:prstGeom>
          <a:gradFill>
            <a:gsLst>
              <a:gs pos="67000">
                <a:srgbClr val="C00000">
                  <a:alpha val="53000"/>
                </a:srgbClr>
              </a:gs>
              <a:gs pos="0">
                <a:schemeClr val="accent3">
                  <a:lumMod val="20000"/>
                  <a:lumOff val="80000"/>
                </a:schemeClr>
              </a:gs>
              <a:gs pos="100000">
                <a:schemeClr val="accent3">
                  <a:lumMod val="20000"/>
                  <a:lumOff val="80000"/>
                </a:schemeClr>
              </a:gs>
            </a:gsLst>
            <a:lin ang="4080000" scaled="0"/>
          </a:gradFill>
          <a:effectLst>
            <a:outerShdw blurRad="355600" dist="38100" dir="13500000" algn="br"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矩形 15"/>
          <p:cNvSpPr/>
          <p:nvPr>
            <p:custDataLst>
              <p:tags r:id="rId6"/>
            </p:custDataLst>
          </p:nvPr>
        </p:nvSpPr>
        <p:spPr>
          <a:xfrm>
            <a:off x="7824470" y="1052830"/>
            <a:ext cx="1952625" cy="5187950"/>
          </a:xfrm>
          <a:prstGeom prst="rect">
            <a:avLst/>
          </a:prstGeom>
          <a:gradFill>
            <a:gsLst>
              <a:gs pos="67000">
                <a:srgbClr val="C00000">
                  <a:alpha val="53000"/>
                </a:srgbClr>
              </a:gs>
              <a:gs pos="0">
                <a:schemeClr val="accent3">
                  <a:lumMod val="20000"/>
                  <a:lumOff val="80000"/>
                </a:schemeClr>
              </a:gs>
              <a:gs pos="100000">
                <a:schemeClr val="accent3">
                  <a:lumMod val="20000"/>
                  <a:lumOff val="80000"/>
                </a:schemeClr>
              </a:gs>
            </a:gsLst>
            <a:lin ang="13140000" scaled="0"/>
          </a:gradFill>
          <a:effectLst>
            <a:outerShdw blurRad="406400" dist="38100" algn="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矩形 16"/>
          <p:cNvSpPr/>
          <p:nvPr>
            <p:custDataLst>
              <p:tags r:id="rId7"/>
            </p:custDataLst>
          </p:nvPr>
        </p:nvSpPr>
        <p:spPr>
          <a:xfrm>
            <a:off x="10200640" y="1609725"/>
            <a:ext cx="1896745" cy="4886325"/>
          </a:xfrm>
          <a:prstGeom prst="rect">
            <a:avLst/>
          </a:prstGeom>
          <a:gradFill>
            <a:gsLst>
              <a:gs pos="67000">
                <a:srgbClr val="C00000">
                  <a:alpha val="53000"/>
                </a:srgbClr>
              </a:gs>
              <a:gs pos="0">
                <a:schemeClr val="accent3">
                  <a:lumMod val="20000"/>
                  <a:lumOff val="80000"/>
                </a:schemeClr>
              </a:gs>
              <a:gs pos="100000">
                <a:schemeClr val="accent3">
                  <a:lumMod val="20000"/>
                  <a:lumOff val="80000"/>
                </a:schemeClr>
              </a:gs>
            </a:gsLst>
            <a:lin ang="18840000" scaled="0"/>
          </a:gradFill>
          <a:effectLst>
            <a:outerShdw blurRad="292100" dist="38100" algn="l" rotWithShape="0">
              <a:prstClr val="black">
                <a:alpha val="40000"/>
              </a:prstClr>
            </a:outerShdw>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custDataLst>
              <p:tags r:id="rId8"/>
            </p:custDataLst>
          </p:nvPr>
        </p:nvSpPr>
        <p:spPr>
          <a:xfrm>
            <a:off x="3288030" y="1341120"/>
            <a:ext cx="1854835" cy="4092575"/>
          </a:xfrm>
          <a:prstGeom prst="rect">
            <a:avLst/>
          </a:prstGeom>
          <a:noFill/>
        </p:spPr>
        <p:txBody>
          <a:bodyPr wrap="square" rtlCol="0">
            <a:spAutoFit/>
          </a:bodyPr>
          <a:lstStyle/>
          <a:p>
            <a:r>
              <a:rPr lang="en-US" altLang="zh-CN" sz="2000" b="1">
                <a:solidFill>
                  <a:schemeClr val="bg1"/>
                </a:solidFill>
              </a:rPr>
              <a:t>1. Refinement of Etiquette in Marriage</a:t>
            </a:r>
          </a:p>
          <a:p>
            <a:r>
              <a:rPr lang="en-US" altLang="zh-CN" sz="2000" b="1">
                <a:solidFill>
                  <a:schemeClr val="bg1"/>
                </a:solidFill>
              </a:rPr>
              <a:t>The phoenix coronet and xiapei (a ceremonial dress for women) were emphasized, laying stress on the sense of ritual.</a:t>
            </a:r>
          </a:p>
        </p:txBody>
      </p:sp>
      <p:sp>
        <p:nvSpPr>
          <p:cNvPr id="19" name="文本框 18"/>
          <p:cNvSpPr txBox="1"/>
          <p:nvPr>
            <p:custDataLst>
              <p:tags r:id="rId9"/>
            </p:custDataLst>
          </p:nvPr>
        </p:nvSpPr>
        <p:spPr>
          <a:xfrm>
            <a:off x="5415915" y="1211580"/>
            <a:ext cx="2090420" cy="5323205"/>
          </a:xfrm>
          <a:prstGeom prst="rect">
            <a:avLst/>
          </a:prstGeom>
          <a:noFill/>
        </p:spPr>
        <p:txBody>
          <a:bodyPr wrap="square" rtlCol="0">
            <a:spAutoFit/>
          </a:bodyPr>
          <a:lstStyle/>
          <a:p>
            <a:r>
              <a:rPr lang="en-US" altLang="zh-CN" sz="2000" b="1">
                <a:solidFill>
                  <a:schemeClr val="bg1"/>
                </a:solidFill>
              </a:rPr>
              <a:t>2.Complications of the Six Rites of Marriage</a:t>
            </a:r>
          </a:p>
          <a:p>
            <a:r>
              <a:rPr lang="en-US" altLang="zh-CN" sz="2000" b="1">
                <a:solidFill>
                  <a:schemeClr val="bg1"/>
                </a:solidFill>
              </a:rPr>
              <a:t>For the "offering of betrothal gifts" (Na Zheng) in the six rites, it was required to have "64 palanquins carrying the betrothal gifts", which was a heavy burden for ordinary families to bear.</a:t>
            </a:r>
          </a:p>
        </p:txBody>
      </p:sp>
      <p:sp>
        <p:nvSpPr>
          <p:cNvPr id="20" name="文本框 19"/>
          <p:cNvSpPr txBox="1"/>
          <p:nvPr>
            <p:custDataLst>
              <p:tags r:id="rId10"/>
            </p:custDataLst>
          </p:nvPr>
        </p:nvSpPr>
        <p:spPr>
          <a:xfrm>
            <a:off x="7944485" y="1412875"/>
            <a:ext cx="1836420" cy="4556125"/>
          </a:xfrm>
          <a:prstGeom prst="rect">
            <a:avLst/>
          </a:prstGeom>
          <a:noFill/>
        </p:spPr>
        <p:txBody>
          <a:bodyPr wrap="square" rtlCol="0">
            <a:noAutofit/>
          </a:bodyPr>
          <a:lstStyle/>
          <a:p>
            <a:r>
              <a:rPr lang="en-US" altLang="zh-CN" sz="2000" b="1">
                <a:solidFill>
                  <a:schemeClr val="bg1"/>
                </a:solidFill>
              </a:rPr>
              <a:t>3. Shackles of Chastity</a:t>
            </a:r>
          </a:p>
          <a:p>
            <a:r>
              <a:rPr lang="en-US" altLang="zh-CN" sz="2000" b="1">
                <a:solidFill>
                  <a:schemeClr val="bg1"/>
                </a:solidFill>
              </a:rPr>
              <a:t>The concepts of "chaste women and heroic martyred women" emerged, and remaining a widow became a moral benchmark.</a:t>
            </a:r>
          </a:p>
        </p:txBody>
      </p:sp>
      <p:sp>
        <p:nvSpPr>
          <p:cNvPr id="22" name="文本框 21"/>
          <p:cNvSpPr txBox="1"/>
          <p:nvPr>
            <p:custDataLst>
              <p:tags r:id="rId11"/>
            </p:custDataLst>
          </p:nvPr>
        </p:nvSpPr>
        <p:spPr>
          <a:xfrm>
            <a:off x="10416540" y="2493010"/>
            <a:ext cx="1562735" cy="1630045"/>
          </a:xfrm>
          <a:prstGeom prst="rect">
            <a:avLst/>
          </a:prstGeom>
          <a:noFill/>
        </p:spPr>
        <p:txBody>
          <a:bodyPr wrap="square" rtlCol="0">
            <a:spAutoFit/>
          </a:bodyPr>
          <a:lstStyle/>
          <a:p>
            <a:r>
              <a:rPr lang="en-US" altLang="zh-CN" sz="2000" b="1">
                <a:solidFill>
                  <a:schemeClr val="bg1"/>
                </a:solidFill>
              </a:rPr>
              <a:t>4. The Rise of the Custom of Wedding Troubles</a:t>
            </a:r>
          </a:p>
        </p:txBody>
      </p:sp>
      <p:grpSp>
        <p:nvGrpSpPr>
          <p:cNvPr id="25" name="组合 24"/>
          <p:cNvGrpSpPr/>
          <p:nvPr/>
        </p:nvGrpSpPr>
        <p:grpSpPr>
          <a:xfrm>
            <a:off x="262890" y="116840"/>
            <a:ext cx="7397750" cy="467995"/>
            <a:chOff x="794" y="740"/>
            <a:chExt cx="17762" cy="737"/>
          </a:xfrm>
        </p:grpSpPr>
        <p:sp>
          <p:nvSpPr>
            <p:cNvPr id="3" name="标题 1"/>
            <p:cNvSpPr txBox="1"/>
            <p:nvPr/>
          </p:nvSpPr>
          <p:spPr>
            <a:xfrm>
              <a:off x="1456" y="740"/>
              <a:ext cx="17100" cy="737"/>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The Ming Dynasty</a:t>
              </a:r>
            </a:p>
          </p:txBody>
        </p:sp>
        <p:grpSp>
          <p:nvGrpSpPr>
            <p:cNvPr id="4" name="组合 3"/>
            <p:cNvGrpSpPr/>
            <p:nvPr/>
          </p:nvGrpSpPr>
          <p:grpSpPr>
            <a:xfrm>
              <a:off x="794" y="842"/>
              <a:ext cx="662" cy="492"/>
              <a:chOff x="504217" y="534464"/>
              <a:chExt cx="420100" cy="312365"/>
            </a:xfrm>
          </p:grpSpPr>
          <p:sp>
            <p:nvSpPr>
              <p:cNvPr id="5" name="标题 1"/>
              <p:cNvSpPr txBox="1"/>
              <p:nvPr/>
            </p:nvSpPr>
            <p:spPr>
              <a:xfrm>
                <a:off x="504217" y="534464"/>
                <a:ext cx="312365" cy="312365"/>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504217" y="563669"/>
                <a:ext cx="420100" cy="253320"/>
              </a:xfrm>
              <a:prstGeom prst="ellipse">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heckerboard(across)">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heel(1)">
                                      <p:cBhvr>
                                        <p:cTn id="36" dur="2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heel(1)">
                                      <p:cBhvr>
                                        <p:cTn id="41" dur="2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p:bldP spid="18" grpId="1"/>
      <p:bldP spid="19" grpId="0"/>
      <p:bldP spid="19" grpId="1"/>
      <p:bldP spid="20" grpId="0"/>
      <p:bldP spid="20" grpId="1"/>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a:stretch>
            <a:fillRect/>
          </a:stretch>
        </p:blipFill>
        <p:spPr>
          <a:xfrm>
            <a:off x="-24896" y="283"/>
            <a:ext cx="12190992" cy="6857433"/>
          </a:xfrm>
          <a:prstGeom prst="rect">
            <a:avLst/>
          </a:prstGeom>
          <a:noFill/>
          <a:ln>
            <a:noFill/>
          </a:ln>
        </p:spPr>
      </p:pic>
      <p:pic>
        <p:nvPicPr>
          <p:cNvPr id="3" name="图片 2"/>
          <p:cNvPicPr>
            <a:picLocks noChangeAspect="1"/>
          </p:cNvPicPr>
          <p:nvPr/>
        </p:nvPicPr>
        <p:blipFill>
          <a:blip r:embed="rId3">
            <a:alphaModFix/>
          </a:blip>
          <a:srcRect/>
          <a:stretch>
            <a:fillRect/>
          </a:stretch>
        </p:blipFill>
        <p:spPr>
          <a:xfrm flipH="1">
            <a:off x="0" y="2097024"/>
            <a:ext cx="12192000" cy="4760976"/>
          </a:xfrm>
          <a:prstGeom prst="rect">
            <a:avLst/>
          </a:prstGeom>
          <a:noFill/>
          <a:ln>
            <a:noFill/>
          </a:ln>
        </p:spPr>
      </p:pic>
      <p:sp>
        <p:nvSpPr>
          <p:cNvPr id="4" name="标题 1"/>
          <p:cNvSpPr txBox="1"/>
          <p:nvPr/>
        </p:nvSpPr>
        <p:spPr>
          <a:xfrm>
            <a:off x="673100" y="1162051"/>
            <a:ext cx="10845800" cy="4402810"/>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911860" y="1162050"/>
            <a:ext cx="2118360" cy="1871345"/>
          </a:xfrm>
          <a:prstGeom prst="rect">
            <a:avLst/>
          </a:prstGeom>
          <a:noFill/>
          <a:ln>
            <a:noFill/>
          </a:ln>
        </p:spPr>
        <p:txBody>
          <a:bodyPr vert="horz" wrap="square" lIns="0" tIns="0" rIns="0" bIns="0" rtlCol="0" anchor="b"/>
          <a:lstStyle/>
          <a:p>
            <a:pPr algn="l">
              <a:lnSpc>
                <a:spcPct val="110000"/>
              </a:lnSpc>
            </a:pPr>
            <a:r>
              <a:rPr kumimoji="1" lang="en-US" altLang="zh-CN" sz="8000">
                <a:ln w="12700">
                  <a:noFill/>
                </a:ln>
                <a:solidFill>
                  <a:srgbClr val="BA5240">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6" name="标题 1"/>
          <p:cNvSpPr txBox="1"/>
          <p:nvPr/>
        </p:nvSpPr>
        <p:spPr>
          <a:xfrm>
            <a:off x="839470" y="2781300"/>
            <a:ext cx="8092440" cy="1924050"/>
          </a:xfrm>
          <a:prstGeom prst="rect">
            <a:avLst/>
          </a:prstGeom>
          <a:noFill/>
          <a:ln>
            <a:noFill/>
          </a:ln>
        </p:spPr>
        <p:txBody>
          <a:bodyPr vert="horz" wrap="square" lIns="0" tIns="0" rIns="0" bIns="0" rtlCol="0" anchor="t"/>
          <a:lstStyle/>
          <a:p>
            <a:pPr algn="l">
              <a:lnSpc>
                <a:spcPct val="130000"/>
              </a:lnSpc>
            </a:pPr>
            <a:r>
              <a:rPr kumimoji="1" lang="en-US" altLang="zh-CN" sz="4000" b="1">
                <a:gradFill>
                  <a:gsLst>
                    <a:gs pos="50000">
                      <a:schemeClr val="accent3"/>
                    </a:gs>
                    <a:gs pos="0">
                      <a:schemeClr val="accent3">
                        <a:lumMod val="25000"/>
                        <a:lumOff val="75000"/>
                      </a:schemeClr>
                    </a:gs>
                    <a:gs pos="100000">
                      <a:schemeClr val="accent3">
                        <a:lumMod val="85000"/>
                      </a:schemeClr>
                    </a:gs>
                  </a:gsLst>
                  <a:lin ang="5400000" scaled="1"/>
                </a:gradFill>
              </a:rPr>
              <a:t>Essence and dross in inheritance</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210.15,&quot;left&quot;:179.5,&quot;top&quot;:202,&quot;width&quot;:689.9}"/>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10.15,&quot;left&quot;:179.5,&quot;top&quot;:202,&quot;width&quot;:689.9}"/>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470.8185039370077,&quot;left&quot;:247.68929133858268,&quot;top&quot;:90.67811023622048,&quot;width&quot;:679.0107086614173}"/>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10.15,&quot;left&quot;:179.5,&quot;top&quot;:202,&quot;width&quot;:689.9}"/>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10.15,&quot;left&quot;:179.5,&quot;top&quot;:202,&quot;width&quot;:689.9}"/>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625.4,&quot;left&quot;:7.4,&quot;top&quot;:45.95,&quot;width&quot;:946.75}"/>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BA5240"/>
      </a:accent1>
      <a:accent2>
        <a:srgbClr val="F8AB22"/>
      </a:accent2>
      <a:accent3>
        <a:srgbClr val="670406"/>
      </a:accent3>
      <a:accent4>
        <a:srgbClr val="000000"/>
      </a:accent4>
      <a:accent5>
        <a:srgbClr val="000000"/>
      </a:accent5>
      <a:accent6>
        <a:srgbClr val="00000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BA5240"/>
      </a:accent1>
      <a:accent2>
        <a:srgbClr val="F8AB22"/>
      </a:accent2>
      <a:accent3>
        <a:srgbClr val="670406"/>
      </a:accent3>
      <a:accent4>
        <a:srgbClr val="000000"/>
      </a:accent4>
      <a:accent5>
        <a:srgbClr val="000000"/>
      </a:accent5>
      <a:accent6>
        <a:srgbClr val="00000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4A66AC"/>
      </a:dk2>
      <a:lt2>
        <a:srgbClr val="E0EBF6"/>
      </a:lt2>
      <a:accent1>
        <a:srgbClr val="BA5240"/>
      </a:accent1>
      <a:accent2>
        <a:srgbClr val="F8AB22"/>
      </a:accent2>
      <a:accent3>
        <a:srgbClr val="670406"/>
      </a:accent3>
      <a:accent4>
        <a:srgbClr val="000000"/>
      </a:accent4>
      <a:accent5>
        <a:srgbClr val="000000"/>
      </a:accent5>
      <a:accent6>
        <a:srgbClr val="00000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670</Words>
  <Application>Microsoft Office PowerPoint</Application>
  <PresentationFormat>宽屏</PresentationFormat>
  <Paragraphs>75</Paragraphs>
  <Slides>13</Slides>
  <Notes>0</Notes>
  <HiddenSlides>0</HiddenSlides>
  <MMClips>0</MMClips>
  <ScaleCrop>false</ScaleCrop>
  <HeadingPairs>
    <vt:vector size="6" baseType="variant">
      <vt:variant>
        <vt:lpstr>已用的字体</vt:lpstr>
      </vt:variant>
      <vt:variant>
        <vt:i4>3</vt:i4>
      </vt:variant>
      <vt:variant>
        <vt:lpstr>主题</vt:lpstr>
      </vt:variant>
      <vt:variant>
        <vt:i4>3</vt:i4>
      </vt:variant>
      <vt:variant>
        <vt:lpstr>幻灯片标题</vt:lpstr>
      </vt:variant>
      <vt:variant>
        <vt:i4>13</vt:i4>
      </vt:variant>
    </vt:vector>
  </HeadingPairs>
  <TitlesOfParts>
    <vt:vector size="19" baseType="lpstr">
      <vt:lpstr>Source Han Sans CN Bold</vt:lpstr>
      <vt:lpstr>华文新魏</vt:lpstr>
      <vt:lpstr>OPPOSans H</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许哈哈</dc:creator>
  <cp:lastModifiedBy>欢畅 许</cp:lastModifiedBy>
  <cp:revision>6</cp:revision>
  <dcterms:created xsi:type="dcterms:W3CDTF">2025-03-03T05:00:00Z</dcterms:created>
  <dcterms:modified xsi:type="dcterms:W3CDTF">2025-03-04T04:45:04Z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F515AFA54C2B41ABB17CB139D986F5A4_13</vt:lpwstr>
  </property>
  <property fmtid="{D5CDD505-2E9C-101B-9397-08002B2CF9AE}" pid="3" name="KSOProductBuildVer">
    <vt:lpwstr>2052-12.1.0.20305</vt:lpwstr>
  </property>
</Properties>
</file>