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5"/>
  </p:notesMasterIdLst>
  <p:sldIdLst>
    <p:sldId id="256" r:id="rId4"/>
    <p:sldId id="257" r:id="rId6"/>
    <p:sldId id="258" r:id="rId7"/>
    <p:sldId id="259" r:id="rId8"/>
    <p:sldId id="307" r:id="rId9"/>
    <p:sldId id="260" r:id="rId10"/>
    <p:sldId id="310" r:id="rId11"/>
    <p:sldId id="309" r:id="rId12"/>
    <p:sldId id="331" r:id="rId13"/>
    <p:sldId id="312" r:id="rId14"/>
    <p:sldId id="332" r:id="rId15"/>
    <p:sldId id="333" r:id="rId16"/>
    <p:sldId id="261" r:id="rId17"/>
    <p:sldId id="344" r:id="rId18"/>
    <p:sldId id="263" r:id="rId1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320" autoAdjust="0"/>
  </p:normalViewPr>
  <p:slideViewPr>
    <p:cSldViewPr snapToGrid="0">
      <p:cViewPr varScale="1">
        <p:scale>
          <a:sx n="102" d="100"/>
          <a:sy n="102" d="100"/>
        </p:scale>
        <p:origin x="1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705BFC-138A-4582-88D2-A07C6815F35F}"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CF71E2-225C-442D-843A-839F4B6DC379}"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15CF71E2-225C-442D-843A-839F4B6DC379}"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15CF71E2-225C-442D-843A-839F4B6DC379}"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15CF71E2-225C-442D-843A-839F4B6DC379}"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15CF71E2-225C-442D-843A-839F4B6DC379}"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15CF71E2-225C-442D-843A-839F4B6DC379}"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15CF71E2-225C-442D-843A-839F4B6DC379}"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15CF71E2-225C-442D-843A-839F4B6DC379}"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15CF71E2-225C-442D-843A-839F4B6DC379}"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15CF71E2-225C-442D-843A-839F4B6DC379}"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15CF71E2-225C-442D-843A-839F4B6DC379}"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15CF71E2-225C-442D-843A-839F4B6DC379}"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15CF71E2-225C-442D-843A-839F4B6DC379}"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15CF71E2-225C-442D-843A-839F4B6DC379}"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15CF71E2-225C-442D-843A-839F4B6DC379}"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15CF71E2-225C-442D-843A-839F4B6DC379}"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ECDE0E00-B9A0-4EF6-8F71-C488830CADF6}"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8E85B31-FFC9-45B3-BA7B-B260DC255BE9}"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3" Type="http://schemas.openxmlformats.org/officeDocument/2006/relationships/theme" Target="../theme/theme2.xml"/><Relationship Id="rId12" Type="http://schemas.openxmlformats.org/officeDocument/2006/relationships/image" Target="../media/image1.jpe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l="-27000" r="-27000"/>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DE0E00-B9A0-4EF6-8F71-C488830CADF6}"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E85B31-FFC9-45B3-BA7B-B260DC255BE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l="-27000" r="-27000"/>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DE0E00-B9A0-4EF6-8F71-C488830CADF6}"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E85B31-FFC9-45B3-BA7B-B260DC255BE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66040" y="0"/>
            <a:ext cx="12257405" cy="6858000"/>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549275" y="2281555"/>
            <a:ext cx="11093450" cy="3107690"/>
          </a:xfrm>
          <a:prstGeom prst="rect">
            <a:avLst/>
          </a:prstGeom>
          <a:noFill/>
        </p:spPr>
        <p:txBody>
          <a:bodyPr wrap="square" rtlCol="0">
            <a:spAutoFit/>
          </a:bodyPr>
          <a:lstStyle/>
          <a:p>
            <a:pPr algn="ctr"/>
            <a:r>
              <a:rPr lang="en-US" altLang="zh-CN" sz="4000" dirty="0">
                <a:solidFill>
                  <a:schemeClr val="bg2">
                    <a:lumMod val="25000"/>
                  </a:schemeClr>
                </a:solidFill>
                <a:latin typeface="黑体" panose="02010609060101010101" charset="-122"/>
                <a:ea typeface="黑体" panose="02010609060101010101" charset="-122"/>
              </a:rPr>
              <a:t>Comparative Analysis of Two Early Western Translation Models</a:t>
            </a:r>
            <a:endParaRPr lang="en-US" altLang="zh-CN" sz="4000" dirty="0">
              <a:solidFill>
                <a:schemeClr val="bg2">
                  <a:lumMod val="25000"/>
                </a:schemeClr>
              </a:solidFill>
              <a:latin typeface="黑体" panose="02010609060101010101" charset="-122"/>
              <a:ea typeface="黑体" panose="02010609060101010101" charset="-122"/>
            </a:endParaRPr>
          </a:p>
          <a:p>
            <a:pPr algn="ctr"/>
            <a:endParaRPr lang="zh-CN" altLang="en-US" sz="4000" dirty="0">
              <a:solidFill>
                <a:schemeClr val="bg2">
                  <a:lumMod val="25000"/>
                </a:schemeClr>
              </a:solidFill>
              <a:latin typeface="黑体" panose="02010609060101010101" charset="-122"/>
              <a:ea typeface="黑体" panose="02010609060101010101" charset="-122"/>
            </a:endParaRPr>
          </a:p>
          <a:p>
            <a:pPr algn="ctr"/>
            <a:r>
              <a:rPr lang="en-US" altLang="zh-CN" sz="2800" dirty="0">
                <a:solidFill>
                  <a:schemeClr val="bg2">
                    <a:lumMod val="25000"/>
                  </a:schemeClr>
                </a:solidFill>
                <a:latin typeface="黑体" panose="02010609060101010101" charset="-122"/>
                <a:ea typeface="黑体" panose="02010609060101010101" charset="-122"/>
              </a:rPr>
              <a:t>——The Jerome model &amp; The Horace model</a:t>
            </a:r>
            <a:endParaRPr lang="en-US" altLang="zh-CN" sz="2800" dirty="0">
              <a:solidFill>
                <a:schemeClr val="bg2">
                  <a:lumMod val="25000"/>
                </a:schemeClr>
              </a:solidFill>
              <a:latin typeface="黑体" panose="02010609060101010101" charset="-122"/>
              <a:ea typeface="黑体" panose="02010609060101010101" charset="-122"/>
            </a:endParaRPr>
          </a:p>
          <a:p>
            <a:pPr algn="r"/>
            <a:endParaRPr lang="zh-CN" altLang="en-US" sz="2400" dirty="0">
              <a:solidFill>
                <a:schemeClr val="bg2">
                  <a:lumMod val="25000"/>
                </a:schemeClr>
              </a:solidFill>
              <a:latin typeface="黑体" panose="02010609060101010101" charset="-122"/>
              <a:ea typeface="黑体" panose="02010609060101010101" charset="-122"/>
            </a:endParaRPr>
          </a:p>
          <a:p>
            <a:pPr algn="r"/>
            <a:r>
              <a:rPr lang="zh-CN" altLang="en-US" sz="2400" dirty="0">
                <a:solidFill>
                  <a:schemeClr val="bg2">
                    <a:lumMod val="25000"/>
                  </a:schemeClr>
                </a:solidFill>
                <a:latin typeface="黑体" panose="02010609060101010101" charset="-122"/>
                <a:ea typeface="黑体" panose="02010609060101010101" charset="-122"/>
              </a:rPr>
              <a:t>（</a:t>
            </a:r>
            <a:r>
              <a:rPr lang="en-US" altLang="zh-CN" sz="2400" dirty="0">
                <a:solidFill>
                  <a:schemeClr val="bg2">
                    <a:lumMod val="25000"/>
                  </a:schemeClr>
                </a:solidFill>
                <a:latin typeface="黑体" panose="02010609060101010101" charset="-122"/>
                <a:ea typeface="黑体" panose="02010609060101010101" charset="-122"/>
              </a:rPr>
              <a:t>by Gao Mingzhu &amp; Chen Jingjing</a:t>
            </a:r>
            <a:r>
              <a:rPr lang="zh-CN" altLang="en-US" sz="2400" dirty="0">
                <a:solidFill>
                  <a:schemeClr val="bg2">
                    <a:lumMod val="25000"/>
                  </a:schemeClr>
                </a:solidFill>
                <a:latin typeface="黑体" panose="02010609060101010101" charset="-122"/>
                <a:ea typeface="黑体" panose="02010609060101010101" charset="-122"/>
              </a:rPr>
              <a:t>）</a:t>
            </a:r>
            <a:endParaRPr lang="zh-CN" altLang="en-US" sz="2400" dirty="0">
              <a:solidFill>
                <a:schemeClr val="bg2">
                  <a:lumMod val="25000"/>
                </a:schemeClr>
              </a:solidFill>
              <a:latin typeface="黑体" panose="02010609060101010101" charset="-122"/>
              <a:ea typeface="黑体" panose="02010609060101010101"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0" y="0"/>
            <a:ext cx="12192000" cy="685800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2617470" y="254635"/>
            <a:ext cx="7362190" cy="737235"/>
          </a:xfrm>
          <a:prstGeom prst="rect">
            <a:avLst/>
          </a:prstGeom>
          <a:noFill/>
          <a:effectLst>
            <a:outerShdw dir="5400000" algn="ctr" rotWithShape="0">
              <a:srgbClr val="000000">
                <a:alpha val="43137"/>
              </a:srgbClr>
            </a:outerShdw>
          </a:effectLst>
        </p:spPr>
        <p:txBody>
          <a:bodyPr vert="horz" wrap="square" rtlCol="0">
            <a:spAutoFit/>
          </a:bodyPr>
          <a:lstStyle/>
          <a:p>
            <a:pPr>
              <a:lnSpc>
                <a:spcPct val="150000"/>
              </a:lnSpc>
            </a:pPr>
            <a:r>
              <a:rPr lang="zh-CN" altLang="en-US" sz="2800" dirty="0">
                <a:solidFill>
                  <a:schemeClr val="bg2">
                    <a:lumMod val="25000"/>
                  </a:schemeClr>
                </a:solidFill>
                <a:latin typeface="字魂59号-创粗黑" panose="00000500000000000000" pitchFamily="2" charset="-122"/>
                <a:ea typeface="字魂59号-创粗黑" panose="00000500000000000000" pitchFamily="2" charset="-122"/>
              </a:rPr>
              <a:t>Literal translation or free translation</a:t>
            </a:r>
            <a:endParaRPr lang="zh-CN" altLang="en-US" sz="2800" dirty="0">
              <a:solidFill>
                <a:schemeClr val="bg2">
                  <a:lumMod val="25000"/>
                </a:schemeClr>
              </a:solidFill>
              <a:latin typeface="字魂59号-创粗黑" panose="00000500000000000000" pitchFamily="2" charset="-122"/>
              <a:ea typeface="字魂59号-创粗黑" panose="00000500000000000000" pitchFamily="2" charset="-122"/>
            </a:endParaRPr>
          </a:p>
        </p:txBody>
      </p:sp>
      <p:sp>
        <p:nvSpPr>
          <p:cNvPr id="2" name="文本框 1"/>
          <p:cNvSpPr txBox="1"/>
          <p:nvPr/>
        </p:nvSpPr>
        <p:spPr>
          <a:xfrm>
            <a:off x="1525905" y="1440815"/>
            <a:ext cx="9544685" cy="3553460"/>
          </a:xfrm>
          <a:prstGeom prst="rect">
            <a:avLst/>
          </a:prstGeom>
          <a:noFill/>
        </p:spPr>
        <p:txBody>
          <a:bodyPr wrap="square" rtlCol="0">
            <a:spAutoFit/>
          </a:bodyPr>
          <a:p>
            <a:pPr fontAlgn="auto">
              <a:lnSpc>
                <a:spcPct val="150000"/>
              </a:lnSpc>
            </a:pPr>
            <a:r>
              <a:rPr lang="en-US" altLang="zh-CN" b="1"/>
              <a:t>The Jerome model</a:t>
            </a:r>
            <a:r>
              <a:rPr lang="en-US" altLang="zh-CN"/>
              <a:t> prefers to </a:t>
            </a:r>
            <a:r>
              <a:rPr lang="en-US" altLang="zh-CN">
                <a:solidFill>
                  <a:srgbClr val="C00000"/>
                </a:solidFill>
              </a:rPr>
              <a:t>literal translation</a:t>
            </a:r>
            <a:r>
              <a:rPr lang="en-US" altLang="zh-CN"/>
              <a:t> which is a translation method or text that maintains both the content and the from of the original text.</a:t>
            </a:r>
            <a:endParaRPr lang="en-US" altLang="zh-CN"/>
          </a:p>
          <a:p>
            <a:pPr fontAlgn="auto">
              <a:lnSpc>
                <a:spcPct val="150000"/>
              </a:lnSpc>
            </a:pPr>
            <a:r>
              <a:rPr lang="en-US" altLang="zh-CN" b="1"/>
              <a:t>The Horace model</a:t>
            </a:r>
            <a:r>
              <a:rPr lang="en-US" altLang="zh-CN"/>
              <a:t> prefers to </a:t>
            </a:r>
            <a:r>
              <a:rPr lang="en-US" altLang="zh-CN">
                <a:solidFill>
                  <a:srgbClr val="C00000"/>
                </a:solidFill>
              </a:rPr>
              <a:t>free translation</a:t>
            </a:r>
            <a:r>
              <a:rPr lang="en-US" altLang="zh-CN"/>
              <a:t> which is a translation method or text that miantains the content but not the form of the original text.</a:t>
            </a:r>
            <a:endParaRPr lang="en-US" altLang="zh-CN"/>
          </a:p>
          <a:p>
            <a:pPr fontAlgn="auto">
              <a:lnSpc>
                <a:spcPct val="200000"/>
              </a:lnSpc>
            </a:pPr>
            <a:r>
              <a:rPr lang="en-US" altLang="zh-CN"/>
              <a:t>Example:</a:t>
            </a:r>
            <a:endParaRPr lang="en-US" altLang="zh-CN"/>
          </a:p>
          <a:p>
            <a:pPr fontAlgn="auto">
              <a:lnSpc>
                <a:spcPct val="150000"/>
              </a:lnSpc>
            </a:pPr>
            <a:r>
              <a:rPr lang="en-US" altLang="zh-CN"/>
              <a:t> </a:t>
            </a:r>
            <a:r>
              <a:rPr lang="zh-CN" altLang="en-US"/>
              <a:t>你不要再班门弄斧了。</a:t>
            </a:r>
            <a:endParaRPr lang="zh-CN" altLang="en-US"/>
          </a:p>
          <a:p>
            <a:pPr fontAlgn="auto">
              <a:lnSpc>
                <a:spcPct val="150000"/>
              </a:lnSpc>
            </a:pPr>
            <a:r>
              <a:rPr lang="en-US" altLang="zh-CN"/>
              <a:t>A: Don’t display your axe at Lu Ban’s door. (literal translation)</a:t>
            </a:r>
            <a:endParaRPr lang="en-US" altLang="zh-CN"/>
          </a:p>
          <a:p>
            <a:pPr fontAlgn="auto">
              <a:lnSpc>
                <a:spcPct val="150000"/>
              </a:lnSpc>
            </a:pPr>
            <a:r>
              <a:rPr lang="en-US" altLang="zh-CN"/>
              <a:t>B: Never offer to teach a fish to swim. (free translation)</a:t>
            </a:r>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linds(horizont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0" y="0"/>
            <a:ext cx="12192000" cy="685800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2617470" y="254635"/>
            <a:ext cx="7362190" cy="737235"/>
          </a:xfrm>
          <a:prstGeom prst="rect">
            <a:avLst/>
          </a:prstGeom>
          <a:noFill/>
          <a:effectLst>
            <a:outerShdw dir="5400000" algn="ctr" rotWithShape="0">
              <a:srgbClr val="000000">
                <a:alpha val="43137"/>
              </a:srgbClr>
            </a:outerShdw>
          </a:effectLst>
        </p:spPr>
        <p:txBody>
          <a:bodyPr vert="horz" wrap="square" rtlCol="0">
            <a:spAutoFit/>
          </a:bodyPr>
          <a:lstStyle/>
          <a:p>
            <a:pPr algn="ctr">
              <a:lnSpc>
                <a:spcPct val="150000"/>
              </a:lnSpc>
            </a:pPr>
            <a:r>
              <a:rPr lang="en-US" altLang="zh-CN" sz="2800" dirty="0">
                <a:solidFill>
                  <a:schemeClr val="bg2">
                    <a:lumMod val="25000"/>
                  </a:schemeClr>
                </a:solidFill>
                <a:latin typeface="字魂59号-创粗黑" panose="00000500000000000000" pitchFamily="2" charset="-122"/>
                <a:ea typeface="字魂59号-创粗黑" panose="00000500000000000000" pitchFamily="2" charset="-122"/>
              </a:rPr>
              <a:t>Ideology</a:t>
            </a:r>
            <a:endParaRPr lang="en-US" altLang="zh-CN" sz="2800" dirty="0">
              <a:solidFill>
                <a:schemeClr val="bg2">
                  <a:lumMod val="25000"/>
                </a:schemeClr>
              </a:solidFill>
              <a:latin typeface="字魂59号-创粗黑" panose="00000500000000000000" pitchFamily="2" charset="-122"/>
              <a:ea typeface="字魂59号-创粗黑" panose="00000500000000000000" pitchFamily="2" charset="-122"/>
            </a:endParaRPr>
          </a:p>
        </p:txBody>
      </p:sp>
      <p:sp>
        <p:nvSpPr>
          <p:cNvPr id="2" name="文本框 1"/>
          <p:cNvSpPr txBox="1"/>
          <p:nvPr/>
        </p:nvSpPr>
        <p:spPr>
          <a:xfrm>
            <a:off x="857885" y="1538605"/>
            <a:ext cx="10659745" cy="3415030"/>
          </a:xfrm>
          <a:prstGeom prst="rect">
            <a:avLst/>
          </a:prstGeom>
          <a:noFill/>
        </p:spPr>
        <p:txBody>
          <a:bodyPr wrap="square" rtlCol="0">
            <a:spAutoFit/>
          </a:bodyPr>
          <a:p>
            <a:pPr fontAlgn="auto">
              <a:lnSpc>
                <a:spcPct val="150000"/>
              </a:lnSpc>
            </a:pPr>
            <a:r>
              <a:rPr lang="en-US" altLang="zh-CN"/>
              <a:t>Ideology has an effect on translation. The effect reflects on the choices made in the process of translation which are potentially affected by the strategies of power players based on ideology. </a:t>
            </a:r>
            <a:endParaRPr lang="en-US" altLang="zh-CN"/>
          </a:p>
          <a:p>
            <a:pPr fontAlgn="auto">
              <a:lnSpc>
                <a:spcPct val="150000"/>
              </a:lnSpc>
            </a:pPr>
            <a:r>
              <a:rPr lang="en-US" altLang="zh-CN" b="1"/>
              <a:t>In the period of Jerome</a:t>
            </a:r>
            <a:r>
              <a:rPr lang="en-US" altLang="zh-CN"/>
              <a:t>, </a:t>
            </a:r>
            <a:r>
              <a:rPr lang="en-US" altLang="zh-CN">
                <a:solidFill>
                  <a:srgbClr val="C00000"/>
                </a:solidFill>
              </a:rPr>
              <a:t>religion was the dominant ideology</a:t>
            </a:r>
            <a:r>
              <a:rPr lang="en-US" altLang="zh-CN"/>
              <a:t>. The Bible was in a privileged position and no one could offend the Bible, so Jerome adopted literal translation in his translation of the Bible, which also directly affected the translation activities in this period.</a:t>
            </a:r>
            <a:endParaRPr lang="en-US" altLang="zh-CN"/>
          </a:p>
          <a:p>
            <a:pPr fontAlgn="auto">
              <a:lnSpc>
                <a:spcPct val="150000"/>
              </a:lnSpc>
            </a:pPr>
            <a:r>
              <a:rPr lang="en-US" altLang="zh-CN" b="1"/>
              <a:t>In the period of Horace</a:t>
            </a:r>
            <a:r>
              <a:rPr lang="en-US" altLang="zh-CN"/>
              <a:t>, although there was no sacred text, </a:t>
            </a:r>
            <a:r>
              <a:rPr lang="en-US" altLang="zh-CN">
                <a:solidFill>
                  <a:srgbClr val="C00000"/>
                </a:solidFill>
              </a:rPr>
              <a:t>there was a privileged language</a:t>
            </a:r>
            <a:r>
              <a:rPr lang="en-US" altLang="zh-CN"/>
              <a:t>---Latin, so even if the Horace model valued negotiation, it was not an equal negotiation in fact for the negotiation ultimately tended to favor privileged language.</a:t>
            </a:r>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linds(horizont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0" y="0"/>
            <a:ext cx="12192000" cy="685800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2617470" y="254635"/>
            <a:ext cx="7362190" cy="737235"/>
          </a:xfrm>
          <a:prstGeom prst="rect">
            <a:avLst/>
          </a:prstGeom>
          <a:noFill/>
          <a:effectLst>
            <a:outerShdw dir="5400000" algn="ctr" rotWithShape="0">
              <a:srgbClr val="000000">
                <a:alpha val="43137"/>
              </a:srgbClr>
            </a:outerShdw>
          </a:effectLst>
        </p:spPr>
        <p:txBody>
          <a:bodyPr vert="horz" wrap="square" rtlCol="0">
            <a:spAutoFit/>
          </a:bodyPr>
          <a:lstStyle/>
          <a:p>
            <a:pPr algn="ctr">
              <a:lnSpc>
                <a:spcPct val="150000"/>
              </a:lnSpc>
            </a:pPr>
            <a:r>
              <a:rPr lang="en-US" altLang="zh-CN" sz="2800" dirty="0">
                <a:solidFill>
                  <a:schemeClr val="bg2">
                    <a:lumMod val="25000"/>
                  </a:schemeClr>
                </a:solidFill>
                <a:latin typeface="字魂59号-创粗黑" panose="00000500000000000000" pitchFamily="2" charset="-122"/>
                <a:ea typeface="字魂59号-创粗黑" panose="00000500000000000000" pitchFamily="2" charset="-122"/>
              </a:rPr>
              <a:t>Culture</a:t>
            </a:r>
            <a:endParaRPr lang="en-US" altLang="zh-CN" sz="2800" dirty="0">
              <a:solidFill>
                <a:schemeClr val="bg2">
                  <a:lumMod val="25000"/>
                </a:schemeClr>
              </a:solidFill>
              <a:latin typeface="字魂59号-创粗黑" panose="00000500000000000000" pitchFamily="2" charset="-122"/>
              <a:ea typeface="字魂59号-创粗黑" panose="00000500000000000000" pitchFamily="2" charset="-122"/>
            </a:endParaRPr>
          </a:p>
        </p:txBody>
      </p:sp>
      <p:sp>
        <p:nvSpPr>
          <p:cNvPr id="2" name="文本框 1"/>
          <p:cNvSpPr txBox="1"/>
          <p:nvPr/>
        </p:nvSpPr>
        <p:spPr>
          <a:xfrm>
            <a:off x="847725" y="1721485"/>
            <a:ext cx="10659745" cy="2584450"/>
          </a:xfrm>
          <a:prstGeom prst="rect">
            <a:avLst/>
          </a:prstGeom>
          <a:noFill/>
        </p:spPr>
        <p:txBody>
          <a:bodyPr wrap="square" rtlCol="0">
            <a:spAutoFit/>
          </a:bodyPr>
          <a:p>
            <a:pPr fontAlgn="auto">
              <a:lnSpc>
                <a:spcPct val="150000"/>
              </a:lnSpc>
            </a:pPr>
            <a:r>
              <a:rPr lang="en-US" altLang="zh-CN"/>
              <a:t>As time goes by, the Horace doctrine of “ being loyal to the reader”developed further, tending to focus on the cultural differences between the source language and the target language. The Jerome model ,which made the target text meaningless in terms of grammer and meaning for its mechanical translation, gradually recognized the importance of cultural factors in translation. That is to say, there has been a </a:t>
            </a:r>
            <a:r>
              <a:rPr lang="en-US" altLang="zh-CN">
                <a:solidFill>
                  <a:srgbClr val="C00000"/>
                </a:solidFill>
              </a:rPr>
              <a:t>cultural shift</a:t>
            </a:r>
            <a:r>
              <a:rPr lang="en-US" altLang="zh-CN"/>
              <a:t> in translation. The translation field began to define translation from a cultural perspective.</a:t>
            </a:r>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linds(horizont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0"/>
            <a:ext cx="12192000" cy="68580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7" name="组合 6"/>
          <p:cNvGrpSpPr/>
          <p:nvPr/>
        </p:nvGrpSpPr>
        <p:grpSpPr>
          <a:xfrm>
            <a:off x="0" y="1564105"/>
            <a:ext cx="12192000" cy="4078706"/>
            <a:chOff x="0" y="1564105"/>
            <a:chExt cx="12192000" cy="4078706"/>
          </a:xfrm>
        </p:grpSpPr>
        <p:sp>
          <p:nvSpPr>
            <p:cNvPr id="2" name="矩形 1"/>
            <p:cNvSpPr/>
            <p:nvPr/>
          </p:nvSpPr>
          <p:spPr>
            <a:xfrm>
              <a:off x="0" y="1564105"/>
              <a:ext cx="12192000" cy="4078706"/>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4940073" y="2220780"/>
              <a:ext cx="2778325" cy="707886"/>
            </a:xfrm>
            <a:prstGeom prst="rect">
              <a:avLst/>
            </a:prstGeom>
            <a:noFill/>
          </p:spPr>
          <p:txBody>
            <a:bodyPr wrap="none" rtlCol="0">
              <a:spAutoFit/>
            </a:bodyPr>
            <a:lstStyle/>
            <a:p>
              <a:r>
                <a:rPr lang="en-US" altLang="zh-CN" sz="4000" dirty="0">
                  <a:solidFill>
                    <a:schemeClr val="bg2">
                      <a:lumMod val="25000"/>
                    </a:schemeClr>
                  </a:solidFill>
                  <a:latin typeface="字魂59号-创粗黑" panose="00000500000000000000" pitchFamily="2" charset="-122"/>
                  <a:ea typeface="字魂59号-创粗黑" panose="00000500000000000000" pitchFamily="2" charset="-122"/>
                </a:rPr>
                <a:t>PART THREE</a:t>
              </a:r>
              <a:endParaRPr lang="zh-CN" altLang="en-US" sz="4000" dirty="0">
                <a:solidFill>
                  <a:schemeClr val="bg2">
                    <a:lumMod val="25000"/>
                  </a:schemeClr>
                </a:solidFill>
                <a:latin typeface="字魂59号-创粗黑" panose="00000500000000000000" pitchFamily="2" charset="-122"/>
                <a:ea typeface="字魂59号-创粗黑" panose="00000500000000000000" pitchFamily="2" charset="-122"/>
              </a:endParaRPr>
            </a:p>
          </p:txBody>
        </p:sp>
        <p:sp>
          <p:nvSpPr>
            <p:cNvPr id="5" name="文本框 4"/>
            <p:cNvSpPr txBox="1"/>
            <p:nvPr/>
          </p:nvSpPr>
          <p:spPr>
            <a:xfrm>
              <a:off x="4664877" y="2829684"/>
              <a:ext cx="4463715" cy="1198880"/>
            </a:xfrm>
            <a:prstGeom prst="rect">
              <a:avLst/>
            </a:prstGeom>
            <a:noFill/>
            <a:effectLst>
              <a:outerShdw dir="5400000" algn="ctr" rotWithShape="0">
                <a:srgbClr val="000000">
                  <a:alpha val="43137"/>
                </a:srgbClr>
              </a:outerShdw>
            </a:effectLst>
          </p:spPr>
          <p:txBody>
            <a:bodyPr vert="horz" wrap="square" rtlCol="0">
              <a:spAutoFit/>
            </a:bodyPr>
            <a:lstStyle/>
            <a:p>
              <a:pPr>
                <a:lnSpc>
                  <a:spcPct val="150000"/>
                </a:lnSpc>
              </a:pPr>
              <a:r>
                <a:rPr lang="en-US" altLang="zh-CN" sz="4800" dirty="0">
                  <a:solidFill>
                    <a:schemeClr val="bg2">
                      <a:lumMod val="25000"/>
                    </a:schemeClr>
                  </a:solidFill>
                  <a:latin typeface="字魂59号-创粗黑" panose="00000500000000000000" pitchFamily="2" charset="-122"/>
                  <a:ea typeface="字魂59号-创粗黑" panose="00000500000000000000" pitchFamily="2" charset="-122"/>
                </a:rPr>
                <a:t>Conclusion</a:t>
              </a:r>
              <a:endParaRPr lang="en-US" altLang="zh-CN" sz="4800" dirty="0">
                <a:solidFill>
                  <a:schemeClr val="bg2">
                    <a:lumMod val="25000"/>
                  </a:schemeClr>
                </a:solidFill>
                <a:latin typeface="字魂59号-创粗黑" panose="00000500000000000000" pitchFamily="2" charset="-122"/>
                <a:ea typeface="字魂59号-创粗黑" panose="00000500000000000000" pitchFamily="2" charset="-122"/>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0" y="0"/>
            <a:ext cx="12192000" cy="685800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2617470" y="254635"/>
            <a:ext cx="7362190" cy="737235"/>
          </a:xfrm>
          <a:prstGeom prst="rect">
            <a:avLst/>
          </a:prstGeom>
          <a:noFill/>
          <a:effectLst>
            <a:outerShdw dir="5400000" algn="ctr" rotWithShape="0">
              <a:srgbClr val="000000">
                <a:alpha val="43137"/>
              </a:srgbClr>
            </a:outerShdw>
          </a:effectLst>
        </p:spPr>
        <p:txBody>
          <a:bodyPr vert="horz" wrap="square" rtlCol="0">
            <a:spAutoFit/>
          </a:bodyPr>
          <a:lstStyle/>
          <a:p>
            <a:pPr algn="ctr">
              <a:lnSpc>
                <a:spcPct val="150000"/>
              </a:lnSpc>
            </a:pPr>
            <a:r>
              <a:rPr lang="en-US" altLang="zh-CN" sz="2800" dirty="0">
                <a:solidFill>
                  <a:schemeClr val="bg2">
                    <a:lumMod val="25000"/>
                  </a:schemeClr>
                </a:solidFill>
                <a:latin typeface="字魂59号-创粗黑" panose="00000500000000000000" pitchFamily="2" charset="-122"/>
                <a:ea typeface="字魂59号-创粗黑" panose="00000500000000000000" pitchFamily="2" charset="-122"/>
              </a:rPr>
              <a:t>Conclusion</a:t>
            </a:r>
            <a:endParaRPr lang="en-US" altLang="zh-CN" sz="2800" dirty="0">
              <a:solidFill>
                <a:schemeClr val="bg2">
                  <a:lumMod val="25000"/>
                </a:schemeClr>
              </a:solidFill>
              <a:latin typeface="字魂59号-创粗黑" panose="00000500000000000000" pitchFamily="2" charset="-122"/>
              <a:ea typeface="字魂59号-创粗黑" panose="00000500000000000000" pitchFamily="2" charset="-122"/>
            </a:endParaRPr>
          </a:p>
        </p:txBody>
      </p:sp>
      <p:sp>
        <p:nvSpPr>
          <p:cNvPr id="2" name="文本框 1"/>
          <p:cNvSpPr txBox="1"/>
          <p:nvPr/>
        </p:nvSpPr>
        <p:spPr>
          <a:xfrm>
            <a:off x="847725" y="1721485"/>
            <a:ext cx="10659745" cy="2168525"/>
          </a:xfrm>
          <a:prstGeom prst="rect">
            <a:avLst/>
          </a:prstGeom>
          <a:noFill/>
        </p:spPr>
        <p:txBody>
          <a:bodyPr wrap="square" rtlCol="0">
            <a:spAutoFit/>
          </a:bodyPr>
          <a:p>
            <a:pPr fontAlgn="auto">
              <a:lnSpc>
                <a:spcPct val="150000"/>
              </a:lnSpc>
            </a:pPr>
            <a:r>
              <a:rPr lang="en-US" altLang="zh-CN"/>
              <a:t>No matter which model is adopted, the essence of translation lies in the interpretation and transmission of meaning. We should be loyalty to the original text in a flexible way. Translation is a cross-linguistic, cross-cultural, and cross-social linguistic activity, so the study of translation has to involve different ideologies, cultures, thinking modes, etc. Only in this way can semantic and stylistic equivalence be better achieved in translation.</a:t>
            </a:r>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linds(horizont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0" y="0"/>
            <a:ext cx="12192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0" y="1564105"/>
            <a:ext cx="12192000" cy="4078706"/>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 name="组合 2"/>
          <p:cNvGrpSpPr/>
          <p:nvPr/>
        </p:nvGrpSpPr>
        <p:grpSpPr>
          <a:xfrm>
            <a:off x="2896537" y="2708493"/>
            <a:ext cx="6447155" cy="829945"/>
            <a:chOff x="2896537" y="2708493"/>
            <a:chExt cx="6447155" cy="829945"/>
          </a:xfrm>
        </p:grpSpPr>
        <p:sp>
          <p:nvSpPr>
            <p:cNvPr id="4" name="文本框 3"/>
            <p:cNvSpPr txBox="1"/>
            <p:nvPr/>
          </p:nvSpPr>
          <p:spPr>
            <a:xfrm>
              <a:off x="2896537" y="2708493"/>
              <a:ext cx="6447155" cy="829945"/>
            </a:xfrm>
            <a:prstGeom prst="rect">
              <a:avLst/>
            </a:prstGeom>
            <a:noFill/>
          </p:spPr>
          <p:txBody>
            <a:bodyPr wrap="square" rtlCol="0">
              <a:spAutoFit/>
            </a:bodyPr>
            <a:lstStyle/>
            <a:p>
              <a:pPr algn="ctr"/>
              <a:r>
                <a:rPr lang="en-US" altLang="zh-CN" sz="4800" dirty="0">
                  <a:solidFill>
                    <a:schemeClr val="bg2">
                      <a:lumMod val="25000"/>
                    </a:schemeClr>
                  </a:solidFill>
                  <a:latin typeface="字魂59号-创粗黑" panose="00000500000000000000" pitchFamily="2" charset="-122"/>
                  <a:ea typeface="字魂59号-创粗黑" panose="00000500000000000000" pitchFamily="2" charset="-122"/>
                </a:rPr>
                <a:t>Thanks for listening! </a:t>
              </a:r>
              <a:endParaRPr lang="en-US" altLang="zh-CN" sz="4800" dirty="0">
                <a:solidFill>
                  <a:schemeClr val="bg2">
                    <a:lumMod val="25000"/>
                  </a:schemeClr>
                </a:solidFill>
                <a:latin typeface="字魂59号-创粗黑" panose="00000500000000000000" pitchFamily="2" charset="-122"/>
                <a:ea typeface="字魂59号-创粗黑" panose="00000500000000000000" pitchFamily="2" charset="-122"/>
              </a:endParaRPr>
            </a:p>
          </p:txBody>
        </p:sp>
        <p:cxnSp>
          <p:nvCxnSpPr>
            <p:cNvPr id="6" name="直接连接符 5"/>
            <p:cNvCxnSpPr/>
            <p:nvPr/>
          </p:nvCxnSpPr>
          <p:spPr>
            <a:xfrm>
              <a:off x="3810946" y="3538330"/>
              <a:ext cx="4617437" cy="0"/>
            </a:xfrm>
            <a:prstGeom prst="line">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0"/>
            <a:ext cx="12192000" cy="6858000"/>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951128" y="411455"/>
            <a:ext cx="10291011" cy="6035089"/>
          </a:xfrm>
          <a:prstGeom prst="rect">
            <a:avLst/>
          </a:prstGeom>
          <a:solidFill>
            <a:schemeClr val="bg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4917440" y="1343025"/>
            <a:ext cx="2214880" cy="706755"/>
          </a:xfrm>
          <a:prstGeom prst="rect">
            <a:avLst/>
          </a:prstGeom>
          <a:noFill/>
        </p:spPr>
        <p:txBody>
          <a:bodyPr vert="horz" wrap="none" rtlCol="0">
            <a:spAutoFit/>
          </a:bodyPr>
          <a:lstStyle/>
          <a:p>
            <a:r>
              <a:rPr lang="en-US" altLang="zh-CN" sz="4000" dirty="0">
                <a:solidFill>
                  <a:schemeClr val="bg2">
                    <a:lumMod val="25000"/>
                  </a:schemeClr>
                </a:solidFill>
                <a:latin typeface="黑体" panose="02010609060101010101" charset="-122"/>
                <a:ea typeface="黑体" panose="02010609060101010101" charset="-122"/>
              </a:rPr>
              <a:t>Foreword</a:t>
            </a:r>
            <a:endParaRPr lang="en-US" altLang="zh-CN" sz="4000" dirty="0">
              <a:solidFill>
                <a:schemeClr val="bg2">
                  <a:lumMod val="25000"/>
                </a:schemeClr>
              </a:solidFill>
              <a:latin typeface="黑体" panose="02010609060101010101" charset="-122"/>
              <a:ea typeface="黑体" panose="02010609060101010101" charset="-122"/>
            </a:endParaRPr>
          </a:p>
        </p:txBody>
      </p:sp>
      <p:sp>
        <p:nvSpPr>
          <p:cNvPr id="3" name="文本框 2"/>
          <p:cNvSpPr txBox="1"/>
          <p:nvPr/>
        </p:nvSpPr>
        <p:spPr>
          <a:xfrm>
            <a:off x="1415415" y="2516505"/>
            <a:ext cx="9361805" cy="2168525"/>
          </a:xfrm>
          <a:prstGeom prst="rect">
            <a:avLst/>
          </a:prstGeom>
          <a:noFill/>
        </p:spPr>
        <p:txBody>
          <a:bodyPr wrap="square" rtlCol="0">
            <a:spAutoFit/>
          </a:bodyPr>
          <a:p>
            <a:pPr fontAlgn="auto">
              <a:lnSpc>
                <a:spcPct val="150000"/>
              </a:lnSpc>
            </a:pPr>
            <a:r>
              <a:rPr lang="en-US" altLang="zh-CN"/>
              <a:t>Western has a long history of translation. On the whole, its development can be divided into three periods:  the first period was from ancient Rome to the Renaissance, which is called the period of“classical translation theory ”. The second period was from the Renaissance to the middle of the 20th century. The third one was from the mid-20th to the present. </a:t>
            </a:r>
            <a:endParaRPr lang="en-US" altLang="zh-CN"/>
          </a:p>
          <a:p>
            <a:pPr fontAlgn="auto">
              <a:lnSpc>
                <a:spcPct val="150000"/>
              </a:lnSpc>
            </a:pPr>
            <a:r>
              <a:rPr lang="en-US" altLang="zh-CN"/>
              <a:t>The Horace translation model and the Jerome translation model belong to the first period.</a:t>
            </a:r>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linds(horizont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121920"/>
            <a:ext cx="12192000" cy="6858000"/>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6" name="组合 5"/>
          <p:cNvGrpSpPr/>
          <p:nvPr/>
        </p:nvGrpSpPr>
        <p:grpSpPr>
          <a:xfrm>
            <a:off x="2361613" y="2481240"/>
            <a:ext cx="4478020" cy="2426970"/>
            <a:chOff x="2361613" y="2481240"/>
            <a:chExt cx="4478020" cy="2426970"/>
          </a:xfrm>
        </p:grpSpPr>
        <p:sp>
          <p:nvSpPr>
            <p:cNvPr id="5" name="文本框 4"/>
            <p:cNvSpPr txBox="1"/>
            <p:nvPr/>
          </p:nvSpPr>
          <p:spPr>
            <a:xfrm>
              <a:off x="2361613" y="2481240"/>
              <a:ext cx="4478020" cy="737235"/>
            </a:xfrm>
            <a:prstGeom prst="rect">
              <a:avLst/>
            </a:prstGeom>
            <a:noFill/>
            <a:effectLst>
              <a:outerShdw dir="5400000" algn="ctr" rotWithShape="0">
                <a:srgbClr val="000000">
                  <a:alpha val="43137"/>
                </a:srgbClr>
              </a:outerShdw>
            </a:effectLst>
          </p:spPr>
          <p:txBody>
            <a:bodyPr vert="horz" wrap="square" rtlCol="0">
              <a:spAutoFit/>
            </a:bodyPr>
            <a:lstStyle/>
            <a:p>
              <a:pPr>
                <a:lnSpc>
                  <a:spcPct val="150000"/>
                </a:lnSpc>
              </a:pPr>
              <a:r>
                <a:rPr lang="en-US" altLang="zh-CN" sz="2800" b="1" dirty="0">
                  <a:latin typeface="黑体" panose="02010609060101010101" charset="-122"/>
                  <a:ea typeface="黑体" panose="02010609060101010101" charset="-122"/>
                </a:rPr>
                <a:t>01 Brief Introduction</a:t>
              </a:r>
              <a:endParaRPr lang="en-US" altLang="zh-CN" sz="2800" b="1" dirty="0">
                <a:latin typeface="黑体" panose="02010609060101010101" charset="-122"/>
                <a:ea typeface="黑体" panose="02010609060101010101" charset="-122"/>
              </a:endParaRPr>
            </a:p>
          </p:txBody>
        </p:sp>
        <p:sp>
          <p:nvSpPr>
            <p:cNvPr id="19" name="文本框 18"/>
            <p:cNvSpPr txBox="1"/>
            <p:nvPr/>
          </p:nvSpPr>
          <p:spPr>
            <a:xfrm>
              <a:off x="2392093" y="3312455"/>
              <a:ext cx="4416425" cy="737235"/>
            </a:xfrm>
            <a:prstGeom prst="rect">
              <a:avLst/>
            </a:prstGeom>
            <a:noFill/>
            <a:effectLst>
              <a:outerShdw dir="5400000" algn="ctr" rotWithShape="0">
                <a:srgbClr val="000000">
                  <a:alpha val="43137"/>
                </a:srgbClr>
              </a:outerShdw>
            </a:effectLst>
          </p:spPr>
          <p:txBody>
            <a:bodyPr vert="horz" wrap="square" rtlCol="0">
              <a:spAutoFit/>
            </a:bodyPr>
            <a:lstStyle/>
            <a:p>
              <a:pPr>
                <a:lnSpc>
                  <a:spcPct val="150000"/>
                </a:lnSpc>
              </a:pPr>
              <a:r>
                <a:rPr lang="en-US" altLang="zh-CN" sz="2800" b="1" dirty="0">
                  <a:latin typeface="黑体" panose="02010609060101010101" charset="-122"/>
                  <a:ea typeface="黑体" panose="02010609060101010101" charset="-122"/>
                </a:rPr>
                <a:t>02 Comparative Analysis</a:t>
              </a:r>
              <a:endParaRPr lang="en-US" altLang="zh-CN" sz="2800" b="1" dirty="0">
                <a:latin typeface="黑体" panose="02010609060101010101" charset="-122"/>
                <a:ea typeface="黑体" panose="02010609060101010101" charset="-122"/>
              </a:endParaRPr>
            </a:p>
          </p:txBody>
        </p:sp>
        <p:sp>
          <p:nvSpPr>
            <p:cNvPr id="22" name="文本框 21"/>
            <p:cNvSpPr txBox="1"/>
            <p:nvPr/>
          </p:nvSpPr>
          <p:spPr>
            <a:xfrm>
              <a:off x="2392093" y="4170975"/>
              <a:ext cx="3879215" cy="737235"/>
            </a:xfrm>
            <a:prstGeom prst="rect">
              <a:avLst/>
            </a:prstGeom>
            <a:noFill/>
            <a:effectLst>
              <a:outerShdw dir="5400000" algn="ctr" rotWithShape="0">
                <a:srgbClr val="000000">
                  <a:alpha val="43137"/>
                </a:srgbClr>
              </a:outerShdw>
            </a:effectLst>
          </p:spPr>
          <p:txBody>
            <a:bodyPr vert="horz" wrap="square" rtlCol="0">
              <a:spAutoFit/>
            </a:bodyPr>
            <a:lstStyle/>
            <a:p>
              <a:pPr>
                <a:lnSpc>
                  <a:spcPct val="150000"/>
                </a:lnSpc>
              </a:pPr>
              <a:r>
                <a:rPr lang="en-US" altLang="zh-CN" sz="2800" b="1" dirty="0">
                  <a:latin typeface="黑体" panose="02010609060101010101" charset="-122"/>
                  <a:ea typeface="黑体" panose="02010609060101010101" charset="-122"/>
                </a:rPr>
                <a:t>03 Conclusion</a:t>
              </a:r>
              <a:endParaRPr lang="en-US" altLang="zh-CN" sz="2800" b="1" dirty="0">
                <a:latin typeface="黑体" panose="02010609060101010101" charset="-122"/>
                <a:ea typeface="黑体" panose="02010609060101010101" charset="-122"/>
              </a:endParaRPr>
            </a:p>
          </p:txBody>
        </p:sp>
      </p:grpSp>
      <p:grpSp>
        <p:nvGrpSpPr>
          <p:cNvPr id="3" name="组合 2"/>
          <p:cNvGrpSpPr/>
          <p:nvPr/>
        </p:nvGrpSpPr>
        <p:grpSpPr>
          <a:xfrm>
            <a:off x="3996948" y="701172"/>
            <a:ext cx="4246880" cy="1322070"/>
            <a:chOff x="3996948" y="701172"/>
            <a:chExt cx="4246880" cy="1322070"/>
          </a:xfrm>
        </p:grpSpPr>
        <p:sp>
          <p:nvSpPr>
            <p:cNvPr id="24" name="文本框 23"/>
            <p:cNvSpPr txBox="1"/>
            <p:nvPr/>
          </p:nvSpPr>
          <p:spPr>
            <a:xfrm>
              <a:off x="3996948" y="701172"/>
              <a:ext cx="4246880" cy="1322070"/>
            </a:xfrm>
            <a:prstGeom prst="rect">
              <a:avLst/>
            </a:prstGeom>
            <a:noFill/>
          </p:spPr>
          <p:txBody>
            <a:bodyPr vert="horz" wrap="none" rtlCol="0">
              <a:spAutoFit/>
            </a:bodyPr>
            <a:lstStyle/>
            <a:p>
              <a:r>
                <a:rPr lang="en-US" altLang="zh-CN" sz="8000" dirty="0">
                  <a:solidFill>
                    <a:schemeClr val="bg2">
                      <a:lumMod val="25000"/>
                    </a:schemeClr>
                  </a:solidFill>
                  <a:latin typeface="字魂59号-创粗黑" panose="00000500000000000000" pitchFamily="2" charset="-122"/>
                  <a:ea typeface="字魂59号-创粗黑" panose="00000500000000000000" pitchFamily="2" charset="-122"/>
                </a:rPr>
                <a:t>contents</a:t>
              </a:r>
              <a:endParaRPr lang="en-US" altLang="zh-CN" sz="8000" dirty="0">
                <a:solidFill>
                  <a:schemeClr val="bg2">
                    <a:lumMod val="25000"/>
                  </a:schemeClr>
                </a:solidFill>
                <a:latin typeface="字魂59号-创粗黑" panose="00000500000000000000" pitchFamily="2" charset="-122"/>
                <a:ea typeface="字魂59号-创粗黑" panose="00000500000000000000" pitchFamily="2" charset="-122"/>
              </a:endParaRPr>
            </a:p>
          </p:txBody>
        </p:sp>
        <p:cxnSp>
          <p:nvCxnSpPr>
            <p:cNvPr id="25" name="直接连接符 24"/>
            <p:cNvCxnSpPr/>
            <p:nvPr/>
          </p:nvCxnSpPr>
          <p:spPr>
            <a:xfrm>
              <a:off x="4263281" y="2023018"/>
              <a:ext cx="3713565" cy="0"/>
            </a:xfrm>
            <a:prstGeom prst="line">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0"/>
            <a:ext cx="12192000" cy="68580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8" name="组合 7"/>
          <p:cNvGrpSpPr/>
          <p:nvPr/>
        </p:nvGrpSpPr>
        <p:grpSpPr>
          <a:xfrm>
            <a:off x="0" y="1564105"/>
            <a:ext cx="12192000" cy="4078706"/>
            <a:chOff x="0" y="1564105"/>
            <a:chExt cx="12192000" cy="4078706"/>
          </a:xfrm>
        </p:grpSpPr>
        <p:sp>
          <p:nvSpPr>
            <p:cNvPr id="2" name="矩形 1"/>
            <p:cNvSpPr/>
            <p:nvPr/>
          </p:nvSpPr>
          <p:spPr>
            <a:xfrm>
              <a:off x="0" y="1564105"/>
              <a:ext cx="12192000" cy="4078706"/>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7" name="组合 6"/>
            <p:cNvGrpSpPr/>
            <p:nvPr/>
          </p:nvGrpSpPr>
          <p:grpSpPr>
            <a:xfrm>
              <a:off x="2286703" y="2220780"/>
              <a:ext cx="7787033" cy="2198665"/>
              <a:chOff x="2286703" y="2220780"/>
              <a:chExt cx="7787033" cy="2198665"/>
            </a:xfrm>
          </p:grpSpPr>
          <p:sp>
            <p:nvSpPr>
              <p:cNvPr id="3" name="文本框 2"/>
              <p:cNvSpPr txBox="1"/>
              <p:nvPr/>
            </p:nvSpPr>
            <p:spPr>
              <a:xfrm>
                <a:off x="4940073" y="2220780"/>
                <a:ext cx="2311851" cy="707886"/>
              </a:xfrm>
              <a:prstGeom prst="rect">
                <a:avLst/>
              </a:prstGeom>
              <a:noFill/>
            </p:spPr>
            <p:txBody>
              <a:bodyPr wrap="none" rtlCol="0">
                <a:spAutoFit/>
              </a:bodyPr>
              <a:lstStyle/>
              <a:p>
                <a:r>
                  <a:rPr lang="en-US" altLang="zh-CN" sz="4000" dirty="0">
                    <a:solidFill>
                      <a:schemeClr val="bg2">
                        <a:lumMod val="25000"/>
                      </a:schemeClr>
                    </a:solidFill>
                    <a:latin typeface="字魂59号-创粗黑" panose="00000500000000000000" pitchFamily="2" charset="-122"/>
                    <a:ea typeface="字魂59号-创粗黑" panose="00000500000000000000" pitchFamily="2" charset="-122"/>
                  </a:rPr>
                  <a:t>PART ONE</a:t>
                </a:r>
                <a:endParaRPr lang="zh-CN" altLang="en-US" sz="4000" dirty="0">
                  <a:solidFill>
                    <a:schemeClr val="bg2">
                      <a:lumMod val="25000"/>
                    </a:schemeClr>
                  </a:solidFill>
                  <a:latin typeface="字魂59号-创粗黑" panose="00000500000000000000" pitchFamily="2" charset="-122"/>
                  <a:ea typeface="字魂59号-创粗黑" panose="00000500000000000000" pitchFamily="2" charset="-122"/>
                </a:endParaRPr>
              </a:p>
            </p:txBody>
          </p:sp>
          <p:sp>
            <p:nvSpPr>
              <p:cNvPr id="5" name="文本框 4"/>
              <p:cNvSpPr txBox="1"/>
              <p:nvPr/>
            </p:nvSpPr>
            <p:spPr>
              <a:xfrm>
                <a:off x="3244918" y="2928805"/>
                <a:ext cx="6209030" cy="988471"/>
              </a:xfrm>
              <a:prstGeom prst="rect">
                <a:avLst/>
              </a:prstGeom>
              <a:noFill/>
              <a:effectLst>
                <a:outerShdw dir="5400000" algn="ctr" rotWithShape="0">
                  <a:srgbClr val="000000">
                    <a:alpha val="43137"/>
                  </a:srgbClr>
                </a:outerShdw>
              </a:effectLst>
            </p:spPr>
            <p:txBody>
              <a:bodyPr vert="horz" wrap="square" rtlCol="0">
                <a:spAutoFit/>
              </a:bodyPr>
              <a:lstStyle/>
              <a:p>
                <a:pPr>
                  <a:lnSpc>
                    <a:spcPct val="150000"/>
                  </a:lnSpc>
                </a:pPr>
                <a:r>
                  <a:rPr lang="en-US" altLang="zh-CN" sz="4800" dirty="0">
                    <a:solidFill>
                      <a:schemeClr val="bg2">
                        <a:lumMod val="25000"/>
                      </a:schemeClr>
                    </a:solidFill>
                    <a:latin typeface="字魂59号-创粗黑" panose="00000500000000000000" pitchFamily="2" charset="-122"/>
                    <a:ea typeface="字魂59号-创粗黑" panose="00000500000000000000" pitchFamily="2" charset="-122"/>
                  </a:rPr>
                  <a:t>Brief Introduction</a:t>
                </a:r>
                <a:endParaRPr lang="en-US" altLang="zh-CN" sz="4800" dirty="0">
                  <a:solidFill>
                    <a:schemeClr val="bg2">
                      <a:lumMod val="25000"/>
                    </a:schemeClr>
                  </a:solidFill>
                  <a:latin typeface="字魂59号-创粗黑" panose="00000500000000000000" pitchFamily="2" charset="-122"/>
                  <a:ea typeface="字魂59号-创粗黑" panose="00000500000000000000" pitchFamily="2" charset="-122"/>
                </a:endParaRPr>
              </a:p>
            </p:txBody>
          </p:sp>
          <p:sp>
            <p:nvSpPr>
              <p:cNvPr id="6" name="文本框 5"/>
              <p:cNvSpPr txBox="1"/>
              <p:nvPr/>
            </p:nvSpPr>
            <p:spPr>
              <a:xfrm>
                <a:off x="2286703" y="4143855"/>
                <a:ext cx="7787033" cy="275590"/>
              </a:xfrm>
              <a:prstGeom prst="rect">
                <a:avLst/>
              </a:prstGeom>
              <a:noFill/>
            </p:spPr>
            <p:txBody>
              <a:bodyPr wrap="square" rtlCol="0">
                <a:spAutoFit/>
              </a:bodyPr>
              <a:lstStyle/>
              <a:p>
                <a:pPr algn="ctr"/>
                <a:endParaRPr lang="zh-CN" altLang="en-US" sz="1200" dirty="0">
                  <a:solidFill>
                    <a:schemeClr val="bg2">
                      <a:lumMod val="25000"/>
                    </a:schemeClr>
                  </a:solidFill>
                  <a:latin typeface="字魂59号-创粗黑" panose="00000500000000000000" pitchFamily="2" charset="-122"/>
                  <a:ea typeface="字魂59号-创粗黑" panose="00000500000000000000" pitchFamily="2" charset="-122"/>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0" y="0"/>
            <a:ext cx="12192000" cy="685800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8"/>
          <p:cNvSpPr txBox="1"/>
          <p:nvPr/>
        </p:nvSpPr>
        <p:spPr>
          <a:xfrm>
            <a:off x="4422775" y="194310"/>
            <a:ext cx="3578860" cy="737235"/>
          </a:xfrm>
          <a:prstGeom prst="rect">
            <a:avLst/>
          </a:prstGeom>
          <a:noFill/>
          <a:effectLst>
            <a:outerShdw dir="5400000" algn="ctr" rotWithShape="0">
              <a:srgbClr val="000000">
                <a:alpha val="43137"/>
              </a:srgbClr>
            </a:outerShdw>
          </a:effectLst>
        </p:spPr>
        <p:txBody>
          <a:bodyPr vert="horz" wrap="square" rtlCol="0">
            <a:spAutoFit/>
          </a:bodyPr>
          <a:lstStyle/>
          <a:p>
            <a:pPr>
              <a:lnSpc>
                <a:spcPct val="150000"/>
              </a:lnSpc>
            </a:pPr>
            <a:r>
              <a:rPr lang="en-US" altLang="zh-CN" sz="2800" dirty="0">
                <a:solidFill>
                  <a:schemeClr val="bg2">
                    <a:lumMod val="25000"/>
                  </a:schemeClr>
                </a:solidFill>
                <a:latin typeface="字魂59号-创粗黑" panose="00000500000000000000" pitchFamily="2" charset="-122"/>
                <a:ea typeface="字魂59号-创粗黑" panose="00000500000000000000" pitchFamily="2" charset="-122"/>
              </a:rPr>
              <a:t>Brief Introduction</a:t>
            </a:r>
            <a:endParaRPr lang="en-US" altLang="zh-CN" sz="2800" dirty="0">
              <a:solidFill>
                <a:schemeClr val="bg2">
                  <a:lumMod val="25000"/>
                </a:schemeClr>
              </a:solidFill>
              <a:latin typeface="字魂59号-创粗黑" panose="00000500000000000000" pitchFamily="2" charset="-122"/>
              <a:ea typeface="字魂59号-创粗黑" panose="00000500000000000000" pitchFamily="2" charset="-122"/>
            </a:endParaRPr>
          </a:p>
        </p:txBody>
      </p:sp>
      <p:sp>
        <p:nvSpPr>
          <p:cNvPr id="2" name="文本框 1"/>
          <p:cNvSpPr txBox="1"/>
          <p:nvPr/>
        </p:nvSpPr>
        <p:spPr>
          <a:xfrm>
            <a:off x="766445" y="1238885"/>
            <a:ext cx="10659110" cy="4661535"/>
          </a:xfrm>
          <a:prstGeom prst="rect">
            <a:avLst/>
          </a:prstGeom>
          <a:noFill/>
        </p:spPr>
        <p:txBody>
          <a:bodyPr wrap="square" rtlCol="0">
            <a:spAutoFit/>
          </a:bodyPr>
          <a:p>
            <a:pPr fontAlgn="auto">
              <a:lnSpc>
                <a:spcPct val="150000"/>
              </a:lnSpc>
            </a:pPr>
            <a:r>
              <a:rPr lang="en-US" altLang="zh-CN" b="1"/>
              <a:t>The Jerome translation model</a:t>
            </a:r>
            <a:r>
              <a:rPr lang="en-US" altLang="zh-CN"/>
              <a:t> is named after Jerome. Jerome(AD331-420) is regarded as one of the four doctors of the church(</a:t>
            </a:r>
            <a:r>
              <a:rPr lang="zh-CN" altLang="en-US"/>
              <a:t>四大教会圣师之一</a:t>
            </a:r>
            <a:r>
              <a:rPr lang="en-US" altLang="zh-CN"/>
              <a:t>). In AD386, he translated the Bible from Greek and Hebrew to Latin, making him the first translator of the Latin version of the Bible. </a:t>
            </a:r>
            <a:endParaRPr lang="en-US" altLang="zh-CN"/>
          </a:p>
          <a:p>
            <a:pPr fontAlgn="auto">
              <a:lnSpc>
                <a:spcPct val="150000"/>
              </a:lnSpc>
            </a:pPr>
            <a:r>
              <a:rPr lang="en-US" altLang="zh-CN"/>
              <a:t>The core theory of Jerome model is </a:t>
            </a:r>
            <a:r>
              <a:rPr lang="en-US" altLang="zh-CN">
                <a:solidFill>
                  <a:srgbClr val="C00000"/>
                </a:solidFill>
              </a:rPr>
              <a:t>“equivalence”</a:t>
            </a:r>
            <a:r>
              <a:rPr lang="en-US" altLang="zh-CN"/>
              <a:t>, which requires translators to convert the source language into the target language as faithfully as possible. Such an absolute equivalence makes the Jerome model only focus on the equivalence on the level of linguistic form.</a:t>
            </a:r>
            <a:endParaRPr lang="en-US" altLang="zh-CN"/>
          </a:p>
          <a:p>
            <a:pPr fontAlgn="auto">
              <a:lnSpc>
                <a:spcPct val="150000"/>
              </a:lnSpc>
            </a:pPr>
            <a:r>
              <a:rPr lang="en-US" altLang="zh-CN" b="1">
                <a:ea typeface="+mn-lt"/>
              </a:rPr>
              <a:t>The Horace translation model</a:t>
            </a:r>
            <a:r>
              <a:rPr lang="en-US" altLang="zh-CN">
                <a:ea typeface="+mn-lt"/>
              </a:rPr>
              <a:t> originates from Quintus Horatius Flaccus (65BC-8BC), a famous poet and critic of ancient Rome. The core theory of this model is </a:t>
            </a:r>
            <a:r>
              <a:rPr lang="en-US" altLang="zh-CN">
                <a:solidFill>
                  <a:srgbClr val="C00000"/>
                </a:solidFill>
                <a:ea typeface="+mn-lt"/>
              </a:rPr>
              <a:t>“negotiation”</a:t>
            </a:r>
            <a:r>
              <a:rPr lang="en-US" altLang="zh-CN">
                <a:ea typeface="+mn-lt"/>
              </a:rPr>
              <a:t>. As an interpreter, he should negotiate between the author and the reader using two kinds of languages; as a translator, he should negotiate between the reader and two kinds of languages. Therefore, the concept of faithful translation that he put forward serves for the reader instead of the original text.</a:t>
            </a:r>
            <a:endParaRPr lang="en-US" altLang="zh-CN">
              <a:ea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linds(horizont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0"/>
            <a:ext cx="12192000" cy="68580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7" name="组合 6"/>
          <p:cNvGrpSpPr/>
          <p:nvPr/>
        </p:nvGrpSpPr>
        <p:grpSpPr>
          <a:xfrm>
            <a:off x="0" y="1564105"/>
            <a:ext cx="12192000" cy="4078706"/>
            <a:chOff x="0" y="1564105"/>
            <a:chExt cx="12192000" cy="4078706"/>
          </a:xfrm>
        </p:grpSpPr>
        <p:sp>
          <p:nvSpPr>
            <p:cNvPr id="2" name="矩形 1"/>
            <p:cNvSpPr/>
            <p:nvPr/>
          </p:nvSpPr>
          <p:spPr>
            <a:xfrm>
              <a:off x="0" y="1564105"/>
              <a:ext cx="12192000" cy="4078706"/>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p:cNvSpPr txBox="1"/>
            <p:nvPr/>
          </p:nvSpPr>
          <p:spPr>
            <a:xfrm>
              <a:off x="4940073" y="2220780"/>
              <a:ext cx="2390398" cy="707886"/>
            </a:xfrm>
            <a:prstGeom prst="rect">
              <a:avLst/>
            </a:prstGeom>
            <a:noFill/>
          </p:spPr>
          <p:txBody>
            <a:bodyPr wrap="none" rtlCol="0">
              <a:spAutoFit/>
            </a:bodyPr>
            <a:lstStyle/>
            <a:p>
              <a:r>
                <a:rPr lang="en-US" altLang="zh-CN" sz="4000" dirty="0">
                  <a:solidFill>
                    <a:schemeClr val="bg2">
                      <a:lumMod val="25000"/>
                    </a:schemeClr>
                  </a:solidFill>
                  <a:latin typeface="字魂59号-创粗黑" panose="00000500000000000000" pitchFamily="2" charset="-122"/>
                  <a:ea typeface="字魂59号-创粗黑" panose="00000500000000000000" pitchFamily="2" charset="-122"/>
                </a:rPr>
                <a:t>PART TWO</a:t>
              </a:r>
              <a:endParaRPr lang="zh-CN" altLang="en-US" sz="4000" dirty="0">
                <a:solidFill>
                  <a:schemeClr val="bg2">
                    <a:lumMod val="25000"/>
                  </a:schemeClr>
                </a:solidFill>
                <a:latin typeface="字魂59号-创粗黑" panose="00000500000000000000" pitchFamily="2" charset="-122"/>
                <a:ea typeface="字魂59号-创粗黑" panose="00000500000000000000" pitchFamily="2" charset="-122"/>
              </a:endParaRPr>
            </a:p>
          </p:txBody>
        </p:sp>
        <p:sp>
          <p:nvSpPr>
            <p:cNvPr id="5" name="文本框 4"/>
            <p:cNvSpPr txBox="1"/>
            <p:nvPr/>
          </p:nvSpPr>
          <p:spPr>
            <a:xfrm>
              <a:off x="3230880" y="2806165"/>
              <a:ext cx="6282690" cy="1198880"/>
            </a:xfrm>
            <a:prstGeom prst="rect">
              <a:avLst/>
            </a:prstGeom>
            <a:noFill/>
            <a:effectLst>
              <a:outerShdw dir="5400000" algn="ctr" rotWithShape="0">
                <a:srgbClr val="000000">
                  <a:alpha val="43137"/>
                </a:srgbClr>
              </a:outerShdw>
            </a:effectLst>
          </p:spPr>
          <p:txBody>
            <a:bodyPr vert="horz" wrap="square" rtlCol="0">
              <a:spAutoFit/>
            </a:bodyPr>
            <a:lstStyle/>
            <a:p>
              <a:pPr>
                <a:lnSpc>
                  <a:spcPct val="150000"/>
                </a:lnSpc>
              </a:pPr>
              <a:r>
                <a:rPr lang="en-US" altLang="zh-CN" sz="4800" dirty="0">
                  <a:solidFill>
                    <a:schemeClr val="bg2">
                      <a:lumMod val="25000"/>
                    </a:schemeClr>
                  </a:solidFill>
                  <a:latin typeface="字魂59号-创粗黑" panose="00000500000000000000" pitchFamily="2" charset="-122"/>
                  <a:ea typeface="字魂59号-创粗黑" panose="00000500000000000000" pitchFamily="2" charset="-122"/>
                </a:rPr>
                <a:t>Comparative Analysis</a:t>
              </a:r>
              <a:endParaRPr lang="en-US" altLang="zh-CN" sz="4800" dirty="0">
                <a:solidFill>
                  <a:schemeClr val="bg2">
                    <a:lumMod val="25000"/>
                  </a:schemeClr>
                </a:solidFill>
                <a:latin typeface="字魂59号-创粗黑" panose="00000500000000000000" pitchFamily="2" charset="-122"/>
                <a:ea typeface="字魂59号-创粗黑" panose="00000500000000000000" pitchFamily="2" charset="-122"/>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0" y="0"/>
            <a:ext cx="12192000" cy="685800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4264660" y="163195"/>
            <a:ext cx="4255135" cy="737235"/>
          </a:xfrm>
          <a:prstGeom prst="rect">
            <a:avLst/>
          </a:prstGeom>
          <a:noFill/>
          <a:effectLst>
            <a:outerShdw dir="5400000" algn="ctr" rotWithShape="0">
              <a:srgbClr val="000000">
                <a:alpha val="43137"/>
              </a:srgbClr>
            </a:outerShdw>
          </a:effectLst>
        </p:spPr>
        <p:txBody>
          <a:bodyPr vert="horz" wrap="square" rtlCol="0">
            <a:spAutoFit/>
          </a:bodyPr>
          <a:lstStyle/>
          <a:p>
            <a:pPr>
              <a:lnSpc>
                <a:spcPct val="150000"/>
              </a:lnSpc>
            </a:pPr>
            <a:r>
              <a:rPr lang="en-US" altLang="zh-CN" sz="2800" dirty="0">
                <a:solidFill>
                  <a:schemeClr val="bg2">
                    <a:lumMod val="25000"/>
                  </a:schemeClr>
                </a:solidFill>
                <a:latin typeface="字魂59号-创粗黑" panose="00000500000000000000" pitchFamily="2" charset="-122"/>
                <a:ea typeface="字魂59号-创粗黑" panose="00000500000000000000" pitchFamily="2" charset="-122"/>
              </a:rPr>
              <a:t>Comparative Analysis</a:t>
            </a:r>
            <a:endParaRPr lang="en-US" altLang="zh-CN" sz="2800" dirty="0">
              <a:solidFill>
                <a:schemeClr val="bg2">
                  <a:lumMod val="25000"/>
                </a:schemeClr>
              </a:solidFill>
              <a:latin typeface="字魂59号-创粗黑" panose="00000500000000000000" pitchFamily="2" charset="-122"/>
              <a:ea typeface="字魂59号-创粗黑" panose="00000500000000000000" pitchFamily="2" charset="-122"/>
            </a:endParaRPr>
          </a:p>
        </p:txBody>
      </p:sp>
      <p:grpSp>
        <p:nvGrpSpPr>
          <p:cNvPr id="6" name="组合 5"/>
          <p:cNvGrpSpPr/>
          <p:nvPr/>
        </p:nvGrpSpPr>
        <p:grpSpPr>
          <a:xfrm>
            <a:off x="1297165" y="1281679"/>
            <a:ext cx="6516370" cy="1035827"/>
            <a:chOff x="2209798" y="1284525"/>
            <a:chExt cx="6516370" cy="1035827"/>
          </a:xfrm>
        </p:grpSpPr>
        <p:sp>
          <p:nvSpPr>
            <p:cNvPr id="7" name="矩形 6"/>
            <p:cNvSpPr/>
            <p:nvPr/>
          </p:nvSpPr>
          <p:spPr>
            <a:xfrm>
              <a:off x="2209798" y="1284525"/>
              <a:ext cx="1089993" cy="1035827"/>
            </a:xfrm>
            <a:prstGeom prst="rect">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600" dirty="0">
                  <a:solidFill>
                    <a:schemeClr val="bg2">
                      <a:lumMod val="25000"/>
                    </a:schemeClr>
                  </a:solidFill>
                  <a:latin typeface="思源黑体 CN Light" panose="020B0300000000000000" pitchFamily="34" charset="-122"/>
                  <a:ea typeface="思源黑体 CN Light" panose="020B0300000000000000" pitchFamily="34" charset="-122"/>
                  <a:cs typeface="全字库正楷体" panose="02010604000101010101" pitchFamily="2" charset="-122"/>
                </a:rPr>
                <a:t>01</a:t>
              </a:r>
              <a:endParaRPr lang="zh-CN" altLang="en-US" sz="3600" dirty="0">
                <a:solidFill>
                  <a:schemeClr val="bg2">
                    <a:lumMod val="25000"/>
                  </a:schemeClr>
                </a:solidFill>
                <a:latin typeface="思源黑体 CN Light" panose="020B0300000000000000" pitchFamily="34" charset="-122"/>
                <a:ea typeface="思源黑体 CN Light" panose="020B0300000000000000" pitchFamily="34" charset="-122"/>
                <a:cs typeface="全字库正楷体" panose="02010604000101010101" pitchFamily="2" charset="-122"/>
              </a:endParaRPr>
            </a:p>
          </p:txBody>
        </p:sp>
        <p:sp>
          <p:nvSpPr>
            <p:cNvPr id="8" name="文本框 65"/>
            <p:cNvSpPr txBox="1">
              <a:spLocks noChangeArrowheads="1"/>
            </p:cNvSpPr>
            <p:nvPr/>
          </p:nvSpPr>
          <p:spPr bwMode="auto">
            <a:xfrm>
              <a:off x="3746498" y="1603327"/>
              <a:ext cx="4979670" cy="398780"/>
            </a:xfrm>
            <a:prstGeom prst="rect">
              <a:avLst/>
            </a:prstGeom>
            <a:solidFill>
              <a:schemeClr val="bg1">
                <a:lumMod val="85000"/>
              </a:schemeClr>
            </a:solidFill>
            <a:ln>
              <a:solidFill>
                <a:schemeClr val="bg1"/>
              </a:solidFill>
            </a:ln>
          </p:spPr>
          <p:txBody>
            <a:bodyPr wrap="square">
              <a:spAutoFit/>
            </a:bodyPr>
            <a:lstStyle>
              <a:lvl1pPr/>
              <a:lvl2pPr marL="742950" indent="-285750"/>
              <a:lvl3pPr/>
              <a:lvl4pPr/>
              <a:lvl5pPr/>
              <a:lvl6pPr/>
              <a:lvl7pPr/>
              <a:lvl8pPr/>
              <a:lvl9pPr/>
            </a:lstStyle>
            <a:p>
              <a:pPr algn="ctr" eaLnBrk="1" hangingPunct="1"/>
              <a:r>
                <a:rPr lang="en-US" altLang="zh-CN" sz="2000" dirty="0">
                  <a:solidFill>
                    <a:schemeClr val="bg2">
                      <a:lumMod val="25000"/>
                    </a:schemeClr>
                  </a:solidFill>
                  <a:latin typeface="思源黑体 CN Light" panose="020B0300000000000000" pitchFamily="34" charset="-122"/>
                  <a:ea typeface="思源黑体 CN Light" panose="020B0300000000000000" pitchFamily="34" charset="-122"/>
                  <a:cs typeface="全字库正楷体" panose="02010604000101010101" pitchFamily="2" charset="-122"/>
                </a:rPr>
                <a:t>Faithfulness</a:t>
              </a:r>
              <a:endParaRPr lang="en-US" altLang="zh-CN" sz="2000" dirty="0">
                <a:solidFill>
                  <a:schemeClr val="bg2">
                    <a:lumMod val="25000"/>
                  </a:schemeClr>
                </a:solidFill>
                <a:latin typeface="思源黑体 CN Light" panose="020B0300000000000000" pitchFamily="34" charset="-122"/>
                <a:ea typeface="思源黑体 CN Light" panose="020B0300000000000000" pitchFamily="34" charset="-122"/>
                <a:cs typeface="全字库正楷体" panose="02010604000101010101" pitchFamily="2" charset="-122"/>
              </a:endParaRPr>
            </a:p>
          </p:txBody>
        </p:sp>
      </p:grpSp>
      <p:grpSp>
        <p:nvGrpSpPr>
          <p:cNvPr id="10" name="组合 9"/>
          <p:cNvGrpSpPr/>
          <p:nvPr/>
        </p:nvGrpSpPr>
        <p:grpSpPr>
          <a:xfrm>
            <a:off x="1297165" y="2642622"/>
            <a:ext cx="6516758" cy="1035827"/>
            <a:chOff x="2209798" y="1284525"/>
            <a:chExt cx="6516758" cy="1035827"/>
          </a:xfrm>
        </p:grpSpPr>
        <p:sp>
          <p:nvSpPr>
            <p:cNvPr id="11" name="矩形 10"/>
            <p:cNvSpPr/>
            <p:nvPr/>
          </p:nvSpPr>
          <p:spPr>
            <a:xfrm>
              <a:off x="2209798" y="1284525"/>
              <a:ext cx="1089993" cy="1035827"/>
            </a:xfrm>
            <a:prstGeom prst="rect">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600" dirty="0">
                  <a:solidFill>
                    <a:schemeClr val="bg2">
                      <a:lumMod val="25000"/>
                    </a:schemeClr>
                  </a:solidFill>
                  <a:latin typeface="思源黑体 CN Light" panose="020B0300000000000000" pitchFamily="34" charset="-122"/>
                  <a:ea typeface="思源黑体 CN Light" panose="020B0300000000000000" pitchFamily="34" charset="-122"/>
                  <a:cs typeface="全字库正楷体" panose="02010604000101010101" pitchFamily="2" charset="-122"/>
                </a:rPr>
                <a:t>02</a:t>
              </a:r>
              <a:endParaRPr lang="zh-CN" altLang="en-US" sz="3600" dirty="0">
                <a:solidFill>
                  <a:schemeClr val="bg2">
                    <a:lumMod val="25000"/>
                  </a:schemeClr>
                </a:solidFill>
                <a:latin typeface="思源黑体 CN Light" panose="020B0300000000000000" pitchFamily="34" charset="-122"/>
                <a:ea typeface="思源黑体 CN Light" panose="020B0300000000000000" pitchFamily="34" charset="-122"/>
                <a:cs typeface="全字库正楷体" panose="02010604000101010101" pitchFamily="2" charset="-122"/>
              </a:endParaRPr>
            </a:p>
          </p:txBody>
        </p:sp>
        <p:sp>
          <p:nvSpPr>
            <p:cNvPr id="12" name="文本框 65"/>
            <p:cNvSpPr txBox="1">
              <a:spLocks noChangeArrowheads="1"/>
            </p:cNvSpPr>
            <p:nvPr/>
          </p:nvSpPr>
          <p:spPr bwMode="auto">
            <a:xfrm>
              <a:off x="3747207" y="1449022"/>
              <a:ext cx="4979349" cy="706755"/>
            </a:xfrm>
            <a:prstGeom prst="rect">
              <a:avLst/>
            </a:prstGeom>
            <a:solidFill>
              <a:schemeClr val="bg1">
                <a:lumMod val="85000"/>
              </a:schemeClr>
            </a:solidFill>
            <a:ln>
              <a:solidFill>
                <a:schemeClr val="bg1"/>
              </a:solidFill>
            </a:ln>
          </p:spPr>
          <p:txBody>
            <a:bodyPr wrap="square">
              <a:spAutoFit/>
            </a:bodyPr>
            <a:lstStyle>
              <a:lvl1pPr/>
              <a:lvl2pPr marL="742950" indent="-285750"/>
              <a:lvl3pPr/>
              <a:lvl4pPr/>
              <a:lvl5pPr/>
              <a:lvl6pPr/>
              <a:lvl7pPr/>
              <a:lvl8pPr/>
              <a:lvl9pPr/>
            </a:lstStyle>
            <a:p>
              <a:pPr algn="ctr" eaLnBrk="1" hangingPunct="1"/>
              <a:r>
                <a:rPr lang="en-US" altLang="zh-CN" sz="2000" dirty="0">
                  <a:solidFill>
                    <a:schemeClr val="bg2">
                      <a:lumMod val="25000"/>
                    </a:schemeClr>
                  </a:solidFill>
                  <a:latin typeface="思源黑体 CN Light" panose="020B0300000000000000" pitchFamily="34" charset="-122"/>
                  <a:ea typeface="思源黑体 CN Light" panose="020B0300000000000000" pitchFamily="34" charset="-122"/>
                  <a:cs typeface="全字库正楷体" panose="02010604000101010101" pitchFamily="2" charset="-122"/>
                </a:rPr>
                <a:t>Literal translation or free translation</a:t>
              </a:r>
              <a:endParaRPr lang="en-US" altLang="zh-CN" sz="2000" dirty="0">
                <a:solidFill>
                  <a:schemeClr val="bg2">
                    <a:lumMod val="25000"/>
                  </a:schemeClr>
                </a:solidFill>
                <a:latin typeface="思源黑体 CN Light" panose="020B0300000000000000" pitchFamily="34" charset="-122"/>
                <a:ea typeface="思源黑体 CN Light" panose="020B0300000000000000" pitchFamily="34" charset="-122"/>
                <a:cs typeface="全字库正楷体" panose="02010604000101010101" pitchFamily="2" charset="-122"/>
              </a:endParaRPr>
            </a:p>
          </p:txBody>
        </p:sp>
      </p:grpSp>
      <p:grpSp>
        <p:nvGrpSpPr>
          <p:cNvPr id="14" name="组合 13"/>
          <p:cNvGrpSpPr/>
          <p:nvPr/>
        </p:nvGrpSpPr>
        <p:grpSpPr>
          <a:xfrm>
            <a:off x="1297165" y="3995278"/>
            <a:ext cx="6516758" cy="1035827"/>
            <a:chOff x="2209798" y="1284525"/>
            <a:chExt cx="6516758" cy="1035827"/>
          </a:xfrm>
        </p:grpSpPr>
        <p:sp>
          <p:nvSpPr>
            <p:cNvPr id="15" name="矩形 14"/>
            <p:cNvSpPr/>
            <p:nvPr/>
          </p:nvSpPr>
          <p:spPr>
            <a:xfrm>
              <a:off x="2209798" y="1284525"/>
              <a:ext cx="1089993" cy="1035827"/>
            </a:xfrm>
            <a:prstGeom prst="rect">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600" dirty="0">
                  <a:solidFill>
                    <a:schemeClr val="bg2">
                      <a:lumMod val="25000"/>
                    </a:schemeClr>
                  </a:solidFill>
                  <a:latin typeface="思源黑体 CN Light" panose="020B0300000000000000" pitchFamily="34" charset="-122"/>
                  <a:ea typeface="思源黑体 CN Light" panose="020B0300000000000000" pitchFamily="34" charset="-122"/>
                  <a:cs typeface="全字库正楷体" panose="02010604000101010101" pitchFamily="2" charset="-122"/>
                </a:rPr>
                <a:t>03</a:t>
              </a:r>
              <a:endParaRPr lang="zh-CN" altLang="en-US" sz="3600" dirty="0">
                <a:solidFill>
                  <a:schemeClr val="bg2">
                    <a:lumMod val="25000"/>
                  </a:schemeClr>
                </a:solidFill>
                <a:latin typeface="思源黑体 CN Light" panose="020B0300000000000000" pitchFamily="34" charset="-122"/>
                <a:ea typeface="思源黑体 CN Light" panose="020B0300000000000000" pitchFamily="34" charset="-122"/>
                <a:cs typeface="全字库正楷体" panose="02010604000101010101" pitchFamily="2" charset="-122"/>
              </a:endParaRPr>
            </a:p>
          </p:txBody>
        </p:sp>
        <p:sp>
          <p:nvSpPr>
            <p:cNvPr id="16" name="文本框 65"/>
            <p:cNvSpPr txBox="1">
              <a:spLocks noChangeArrowheads="1"/>
            </p:cNvSpPr>
            <p:nvPr/>
          </p:nvSpPr>
          <p:spPr bwMode="auto">
            <a:xfrm>
              <a:off x="3747207" y="1603327"/>
              <a:ext cx="4979349" cy="398780"/>
            </a:xfrm>
            <a:prstGeom prst="rect">
              <a:avLst/>
            </a:prstGeom>
            <a:solidFill>
              <a:schemeClr val="bg1">
                <a:lumMod val="85000"/>
              </a:schemeClr>
            </a:solidFill>
            <a:ln>
              <a:solidFill>
                <a:schemeClr val="bg1"/>
              </a:solidFill>
            </a:ln>
          </p:spPr>
          <p:txBody>
            <a:bodyPr wrap="square">
              <a:spAutoFit/>
            </a:bodyPr>
            <a:lstStyle>
              <a:lvl1pPr/>
              <a:lvl2pPr marL="742950" indent="-285750"/>
              <a:lvl3pPr/>
              <a:lvl4pPr/>
              <a:lvl5pPr/>
              <a:lvl6pPr/>
              <a:lvl7pPr/>
              <a:lvl8pPr/>
              <a:lvl9pPr/>
            </a:lstStyle>
            <a:p>
              <a:pPr algn="ctr" eaLnBrk="1" hangingPunct="1"/>
              <a:r>
                <a:rPr lang="en-US" altLang="zh-CN" sz="2000" dirty="0">
                  <a:solidFill>
                    <a:schemeClr val="bg2">
                      <a:lumMod val="25000"/>
                    </a:schemeClr>
                  </a:solidFill>
                  <a:latin typeface="思源黑体 CN Light" panose="020B0300000000000000" pitchFamily="34" charset="-122"/>
                  <a:ea typeface="思源黑体 CN Light" panose="020B0300000000000000" pitchFamily="34" charset="-122"/>
                  <a:cs typeface="全字库正楷体" panose="02010604000101010101" pitchFamily="2" charset="-122"/>
                </a:rPr>
                <a:t>Ideology</a:t>
              </a:r>
              <a:endParaRPr lang="en-US" altLang="zh-CN" sz="2000" dirty="0">
                <a:solidFill>
                  <a:schemeClr val="bg2">
                    <a:lumMod val="25000"/>
                  </a:schemeClr>
                </a:solidFill>
                <a:latin typeface="思源黑体 CN Light" panose="020B0300000000000000" pitchFamily="34" charset="-122"/>
                <a:ea typeface="思源黑体 CN Light" panose="020B0300000000000000" pitchFamily="34" charset="-122"/>
                <a:cs typeface="全字库正楷体" panose="02010604000101010101" pitchFamily="2" charset="-122"/>
              </a:endParaRPr>
            </a:p>
          </p:txBody>
        </p:sp>
      </p:grpSp>
      <p:grpSp>
        <p:nvGrpSpPr>
          <p:cNvPr id="2" name="组合 1"/>
          <p:cNvGrpSpPr/>
          <p:nvPr/>
        </p:nvGrpSpPr>
        <p:grpSpPr>
          <a:xfrm>
            <a:off x="1297165" y="5349733"/>
            <a:ext cx="6516123" cy="1035827"/>
            <a:chOff x="2209798" y="1284525"/>
            <a:chExt cx="6516123" cy="1035827"/>
          </a:xfrm>
        </p:grpSpPr>
        <p:sp>
          <p:nvSpPr>
            <p:cNvPr id="4" name="矩形 3"/>
            <p:cNvSpPr/>
            <p:nvPr/>
          </p:nvSpPr>
          <p:spPr>
            <a:xfrm>
              <a:off x="2209798" y="1284525"/>
              <a:ext cx="1089993" cy="1035827"/>
            </a:xfrm>
            <a:prstGeom prst="rect">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600" dirty="0">
                  <a:solidFill>
                    <a:schemeClr val="bg2">
                      <a:lumMod val="25000"/>
                    </a:schemeClr>
                  </a:solidFill>
                  <a:latin typeface="思源黑体 CN Light" panose="020B0300000000000000" pitchFamily="34" charset="-122"/>
                  <a:ea typeface="思源黑体 CN Light" panose="020B0300000000000000" pitchFamily="34" charset="-122"/>
                  <a:cs typeface="全字库正楷体" panose="02010604000101010101" pitchFamily="2" charset="-122"/>
                </a:rPr>
                <a:t>04</a:t>
              </a:r>
              <a:endParaRPr lang="zh-CN" altLang="en-US" sz="3600" dirty="0">
                <a:solidFill>
                  <a:schemeClr val="bg2">
                    <a:lumMod val="25000"/>
                  </a:schemeClr>
                </a:solidFill>
                <a:latin typeface="思源黑体 CN Light" panose="020B0300000000000000" pitchFamily="34" charset="-122"/>
                <a:ea typeface="思源黑体 CN Light" panose="020B0300000000000000" pitchFamily="34" charset="-122"/>
                <a:cs typeface="全字库正楷体" panose="02010604000101010101" pitchFamily="2" charset="-122"/>
              </a:endParaRPr>
            </a:p>
          </p:txBody>
        </p:sp>
        <p:sp>
          <p:nvSpPr>
            <p:cNvPr id="19" name="文本框 65"/>
            <p:cNvSpPr txBox="1">
              <a:spLocks noChangeArrowheads="1"/>
            </p:cNvSpPr>
            <p:nvPr/>
          </p:nvSpPr>
          <p:spPr bwMode="auto">
            <a:xfrm>
              <a:off x="3746572" y="1603327"/>
              <a:ext cx="4979349" cy="398780"/>
            </a:xfrm>
            <a:prstGeom prst="rect">
              <a:avLst/>
            </a:prstGeom>
            <a:solidFill>
              <a:schemeClr val="bg1">
                <a:lumMod val="85000"/>
              </a:schemeClr>
            </a:solidFill>
            <a:ln>
              <a:solidFill>
                <a:schemeClr val="bg1"/>
              </a:solidFill>
            </a:ln>
          </p:spPr>
          <p:txBody>
            <a:bodyPr wrap="square">
              <a:spAutoFit/>
            </a:bodyPr>
            <a:lstStyle>
              <a:lvl1pPr/>
              <a:lvl2pPr marL="742950" indent="-285750"/>
              <a:lvl3pPr/>
              <a:lvl4pPr/>
              <a:lvl5pPr/>
              <a:lvl6pPr/>
              <a:lvl7pPr/>
              <a:lvl8pPr/>
              <a:lvl9pPr/>
            </a:lstStyle>
            <a:p>
              <a:pPr algn="ctr" eaLnBrk="1" hangingPunct="1"/>
              <a:r>
                <a:rPr lang="en-US" altLang="zh-CN" sz="2000" dirty="0">
                  <a:solidFill>
                    <a:schemeClr val="bg2">
                      <a:lumMod val="25000"/>
                    </a:schemeClr>
                  </a:solidFill>
                  <a:latin typeface="思源黑体 CN Light" panose="020B0300000000000000" pitchFamily="34" charset="-122"/>
                  <a:ea typeface="思源黑体 CN Light" panose="020B0300000000000000" pitchFamily="34" charset="-122"/>
                  <a:cs typeface="全字库正楷体" panose="02010604000101010101" pitchFamily="2" charset="-122"/>
                </a:rPr>
                <a:t>culture</a:t>
              </a:r>
              <a:endParaRPr lang="en-US" altLang="zh-CN" sz="2000" dirty="0">
                <a:solidFill>
                  <a:schemeClr val="bg2">
                    <a:lumMod val="25000"/>
                  </a:schemeClr>
                </a:solidFill>
                <a:latin typeface="思源黑体 CN Light" panose="020B0300000000000000" pitchFamily="34" charset="-122"/>
                <a:ea typeface="思源黑体 CN Light" panose="020B0300000000000000" pitchFamily="34" charset="-122"/>
                <a:cs typeface="全字库正楷体" panose="02010604000101010101" pitchFamily="2" charset="-122"/>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1000"/>
                                        <p:tgtEl>
                                          <p:spTgt spid="14"/>
                                        </p:tgtEl>
                                      </p:cBhvr>
                                    </p:animEffect>
                                    <p:anim calcmode="lin" valueType="num">
                                      <p:cBhvr>
                                        <p:cTn id="18" dur="1000" fill="hold"/>
                                        <p:tgtEl>
                                          <p:spTgt spid="14"/>
                                        </p:tgtEl>
                                        <p:attrNameLst>
                                          <p:attrName>ppt_x</p:attrName>
                                        </p:attrNameLst>
                                      </p:cBhvr>
                                      <p:tavLst>
                                        <p:tav tm="0">
                                          <p:val>
                                            <p:strVal val="#ppt_x"/>
                                          </p:val>
                                        </p:tav>
                                        <p:tav tm="100000">
                                          <p:val>
                                            <p:strVal val="#ppt_x"/>
                                          </p:val>
                                        </p:tav>
                                      </p:tavLst>
                                    </p:anim>
                                    <p:anim calcmode="lin" valueType="num">
                                      <p:cBhvr>
                                        <p:cTn id="19" dur="1000" fill="hold"/>
                                        <p:tgtEl>
                                          <p:spTgt spid="14"/>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1000"/>
                                        <p:tgtEl>
                                          <p:spTgt spid="2"/>
                                        </p:tgtEl>
                                      </p:cBhvr>
                                    </p:animEffect>
                                    <p:anim calcmode="lin" valueType="num">
                                      <p:cBhvr>
                                        <p:cTn id="23" dur="1000" fill="hold"/>
                                        <p:tgtEl>
                                          <p:spTgt spid="2"/>
                                        </p:tgtEl>
                                        <p:attrNameLst>
                                          <p:attrName>ppt_x</p:attrName>
                                        </p:attrNameLst>
                                      </p:cBhvr>
                                      <p:tavLst>
                                        <p:tav tm="0">
                                          <p:val>
                                            <p:strVal val="#ppt_x"/>
                                          </p:val>
                                        </p:tav>
                                        <p:tav tm="100000">
                                          <p:val>
                                            <p:strVal val="#ppt_x"/>
                                          </p:val>
                                        </p:tav>
                                      </p:tavLst>
                                    </p:anim>
                                    <p:anim calcmode="lin" valueType="num">
                                      <p:cBhvr>
                                        <p:cTn id="2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0" y="0"/>
            <a:ext cx="12192000" cy="685800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4717275" y="133220"/>
            <a:ext cx="2757449" cy="737235"/>
          </a:xfrm>
          <a:prstGeom prst="rect">
            <a:avLst/>
          </a:prstGeom>
          <a:noFill/>
          <a:effectLst>
            <a:outerShdw dir="5400000" algn="ctr" rotWithShape="0">
              <a:srgbClr val="000000">
                <a:alpha val="43137"/>
              </a:srgbClr>
            </a:outerShdw>
          </a:effectLst>
        </p:spPr>
        <p:txBody>
          <a:bodyPr vert="horz" wrap="square" rtlCol="0">
            <a:spAutoFit/>
          </a:bodyPr>
          <a:lstStyle/>
          <a:p>
            <a:pPr>
              <a:lnSpc>
                <a:spcPct val="150000"/>
              </a:lnSpc>
            </a:pPr>
            <a:r>
              <a:rPr lang="en-US" altLang="zh-CN" sz="2800" dirty="0">
                <a:solidFill>
                  <a:schemeClr val="bg2">
                    <a:lumMod val="25000"/>
                  </a:schemeClr>
                </a:solidFill>
                <a:latin typeface="字魂59号-创粗黑" panose="00000500000000000000" pitchFamily="2" charset="-122"/>
                <a:ea typeface="字魂59号-创粗黑" panose="00000500000000000000" pitchFamily="2" charset="-122"/>
              </a:rPr>
              <a:t>Faithfulness</a:t>
            </a:r>
            <a:endParaRPr lang="en-US" altLang="zh-CN" sz="2800" dirty="0">
              <a:solidFill>
                <a:schemeClr val="bg2">
                  <a:lumMod val="25000"/>
                </a:schemeClr>
              </a:solidFill>
              <a:latin typeface="字魂59号-创粗黑" panose="00000500000000000000" pitchFamily="2" charset="-122"/>
              <a:ea typeface="字魂59号-创粗黑" panose="00000500000000000000" pitchFamily="2" charset="-122"/>
            </a:endParaRPr>
          </a:p>
        </p:txBody>
      </p:sp>
      <p:sp>
        <p:nvSpPr>
          <p:cNvPr id="2" name="文本框 1"/>
          <p:cNvSpPr txBox="1"/>
          <p:nvPr/>
        </p:nvSpPr>
        <p:spPr>
          <a:xfrm>
            <a:off x="508000" y="1330960"/>
            <a:ext cx="11356340" cy="4523105"/>
          </a:xfrm>
          <a:prstGeom prst="rect">
            <a:avLst/>
          </a:prstGeom>
          <a:noFill/>
        </p:spPr>
        <p:txBody>
          <a:bodyPr wrap="square" rtlCol="0">
            <a:spAutoFit/>
          </a:bodyPr>
          <a:p>
            <a:pPr fontAlgn="auto">
              <a:lnSpc>
                <a:spcPct val="150000"/>
              </a:lnSpc>
            </a:pPr>
            <a:r>
              <a:rPr lang="en-US" altLang="zh-CN"/>
              <a:t>The most striking common characteristic between the two models can be summed up in the word“faithfulness”, but the objects they are loyal to respectively are completely different. The Jerome model seeks to be loyal to the original text while the Horace model requires to be loyal to the reader.</a:t>
            </a:r>
            <a:endParaRPr lang="en-US" altLang="zh-CN"/>
          </a:p>
          <a:p>
            <a:pPr fontAlgn="auto">
              <a:lnSpc>
                <a:spcPct val="200000"/>
              </a:lnSpc>
            </a:pPr>
            <a:r>
              <a:rPr lang="en-US" altLang="zh-CN"/>
              <a:t>Examples:</a:t>
            </a:r>
            <a:endParaRPr lang="en-US" altLang="zh-CN">
              <a:latin typeface="Times New Roman" panose="02020603050405020304" charset="0"/>
            </a:endParaRPr>
          </a:p>
          <a:p>
            <a:pPr fontAlgn="auto">
              <a:lnSpc>
                <a:spcPct val="200000"/>
              </a:lnSpc>
            </a:pPr>
            <a:r>
              <a:rPr lang="en-US" altLang="zh-CN">
                <a:latin typeface="Times New Roman" panose="02020603050405020304" charset="0"/>
              </a:rPr>
              <a:t>●The Jerome model:</a:t>
            </a:r>
            <a:endParaRPr lang="en-US" altLang="zh-CN"/>
          </a:p>
          <a:p>
            <a:pPr fontAlgn="auto">
              <a:lnSpc>
                <a:spcPct val="150000"/>
              </a:lnSpc>
            </a:pPr>
            <a:r>
              <a:rPr lang="en-US" altLang="zh-CN"/>
              <a:t>( 一 ) 笨鸟先飞 A slow sparrow should make an early start.</a:t>
            </a:r>
            <a:endParaRPr lang="en-US" altLang="zh-CN"/>
          </a:p>
          <a:p>
            <a:pPr fontAlgn="auto">
              <a:lnSpc>
                <a:spcPct val="150000"/>
              </a:lnSpc>
            </a:pPr>
            <a:r>
              <a:rPr lang="en-US" altLang="zh-CN"/>
              <a:t>( 二 )Be quiet or I will show you the door.</a:t>
            </a:r>
            <a:endParaRPr lang="en-US" altLang="zh-CN"/>
          </a:p>
          <a:p>
            <a:pPr fontAlgn="auto">
              <a:lnSpc>
                <a:spcPct val="150000"/>
              </a:lnSpc>
            </a:pPr>
            <a:r>
              <a:rPr lang="en-US" altLang="zh-CN"/>
              <a:t>安静要不然我把门给你看。( 其实言外之意是：安静否则我让你出去的意思 )</a:t>
            </a:r>
            <a:endParaRPr lang="en-US" altLang="zh-CN"/>
          </a:p>
          <a:p>
            <a:pPr fontAlgn="auto">
              <a:lnSpc>
                <a:spcPct val="150000"/>
              </a:lnSpc>
            </a:pPr>
            <a:r>
              <a:rPr lang="en-US" altLang="zh-CN"/>
              <a:t>( 三 ) 人山人海 People mountain people sea.</a:t>
            </a:r>
            <a:endParaRPr lang="en-US" altLang="zh-CN"/>
          </a:p>
          <a:p>
            <a:pPr fontAlgn="auto">
              <a:lnSpc>
                <a:spcPct val="150000"/>
              </a:lnSpc>
            </a:pPr>
            <a:endParaRPr lang="en-US" altLang="zh-CN">
              <a:latin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linds(horizont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33680" y="0"/>
            <a:ext cx="12192000" cy="685800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4717275" y="133220"/>
            <a:ext cx="2757449" cy="737235"/>
          </a:xfrm>
          <a:prstGeom prst="rect">
            <a:avLst/>
          </a:prstGeom>
          <a:noFill/>
          <a:effectLst>
            <a:outerShdw dir="5400000" algn="ctr" rotWithShape="0">
              <a:srgbClr val="000000">
                <a:alpha val="43137"/>
              </a:srgbClr>
            </a:outerShdw>
          </a:effectLst>
        </p:spPr>
        <p:txBody>
          <a:bodyPr vert="horz" wrap="square" rtlCol="0">
            <a:spAutoFit/>
          </a:bodyPr>
          <a:lstStyle/>
          <a:p>
            <a:pPr>
              <a:lnSpc>
                <a:spcPct val="150000"/>
              </a:lnSpc>
            </a:pPr>
            <a:r>
              <a:rPr lang="en-US" altLang="zh-CN" sz="2800" dirty="0">
                <a:solidFill>
                  <a:schemeClr val="bg2">
                    <a:lumMod val="25000"/>
                  </a:schemeClr>
                </a:solidFill>
                <a:latin typeface="字魂59号-创粗黑" panose="00000500000000000000" pitchFamily="2" charset="-122"/>
                <a:ea typeface="字魂59号-创粗黑" panose="00000500000000000000" pitchFamily="2" charset="-122"/>
              </a:rPr>
              <a:t>Faithfulness</a:t>
            </a:r>
            <a:endParaRPr lang="en-US" altLang="zh-CN" sz="2800" dirty="0">
              <a:solidFill>
                <a:schemeClr val="bg2">
                  <a:lumMod val="25000"/>
                </a:schemeClr>
              </a:solidFill>
              <a:latin typeface="字魂59号-创粗黑" panose="00000500000000000000" pitchFamily="2" charset="-122"/>
              <a:ea typeface="字魂59号-创粗黑" panose="00000500000000000000" pitchFamily="2" charset="-122"/>
            </a:endParaRPr>
          </a:p>
        </p:txBody>
      </p:sp>
      <p:sp>
        <p:nvSpPr>
          <p:cNvPr id="2" name="文本框 1"/>
          <p:cNvSpPr txBox="1"/>
          <p:nvPr/>
        </p:nvSpPr>
        <p:spPr>
          <a:xfrm>
            <a:off x="1583055" y="2000250"/>
            <a:ext cx="9328150" cy="2306955"/>
          </a:xfrm>
          <a:prstGeom prst="rect">
            <a:avLst/>
          </a:prstGeom>
          <a:noFill/>
        </p:spPr>
        <p:txBody>
          <a:bodyPr wrap="square" rtlCol="0">
            <a:spAutoFit/>
          </a:bodyPr>
          <a:p>
            <a:pPr fontAlgn="auto">
              <a:lnSpc>
                <a:spcPct val="200000"/>
              </a:lnSpc>
            </a:pPr>
            <a:r>
              <a:rPr lang="en-US" altLang="zh-CN">
                <a:latin typeface="Times New Roman" panose="02020603050405020304" charset="0"/>
              </a:rPr>
              <a:t>●The Horace model:</a:t>
            </a:r>
            <a:endParaRPr lang="en-US" altLang="zh-CN"/>
          </a:p>
          <a:p>
            <a:pPr fontAlgn="auto">
              <a:lnSpc>
                <a:spcPct val="200000"/>
              </a:lnSpc>
            </a:pPr>
            <a:r>
              <a:rPr lang="en-US" altLang="zh-CN"/>
              <a:t>( 一 )Kill two birds with one stone. 一箭双雕。</a:t>
            </a:r>
            <a:endParaRPr lang="en-US" altLang="zh-CN"/>
          </a:p>
          <a:p>
            <a:pPr fontAlgn="auto">
              <a:lnSpc>
                <a:spcPct val="200000"/>
              </a:lnSpc>
            </a:pPr>
            <a:r>
              <a:rPr lang="en-US" altLang="zh-CN"/>
              <a:t>( 二 )The more is concealed， the more is revealed. 此地无银三百两。</a:t>
            </a:r>
            <a:endParaRPr lang="en-US" altLang="zh-CN"/>
          </a:p>
          <a:p>
            <a:pPr fontAlgn="auto">
              <a:lnSpc>
                <a:spcPct val="200000"/>
              </a:lnSpc>
            </a:pPr>
            <a:r>
              <a:rPr lang="en-US" altLang="zh-CN"/>
              <a:t>( 三 )Do you see any green in my eye? 你以为我是幼稚好欺骗的吗？</a:t>
            </a:r>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linds(horizont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4764</Words>
  <Application>WPS 演示</Application>
  <PresentationFormat>宽屏</PresentationFormat>
  <Paragraphs>98</Paragraphs>
  <Slides>15</Slides>
  <Notes>22</Notes>
  <HiddenSlides>0</HiddenSlides>
  <MMClips>0</MMClips>
  <ScaleCrop>false</ScaleCrop>
  <HeadingPairs>
    <vt:vector size="6" baseType="variant">
      <vt:variant>
        <vt:lpstr>已用的字体</vt:lpstr>
      </vt:variant>
      <vt:variant>
        <vt:i4>12</vt:i4>
      </vt:variant>
      <vt:variant>
        <vt:lpstr>主题</vt:lpstr>
      </vt:variant>
      <vt:variant>
        <vt:i4>2</vt:i4>
      </vt:variant>
      <vt:variant>
        <vt:lpstr>幻灯片标题</vt:lpstr>
      </vt:variant>
      <vt:variant>
        <vt:i4>15</vt:i4>
      </vt:variant>
    </vt:vector>
  </HeadingPairs>
  <TitlesOfParts>
    <vt:vector size="29" baseType="lpstr">
      <vt:lpstr>Arial</vt:lpstr>
      <vt:lpstr>宋体</vt:lpstr>
      <vt:lpstr>Wingdings</vt:lpstr>
      <vt:lpstr>黑体</vt:lpstr>
      <vt:lpstr>字魂59号-创粗黑</vt:lpstr>
      <vt:lpstr>思源黑体 CN Light</vt:lpstr>
      <vt:lpstr>全字库正楷体</vt:lpstr>
      <vt:lpstr>Times New Roman</vt:lpstr>
      <vt:lpstr>等线</vt:lpstr>
      <vt:lpstr>微软雅黑</vt:lpstr>
      <vt:lpstr>Arial Unicode MS</vt:lpstr>
      <vt:lpstr>等线 Light</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简约论文答辩</dc:title>
  <dc:creator>甜甜 田</dc:creator>
  <cp:lastModifiedBy>Blessing</cp:lastModifiedBy>
  <cp:revision>28</cp:revision>
  <dcterms:created xsi:type="dcterms:W3CDTF">2019-06-08T16:00:00Z</dcterms:created>
  <dcterms:modified xsi:type="dcterms:W3CDTF">2020-10-25T07:59:59Z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