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5" r:id="rId7"/>
    <p:sldId id="259" r:id="rId8"/>
    <p:sldId id="262" r:id="rId9"/>
    <p:sldId id="267" r:id="rId10"/>
    <p:sldId id="268" r:id="rId11"/>
    <p:sldId id="276" r:id="rId12"/>
    <p:sldId id="277" r:id="rId13"/>
    <p:sldId id="278" r:id="rId14"/>
    <p:sldId id="279" r:id="rId15"/>
    <p:sldId id="280" r:id="rId16"/>
    <p:sldId id="281" r:id="rId17"/>
    <p:sldId id="263" r:id="rId18"/>
    <p:sldId id="270" r:id="rId19"/>
    <p:sldId id="282" r:id="rId20"/>
    <p:sldId id="283" r:id="rId21"/>
    <p:sldId id="284" r:id="rId22"/>
    <p:sldId id="285" r:id="rId23"/>
    <p:sldId id="286" r:id="rId24"/>
    <p:sldId id="264" r:id="rId25"/>
    <p:sldId id="272" r:id="rId26"/>
    <p:sldId id="261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497B1-39FC-4F7E-9D24-3508229390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A571E-BA3C-4730-8171-F81EC11463D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9e40f53252a3"/>
          <p:cNvPicPr>
            <a:picLocks noChangeAspect="1"/>
          </p:cNvPicPr>
          <p:nvPr userDrawn="1"/>
        </p:nvPicPr>
        <p:blipFill>
          <a:blip r:embed="rId2"/>
          <a:srcRect l="14042" t="11279" r="24644" b="33762"/>
          <a:stretch>
            <a:fillRect/>
          </a:stretch>
        </p:blipFill>
        <p:spPr>
          <a:xfrm>
            <a:off x="0" y="-52070"/>
            <a:ext cx="12207875" cy="695071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0627995" y="343535"/>
            <a:ext cx="654685" cy="690245"/>
          </a:xfrm>
          <a:prstGeom prst="rect">
            <a:avLst/>
          </a:prstGeom>
          <a:solidFill>
            <a:srgbClr val="FF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摄图网_4005055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3100" y="453390"/>
            <a:ext cx="10845800" cy="59518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bg>
      <p:bgPr>
        <a:blipFill rotWithShape="1">
          <a:blip r:embed="rId2"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rotWithShape="1">
          <a:blip r:embed="rId2"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摄图网_40046574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505" y="1329690"/>
            <a:ext cx="1108710" cy="2694940"/>
          </a:xfrm>
          <a:prstGeom prst="rect">
            <a:avLst/>
          </a:prstGeom>
        </p:spPr>
      </p:pic>
      <p:pic>
        <p:nvPicPr>
          <p:cNvPr id="9" name="图片 8" descr="摄图网_40046574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04340" y="982980"/>
            <a:ext cx="795020" cy="1932940"/>
          </a:xfrm>
          <a:prstGeom prst="rect">
            <a:avLst/>
          </a:prstGeom>
        </p:spPr>
      </p:pic>
      <p:pic>
        <p:nvPicPr>
          <p:cNvPr id="10" name="图片 9" descr="摄图网_40046574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7880" y="890270"/>
            <a:ext cx="1108710" cy="2694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rotWithShape="1">
          <a:blip r:embed="rId2"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1FFE8-04BB-41F0-BA18-ADFB777424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BBA8A-1C7A-4A37-8C70-141FD793BFF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.xml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0.xml"/><Relationship Id="rId2" Type="http://schemas.openxmlformats.org/officeDocument/2006/relationships/image" Target="../media/image12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1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2.xml"/><Relationship Id="rId2" Type="http://schemas.openxmlformats.org/officeDocument/2006/relationships/image" Target="../media/image12.png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.xml"/><Relationship Id="rId2" Type="http://schemas.openxmlformats.org/officeDocument/2006/relationships/image" Target="../media/image12.png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4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5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6.xml"/><Relationship Id="rId2" Type="http://schemas.openxmlformats.org/officeDocument/2006/relationships/image" Target="../media/image12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8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摄图网_4005055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4170" y="1645920"/>
            <a:ext cx="6557010" cy="3069590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3237606" y="1966156"/>
            <a:ext cx="4416308" cy="1323439"/>
          </a:xfrm>
          <a:prstGeom prst="rect">
            <a:avLst/>
          </a:prstGeom>
          <a:noFill/>
          <a:effectLst>
            <a:glow rad="63500">
              <a:srgbClr val="C00000">
                <a:alpha val="40000"/>
              </a:srgbClr>
            </a:glow>
            <a:outerShdw blurRad="50800" dist="38100" dir="2700000" algn="tl" rotWithShape="0">
              <a:srgbClr val="C00000">
                <a:alpha val="40000"/>
              </a:srgbClr>
            </a:outerShdw>
            <a:reflection blurRad="203200" stA="84000" endPos="13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C00000"/>
                </a:solidFill>
                <a:latin typeface="华康乾隆行楷 W7" panose="03000709000000000000" charset="-122"/>
                <a:ea typeface="华康乾隆行楷 W7" panose="03000709000000000000" charset="-122"/>
              </a:rPr>
              <a:t>Chinese</a:t>
            </a:r>
            <a:endParaRPr lang="zh-CN" altLang="en-US" sz="8000" dirty="0">
              <a:solidFill>
                <a:srgbClr val="C00000"/>
              </a:solidFill>
              <a:latin typeface="Arial" panose="020B0604020202020204" pitchFamily="34" charset="0"/>
              <a:ea typeface="华康乾隆行楷 W7" panose="03000709000000000000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69050" y="3023870"/>
            <a:ext cx="2938780" cy="1322070"/>
          </a:xfrm>
          <a:prstGeom prst="rect">
            <a:avLst/>
          </a:prstGeom>
          <a:noFill/>
          <a:effectLst>
            <a:glow rad="63500">
              <a:srgbClr val="C00000">
                <a:alpha val="40000"/>
              </a:srgbClr>
            </a:glow>
            <a:outerShdw blurRad="50800" dist="38100" dir="2700000" algn="tl" rotWithShape="0">
              <a:srgbClr val="C00000">
                <a:alpha val="40000"/>
              </a:srgbClr>
            </a:outerShdw>
            <a:reflection blurRad="203200" stA="84000" endPos="13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C00000"/>
                </a:solidFill>
                <a:latin typeface="Arial" panose="020B0604020202020204" pitchFamily="34" charset="0"/>
                <a:ea typeface="华康乾隆行楷 W7" panose="03000709000000000000" charset="-122"/>
                <a:cs typeface="Arial" panose="020B0604020202020204" pitchFamily="34" charset="0"/>
              </a:rPr>
              <a:t>Knots</a:t>
            </a:r>
            <a:endParaRPr lang="zh-CN" altLang="en-US" sz="8000" dirty="0">
              <a:solidFill>
                <a:srgbClr val="C00000"/>
              </a:solidFill>
              <a:latin typeface="Arial" panose="020B0604020202020204" pitchFamily="34" charset="0"/>
              <a:ea typeface="华康乾隆行楷 W7" panose="03000709000000000000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96256" y="5298440"/>
            <a:ext cx="173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Chen </a:t>
            </a:r>
            <a:r>
              <a:rPr lang="en-US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Zilan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Landy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" name="图片 6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60" y="1762760"/>
            <a:ext cx="1300480" cy="31597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45911" y="1194811"/>
            <a:ext cx="1111964" cy="59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00D12"/>
                </a:solidFill>
                <a:effectLst/>
                <a:uLnTx/>
                <a:uFillTx/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万字结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B00D12"/>
              </a:solidFill>
              <a:effectLst/>
              <a:uLnTx/>
              <a:uFillTx/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81512" y="1887961"/>
            <a:ext cx="34675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B00D12"/>
                </a:solidFill>
              </a:rPr>
              <a:t>“卍” </a:t>
            </a:r>
            <a:endParaRPr lang="en-US" altLang="zh-CN" sz="2400" b="1" dirty="0">
              <a:solidFill>
                <a:srgbClr val="B00D1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600" b="1" dirty="0">
              <a:solidFill>
                <a:srgbClr val="B00D1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srgbClr val="B00D12"/>
                </a:solidFill>
              </a:rPr>
              <a:t>It symbolizes the best of luck and longevity.</a:t>
            </a:r>
            <a:endParaRPr lang="zh-CN" altLang="en-US" sz="1600" b="1" dirty="0">
              <a:solidFill>
                <a:srgbClr val="B00D1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1958" y="1575898"/>
            <a:ext cx="4684776" cy="32529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74" y="1236863"/>
            <a:ext cx="554784" cy="1097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34" y="783906"/>
            <a:ext cx="3306823" cy="4387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3994212" y="5514181"/>
            <a:ext cx="6103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——</a:t>
            </a:r>
            <a:r>
              <a:rPr lang="zh-CN" altLang="en-US" dirty="0"/>
              <a:t>安阳修定寺塔基残砖上的万字结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699969" y="2238939"/>
            <a:ext cx="37135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B00D12"/>
                </a:solidFill>
              </a:rPr>
              <a:t>The sorrel knot, which is named for its shape that resembles sorrel, is also known as the Chinese bow. The edelweiss is a three-leafed herb and is considered a lucky plant. </a:t>
            </a:r>
            <a:endParaRPr lang="en-US" altLang="zh-CN" sz="1600" b="1" dirty="0">
              <a:solidFill>
                <a:srgbClr val="B00D12"/>
              </a:solidFill>
            </a:endParaRPr>
          </a:p>
          <a:p>
            <a:r>
              <a:rPr lang="en-US" altLang="zh-CN" sz="1600" b="1" dirty="0">
                <a:solidFill>
                  <a:srgbClr val="B00D12"/>
                </a:solidFill>
              </a:rPr>
              <a:t>So the knot is also called a lucky knot, which means good luck.</a:t>
            </a:r>
            <a:endParaRPr lang="zh-CN" altLang="en-US" sz="1600" b="1" dirty="0">
              <a:solidFill>
                <a:srgbClr val="B00D1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27689" y="1027252"/>
            <a:ext cx="3295686" cy="2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6699969" y="1500275"/>
            <a:ext cx="15740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B00D12"/>
                </a:solidFill>
              </a:rPr>
              <a:t>酢浆草结</a:t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7" name="半闭框 6"/>
          <p:cNvSpPr/>
          <p:nvPr/>
        </p:nvSpPr>
        <p:spPr>
          <a:xfrm rot="18900000">
            <a:off x="6090649" y="1530930"/>
            <a:ext cx="771525" cy="771525"/>
          </a:xfrm>
          <a:prstGeom prst="halfFrame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689" y="3493663"/>
            <a:ext cx="3295686" cy="2337085"/>
          </a:xfrm>
          <a:prstGeom prst="rect">
            <a:avLst/>
          </a:prstGeom>
        </p:spPr>
      </p:pic>
      <p:pic>
        <p:nvPicPr>
          <p:cNvPr id="2" name="d326a13688b99fb39baaacf27e4ae98b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7667" y="128076"/>
            <a:ext cx="3713539" cy="6601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9448" y="856096"/>
            <a:ext cx="7173103" cy="49979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14282" y="4311419"/>
            <a:ext cx="1569660" cy="1627742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《</a:t>
            </a:r>
            <a:r>
              <a:rPr lang="zh-CN" altLang="en-US" dirty="0"/>
              <a:t>宫乐图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171" y="1003905"/>
            <a:ext cx="6569656" cy="4779663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4939179" y="3728621"/>
            <a:ext cx="1156821" cy="1627741"/>
          </a:xfrm>
          <a:prstGeom prst="ellipse">
            <a:avLst/>
          </a:prstGeom>
          <a:noFill/>
          <a:ln w="28575">
            <a:solidFill>
              <a:srgbClr val="F5061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4004657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2699" y="701971"/>
            <a:ext cx="1102804" cy="2680091"/>
          </a:xfrm>
          <a:prstGeom prst="rect">
            <a:avLst/>
          </a:prstGeom>
        </p:spPr>
      </p:pic>
      <p:pic>
        <p:nvPicPr>
          <p:cNvPr id="4" name="图片 3" descr="摄图网_4004657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701970"/>
            <a:ext cx="1102805" cy="26800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493" y="337986"/>
            <a:ext cx="3649373" cy="364937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74903" y="1399998"/>
            <a:ext cx="11028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ea typeface="华康乾隆行楷 W7" panose="03000709000000000000" charset="-122"/>
              </a:rPr>
              <a:t>盘长结</a:t>
            </a:r>
            <a:endParaRPr lang="zh-CN" altLang="en-US" sz="2400" b="1" dirty="0">
              <a:solidFill>
                <a:srgbClr val="C00000"/>
              </a:solidFill>
              <a:ea typeface="华康乾隆行楷 W7" panose="03000709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06678" y="2576102"/>
            <a:ext cx="3877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B00D12"/>
                </a:solidFill>
              </a:rPr>
              <a:t>It symbolizes the origin of all things. </a:t>
            </a:r>
            <a:endParaRPr lang="zh-CN" altLang="en-US" sz="1600" b="1" dirty="0">
              <a:solidFill>
                <a:srgbClr val="B00D12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94395" y="3774068"/>
            <a:ext cx="34921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B00D12"/>
                </a:solidFill>
              </a:rPr>
              <a:t>the main knot of many variations</a:t>
            </a:r>
            <a:endParaRPr lang="zh-CN" altLang="en-US" sz="1600" b="1" dirty="0">
              <a:solidFill>
                <a:srgbClr val="B00D12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84559" y="4934598"/>
            <a:ext cx="24147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B00D12"/>
                </a:solidFill>
              </a:rPr>
              <a:t>tight </a:t>
            </a:r>
            <a:r>
              <a:rPr lang="en-US" altLang="zh-CN" sz="1600" b="1" dirty="0">
                <a:solidFill>
                  <a:srgbClr val="B00D12"/>
                </a:solidFill>
              </a:rPr>
              <a:t>and </a:t>
            </a:r>
            <a:r>
              <a:rPr lang="zh-CN" altLang="en-US" sz="1600" b="1" dirty="0">
                <a:solidFill>
                  <a:srgbClr val="B00D12"/>
                </a:solidFill>
              </a:rPr>
              <a:t>symmetr</a:t>
            </a:r>
            <a:r>
              <a:rPr lang="en-US" altLang="zh-CN" sz="1600" b="1" dirty="0" err="1">
                <a:solidFill>
                  <a:srgbClr val="B00D12"/>
                </a:solidFill>
              </a:rPr>
              <a:t>ical</a:t>
            </a:r>
            <a:r>
              <a:rPr lang="zh-CN" altLang="en-US" sz="1600" b="1" dirty="0">
                <a:solidFill>
                  <a:srgbClr val="B00D12"/>
                </a:solidFill>
              </a:rPr>
              <a:t> </a:t>
            </a:r>
            <a:endParaRPr lang="zh-CN" altLang="en-US" sz="1600" b="1" dirty="0">
              <a:solidFill>
                <a:srgbClr val="B00D12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52652" y="2969500"/>
            <a:ext cx="28360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B00D12"/>
                </a:solidFill>
              </a:rPr>
              <a:t>It is easy to be favored by the general public in terms of sense and vision.</a:t>
            </a:r>
            <a:endParaRPr lang="zh-CN" altLang="en-US" sz="1600" b="1" dirty="0">
              <a:solidFill>
                <a:srgbClr val="B00D1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8261" y="636973"/>
            <a:ext cx="5063626" cy="55840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摄图网_4005055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3298825" y="2148840"/>
            <a:ext cx="6055995" cy="2559685"/>
          </a:xfrm>
          <a:prstGeom prst="rect">
            <a:avLst/>
          </a:prstGeom>
          <a:noFill/>
        </p:spPr>
      </p:pic>
      <p:sp>
        <p:nvSpPr>
          <p:cNvPr id="10" name="文本框 9"/>
          <p:cNvSpPr txBox="1"/>
          <p:nvPr/>
        </p:nvSpPr>
        <p:spPr>
          <a:xfrm>
            <a:off x="3903980" y="3043961"/>
            <a:ext cx="48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spc="-300" dirty="0">
                <a:ln>
                  <a:noFill/>
                </a:ln>
                <a:solidFill>
                  <a:srgbClr val="C00000"/>
                </a:solidFill>
                <a:latin typeface="华康乾隆行楷 W7" panose="03000709000000000000" charset="-122"/>
                <a:ea typeface="华康乾隆行楷 W7" panose="03000709000000000000" charset="-122"/>
                <a:cs typeface="华康乾隆行楷 W7" panose="03000709000000000000" charset="-122"/>
              </a:rPr>
              <a:t>03 Craftsmanship</a:t>
            </a:r>
            <a:endParaRPr lang="zh-CN" altLang="en-US" sz="4400" b="1" spc="-300" dirty="0">
              <a:ln>
                <a:noFill/>
              </a:ln>
              <a:solidFill>
                <a:srgbClr val="C00000"/>
              </a:solidFill>
              <a:latin typeface="华康乾隆行楷 W7" panose="03000709000000000000" charset="-122"/>
              <a:ea typeface="华康乾隆行楷 W7" panose="03000709000000000000" charset="-122"/>
              <a:cs typeface="华康乾隆行楷 W7" panose="03000709000000000000" charset="-122"/>
            </a:endParaRPr>
          </a:p>
        </p:txBody>
      </p:sp>
      <p:pic>
        <p:nvPicPr>
          <p:cNvPr id="9" name="图片 8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335" y="635"/>
            <a:ext cx="1242695" cy="3020060"/>
          </a:xfrm>
          <a:prstGeom prst="rect">
            <a:avLst/>
          </a:prstGeom>
        </p:spPr>
      </p:pic>
      <p:pic>
        <p:nvPicPr>
          <p:cNvPr id="11" name="图片 10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505" y="635"/>
            <a:ext cx="1242695" cy="3020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4012031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80000">
            <a:off x="883920" y="1477010"/>
            <a:ext cx="3586480" cy="3586480"/>
          </a:xfrm>
          <a:prstGeom prst="rect">
            <a:avLst/>
          </a:prstGeom>
        </p:spPr>
      </p:pic>
      <p:pic>
        <p:nvPicPr>
          <p:cNvPr id="3" name="图片 2" descr="摄图网_401203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540000">
            <a:off x="7857490" y="1482725"/>
            <a:ext cx="3547110" cy="35471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94471" y="2529997"/>
            <a:ext cx="5289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B00D12"/>
                </a:solidFill>
              </a:rPr>
              <a:t>cord, beads, needles, tweezes, scissors, pins</a:t>
            </a:r>
            <a:endParaRPr lang="en-US" altLang="zh-CN" sz="1600" b="1" dirty="0">
              <a:solidFill>
                <a:srgbClr val="B00D12"/>
              </a:solidFill>
            </a:endParaRPr>
          </a:p>
          <a:p>
            <a:endParaRPr lang="zh-CN" altLang="en-US" sz="1200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44031" y="2069622"/>
            <a:ext cx="152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B00D12"/>
                </a:solidFill>
              </a:rPr>
              <a:t>Tools:</a:t>
            </a:r>
            <a:r>
              <a:rPr lang="zh-CN" altLang="en-US" sz="2400" b="1" dirty="0">
                <a:solidFill>
                  <a:srgbClr val="B00D12"/>
                </a:solidFill>
              </a:rPr>
              <a:t> </a:t>
            </a:r>
            <a:endParaRPr lang="en-US" altLang="zh-CN" sz="2400" b="1" dirty="0">
              <a:solidFill>
                <a:srgbClr val="B00D12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44031" y="4112895"/>
            <a:ext cx="4505584" cy="83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B00D12"/>
                </a:solidFill>
              </a:rPr>
              <a:t>Pulling, wrapping, weaving, tying, threading, adjusting</a:t>
            </a:r>
            <a:endParaRPr lang="en-US" altLang="zh-CN" sz="1600" b="1" dirty="0">
              <a:solidFill>
                <a:srgbClr val="B00D12"/>
              </a:solidFill>
            </a:endParaRPr>
          </a:p>
          <a:p>
            <a:pPr algn="r">
              <a:lnSpc>
                <a:spcPct val="150000"/>
              </a:lnSpc>
            </a:pPr>
            <a:endParaRPr lang="zh-CN" altLang="en-US" sz="1200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32955" y="3652520"/>
            <a:ext cx="1016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B00D12"/>
                </a:solidFill>
              </a:rPr>
              <a:t>Skills:</a:t>
            </a:r>
            <a:endParaRPr lang="en-US" altLang="zh-CN" sz="2400" b="1" dirty="0">
              <a:solidFill>
                <a:srgbClr val="B00D12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140200" y="3227705"/>
            <a:ext cx="4096385" cy="254000"/>
          </a:xfrm>
          <a:prstGeom prst="roundRect">
            <a:avLst/>
          </a:prstGeom>
          <a:solidFill>
            <a:srgbClr val="B00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12784" b="17526"/>
          <a:stretch>
            <a:fillRect/>
          </a:stretch>
        </p:blipFill>
        <p:spPr>
          <a:xfrm>
            <a:off x="8656652" y="293643"/>
            <a:ext cx="3299147" cy="2299199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摄图网_4005055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2698811" y="2148837"/>
            <a:ext cx="6897950" cy="2559685"/>
          </a:xfrm>
          <a:prstGeom prst="rect">
            <a:avLst/>
          </a:prstGeom>
          <a:noFill/>
        </p:spPr>
      </p:pic>
      <p:sp>
        <p:nvSpPr>
          <p:cNvPr id="10" name="文本框 9"/>
          <p:cNvSpPr txBox="1"/>
          <p:nvPr/>
        </p:nvSpPr>
        <p:spPr>
          <a:xfrm>
            <a:off x="2934452" y="3067865"/>
            <a:ext cx="6323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康乾隆行楷 W7" panose="03000709000000000000" charset="-122"/>
                <a:ea typeface="华康乾隆行楷 W7" panose="03000709000000000000" charset="-122"/>
                <a:cs typeface="华康乾隆行楷 W7" panose="03000709000000000000" charset="-122"/>
              </a:rPr>
              <a:t>04 Modern Applications </a:t>
            </a:r>
            <a:endParaRPr kumimoji="0" lang="zh-CN" altLang="en-US" sz="4400" b="1" i="0" u="none" strike="noStrike" kern="1200" cap="none" spc="-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康乾隆行楷 W7" panose="03000709000000000000" charset="-122"/>
              <a:ea typeface="华康乾隆行楷 W7" panose="03000709000000000000" charset="-122"/>
              <a:cs typeface="华康乾隆行楷 W7" panose="03000709000000000000" charset="-122"/>
            </a:endParaRPr>
          </a:p>
        </p:txBody>
      </p:sp>
      <p:pic>
        <p:nvPicPr>
          <p:cNvPr id="9" name="图片 8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335" y="635"/>
            <a:ext cx="1242695" cy="3020060"/>
          </a:xfrm>
          <a:prstGeom prst="rect">
            <a:avLst/>
          </a:prstGeom>
        </p:spPr>
      </p:pic>
      <p:pic>
        <p:nvPicPr>
          <p:cNvPr id="11" name="图片 10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505" y="635"/>
            <a:ext cx="1242695" cy="3020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237" y="1743954"/>
            <a:ext cx="4440810" cy="44408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454" y="1743953"/>
            <a:ext cx="4440811" cy="44408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85295" y="67323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B00D12"/>
                </a:solidFill>
              </a:rPr>
              <a:t>Home decoration</a:t>
            </a:r>
            <a:endParaRPr lang="zh-CN" altLang="en-US" sz="2400" b="1" dirty="0">
              <a:solidFill>
                <a:srgbClr val="B00D1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42387" y="915542"/>
            <a:ext cx="3645023" cy="558152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rgbClr val="B00D12"/>
                </a:solidFill>
                <a:latin typeface="+mn-lt"/>
                <a:ea typeface="+mn-ea"/>
                <a:cs typeface="+mn-cs"/>
              </a:rPr>
              <a:t>Fashion jewelry</a:t>
            </a:r>
            <a:br>
              <a:rPr lang="en-US" altLang="zh-CN" sz="2400" dirty="0">
                <a:solidFill>
                  <a:srgbClr val="B00D12"/>
                </a:solidFill>
                <a:latin typeface="+mn-lt"/>
                <a:ea typeface="+mn-ea"/>
                <a:cs typeface="+mn-cs"/>
              </a:rPr>
            </a:br>
            <a:endParaRPr lang="zh-CN" altLang="en-US" sz="2400" dirty="0">
              <a:solidFill>
                <a:srgbClr val="B00D1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4518" t="17052" r="5222" b="10404"/>
          <a:stretch>
            <a:fillRect/>
          </a:stretch>
        </p:blipFill>
        <p:spPr>
          <a:xfrm>
            <a:off x="799114" y="2361460"/>
            <a:ext cx="4627521" cy="2915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247" y="2361460"/>
            <a:ext cx="5275296" cy="29158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摄图网_4005055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4370705" y="1205230"/>
            <a:ext cx="3451225" cy="1458595"/>
          </a:xfrm>
          <a:prstGeom prst="rect">
            <a:avLst/>
          </a:prstGeom>
          <a:noFill/>
        </p:spPr>
      </p:pic>
      <p:sp>
        <p:nvSpPr>
          <p:cNvPr id="18" name="文本框 17"/>
          <p:cNvSpPr txBox="1"/>
          <p:nvPr/>
        </p:nvSpPr>
        <p:spPr>
          <a:xfrm>
            <a:off x="4407718" y="1477632"/>
            <a:ext cx="3375925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en-US" altLang="zh-CN" sz="4400" dirty="0">
                <a:solidFill>
                  <a:srgbClr val="C0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Contents</a:t>
            </a:r>
            <a:endParaRPr lang="en-US" altLang="zh-CN" sz="4400" dirty="0">
              <a:solidFill>
                <a:srgbClr val="C0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18305" y="1249045"/>
            <a:ext cx="75565" cy="137033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896860" y="1244600"/>
            <a:ext cx="75565" cy="137033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203401" y="3133599"/>
            <a:ext cx="77845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B00D12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1. History of Chinese Knots</a:t>
            </a:r>
            <a:endParaRPr lang="en-US" altLang="zh-CN" sz="2800" b="1" dirty="0">
              <a:solidFill>
                <a:srgbClr val="B00D12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r>
              <a:rPr lang="en-US" altLang="zh-CN" sz="2800" b="1" dirty="0">
                <a:solidFill>
                  <a:srgbClr val="B00D12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2. Types and Styles of Chinese Knots</a:t>
            </a:r>
            <a:endParaRPr lang="en-US" altLang="zh-CN" sz="2800" b="1" dirty="0">
              <a:solidFill>
                <a:srgbClr val="B00D12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r>
              <a:rPr lang="en-US" altLang="zh-CN" sz="2800" b="1" dirty="0">
                <a:solidFill>
                  <a:srgbClr val="B00D12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3. Craftsmanship of Chinese Knots</a:t>
            </a:r>
            <a:endParaRPr lang="en-US" altLang="zh-CN" sz="2800" b="1" dirty="0">
              <a:solidFill>
                <a:srgbClr val="B00D12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r>
              <a:rPr lang="en-US" altLang="zh-CN" sz="2800" b="1" dirty="0">
                <a:solidFill>
                  <a:srgbClr val="B00D12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4. Modern Applications of Chinese Knots</a:t>
            </a:r>
            <a:endParaRPr lang="en-US" altLang="zh-CN" sz="2800" b="1" dirty="0">
              <a:solidFill>
                <a:srgbClr val="B00D12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r>
              <a:rPr lang="en-US" altLang="zh-CN" sz="2800" b="1" dirty="0">
                <a:solidFill>
                  <a:srgbClr val="B00D12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5. Chinese Knots and Other Cultures</a:t>
            </a:r>
            <a:endParaRPr lang="en-US" altLang="zh-CN" sz="1400" b="1" dirty="0">
              <a:solidFill>
                <a:srgbClr val="B00D12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202185" y="374004"/>
            <a:ext cx="5757909" cy="851116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rgbClr val="B00D12"/>
                </a:solidFill>
                <a:latin typeface="+mn-lt"/>
                <a:ea typeface="+mn-ea"/>
                <a:cs typeface="+mn-cs"/>
              </a:rPr>
              <a:t>Artistic work</a:t>
            </a:r>
            <a:br>
              <a:rPr lang="en-US" altLang="zh-CN" sz="2400" dirty="0">
                <a:solidFill>
                  <a:srgbClr val="B00D12"/>
                </a:solidFill>
                <a:latin typeface="+mn-lt"/>
                <a:ea typeface="+mn-ea"/>
                <a:cs typeface="+mn-cs"/>
              </a:rPr>
            </a:br>
            <a:endParaRPr lang="zh-CN" altLang="en-US" sz="2400" dirty="0">
              <a:solidFill>
                <a:srgbClr val="B00D1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2185" y="1442666"/>
            <a:ext cx="3415499" cy="51172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7217"/>
          <a:stretch>
            <a:fillRect/>
          </a:stretch>
        </p:blipFill>
        <p:spPr>
          <a:xfrm>
            <a:off x="5442898" y="1441226"/>
            <a:ext cx="5516815" cy="51186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86775" y="547392"/>
            <a:ext cx="4310849" cy="691318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rgbClr val="B00D12"/>
                </a:solidFill>
                <a:latin typeface="+mn-lt"/>
                <a:ea typeface="+mn-ea"/>
                <a:cs typeface="+mn-cs"/>
              </a:rPr>
              <a:t>Gifts and souvenirs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8776" y="1690688"/>
            <a:ext cx="4619920" cy="46199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305" y="1690688"/>
            <a:ext cx="4619920" cy="46199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摄图网_4005055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3298825" y="2148840"/>
            <a:ext cx="6055995" cy="2559685"/>
          </a:xfrm>
          <a:prstGeom prst="rect">
            <a:avLst/>
          </a:prstGeom>
          <a:noFill/>
        </p:spPr>
      </p:pic>
      <p:sp>
        <p:nvSpPr>
          <p:cNvPr id="10" name="文本框 9"/>
          <p:cNvSpPr txBox="1"/>
          <p:nvPr/>
        </p:nvSpPr>
        <p:spPr>
          <a:xfrm>
            <a:off x="3651053" y="2705407"/>
            <a:ext cx="50979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spc="-300" dirty="0">
                <a:ln>
                  <a:noFill/>
                </a:ln>
                <a:solidFill>
                  <a:srgbClr val="C00000"/>
                </a:solidFill>
                <a:latin typeface="华康乾隆行楷 W7" panose="03000709000000000000" charset="-122"/>
                <a:ea typeface="华康乾隆行楷 W7" panose="03000709000000000000" charset="-122"/>
                <a:cs typeface="华康乾隆行楷 W7" panose="03000709000000000000" charset="-122"/>
              </a:rPr>
              <a:t>05 Chinese Knots and Other Cultures</a:t>
            </a:r>
            <a:endParaRPr lang="zh-CN" altLang="en-US" sz="4400" b="1" spc="-300" dirty="0">
              <a:ln>
                <a:noFill/>
              </a:ln>
              <a:solidFill>
                <a:srgbClr val="C00000"/>
              </a:solidFill>
              <a:latin typeface="华康乾隆行楷 W7" panose="03000709000000000000" charset="-122"/>
              <a:ea typeface="华康乾隆行楷 W7" panose="03000709000000000000" charset="-122"/>
              <a:cs typeface="华康乾隆行楷 W7" panose="03000709000000000000" charset="-122"/>
            </a:endParaRPr>
          </a:p>
        </p:txBody>
      </p:sp>
      <p:pic>
        <p:nvPicPr>
          <p:cNvPr id="9" name="图片 8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335" y="635"/>
            <a:ext cx="1242695" cy="3020060"/>
          </a:xfrm>
          <a:prstGeom prst="rect">
            <a:avLst/>
          </a:prstGeom>
        </p:spPr>
      </p:pic>
      <p:pic>
        <p:nvPicPr>
          <p:cNvPr id="11" name="图片 10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505" y="635"/>
            <a:ext cx="1242695" cy="3020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91041" y="951450"/>
            <a:ext cx="7206742" cy="1297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rgbClr val="C00000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The traditional Japanese knotting craft, which originated from the Chinese knot, was brought back to Japan by diplomats to the Tang Dynasty during the </a:t>
            </a:r>
            <a:r>
              <a:rPr lang="en-US" altLang="zh-CN" dirty="0" err="1">
                <a:solidFill>
                  <a:srgbClr val="C00000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Muromachi</a:t>
            </a:r>
            <a:r>
              <a:rPr lang="en-US" altLang="zh-CN" dirty="0">
                <a:solidFill>
                  <a:srgbClr val="C00000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 period(</a:t>
            </a:r>
            <a:r>
              <a:rPr lang="zh-CN" altLang="en-US" dirty="0">
                <a:solidFill>
                  <a:srgbClr val="C00000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室町时代</a:t>
            </a:r>
            <a:r>
              <a:rPr lang="en-US" altLang="zh-CN" dirty="0">
                <a:solidFill>
                  <a:srgbClr val="C00000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)</a:t>
            </a:r>
            <a:endParaRPr lang="zh-CN" altLang="en-US" dirty="0">
              <a:solidFill>
                <a:srgbClr val="C00000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09185" y="2404497"/>
            <a:ext cx="553998" cy="13237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C00000"/>
                </a:solidFill>
                <a:latin typeface="华康乾隆行楷 W7" panose="03000709000000000000" charset="-122"/>
                <a:ea typeface="华康乾隆行楷 W7" panose="03000709000000000000" charset="-122"/>
                <a:cs typeface="方正清刻本悦宋简体" panose="02000000000000000000" charset="-122"/>
                <a:sym typeface="+mn-ea"/>
              </a:rPr>
              <a:t>日本水引</a:t>
            </a:r>
            <a:endParaRPr lang="zh-CN" altLang="en-US" sz="2400" b="1" dirty="0">
              <a:solidFill>
                <a:srgbClr val="C00000"/>
              </a:solidFill>
              <a:latin typeface="华康乾隆行楷 W7" panose="03000709000000000000" charset="-122"/>
              <a:ea typeface="华康乾隆行楷 W7" panose="03000709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39245" y="2397114"/>
            <a:ext cx="6644005" cy="178435"/>
          </a:xfrm>
          <a:prstGeom prst="rect">
            <a:avLst/>
          </a:prstGeom>
          <a:solidFill>
            <a:srgbClr val="B00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 flipH="1">
            <a:off x="1926940" y="2846782"/>
            <a:ext cx="492443" cy="1323778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ja-JP" altLang="en-US" sz="2000" b="1" dirty="0">
                <a:solidFill>
                  <a:srgbClr val="B00D12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みずひき</a:t>
            </a:r>
            <a:endParaRPr lang="zh-CN" altLang="en-US" sz="20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20764" t="33127" r="12256" b="33883"/>
          <a:stretch>
            <a:fillRect/>
          </a:stretch>
        </p:blipFill>
        <p:spPr>
          <a:xfrm>
            <a:off x="2560178" y="2723550"/>
            <a:ext cx="2588565" cy="15888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19530" t="36551" r="6655"/>
          <a:stretch>
            <a:fillRect/>
          </a:stretch>
        </p:blipFill>
        <p:spPr>
          <a:xfrm>
            <a:off x="5354667" y="3508671"/>
            <a:ext cx="2039074" cy="175273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21713" t="25907" r="31028" b="14302"/>
          <a:stretch>
            <a:fillRect/>
          </a:stretch>
        </p:blipFill>
        <p:spPr>
          <a:xfrm>
            <a:off x="7599666" y="3019998"/>
            <a:ext cx="1939769" cy="15888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485" y="4460440"/>
            <a:ext cx="2039074" cy="135853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摄图网_4005055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4170" y="1645920"/>
            <a:ext cx="6557010" cy="3069590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4150643" y="2680920"/>
            <a:ext cx="4380797" cy="1323439"/>
          </a:xfrm>
          <a:prstGeom prst="rect">
            <a:avLst/>
          </a:prstGeom>
          <a:noFill/>
          <a:effectLst>
            <a:glow rad="63500">
              <a:srgbClr val="C00000">
                <a:alpha val="40000"/>
              </a:srgbClr>
            </a:glow>
            <a:outerShdw blurRad="50800" dist="38100" dir="2700000" algn="tl" rotWithShape="0">
              <a:srgbClr val="C00000">
                <a:alpha val="40000"/>
              </a:srgbClr>
            </a:outerShdw>
            <a:reflection blurRad="203200" stA="84000" endPos="13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C00000"/>
                </a:solidFill>
                <a:latin typeface="华康乾隆行楷 W7" panose="03000709000000000000" charset="-122"/>
                <a:ea typeface="华康乾隆行楷 W7" panose="03000709000000000000" charset="-122"/>
              </a:rPr>
              <a:t>Thanks</a:t>
            </a:r>
            <a:endParaRPr lang="en-US" altLang="zh-CN" sz="8000" dirty="0">
              <a:solidFill>
                <a:srgbClr val="C00000"/>
              </a:solidFill>
              <a:latin typeface="华康乾隆行楷 W7" panose="03000709000000000000" charset="-122"/>
              <a:ea typeface="华康乾隆行楷 W7" panose="03000709000000000000" charset="-122"/>
            </a:endParaRPr>
          </a:p>
        </p:txBody>
      </p:sp>
      <p:pic>
        <p:nvPicPr>
          <p:cNvPr id="7" name="图片 6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002" y="1432782"/>
            <a:ext cx="1300480" cy="31597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摄图网_4005055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2272681" y="2148837"/>
            <a:ext cx="8158580" cy="2636226"/>
          </a:xfrm>
          <a:prstGeom prst="rect">
            <a:avLst/>
          </a:prstGeom>
          <a:noFill/>
        </p:spPr>
      </p:pic>
      <p:sp>
        <p:nvSpPr>
          <p:cNvPr id="10" name="文本框 9"/>
          <p:cNvSpPr txBox="1"/>
          <p:nvPr/>
        </p:nvSpPr>
        <p:spPr>
          <a:xfrm>
            <a:off x="2548433" y="2874684"/>
            <a:ext cx="75567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spc="-300" dirty="0">
                <a:ln>
                  <a:noFill/>
                </a:ln>
                <a:solidFill>
                  <a:srgbClr val="C00000"/>
                </a:solidFill>
                <a:latin typeface="华康乾隆行楷 W7" panose="03000709000000000000" charset="-122"/>
                <a:ea typeface="华康乾隆行楷 W7" panose="03000709000000000000" charset="-122"/>
                <a:cs typeface="华康乾隆行楷 W7" panose="03000709000000000000" charset="-122"/>
              </a:rPr>
              <a:t>01 </a:t>
            </a:r>
            <a:r>
              <a:rPr lang="en-US" altLang="zh-CN" sz="4400" b="1" spc="-300" dirty="0">
                <a:ln>
                  <a:noFill/>
                </a:ln>
                <a:solidFill>
                  <a:srgbClr val="C00000"/>
                </a:solidFill>
                <a:latin typeface="华康乾隆行楷 W7" panose="03000709000000000000" charset="-122"/>
                <a:ea typeface="华康乾隆行楷 W7" panose="03000709000000000000" charset="-122"/>
                <a:cs typeface="华康乾隆行楷 W7" panose="03000709000000000000" charset="-122"/>
              </a:rPr>
              <a:t>History of Chinese Knots</a:t>
            </a:r>
            <a:endParaRPr lang="zh-CN" altLang="en-US" sz="6600" b="1" spc="-300" dirty="0">
              <a:ln>
                <a:noFill/>
              </a:ln>
              <a:solidFill>
                <a:srgbClr val="C00000"/>
              </a:solidFill>
              <a:latin typeface="华康乾隆行楷 W7" panose="03000709000000000000" charset="-122"/>
              <a:ea typeface="华康乾隆行楷 W7" panose="03000709000000000000" charset="-122"/>
              <a:cs typeface="华康乾隆行楷 W7" panose="03000709000000000000" charset="-122"/>
            </a:endParaRPr>
          </a:p>
        </p:txBody>
      </p:sp>
      <p:pic>
        <p:nvPicPr>
          <p:cNvPr id="9" name="图片 8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335" y="635"/>
            <a:ext cx="1242695" cy="3020060"/>
          </a:xfrm>
          <a:prstGeom prst="rect">
            <a:avLst/>
          </a:prstGeom>
        </p:spPr>
      </p:pic>
      <p:pic>
        <p:nvPicPr>
          <p:cNvPr id="11" name="图片 10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505" y="635"/>
            <a:ext cx="1242695" cy="3020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4016320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0190" y="674370"/>
            <a:ext cx="4070985" cy="40709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06858" y="1796415"/>
            <a:ext cx="2452697" cy="200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b="1" dirty="0">
                <a:solidFill>
                  <a:srgbClr val="B00D12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The Chinese knot is a unique Chinese folk hand-knotted ornament, which was originally used in the Paleolithic era for sewing and tying knots.</a:t>
            </a:r>
            <a:endParaRPr lang="zh-CN" altLang="en-US" sz="1400" b="1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30424" y="2248197"/>
            <a:ext cx="112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方正清刻本悦宋简体" panose="02000000000000000000" charset="-122"/>
                <a:sym typeface="+mn-ea"/>
              </a:rPr>
              <a:t>origin</a:t>
            </a:r>
            <a:endParaRPr lang="zh-CN" altLang="en-US" sz="2400" dirty="0">
              <a:solidFill>
                <a:srgbClr val="C00000"/>
              </a:solidFill>
              <a:latin typeface="Segoe UI Black" panose="020B0A02040204020203" pitchFamily="34" charset="0"/>
              <a:ea typeface="华康乾隆行楷 W7" panose="03000709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08904" y="1796415"/>
            <a:ext cx="2750832" cy="200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b="1" dirty="0">
                <a:solidFill>
                  <a:srgbClr val="B00D12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The knots began in the ancient ancestors of the rope to remember things - there was no writing in the ancient times, and the rope was knotted to remember things. </a:t>
            </a:r>
            <a:endParaRPr lang="zh-CN" altLang="en-US" sz="1400" b="1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47096" y="4919585"/>
            <a:ext cx="5296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B00D12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Later, it was extended to the Han Dynasty‘s ritual notation.</a:t>
            </a:r>
            <a:endParaRPr lang="en-US" altLang="zh-CN" sz="1400" b="1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  <a:p>
            <a:r>
              <a:rPr lang="zh-CN" altLang="en-US" sz="1400" b="1" dirty="0">
                <a:solidFill>
                  <a:srgbClr val="B00D12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东汉郑</a:t>
            </a:r>
            <a:r>
              <a:rPr lang="zh-CN" altLang="en-US" sz="1400" b="1" dirty="0">
                <a:solidFill>
                  <a:srgbClr val="B00D12"/>
                </a:solidFill>
                <a:sym typeface="+mn-ea"/>
              </a:rPr>
              <a:t>玄在</a:t>
            </a:r>
            <a:r>
              <a:rPr lang="en-US" altLang="zh-CN" sz="1400" b="1" dirty="0">
                <a:solidFill>
                  <a:srgbClr val="B00D12"/>
                </a:solidFill>
                <a:ea typeface="思源黑体旧字形 Light" panose="020B0300000000000000" charset="-128"/>
                <a:sym typeface="+mn-ea"/>
              </a:rPr>
              <a:t>《</a:t>
            </a:r>
            <a:r>
              <a:rPr lang="zh-CN" altLang="en-US" sz="1400" b="1" dirty="0">
                <a:solidFill>
                  <a:srgbClr val="B00D12"/>
                </a:solidFill>
                <a:sym typeface="+mn-ea"/>
              </a:rPr>
              <a:t>周易注</a:t>
            </a:r>
            <a:r>
              <a:rPr lang="en-US" altLang="zh-CN" sz="1400" b="1" dirty="0">
                <a:solidFill>
                  <a:srgbClr val="B00D12"/>
                </a:solidFill>
                <a:ea typeface="思源黑体旧字形 Light" panose="020B0300000000000000" charset="-128"/>
                <a:sym typeface="+mn-ea"/>
              </a:rPr>
              <a:t>》</a:t>
            </a:r>
            <a:r>
              <a:rPr lang="zh-CN" altLang="en-US" sz="1400" b="1" dirty="0">
                <a:solidFill>
                  <a:srgbClr val="B00D12"/>
                </a:solidFill>
                <a:sym typeface="+mn-ea"/>
              </a:rPr>
              <a:t>中道：“结绳为约，事大，大结其绳；事小，小结其绳。”</a:t>
            </a:r>
            <a:endParaRPr lang="zh-CN" altLang="en-US" sz="1400" b="1" dirty="0">
              <a:solidFill>
                <a:srgbClr val="B00D12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08904" y="3808552"/>
            <a:ext cx="2750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B00D12"/>
                </a:solidFill>
              </a:rPr>
              <a:t>据</a:t>
            </a:r>
            <a:r>
              <a:rPr lang="en-US" altLang="zh-CN" sz="1400" b="1" dirty="0">
                <a:solidFill>
                  <a:srgbClr val="B00D12"/>
                </a:solidFill>
                <a:ea typeface="思源黑体旧字形 Light" panose="020B0300000000000000" charset="-128"/>
              </a:rPr>
              <a:t>《</a:t>
            </a:r>
            <a:r>
              <a:rPr lang="zh-CN" altLang="en-US" sz="1400" b="1" dirty="0">
                <a:solidFill>
                  <a:srgbClr val="B00D12"/>
                </a:solidFill>
              </a:rPr>
              <a:t>易</a:t>
            </a:r>
            <a:r>
              <a:rPr lang="en-US" altLang="zh-CN" sz="1400" b="1" dirty="0">
                <a:solidFill>
                  <a:srgbClr val="B00D12"/>
                </a:solidFill>
                <a:ea typeface="思源黑体旧字形 Light" panose="020B0300000000000000" charset="-128"/>
              </a:rPr>
              <a:t>·</a:t>
            </a:r>
            <a:r>
              <a:rPr lang="zh-CN" altLang="en-US" sz="1400" b="1" dirty="0">
                <a:solidFill>
                  <a:srgbClr val="B00D12"/>
                </a:solidFill>
              </a:rPr>
              <a:t>系辞</a:t>
            </a:r>
            <a:r>
              <a:rPr lang="en-US" altLang="zh-CN" sz="1400" b="1" dirty="0">
                <a:solidFill>
                  <a:srgbClr val="B00D12"/>
                </a:solidFill>
                <a:ea typeface="思源黑体旧字形 Light" panose="020B0300000000000000" charset="-128"/>
              </a:rPr>
              <a:t>》</a:t>
            </a:r>
            <a:r>
              <a:rPr lang="zh-CN" altLang="en-US" sz="1400" b="1" dirty="0">
                <a:solidFill>
                  <a:srgbClr val="B00D12"/>
                </a:solidFill>
              </a:rPr>
              <a:t>载：“上古结绳而治，后世圣人易之以书目契。”</a:t>
            </a:r>
            <a:endParaRPr lang="zh-CN" altLang="en-US" sz="1400" b="1" dirty="0">
              <a:solidFill>
                <a:srgbClr val="B00D12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291" y="4363084"/>
            <a:ext cx="1147445" cy="10043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350" y="4070162"/>
            <a:ext cx="1599015" cy="146663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4013050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800000">
            <a:off x="7010132" y="1102360"/>
            <a:ext cx="4380230" cy="43802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10510" y="1817370"/>
            <a:ext cx="44291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B00D12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In the Tang and Song dynasties (618 – 1279): period of the beginning </a:t>
            </a:r>
            <a:endParaRPr lang="en-US" altLang="zh-CN" sz="1400" b="1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B00D12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In the Ming and Qing dynasties (1368 – 1911): flourishing period</a:t>
            </a:r>
            <a:endParaRPr lang="zh-CN" altLang="en-US" sz="1400" b="1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10460" y="1666240"/>
            <a:ext cx="248285" cy="1457325"/>
          </a:xfrm>
          <a:prstGeom prst="rect">
            <a:avLst/>
          </a:prstGeom>
          <a:solidFill>
            <a:srgbClr val="C00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810510" y="3232031"/>
            <a:ext cx="569544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B00D12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Modern times: inheritance, innovation, and dissemination</a:t>
            </a:r>
            <a:endParaRPr lang="en-US" altLang="zh-CN" sz="1400" b="1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  <a:p>
            <a:endParaRPr lang="zh-CN" altLang="en-US" sz="1000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31808" y="1370398"/>
            <a:ext cx="6103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B00D12"/>
                </a:solidFill>
              </a:rPr>
              <a:t>Decoration 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摄图网_4005055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3298825" y="2148840"/>
            <a:ext cx="6055995" cy="2559685"/>
          </a:xfrm>
          <a:prstGeom prst="rect">
            <a:avLst/>
          </a:prstGeom>
          <a:noFill/>
        </p:spPr>
      </p:pic>
      <p:sp>
        <p:nvSpPr>
          <p:cNvPr id="10" name="文本框 9"/>
          <p:cNvSpPr txBox="1"/>
          <p:nvPr/>
        </p:nvSpPr>
        <p:spPr>
          <a:xfrm>
            <a:off x="3568471" y="3020695"/>
            <a:ext cx="5516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spc="-300" dirty="0">
                <a:ln>
                  <a:noFill/>
                </a:ln>
                <a:solidFill>
                  <a:srgbClr val="C00000"/>
                </a:solidFill>
                <a:latin typeface="华康乾隆行楷 W7" panose="03000709000000000000" charset="-122"/>
                <a:ea typeface="华康乾隆行楷 W7" panose="03000709000000000000" charset="-122"/>
                <a:cs typeface="华康乾隆行楷 W7" panose="03000709000000000000" charset="-122"/>
              </a:rPr>
              <a:t>02 Types and Styles</a:t>
            </a:r>
            <a:endParaRPr lang="zh-CN" altLang="en-US" sz="4400" b="1" spc="-300" dirty="0">
              <a:ln>
                <a:noFill/>
              </a:ln>
              <a:solidFill>
                <a:srgbClr val="C00000"/>
              </a:solidFill>
              <a:latin typeface="华康乾隆行楷 W7" panose="03000709000000000000" charset="-122"/>
              <a:ea typeface="华康乾隆行楷 W7" panose="03000709000000000000" charset="-122"/>
              <a:cs typeface="华康乾隆行楷 W7" panose="03000709000000000000" charset="-122"/>
            </a:endParaRPr>
          </a:p>
        </p:txBody>
      </p:sp>
      <p:pic>
        <p:nvPicPr>
          <p:cNvPr id="9" name="图片 8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335" y="635"/>
            <a:ext cx="1242695" cy="3020060"/>
          </a:xfrm>
          <a:prstGeom prst="rect">
            <a:avLst/>
          </a:prstGeom>
        </p:spPr>
      </p:pic>
      <p:pic>
        <p:nvPicPr>
          <p:cNvPr id="11" name="图片 10" descr="摄图网_400465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505" y="635"/>
            <a:ext cx="1242695" cy="3020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690726" y="1024706"/>
            <a:ext cx="2336800" cy="34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PingFang SC"/>
              </a:rPr>
              <a:t>just like two copper cash </a:t>
            </a:r>
            <a:endParaRPr lang="zh-CN" altLang="en-US" sz="1200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00417" y="2136394"/>
            <a:ext cx="4325680" cy="426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b="1" dirty="0">
                <a:solidFill>
                  <a:srgbClr val="B00D12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Symbolizing “good things come in pairs”.</a:t>
            </a:r>
            <a:endParaRPr lang="zh-CN" altLang="en-US" sz="1600" b="1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0726" y="1477586"/>
            <a:ext cx="4100857" cy="390282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00416" y="2859613"/>
            <a:ext cx="432568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 </a:t>
            </a:r>
            <a:r>
              <a:rPr lang="zh-CN" altLang="en-US" sz="1600" b="1" dirty="0">
                <a:solidFill>
                  <a:srgbClr val="B00D12"/>
                </a:solidFill>
              </a:rPr>
              <a:t>In ancient times, </a:t>
            </a:r>
            <a:r>
              <a:rPr lang="en-US" altLang="zh-CN" sz="1600" b="1" dirty="0">
                <a:solidFill>
                  <a:srgbClr val="B00D12"/>
                </a:solidFill>
              </a:rPr>
              <a:t>“</a:t>
            </a:r>
            <a:r>
              <a:rPr lang="zh-CN" altLang="en-US" sz="1600" b="1" dirty="0">
                <a:solidFill>
                  <a:srgbClr val="B00D12"/>
                </a:solidFill>
              </a:rPr>
              <a:t>钱</a:t>
            </a:r>
            <a:r>
              <a:rPr lang="en-US" altLang="zh-CN" sz="1600" b="1" dirty="0">
                <a:solidFill>
                  <a:srgbClr val="B00D12"/>
                </a:solidFill>
              </a:rPr>
              <a:t>”</a:t>
            </a:r>
            <a:r>
              <a:rPr lang="zh-CN" altLang="en-US" sz="1600" b="1" dirty="0">
                <a:solidFill>
                  <a:srgbClr val="B00D12"/>
                </a:solidFill>
              </a:rPr>
              <a:t> was also </a:t>
            </a:r>
            <a:r>
              <a:rPr lang="en-US" altLang="zh-CN" sz="1600" b="1" dirty="0">
                <a:solidFill>
                  <a:srgbClr val="B00D12"/>
                </a:solidFill>
              </a:rPr>
              <a:t>called “</a:t>
            </a:r>
            <a:r>
              <a:rPr lang="zh-CN" altLang="en-US" sz="1600" b="1" dirty="0">
                <a:solidFill>
                  <a:srgbClr val="B00D12"/>
                </a:solidFill>
              </a:rPr>
              <a:t>泉</a:t>
            </a:r>
            <a:r>
              <a:rPr lang="en-US" altLang="zh-CN" sz="1600" b="1" dirty="0">
                <a:solidFill>
                  <a:srgbClr val="B00D12"/>
                </a:solidFill>
              </a:rPr>
              <a:t>”</a:t>
            </a:r>
            <a:r>
              <a:rPr lang="zh-CN" altLang="en-US" sz="1600" b="1" dirty="0">
                <a:solidFill>
                  <a:srgbClr val="B00D12"/>
                </a:solidFill>
              </a:rPr>
              <a:t>, which is the same </a:t>
            </a:r>
            <a:r>
              <a:rPr lang="en-US" altLang="zh-CN" sz="1600" b="1" dirty="0">
                <a:solidFill>
                  <a:srgbClr val="B00D12"/>
                </a:solidFill>
              </a:rPr>
              <a:t>sound</a:t>
            </a:r>
            <a:r>
              <a:rPr lang="zh-CN" altLang="en-US" sz="1600" b="1" dirty="0">
                <a:solidFill>
                  <a:srgbClr val="B00D12"/>
                </a:solidFill>
              </a:rPr>
              <a:t> as </a:t>
            </a:r>
            <a:r>
              <a:rPr lang="en-US" altLang="zh-CN" sz="1600" b="1" dirty="0">
                <a:solidFill>
                  <a:srgbClr val="B00D12"/>
                </a:solidFill>
              </a:rPr>
              <a:t>“</a:t>
            </a:r>
            <a:r>
              <a:rPr lang="zh-CN" altLang="en-US" sz="1600" b="1" dirty="0">
                <a:solidFill>
                  <a:srgbClr val="B00D12"/>
                </a:solidFill>
              </a:rPr>
              <a:t>全</a:t>
            </a:r>
            <a:r>
              <a:rPr lang="en-US" altLang="zh-CN" sz="1600" b="1" dirty="0">
                <a:solidFill>
                  <a:srgbClr val="B00D12"/>
                </a:solidFill>
              </a:rPr>
              <a:t>”</a:t>
            </a:r>
            <a:r>
              <a:rPr lang="zh-CN" altLang="en-US" sz="1600" b="1" dirty="0">
                <a:solidFill>
                  <a:srgbClr val="B00D12"/>
                </a:solidFill>
              </a:rPr>
              <a:t>, and can symbolize “Double Perfection”.</a:t>
            </a:r>
            <a:endParaRPr lang="zh-CN" altLang="en-US" sz="1600" b="1" dirty="0">
              <a:solidFill>
                <a:srgbClr val="B00D1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679" y="2136394"/>
            <a:ext cx="2478561" cy="1615771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366510" y="1467729"/>
            <a:ext cx="3592195" cy="153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b="1" dirty="0">
                <a:solidFill>
                  <a:srgbClr val="B00D12"/>
                </a:solidFill>
                <a:latin typeface="思源黑体旧字形 Light" panose="020B0300000000000000" charset="-128"/>
                <a:ea typeface="思源黑体旧字形 Light" panose="020B0300000000000000" charset="-128"/>
                <a:cs typeface="方正清刻本悦宋简体" panose="02000000000000000000" charset="-122"/>
                <a:sym typeface="+mn-ea"/>
              </a:rPr>
              <a:t>It is often used as a button for clothing. Button knot is not only used on clothes, but also as a decorative knot.</a:t>
            </a:r>
            <a:endParaRPr lang="zh-CN" altLang="en-US" sz="1600" b="1" dirty="0">
              <a:solidFill>
                <a:srgbClr val="B00D12"/>
              </a:solidFill>
              <a:latin typeface="思源黑体旧字形 Light" panose="020B0300000000000000" charset="-128"/>
              <a:ea typeface="思源黑体旧字形 Light" panose="020B0300000000000000" charset="-128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7" name="半闭框 6"/>
          <p:cNvSpPr/>
          <p:nvPr/>
        </p:nvSpPr>
        <p:spPr>
          <a:xfrm rot="18900000">
            <a:off x="5895340" y="1596390"/>
            <a:ext cx="771525" cy="771525"/>
          </a:xfrm>
          <a:prstGeom prst="halfFrame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" name="图片 8" descr="摄图网_4001825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89664" y="-32064"/>
            <a:ext cx="2125345" cy="16700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5284" t="-2866" r="-5284" b="2866"/>
          <a:stretch>
            <a:fillRect/>
          </a:stretch>
        </p:blipFill>
        <p:spPr>
          <a:xfrm>
            <a:off x="1524000" y="1222899"/>
            <a:ext cx="3882170" cy="2316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139" y="3429000"/>
            <a:ext cx="2941468" cy="22061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b="31005"/>
          <a:stretch>
            <a:fillRect/>
          </a:stretch>
        </p:blipFill>
        <p:spPr>
          <a:xfrm>
            <a:off x="8382092" y="3429000"/>
            <a:ext cx="2427348" cy="22061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5670" y="569728"/>
            <a:ext cx="7620660" cy="571854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5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2107</Words>
  <Application>WPS 演示</Application>
  <PresentationFormat>宽屏</PresentationFormat>
  <Paragraphs>103</Paragraphs>
  <Slides>24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华康乾隆行楷 W7</vt:lpstr>
      <vt:lpstr>UD Digi Kyokasho NP-B</vt:lpstr>
      <vt:lpstr>Yu Gothic UI Semibold</vt:lpstr>
      <vt:lpstr>思源黑体旧字形 Light</vt:lpstr>
      <vt:lpstr>黑体</vt:lpstr>
      <vt:lpstr>方正清刻本悦宋简体</vt:lpstr>
      <vt:lpstr>Segoe UI Black</vt:lpstr>
      <vt:lpstr>PingFang SC</vt:lpstr>
      <vt:lpstr>Segoe Print</vt:lpstr>
      <vt:lpstr>等线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landy735@outlook.com</dc:creator>
  <cp:lastModifiedBy>北之零年</cp:lastModifiedBy>
  <cp:revision>3</cp:revision>
  <dcterms:created xsi:type="dcterms:W3CDTF">2024-10-31T11:31:00Z</dcterms:created>
  <dcterms:modified xsi:type="dcterms:W3CDTF">2024-11-01T05:02:07Z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3F274A37173A4F3CA074FF056150D448_12</vt:lpwstr>
  </property>
  <property fmtid="{D5CDD505-2E9C-101B-9397-08002B2CF9AE}" pid="3" name="KSOProductBuildVer">
    <vt:lpwstr>2052-12.1.0.18608</vt:lpwstr>
  </property>
</Properties>
</file>