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82" r:id="rId4"/>
    <p:sldId id="346" r:id="rId5"/>
    <p:sldId id="330" r:id="rId6"/>
    <p:sldId id="329" r:id="rId7"/>
    <p:sldId id="339" r:id="rId8"/>
    <p:sldId id="331" r:id="rId9"/>
    <p:sldId id="260" r:id="rId10"/>
    <p:sldId id="272" r:id="rId11"/>
    <p:sldId id="333" r:id="rId12"/>
    <p:sldId id="265" r:id="rId13"/>
    <p:sldId id="335" r:id="rId14"/>
    <p:sldId id="338" r:id="rId15"/>
    <p:sldId id="261" r:id="rId16"/>
    <p:sldId id="270" r:id="rId17"/>
    <p:sldId id="310" r:id="rId18"/>
    <p:sldId id="311" r:id="rId19"/>
    <p:sldId id="340" r:id="rId20"/>
    <p:sldId id="341" r:id="rId21"/>
    <p:sldId id="308" r:id="rId22"/>
    <p:sldId id="345" r:id="rId23"/>
    <p:sldId id="283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3A2"/>
    <a:srgbClr val="1C4885"/>
    <a:srgbClr val="123260"/>
    <a:srgbClr val="E7EBEF"/>
    <a:srgbClr val="488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95" d="100"/>
          <a:sy n="95" d="100"/>
        </p:scale>
        <p:origin x="221" y="58"/>
      </p:cViewPr>
      <p:guideLst>
        <p:guide orient="horz" pos="20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E287C50-B37F-38B2-8925-055C60052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A024F4-8391-0210-A059-E39B115D0F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D9D13-655E-4F75-9B50-BB6BC4AE895B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B4A135-53CD-8839-E54C-95DE1FEDE0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57BAB4-26B1-B1A5-8CE6-2F7E437E2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2FBC-21A8-4D70-B7BC-76AB19EF1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56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BCB5CCC-2AF4-4750-940C-1D9BFD50EE4A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6E5102C-B5D4-43E5-AF16-3760D6DF518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57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20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11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BFA2-F7B1-499A-A0B7-FC15F9227E6B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3FEE-A315-4C3A-A34C-E769B602E5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33BC-6486-41DE-977C-8030CCC61116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1436-0B17-4DA7-8B39-A7E33EE52C5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梯形 4"/>
          <p:cNvSpPr/>
          <p:nvPr userDrawn="1"/>
        </p:nvSpPr>
        <p:spPr>
          <a:xfrm>
            <a:off x="-128270" y="454025"/>
            <a:ext cx="493395" cy="446405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2275" y="884555"/>
            <a:ext cx="1134745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7" name="图片 6" descr="校门校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8520" y="10795"/>
            <a:ext cx="1989455" cy="1120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33BC-6486-41DE-977C-8030CCC61116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1436-0B17-4DA7-8B39-A7E33EE52C5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梯形 4"/>
          <p:cNvSpPr/>
          <p:nvPr userDrawn="1"/>
        </p:nvSpPr>
        <p:spPr>
          <a:xfrm>
            <a:off x="-128270" y="454025"/>
            <a:ext cx="493395" cy="446405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2275" y="884555"/>
            <a:ext cx="1134745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7" name="图片 6" descr="校门校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8520" y="10795"/>
            <a:ext cx="1989455" cy="1120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2150-9D3E-4636-BDF6-7746A18BAB3B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DD4C-CD7C-478F-9C32-70CD24F1A5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54DB-0895-4424-8859-330C925DE0AF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14CB-5F33-4D72-ACE4-C5DA30DA73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ECBE-784B-4FC1-A99A-3EE8854DA3C6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18D-FDE6-4A7E-96BE-305A143306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4398-CA28-4830-A6FB-EFA15DE935B5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5842-DE51-45A1-8AE9-F5019D2F46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6162-A4BD-4FB2-9321-D2F498D1EE7F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55DB-F8BB-4C76-AEB3-5F2C7011E9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3DEF-7D5B-4925-8484-CE30531DCDDD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215D-B9D9-499B-A1AF-F3895A48A1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DF7-4850-48DE-972C-9D03AA05BE20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474B-729F-451A-987B-A75AFDC096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E320-408D-401A-9E41-B8599A856669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499C-394C-4B8D-BC0A-F12198D9D2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74D0-853F-4736-9AB9-108B3163EB7E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D4D9-6EEF-44B9-BC6D-8AD356EB58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33BC-6486-41DE-977C-8030CCC61116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1436-0B17-4DA7-8B39-A7E33EE52C5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梯形 4"/>
          <p:cNvSpPr/>
          <p:nvPr userDrawn="1"/>
        </p:nvSpPr>
        <p:spPr>
          <a:xfrm>
            <a:off x="-128270" y="454025"/>
            <a:ext cx="493395" cy="446405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2275" y="884555"/>
            <a:ext cx="1134745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7" name="图片 6" descr="校门校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8520" y="10795"/>
            <a:ext cx="1989455" cy="1120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33BC-6486-41DE-977C-8030CCC61116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1436-0B17-4DA7-8B39-A7E33EE52C5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梯形 4"/>
          <p:cNvSpPr/>
          <p:nvPr userDrawn="1"/>
        </p:nvSpPr>
        <p:spPr>
          <a:xfrm>
            <a:off x="-128270" y="454025"/>
            <a:ext cx="493395" cy="446405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2275" y="884555"/>
            <a:ext cx="1134745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7" name="图片 6" descr="校门校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8520" y="10795"/>
            <a:ext cx="1989455" cy="1120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33BC-6486-41DE-977C-8030CCC61116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1436-0B17-4DA7-8B39-A7E33EE52C5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梯形 4"/>
          <p:cNvSpPr/>
          <p:nvPr userDrawn="1"/>
        </p:nvSpPr>
        <p:spPr>
          <a:xfrm>
            <a:off x="-128270" y="454025"/>
            <a:ext cx="493395" cy="446405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2275" y="884555"/>
            <a:ext cx="1134745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7" name="图片 6" descr="校门校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8520" y="10795"/>
            <a:ext cx="1989455" cy="11201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30A8F769-CEF5-4894-A661-602D16F7AECF}" type="datetimeFigureOut">
              <a:rPr lang="zh-CN" altLang="en-US"/>
              <a:t>2022/10/21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CB0A8459-2DDB-47F0-AFCD-238B9C9CCB4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校门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995" y="-103505"/>
            <a:ext cx="12365990" cy="69615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45895" y="3409315"/>
            <a:ext cx="840676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spc="600">
                <a:solidFill>
                  <a:schemeClr val="bg1"/>
                </a:solidFill>
                <a:uFillTx/>
                <a:latin typeface="+mj-lt"/>
                <a:cs typeface="+mj-lt"/>
              </a:rPr>
              <a:t>HUNAN NORMAL UNIVERSITY THESIS DEFENSE PPT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477645" y="3232050"/>
            <a:ext cx="8693150" cy="1524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文本框 12"/>
          <p:cNvSpPr txBox="1"/>
          <p:nvPr/>
        </p:nvSpPr>
        <p:spPr>
          <a:xfrm>
            <a:off x="3613150" y="4359275"/>
            <a:ext cx="278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Speaker</a:t>
            </a:r>
            <a:r>
              <a:rPr lang="zh-CN" altLang="en-US" sz="2800" dirty="0">
                <a:solidFill>
                  <a:schemeClr val="bg1"/>
                </a:solidFill>
              </a:rPr>
              <a:t>：</a:t>
            </a:r>
            <a:r>
              <a:rPr lang="en-US" altLang="zh-CN" sz="2800" dirty="0">
                <a:solidFill>
                  <a:schemeClr val="bg1"/>
                </a:solidFill>
              </a:rPr>
              <a:t>Qi </a:t>
            </a:r>
            <a:r>
              <a:rPr lang="en-US" altLang="zh-CN" sz="2800" dirty="0" err="1">
                <a:solidFill>
                  <a:schemeClr val="bg1"/>
                </a:solidFill>
              </a:rPr>
              <a:t>Yixin</a:t>
            </a:r>
            <a:endParaRPr lang="en-US" altLang="zh-CN" sz="2800" dirty="0">
              <a:solidFill>
                <a:schemeClr val="bg1"/>
              </a:solidFill>
              <a:latin typeface="Arial" panose="020B060402020209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68720" y="4359275"/>
            <a:ext cx="5845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  Major</a:t>
            </a:r>
            <a:r>
              <a:rPr lang="zh-CN" altLang="en-US" sz="2800" dirty="0">
                <a:solidFill>
                  <a:schemeClr val="bg1"/>
                </a:solidFill>
              </a:rPr>
              <a:t>：</a:t>
            </a:r>
            <a:r>
              <a:rPr lang="en-US" altLang="zh-CN" sz="2800" dirty="0">
                <a:solidFill>
                  <a:schemeClr val="bg1"/>
                </a:solidFill>
              </a:rPr>
              <a:t>Written Translation in English</a:t>
            </a:r>
            <a:endParaRPr lang="zh-CN" altLang="en-US" sz="2800" dirty="0">
              <a:solidFill>
                <a:schemeClr val="bg1"/>
              </a:solidFill>
              <a:latin typeface="Arial" panose="020B0604020202090204" pitchFamily="34" charset="0"/>
            </a:endParaRPr>
          </a:p>
        </p:txBody>
      </p:sp>
      <p:sp>
        <p:nvSpPr>
          <p:cNvPr id="15" name="剪去对角的矩形 14"/>
          <p:cNvSpPr/>
          <p:nvPr/>
        </p:nvSpPr>
        <p:spPr>
          <a:xfrm>
            <a:off x="2936287" y="4371677"/>
            <a:ext cx="9177808" cy="559435"/>
          </a:xfrm>
          <a:prstGeom prst="snip2Diag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" name="图片 16" descr="校门校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660" y="5787390"/>
            <a:ext cx="1995170" cy="112268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29C0995-1266-8134-AEB5-94B8541EEC94}"/>
              </a:ext>
            </a:extLst>
          </p:cNvPr>
          <p:cNvSpPr txBox="1"/>
          <p:nvPr/>
        </p:nvSpPr>
        <p:spPr>
          <a:xfrm>
            <a:off x="1327847" y="2130643"/>
            <a:ext cx="8155847" cy="120032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7200" dirty="0" err="1">
                <a:solidFill>
                  <a:schemeClr val="bg1"/>
                </a:solidFill>
              </a:rPr>
              <a:t>Rhetorics</a:t>
            </a:r>
            <a:r>
              <a:rPr lang="en-US" altLang="zh-CN" sz="7200" dirty="0">
                <a:solidFill>
                  <a:schemeClr val="bg1"/>
                </a:solidFill>
              </a:rPr>
              <a:t> in China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오른쪽 화살표 216"/>
          <p:cNvSpPr>
            <a:spLocks noChangeArrowheads="1"/>
          </p:cNvSpPr>
          <p:nvPr/>
        </p:nvSpPr>
        <p:spPr bwMode="auto">
          <a:xfrm>
            <a:off x="2781300" y="2462213"/>
            <a:ext cx="1785938" cy="1266825"/>
          </a:xfrm>
          <a:prstGeom prst="rightArrow">
            <a:avLst>
              <a:gd name="adj1" fmla="val 55935"/>
              <a:gd name="adj2" fmla="val 50001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90204" pitchFamily="34" charset="0"/>
              <a:ea typeface="Malgun Gothic" pitchFamily="34" charset="-127"/>
              <a:sym typeface="Arial" panose="020B0604020202090204" pitchFamily="34" charset="0"/>
            </a:endParaRPr>
          </a:p>
        </p:txBody>
      </p:sp>
      <p:sp>
        <p:nvSpPr>
          <p:cNvPr id="30725" name="오른쪽 화살표 218"/>
          <p:cNvSpPr>
            <a:spLocks noChangeArrowheads="1"/>
          </p:cNvSpPr>
          <p:nvPr/>
        </p:nvSpPr>
        <p:spPr bwMode="auto">
          <a:xfrm flipH="1">
            <a:off x="7758113" y="2462213"/>
            <a:ext cx="1893887" cy="1266825"/>
          </a:xfrm>
          <a:prstGeom prst="rightArrow">
            <a:avLst>
              <a:gd name="adj1" fmla="val 55935"/>
              <a:gd name="adj2" fmla="val 50068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90204" pitchFamily="34" charset="0"/>
              <a:ea typeface="Malgun Gothic" pitchFamily="34" charset="-127"/>
              <a:sym typeface="Arial" panose="020B0604020202090204" pitchFamily="34" charset="0"/>
            </a:endParaRPr>
          </a:p>
        </p:txBody>
      </p:sp>
      <p:sp>
        <p:nvSpPr>
          <p:cNvPr id="30726" name="타원 219"/>
          <p:cNvSpPr>
            <a:spLocks noChangeArrowheads="1"/>
          </p:cNvSpPr>
          <p:nvPr/>
        </p:nvSpPr>
        <p:spPr bwMode="auto">
          <a:xfrm>
            <a:off x="9420225" y="2393950"/>
            <a:ext cx="1273175" cy="12747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90204" pitchFamily="34" charset="0"/>
              <a:ea typeface="Malgun Gothic" pitchFamily="34" charset="-127"/>
              <a:sym typeface="Arial" panose="020B0604020202090204" pitchFamily="34" charset="0"/>
            </a:endParaRPr>
          </a:p>
        </p:txBody>
      </p:sp>
      <p:sp>
        <p:nvSpPr>
          <p:cNvPr id="30727" name="막힌 원호 127"/>
          <p:cNvSpPr/>
          <p:nvPr/>
        </p:nvSpPr>
        <p:spPr bwMode="auto">
          <a:xfrm rot="-5400000">
            <a:off x="4937919" y="1926432"/>
            <a:ext cx="2370137" cy="2368550"/>
          </a:xfrm>
          <a:custGeom>
            <a:avLst/>
            <a:gdLst>
              <a:gd name="T0" fmla="*/ 0 w 2369150"/>
              <a:gd name="T1" fmla="*/ 1182468 h 2369152"/>
              <a:gd name="T2" fmla="*/ 0 w 2369150"/>
              <a:gd name="T3" fmla="*/ 1182468 h 2369152"/>
              <a:gd name="T4" fmla="*/ 1188035 w 2369150"/>
              <a:gd name="T5" fmla="*/ 0 h 2369152"/>
              <a:gd name="T6" fmla="*/ 2376066 w 2369150"/>
              <a:gd name="T7" fmla="*/ 1182467 h 2369152"/>
              <a:gd name="T8" fmla="*/ 1915657 w 2369150"/>
              <a:gd name="T9" fmla="*/ 1182467 h 2369152"/>
              <a:gd name="T10" fmla="*/ 1915656 w 2369150"/>
              <a:gd name="T11" fmla="*/ 1182467 h 2369152"/>
              <a:gd name="T12" fmla="*/ 1188035 w 2369150"/>
              <a:gd name="T13" fmla="*/ 458252 h 2369152"/>
              <a:gd name="T14" fmla="*/ 460410 w 2369150"/>
              <a:gd name="T15" fmla="*/ 1182468 h 2369152"/>
              <a:gd name="T16" fmla="*/ 0 w 2369150"/>
              <a:gd name="T17" fmla="*/ 1182468 h 2369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9150"/>
              <a:gd name="T28" fmla="*/ 0 h 2369152"/>
              <a:gd name="T29" fmla="*/ 2369150 w 2369150"/>
              <a:gd name="T30" fmla="*/ 1184575 h 2369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9150" h="2369152">
                <a:moveTo>
                  <a:pt x="0" y="1184575"/>
                </a:moveTo>
                <a:lnTo>
                  <a:pt x="0" y="1184575"/>
                </a:lnTo>
                <a:cubicBezTo>
                  <a:pt x="0" y="530352"/>
                  <a:pt x="530352" y="0"/>
                  <a:pt x="1184575" y="0"/>
                </a:cubicBezTo>
                <a:cubicBezTo>
                  <a:pt x="1838796" y="0"/>
                  <a:pt x="2369148" y="530351"/>
                  <a:pt x="2369149" y="1184574"/>
                </a:cubicBezTo>
                <a:lnTo>
                  <a:pt x="1910080" y="1184574"/>
                </a:lnTo>
                <a:lnTo>
                  <a:pt x="1910079" y="1184574"/>
                </a:lnTo>
                <a:cubicBezTo>
                  <a:pt x="1910078" y="783888"/>
                  <a:pt x="1585259" y="459070"/>
                  <a:pt x="1184575" y="459070"/>
                </a:cubicBezTo>
                <a:cubicBezTo>
                  <a:pt x="783890" y="459070"/>
                  <a:pt x="459070" y="783889"/>
                  <a:pt x="459070" y="1184575"/>
                </a:cubicBezTo>
                <a:lnTo>
                  <a:pt x="0" y="1184575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45000"/>
                </a:srgbClr>
              </a:gs>
              <a:gs pos="50000">
                <a:srgbClr val="FFFFFF">
                  <a:alpha val="225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8" name="타원 217"/>
          <p:cNvSpPr>
            <a:spLocks noChangeArrowheads="1"/>
          </p:cNvSpPr>
          <p:nvPr/>
        </p:nvSpPr>
        <p:spPr bwMode="auto">
          <a:xfrm>
            <a:off x="1624013" y="2457450"/>
            <a:ext cx="1273175" cy="12747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90204" pitchFamily="34" charset="0"/>
              <a:ea typeface="Malgun Gothic" pitchFamily="34" charset="-127"/>
              <a:sym typeface="Arial" panose="020B0604020202090204" pitchFamily="34" charset="0"/>
            </a:endParaRPr>
          </a:p>
        </p:txBody>
      </p:sp>
      <p:sp>
        <p:nvSpPr>
          <p:cNvPr id="30729" name="막힌 원호 225"/>
          <p:cNvSpPr/>
          <p:nvPr/>
        </p:nvSpPr>
        <p:spPr bwMode="auto">
          <a:xfrm rot="5400000">
            <a:off x="4925218" y="1847057"/>
            <a:ext cx="2436813" cy="2444750"/>
          </a:xfrm>
          <a:custGeom>
            <a:avLst/>
            <a:gdLst>
              <a:gd name="T0" fmla="*/ 7 w 2436720"/>
              <a:gd name="T1" fmla="*/ 1228078 h 2444258"/>
              <a:gd name="T2" fmla="*/ 7 w 2436720"/>
              <a:gd name="T3" fmla="*/ 1228077 h 2444258"/>
              <a:gd name="T4" fmla="*/ 0 w 2436720"/>
              <a:gd name="T5" fmla="*/ 1223851 h 2444258"/>
              <a:gd name="T6" fmla="*/ 1218689 w 2436720"/>
              <a:gd name="T7" fmla="*/ 0 h 2444258"/>
              <a:gd name="T8" fmla="*/ 2437291 w 2436720"/>
              <a:gd name="T9" fmla="*/ 1209912 h 2444258"/>
              <a:gd name="T10" fmla="*/ 1965107 w 2436720"/>
              <a:gd name="T11" fmla="*/ 1215314 h 2444258"/>
              <a:gd name="T12" fmla="*/ 1965106 w 2436720"/>
              <a:gd name="T13" fmla="*/ 1215314 h 2444258"/>
              <a:gd name="T14" fmla="*/ 1218689 w 2436720"/>
              <a:gd name="T15" fmla="*/ 472755 h 2444258"/>
              <a:gd name="T16" fmla="*/ 472216 w 2436720"/>
              <a:gd name="T17" fmla="*/ 1223851 h 2444258"/>
              <a:gd name="T18" fmla="*/ 472220 w 2436720"/>
              <a:gd name="T19" fmla="*/ 1226443 h 2444258"/>
              <a:gd name="T20" fmla="*/ 7 w 2436720"/>
              <a:gd name="T21" fmla="*/ 1228078 h 2444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36720"/>
              <a:gd name="T34" fmla="*/ 0 h 2444258"/>
              <a:gd name="T35" fmla="*/ 2436641 w 2436720"/>
              <a:gd name="T36" fmla="*/ 1226349 h 2444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36720" h="2444258">
                <a:moveTo>
                  <a:pt x="7" y="1226349"/>
                </a:moveTo>
                <a:lnTo>
                  <a:pt x="7" y="1226348"/>
                </a:lnTo>
                <a:cubicBezTo>
                  <a:pt x="2" y="1224942"/>
                  <a:pt x="0" y="1223535"/>
                  <a:pt x="0" y="1222129"/>
                </a:cubicBezTo>
                <a:cubicBezTo>
                  <a:pt x="0" y="547165"/>
                  <a:pt x="545478" y="0"/>
                  <a:pt x="1218360" y="0"/>
                </a:cubicBezTo>
                <a:cubicBezTo>
                  <a:pt x="1885829" y="0"/>
                  <a:pt x="2429039" y="538720"/>
                  <a:pt x="2436640" y="1208211"/>
                </a:cubicBezTo>
                <a:lnTo>
                  <a:pt x="1964582" y="1213604"/>
                </a:lnTo>
                <a:lnTo>
                  <a:pt x="1964581" y="1213604"/>
                </a:lnTo>
                <a:cubicBezTo>
                  <a:pt x="1959934" y="802720"/>
                  <a:pt x="1627204" y="472090"/>
                  <a:pt x="1218360" y="472090"/>
                </a:cubicBezTo>
                <a:cubicBezTo>
                  <a:pt x="806206" y="472090"/>
                  <a:pt x="472090" y="807893"/>
                  <a:pt x="472090" y="1222129"/>
                </a:cubicBezTo>
                <a:cubicBezTo>
                  <a:pt x="472090" y="1222990"/>
                  <a:pt x="472091" y="1223852"/>
                  <a:pt x="472094" y="1224714"/>
                </a:cubicBezTo>
                <a:lnTo>
                  <a:pt x="7" y="1226349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0" name="막힌 원호 224"/>
          <p:cNvSpPr/>
          <p:nvPr/>
        </p:nvSpPr>
        <p:spPr bwMode="auto">
          <a:xfrm rot="-5400000">
            <a:off x="4925219" y="1853406"/>
            <a:ext cx="2444750" cy="2446338"/>
          </a:xfrm>
          <a:custGeom>
            <a:avLst/>
            <a:gdLst>
              <a:gd name="T0" fmla="*/ 132 w 2444256"/>
              <a:gd name="T1" fmla="*/ 1247513 h 2444258"/>
              <a:gd name="T2" fmla="*/ 132 w 2444256"/>
              <a:gd name="T3" fmla="*/ 1247512 h 2444258"/>
              <a:gd name="T4" fmla="*/ 0 w 2444256"/>
              <a:gd name="T5" fmla="*/ 1229428 h 2444258"/>
              <a:gd name="T6" fmla="*/ 1223857 w 2444256"/>
              <a:gd name="T7" fmla="*/ 0 h 2444258"/>
              <a:gd name="T8" fmla="*/ 2447702 w 2444256"/>
              <a:gd name="T9" fmla="*/ 1223823 h 2444258"/>
              <a:gd name="T10" fmla="*/ 1974297 w 2444256"/>
              <a:gd name="T11" fmla="*/ 1225992 h 2444258"/>
              <a:gd name="T12" fmla="*/ 1974297 w 2444256"/>
              <a:gd name="T13" fmla="*/ 1225991 h 2444258"/>
              <a:gd name="T14" fmla="*/ 1223858 w 2444256"/>
              <a:gd name="T15" fmla="*/ 475567 h 2444258"/>
              <a:gd name="T16" fmla="*/ 473417 w 2444256"/>
              <a:gd name="T17" fmla="*/ 1229428 h 2444258"/>
              <a:gd name="T18" fmla="*/ 473498 w 2444256"/>
              <a:gd name="T19" fmla="*/ 1240516 h 2444258"/>
              <a:gd name="T20" fmla="*/ 132 w 2444256"/>
              <a:gd name="T21" fmla="*/ 1247513 h 2444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44256"/>
              <a:gd name="T34" fmla="*/ 0 h 2444258"/>
              <a:gd name="T35" fmla="*/ 2444243 w 2444256"/>
              <a:gd name="T36" fmla="*/ 1240107 h 2444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44256" h="2444258">
                <a:moveTo>
                  <a:pt x="132" y="1240107"/>
                </a:moveTo>
                <a:lnTo>
                  <a:pt x="132" y="1240106"/>
                </a:lnTo>
                <a:cubicBezTo>
                  <a:pt x="44" y="1234114"/>
                  <a:pt x="0" y="1228121"/>
                  <a:pt x="0" y="1222129"/>
                </a:cubicBezTo>
                <a:cubicBezTo>
                  <a:pt x="0" y="547165"/>
                  <a:pt x="547165" y="0"/>
                  <a:pt x="1222128" y="0"/>
                </a:cubicBezTo>
                <a:cubicBezTo>
                  <a:pt x="1894916" y="0"/>
                  <a:pt x="2441176" y="543776"/>
                  <a:pt x="2444243" y="1216557"/>
                </a:cubicBezTo>
                <a:lnTo>
                  <a:pt x="1971505" y="1218713"/>
                </a:lnTo>
                <a:lnTo>
                  <a:pt x="1971505" y="1218712"/>
                </a:lnTo>
                <a:cubicBezTo>
                  <a:pt x="1969624" y="806176"/>
                  <a:pt x="1634668" y="472744"/>
                  <a:pt x="1222129" y="472744"/>
                </a:cubicBezTo>
                <a:cubicBezTo>
                  <a:pt x="808255" y="472744"/>
                  <a:pt x="472745" y="808255"/>
                  <a:pt x="472745" y="1222129"/>
                </a:cubicBezTo>
                <a:cubicBezTo>
                  <a:pt x="472745" y="1225803"/>
                  <a:pt x="472772" y="1229478"/>
                  <a:pt x="472826" y="1233152"/>
                </a:cubicBezTo>
                <a:lnTo>
                  <a:pt x="132" y="1240107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1" name="矩形 11"/>
          <p:cNvSpPr>
            <a:spLocks noChangeArrowheads="1"/>
          </p:cNvSpPr>
          <p:nvPr/>
        </p:nvSpPr>
        <p:spPr bwMode="auto">
          <a:xfrm>
            <a:off x="1150541" y="3987672"/>
            <a:ext cx="3493294" cy="131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rhetoric (methods, skills, or law)</a:t>
            </a:r>
          </a:p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。</a:t>
            </a:r>
            <a:endParaRPr lang="en-US" sz="1400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30733" name="矩形 13"/>
          <p:cNvSpPr>
            <a:spLocks noChangeArrowheads="1"/>
          </p:cNvSpPr>
          <p:nvPr/>
        </p:nvSpPr>
        <p:spPr bwMode="auto">
          <a:xfrm>
            <a:off x="7982345" y="3900707"/>
            <a:ext cx="4114008" cy="202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rhetorical activity (people's </a:t>
            </a:r>
            <a:r>
              <a:rPr lang="en-US" altLang="zh-CN" sz="280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understanding and description </a:t>
            </a:r>
            <a:r>
              <a:rPr lang="en-US" altLang="zh-CN" sz="2800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of something)</a:t>
            </a:r>
          </a:p>
        </p:txBody>
      </p:sp>
      <p:sp>
        <p:nvSpPr>
          <p:cNvPr id="21519" name="TextBox 13"/>
          <p:cNvSpPr txBox="1">
            <a:spLocks noChangeArrowheads="1"/>
          </p:cNvSpPr>
          <p:nvPr/>
        </p:nvSpPr>
        <p:spPr bwMode="auto">
          <a:xfrm>
            <a:off x="1574006" y="2830353"/>
            <a:ext cx="13731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noun</a:t>
            </a:r>
            <a:endParaRPr lang="en-US" sz="3200" b="1" dirty="0">
              <a:solidFill>
                <a:srgbClr val="FFFFFF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21520" name="TextBox 13"/>
          <p:cNvSpPr txBox="1">
            <a:spLocks noChangeArrowheads="1"/>
          </p:cNvSpPr>
          <p:nvPr/>
        </p:nvSpPr>
        <p:spPr bwMode="auto">
          <a:xfrm>
            <a:off x="9352756" y="2815887"/>
            <a:ext cx="1373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verb</a:t>
            </a:r>
            <a:endParaRPr lang="en-US" sz="2800" b="1" dirty="0">
              <a:solidFill>
                <a:srgbClr val="FFFFFF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3AC53D-D3D2-4EFB-A155-9CDD90E67004}"/>
              </a:ext>
            </a:extLst>
          </p:cNvPr>
          <p:cNvSpPr txBox="1"/>
          <p:nvPr/>
        </p:nvSpPr>
        <p:spPr>
          <a:xfrm>
            <a:off x="5305424" y="2548880"/>
            <a:ext cx="1676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2663A2"/>
                </a:solidFill>
              </a:rPr>
              <a:t>two usages </a:t>
            </a:r>
            <a:endParaRPr lang="zh-CN" altLang="en-US" sz="3200" dirty="0">
              <a:solidFill>
                <a:srgbClr val="2663A2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BE2906-2CA1-7956-6A24-6355DD9B9023}"/>
              </a:ext>
            </a:extLst>
          </p:cNvPr>
          <p:cNvSpPr txBox="1"/>
          <p:nvPr/>
        </p:nvSpPr>
        <p:spPr>
          <a:xfrm>
            <a:off x="5612898" y="4618693"/>
            <a:ext cx="1753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</a:rPr>
              <a:t>xiu</a:t>
            </a:r>
            <a:r>
              <a:rPr lang="en-US" altLang="zh-CN" sz="3200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</a:rPr>
              <a:t> ci</a:t>
            </a:r>
            <a:endParaRPr lang="zh-CN" altLang="en-US" sz="3200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1CE537-4695-2F51-E8C7-E1AF030739BD}"/>
              </a:ext>
            </a:extLst>
          </p:cNvPr>
          <p:cNvSpPr txBox="1"/>
          <p:nvPr/>
        </p:nvSpPr>
        <p:spPr>
          <a:xfrm>
            <a:off x="505954" y="172271"/>
            <a:ext cx="6160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What is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81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autoUpdateAnimBg="0"/>
      <p:bldP spid="215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D126D79-42DB-F7A4-917D-02E023158CB6}"/>
              </a:ext>
            </a:extLst>
          </p:cNvPr>
          <p:cNvSpPr txBox="1"/>
          <p:nvPr/>
        </p:nvSpPr>
        <p:spPr>
          <a:xfrm>
            <a:off x="542925" y="1474619"/>
            <a:ext cx="1175385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1C4885"/>
                </a:solidFill>
              </a:rPr>
              <a:t>Rhetoric: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rgbClr val="1C4885"/>
                </a:solidFill>
              </a:rPr>
              <a:t>improving the effect of language expression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rgbClr val="1C4885"/>
                </a:solidFill>
              </a:rPr>
              <a:t>expressing the same meaning in language in many different ways </a:t>
            </a:r>
          </a:p>
          <a:p>
            <a:endParaRPr lang="en-US" altLang="zh-CN" sz="3600" dirty="0">
              <a:solidFill>
                <a:srgbClr val="1C4885"/>
              </a:solidFill>
            </a:endParaRPr>
          </a:p>
          <a:p>
            <a:endParaRPr lang="en-US" altLang="zh-CN" sz="2800" dirty="0">
              <a:solidFill>
                <a:srgbClr val="1C4885"/>
              </a:solidFill>
            </a:endParaRPr>
          </a:p>
          <a:p>
            <a:r>
              <a:rPr lang="en-US" altLang="zh-CN" sz="3600" dirty="0">
                <a:solidFill>
                  <a:srgbClr val="1C4885"/>
                </a:solidFill>
              </a:rPr>
              <a:t>For example:</a:t>
            </a:r>
          </a:p>
          <a:p>
            <a:r>
              <a:rPr lang="en-US" altLang="zh-CN" sz="2800" dirty="0">
                <a:solidFill>
                  <a:srgbClr val="1C4885"/>
                </a:solidFill>
              </a:rPr>
              <a:t>   She is very beautiful.(beautiful/handsome/good-looking/pretty/gorgeous)</a:t>
            </a:r>
          </a:p>
          <a:p>
            <a:endParaRPr lang="en-US" altLang="zh-CN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79B88F-4D6B-8BCE-21DE-E1FF786C1925}"/>
              </a:ext>
            </a:extLst>
          </p:cNvPr>
          <p:cNvSpPr txBox="1"/>
          <p:nvPr/>
        </p:nvSpPr>
        <p:spPr>
          <a:xfrm>
            <a:off x="505954" y="172271"/>
            <a:ext cx="6160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What is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042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C329CBE6-472E-3CD5-C5D5-7737FC5B3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3846749"/>
            <a:ext cx="3971924" cy="2223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id-ID" altLang="en-US" sz="1800" dirty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031074" y="3846749"/>
            <a:ext cx="3794125" cy="2223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id-ID" altLang="en-US" sz="1800" dirty="0">
              <a:solidFill>
                <a:srgbClr val="FFFFFF"/>
              </a:solidFill>
            </a:endParaRP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8928100" y="3066956"/>
            <a:ext cx="23383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200" dirty="0" err="1">
                <a:solidFill>
                  <a:srgbClr val="1C4885"/>
                </a:solidFill>
                <a:sym typeface="Arial" panose="020B0604020202090204" pitchFamily="34" charset="0"/>
              </a:rPr>
              <a:t>Rhetorics</a:t>
            </a:r>
            <a:endParaRPr lang="en-US" altLang="zh-CN" sz="3200" dirty="0">
              <a:solidFill>
                <a:srgbClr val="1C4885"/>
              </a:solidFill>
              <a:sym typeface="Arial" panose="020B0604020202090204" pitchFamily="34" charset="0"/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4592050" y="3066957"/>
            <a:ext cx="23383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200" dirty="0">
                <a:solidFill>
                  <a:srgbClr val="1C4885"/>
                </a:solidFill>
                <a:sym typeface="Arial" panose="020B0604020202090204" pitchFamily="34" charset="0"/>
              </a:rPr>
              <a:t>rhetoric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92AB5C-65E7-D2C9-23BE-07177916D3A5}"/>
              </a:ext>
            </a:extLst>
          </p:cNvPr>
          <p:cNvSpPr txBox="1"/>
          <p:nvPr/>
        </p:nvSpPr>
        <p:spPr>
          <a:xfrm>
            <a:off x="2072900" y="1759100"/>
            <a:ext cx="8133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1C4885"/>
                </a:solidFill>
              </a:rPr>
              <a:t>Differentiation of three different concepts</a:t>
            </a:r>
            <a:endParaRPr lang="zh-CN" altLang="en-US" sz="3600" dirty="0">
              <a:solidFill>
                <a:srgbClr val="1C4885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632CB9-FB6A-9130-91A3-2F05ECB16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88" y="3823144"/>
            <a:ext cx="3682992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id-ID" altLang="en-US" sz="3200" dirty="0">
              <a:solidFill>
                <a:srgbClr val="FFFFFF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571C4EA-B6BB-E29A-6EAD-A4C1AC249D45}"/>
              </a:ext>
            </a:extLst>
          </p:cNvPr>
          <p:cNvSpPr txBox="1"/>
          <p:nvPr/>
        </p:nvSpPr>
        <p:spPr>
          <a:xfrm>
            <a:off x="101602" y="3823145"/>
            <a:ext cx="37163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1C4885"/>
                </a:solidFill>
              </a:rPr>
              <a:t>an activity to </a:t>
            </a:r>
            <a:r>
              <a:rPr lang="en-US" altLang="zh-CN" sz="2800" dirty="0">
                <a:solidFill>
                  <a:srgbClr val="FF0000"/>
                </a:solidFill>
              </a:rPr>
              <a:t>express thoughts and feelings </a:t>
            </a:r>
            <a:r>
              <a:rPr lang="en-US" altLang="zh-CN" sz="2800" dirty="0">
                <a:solidFill>
                  <a:srgbClr val="1C4885"/>
                </a:solidFill>
              </a:rPr>
              <a:t>with language;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1C4885"/>
                </a:solidFill>
              </a:rPr>
              <a:t>specific, complex and changeable.</a:t>
            </a:r>
            <a:endParaRPr lang="zh-CN" altLang="en-US" sz="2800" dirty="0">
              <a:solidFill>
                <a:srgbClr val="1C4885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076C2F-44EA-6BD6-ED93-03A17D13F414}"/>
              </a:ext>
            </a:extLst>
          </p:cNvPr>
          <p:cNvSpPr txBox="1"/>
          <p:nvPr/>
        </p:nvSpPr>
        <p:spPr>
          <a:xfrm>
            <a:off x="4009634" y="3826763"/>
            <a:ext cx="33448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1C4885"/>
                </a:solidFill>
              </a:rPr>
              <a:t>rules: </a:t>
            </a:r>
            <a:r>
              <a:rPr lang="en-US" altLang="zh-CN" sz="2800" dirty="0">
                <a:solidFill>
                  <a:srgbClr val="FF0000"/>
                </a:solidFill>
              </a:rPr>
              <a:t>common and stable</a:t>
            </a:r>
            <a:r>
              <a:rPr lang="en-US" altLang="zh-CN" sz="2800" dirty="0">
                <a:solidFill>
                  <a:srgbClr val="1C4885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1C4885"/>
                </a:solidFill>
              </a:rPr>
              <a:t>not being changed by the subjective will of individuals.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1F959A-5377-2AD6-0528-5418BE8E1C6E}"/>
              </a:ext>
            </a:extLst>
          </p:cNvPr>
          <p:cNvSpPr txBox="1"/>
          <p:nvPr/>
        </p:nvSpPr>
        <p:spPr>
          <a:xfrm>
            <a:off x="8174038" y="3846749"/>
            <a:ext cx="40639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1C4885"/>
                </a:solidFill>
              </a:rPr>
              <a:t>a language science, an </a:t>
            </a:r>
            <a:r>
              <a:rPr lang="en-US" altLang="zh-CN" sz="2800" dirty="0">
                <a:solidFill>
                  <a:srgbClr val="FF0000"/>
                </a:solidFill>
              </a:rPr>
              <a:t>independent discipline</a:t>
            </a:r>
            <a:r>
              <a:rPr lang="en-US" altLang="zh-CN" sz="2800" dirty="0">
                <a:solidFill>
                  <a:srgbClr val="1C4885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1C4885"/>
                </a:solidFill>
              </a:rPr>
              <a:t>improving the effect of </a:t>
            </a:r>
            <a:r>
              <a:rPr lang="en-US" altLang="zh-CN" sz="2800" dirty="0">
                <a:solidFill>
                  <a:srgbClr val="FF0000"/>
                </a:solidFill>
              </a:rPr>
              <a:t>language expression</a:t>
            </a:r>
            <a:r>
              <a:rPr lang="en-US" altLang="zh-CN" sz="2800" dirty="0">
                <a:solidFill>
                  <a:srgbClr val="1C4885"/>
                </a:solidFill>
              </a:rPr>
              <a:t>, is a part of linguistics. </a:t>
            </a:r>
            <a:endParaRPr lang="zh-CN" altLang="en-US" sz="2800" dirty="0">
              <a:solidFill>
                <a:srgbClr val="1C4885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C86CA28-E68D-2BD1-80D4-480B7EC19C56}"/>
              </a:ext>
            </a:extLst>
          </p:cNvPr>
          <p:cNvSpPr txBox="1"/>
          <p:nvPr/>
        </p:nvSpPr>
        <p:spPr>
          <a:xfrm>
            <a:off x="421496" y="3034856"/>
            <a:ext cx="3417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C4885"/>
                </a:solidFill>
              </a:rPr>
              <a:t>rhetoric activities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4A21A0-99A7-0E2F-6E94-F4394A20795B}"/>
              </a:ext>
            </a:extLst>
          </p:cNvPr>
          <p:cNvSpPr txBox="1"/>
          <p:nvPr/>
        </p:nvSpPr>
        <p:spPr>
          <a:xfrm>
            <a:off x="505954" y="172271"/>
            <a:ext cx="6160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What is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42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CF4FBA0-DA70-B531-D1FA-334107A08646}"/>
              </a:ext>
            </a:extLst>
          </p:cNvPr>
          <p:cNvSpPr txBox="1"/>
          <p:nvPr/>
        </p:nvSpPr>
        <p:spPr>
          <a:xfrm>
            <a:off x="692554" y="1643095"/>
            <a:ext cx="5174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C4885"/>
                </a:solidFill>
              </a:rPr>
              <a:t>The Object of Research:</a:t>
            </a:r>
            <a:endParaRPr lang="zh-CN" altLang="en-US" sz="3200" dirty="0">
              <a:solidFill>
                <a:srgbClr val="1C4885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F115A42-06F8-A581-9CBF-F3BE15D74B6D}"/>
              </a:ext>
            </a:extLst>
          </p:cNvPr>
          <p:cNvSpPr txBox="1"/>
          <p:nvPr/>
        </p:nvSpPr>
        <p:spPr>
          <a:xfrm>
            <a:off x="1619597" y="2423428"/>
            <a:ext cx="91627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1C4885"/>
                </a:solidFill>
              </a:rPr>
              <a:t>studying </a:t>
            </a:r>
            <a:r>
              <a:rPr lang="en-US" altLang="zh-CN" sz="2800" dirty="0">
                <a:solidFill>
                  <a:srgbClr val="FF0000"/>
                </a:solidFill>
              </a:rPr>
              <a:t>linguistic problems </a:t>
            </a:r>
            <a:r>
              <a:rPr lang="en-US" altLang="zh-CN" sz="2800" dirty="0">
                <a:solidFill>
                  <a:srgbClr val="1C4885"/>
                </a:solidFill>
              </a:rPr>
              <a:t>in communication activities</a:t>
            </a:r>
            <a:r>
              <a:rPr lang="zh-CN" altLang="en-US" sz="2800" dirty="0">
                <a:solidFill>
                  <a:srgbClr val="1C4885"/>
                </a:solidFill>
              </a:rPr>
              <a:t>；</a:t>
            </a:r>
            <a:endParaRPr lang="en-US" altLang="zh-CN" sz="2800" dirty="0">
              <a:solidFill>
                <a:srgbClr val="1C488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1C4885"/>
                </a:solidFill>
              </a:rPr>
              <a:t>improving the </a:t>
            </a:r>
            <a:r>
              <a:rPr lang="en-US" altLang="zh-CN" sz="2800" dirty="0">
                <a:solidFill>
                  <a:srgbClr val="FF0000"/>
                </a:solidFill>
              </a:rPr>
              <a:t>expression effect</a:t>
            </a:r>
            <a:r>
              <a:rPr lang="en-US" altLang="zh-CN" sz="2800" dirty="0">
                <a:solidFill>
                  <a:srgbClr val="1C4885"/>
                </a:solidFill>
              </a:rPr>
              <a:t>.</a:t>
            </a:r>
            <a:endParaRPr lang="zh-CN" altLang="en-US" sz="2800" dirty="0">
              <a:solidFill>
                <a:srgbClr val="1C4885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C93D20-3DD3-FFDC-FDA9-7ABA50B7A8DD}"/>
              </a:ext>
            </a:extLst>
          </p:cNvPr>
          <p:cNvSpPr txBox="1"/>
          <p:nvPr/>
        </p:nvSpPr>
        <p:spPr>
          <a:xfrm>
            <a:off x="1619597" y="4822269"/>
            <a:ext cx="972502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1C4885"/>
                </a:solidFill>
              </a:rPr>
              <a:t>seeking something </a:t>
            </a:r>
            <a:r>
              <a:rPr lang="en-US" altLang="zh-CN" sz="2800" dirty="0">
                <a:solidFill>
                  <a:srgbClr val="FF0000"/>
                </a:solidFill>
              </a:rPr>
              <a:t>regular</a:t>
            </a:r>
            <a:r>
              <a:rPr lang="en-US" altLang="zh-CN" sz="2800" dirty="0">
                <a:solidFill>
                  <a:srgbClr val="1C4885"/>
                </a:solidFill>
              </a:rPr>
              <a:t> from the </a:t>
            </a:r>
            <a:r>
              <a:rPr lang="en-US" altLang="zh-CN" sz="2800" dirty="0">
                <a:solidFill>
                  <a:srgbClr val="FF0000"/>
                </a:solidFill>
              </a:rPr>
              <a:t>phenomena of language</a:t>
            </a:r>
            <a:r>
              <a:rPr lang="en-US" altLang="zh-CN" sz="2800" dirty="0">
                <a:solidFill>
                  <a:srgbClr val="1C4885"/>
                </a:solidFill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1C4885"/>
                </a:solidFill>
              </a:rPr>
              <a:t>increasing the </a:t>
            </a:r>
            <a:r>
              <a:rPr lang="en-US" altLang="zh-CN" sz="2800" dirty="0">
                <a:solidFill>
                  <a:srgbClr val="FF0000"/>
                </a:solidFill>
              </a:rPr>
              <a:t>effect of language expression</a:t>
            </a:r>
            <a:r>
              <a:rPr lang="en-US" altLang="zh-CN" sz="2800" dirty="0">
                <a:solidFill>
                  <a:srgbClr val="1C4885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1C4885"/>
                </a:solidFill>
              </a:rPr>
              <a:t>establishing a </a:t>
            </a:r>
            <a:r>
              <a:rPr lang="en-US" altLang="zh-CN" sz="2800" dirty="0">
                <a:solidFill>
                  <a:srgbClr val="FF0000"/>
                </a:solidFill>
              </a:rPr>
              <a:t>system of regular rules</a:t>
            </a:r>
            <a:r>
              <a:rPr lang="en-US" altLang="zh-CN" sz="2800" dirty="0">
                <a:solidFill>
                  <a:srgbClr val="1C4885"/>
                </a:solidFill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C0DEDD-8C3A-96D1-DC5E-CA2168679CD5}"/>
              </a:ext>
            </a:extLst>
          </p:cNvPr>
          <p:cNvSpPr txBox="1"/>
          <p:nvPr/>
        </p:nvSpPr>
        <p:spPr>
          <a:xfrm>
            <a:off x="692554" y="4350649"/>
            <a:ext cx="6157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C4885"/>
                </a:solidFill>
              </a:rPr>
              <a:t>The Task of Research:</a:t>
            </a:r>
            <a:endParaRPr lang="zh-CN" altLang="en-US" sz="3200" dirty="0">
              <a:solidFill>
                <a:srgbClr val="1C4885"/>
              </a:solidFill>
            </a:endParaRP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EEC50FC7-E236-BCED-FA17-098015971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597" y="5166597"/>
            <a:ext cx="9162704" cy="1224678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  <p:sp>
        <p:nvSpPr>
          <p:cNvPr id="9" name="矩形 31">
            <a:extLst>
              <a:ext uri="{FF2B5EF4-FFF2-40B4-BE49-F238E27FC236}">
                <a16:creationId xmlns:a16="http://schemas.microsoft.com/office/drawing/2014/main" id="{6E95F738-F5B0-CB99-E932-C48C6C9FD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597" y="2456702"/>
            <a:ext cx="9162704" cy="1318445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04EAB5A-DF6A-E237-08C2-2433F6793E0B}"/>
              </a:ext>
            </a:extLst>
          </p:cNvPr>
          <p:cNvSpPr txBox="1"/>
          <p:nvPr/>
        </p:nvSpPr>
        <p:spPr>
          <a:xfrm>
            <a:off x="505954" y="172271"/>
            <a:ext cx="6160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What is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672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F086179-D3FB-D9EE-838B-2F7B9981132E}"/>
              </a:ext>
            </a:extLst>
          </p:cNvPr>
          <p:cNvSpPr txBox="1"/>
          <p:nvPr/>
        </p:nvSpPr>
        <p:spPr>
          <a:xfrm>
            <a:off x="324351" y="1559913"/>
            <a:ext cx="6160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C4885"/>
                </a:solidFill>
              </a:rPr>
              <a:t>The scope of rhetoric research: </a:t>
            </a:r>
            <a:endParaRPr lang="zh-CN" altLang="en-US" sz="3200" dirty="0">
              <a:solidFill>
                <a:srgbClr val="1C4885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BF53DF-A6E8-F092-3EDB-84AE6E0EFA5A}"/>
              </a:ext>
            </a:extLst>
          </p:cNvPr>
          <p:cNvSpPr txBox="1"/>
          <p:nvPr/>
        </p:nvSpPr>
        <p:spPr>
          <a:xfrm>
            <a:off x="1380121" y="2890928"/>
            <a:ext cx="90211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altLang="zh-CN" sz="2800" dirty="0">
                <a:solidFill>
                  <a:srgbClr val="1C4885"/>
                </a:solidFill>
              </a:rPr>
              <a:t>bringing the whole process of </a:t>
            </a:r>
            <a:r>
              <a:rPr lang="en-US" altLang="zh-CN" sz="2800" dirty="0">
                <a:solidFill>
                  <a:srgbClr val="FF0000"/>
                </a:solidFill>
              </a:rPr>
              <a:t>speaking and writing </a:t>
            </a:r>
            <a:r>
              <a:rPr lang="en-US" altLang="zh-CN" sz="2800" dirty="0">
                <a:solidFill>
                  <a:srgbClr val="1C4885"/>
                </a:solidFill>
              </a:rPr>
              <a:t>into rhetoric (the title, materials, strategies and chapters of articles,)</a:t>
            </a:r>
            <a:r>
              <a:rPr lang="zh-CN" altLang="en-US" sz="2800" dirty="0">
                <a:solidFill>
                  <a:srgbClr val="1C4885"/>
                </a:solidFill>
              </a:rPr>
              <a:t>；</a:t>
            </a:r>
            <a:endParaRPr lang="en-US" altLang="zh-CN" sz="2800" dirty="0">
              <a:solidFill>
                <a:srgbClr val="1C4885"/>
              </a:solidFill>
            </a:endParaRPr>
          </a:p>
          <a:p>
            <a:pPr marL="342900" indent="-342900">
              <a:buAutoNum type="alphaLcPeriod"/>
            </a:pPr>
            <a:r>
              <a:rPr lang="en-US" altLang="zh-CN" sz="2800" dirty="0">
                <a:solidFill>
                  <a:srgbClr val="1C4885"/>
                </a:solidFill>
              </a:rPr>
              <a:t>understanding  rhetoric as merely </a:t>
            </a:r>
            <a:r>
              <a:rPr lang="en-US" altLang="zh-CN" sz="2800" dirty="0">
                <a:solidFill>
                  <a:srgbClr val="FF0000"/>
                </a:solidFill>
              </a:rPr>
              <a:t>beautifying language</a:t>
            </a:r>
            <a:r>
              <a:rPr lang="en-US" altLang="zh-CN" sz="2800" dirty="0">
                <a:solidFill>
                  <a:srgbClr val="1C4885"/>
                </a:solidFill>
              </a:rPr>
              <a:t>.</a:t>
            </a:r>
            <a:endParaRPr lang="zh-CN" altLang="en-US" sz="2800" dirty="0">
              <a:solidFill>
                <a:srgbClr val="1C4885"/>
              </a:solidFill>
            </a:endParaRPr>
          </a:p>
        </p:txBody>
      </p:sp>
      <p:sp>
        <p:nvSpPr>
          <p:cNvPr id="2" name="矩形 31">
            <a:extLst>
              <a:ext uri="{FF2B5EF4-FFF2-40B4-BE49-F238E27FC236}">
                <a16:creationId xmlns:a16="http://schemas.microsoft.com/office/drawing/2014/main" id="{B6E85E58-85CD-DD3A-B680-F4781BD51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525" y="2711414"/>
            <a:ext cx="8770100" cy="2174911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4CC2D0-E42B-737A-4AA9-B77CC743E288}"/>
              </a:ext>
            </a:extLst>
          </p:cNvPr>
          <p:cNvSpPr txBox="1"/>
          <p:nvPr/>
        </p:nvSpPr>
        <p:spPr>
          <a:xfrm>
            <a:off x="505954" y="172271"/>
            <a:ext cx="6160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What is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550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-1597735130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8200390"/>
          </a:xfrm>
          <a:prstGeom prst="rect">
            <a:avLst/>
          </a:prstGeom>
        </p:spPr>
      </p:pic>
      <p:sp>
        <p:nvSpPr>
          <p:cNvPr id="26627" name="矩形 6"/>
          <p:cNvSpPr>
            <a:spLocks noChangeArrowheads="1"/>
          </p:cNvSpPr>
          <p:nvPr/>
        </p:nvSpPr>
        <p:spPr bwMode="auto">
          <a:xfrm>
            <a:off x="0" y="4810124"/>
            <a:ext cx="12192000" cy="2068195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8" name="文本框 8"/>
          <p:cNvSpPr txBox="1">
            <a:spLocks noChangeArrowheads="1"/>
          </p:cNvSpPr>
          <p:nvPr/>
        </p:nvSpPr>
        <p:spPr bwMode="auto">
          <a:xfrm>
            <a:off x="0" y="1493520"/>
            <a:ext cx="14954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4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26629" name="文本框 12"/>
          <p:cNvSpPr txBox="1">
            <a:spLocks noChangeArrowheads="1"/>
          </p:cNvSpPr>
          <p:nvPr/>
        </p:nvSpPr>
        <p:spPr bwMode="auto">
          <a:xfrm>
            <a:off x="3001127" y="3638063"/>
            <a:ext cx="85248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Examples and Quiz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32" name="文本框 18"/>
          <p:cNvSpPr/>
          <p:nvPr/>
        </p:nvSpPr>
        <p:spPr bwMode="auto">
          <a:xfrm>
            <a:off x="428625" y="4899025"/>
            <a:ext cx="2082800" cy="976313"/>
          </a:xfrm>
          <a:custGeom>
            <a:avLst/>
            <a:gdLst>
              <a:gd name="T0" fmla="*/ 1376187 w 2083287"/>
              <a:gd name="T1" fmla="*/ 0 h 976698"/>
              <a:gd name="T2" fmla="*/ 2079880 w 2083287"/>
              <a:gd name="T3" fmla="*/ 0 h 976698"/>
              <a:gd name="T4" fmla="*/ 2060732 w 2083287"/>
              <a:gd name="T5" fmla="*/ 197901 h 976698"/>
              <a:gd name="T6" fmla="*/ 1738045 w 2083287"/>
              <a:gd name="T7" fmla="*/ 710027 h 976698"/>
              <a:gd name="T8" fmla="*/ 820536 w 2083287"/>
              <a:gd name="T9" fmla="*/ 974006 h 976698"/>
              <a:gd name="T10" fmla="*/ 0 w 2083287"/>
              <a:gd name="T11" fmla="*/ 805826 h 976698"/>
              <a:gd name="T12" fmla="*/ 0 w 2083287"/>
              <a:gd name="T13" fmla="*/ 199095 h 976698"/>
              <a:gd name="T14" fmla="*/ 771517 w 2083287"/>
              <a:gd name="T15" fmla="*/ 446048 h 976698"/>
              <a:gd name="T16" fmla="*/ 1214822 w 2083287"/>
              <a:gd name="T17" fmla="*/ 322574 h 976698"/>
              <a:gd name="T18" fmla="*/ 1368672 w 2083287"/>
              <a:gd name="T19" fmla="*/ 78684 h 976698"/>
              <a:gd name="T20" fmla="*/ 1376187 w 2083287"/>
              <a:gd name="T21" fmla="*/ 0 h 9766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83287" h="976698">
                <a:moveTo>
                  <a:pt x="1378441" y="0"/>
                </a:moveTo>
                <a:lnTo>
                  <a:pt x="2083287" y="0"/>
                </a:lnTo>
                <a:lnTo>
                  <a:pt x="2064107" y="198447"/>
                </a:lnTo>
                <a:cubicBezTo>
                  <a:pt x="2021012" y="408454"/>
                  <a:pt x="1913273" y="579634"/>
                  <a:pt x="1740892" y="711989"/>
                </a:cubicBezTo>
                <a:cubicBezTo>
                  <a:pt x="1511050" y="888462"/>
                  <a:pt x="1204713" y="976698"/>
                  <a:pt x="821880" y="976698"/>
                </a:cubicBezTo>
                <a:cubicBezTo>
                  <a:pt x="481743" y="976698"/>
                  <a:pt x="207783" y="920483"/>
                  <a:pt x="0" y="808053"/>
                </a:cubicBezTo>
                <a:lnTo>
                  <a:pt x="0" y="199648"/>
                </a:lnTo>
                <a:cubicBezTo>
                  <a:pt x="220592" y="364736"/>
                  <a:pt x="478185" y="447280"/>
                  <a:pt x="772781" y="447280"/>
                </a:cubicBezTo>
                <a:cubicBezTo>
                  <a:pt x="959216" y="447280"/>
                  <a:pt x="1107226" y="406008"/>
                  <a:pt x="1216810" y="323464"/>
                </a:cubicBezTo>
                <a:cubicBezTo>
                  <a:pt x="1298998" y="261556"/>
                  <a:pt x="1350365" y="180035"/>
                  <a:pt x="1370912" y="78901"/>
                </a:cubicBezTo>
                <a:lnTo>
                  <a:pt x="13784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 descr="白校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810" y="5853430"/>
            <a:ext cx="1805305" cy="9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8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Freeform 123@|5FFC:0|FBC:0|LFC:16777215|LBC:16777215"/>
          <p:cNvSpPr/>
          <p:nvPr/>
        </p:nvSpPr>
        <p:spPr bwMode="auto">
          <a:xfrm>
            <a:off x="5607050" y="5410200"/>
            <a:ext cx="1014413" cy="130175"/>
          </a:xfrm>
          <a:custGeom>
            <a:avLst/>
            <a:gdLst>
              <a:gd name="T0" fmla="*/ 2147483647 w 163"/>
              <a:gd name="T1" fmla="*/ 2147483647 h 21"/>
              <a:gd name="T2" fmla="*/ 2147483647 w 163"/>
              <a:gd name="T3" fmla="*/ 2147483647 h 21"/>
              <a:gd name="T4" fmla="*/ 2147483647 w 163"/>
              <a:gd name="T5" fmla="*/ 2147483647 h 21"/>
              <a:gd name="T6" fmla="*/ 0 w 163"/>
              <a:gd name="T7" fmla="*/ 2147483647 h 21"/>
              <a:gd name="T8" fmla="*/ 2147483647 w 163"/>
              <a:gd name="T9" fmla="*/ 0 h 21"/>
              <a:gd name="T10" fmla="*/ 2147483647 w 163"/>
              <a:gd name="T11" fmla="*/ 0 h 21"/>
              <a:gd name="T12" fmla="*/ 2147483647 w 163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7" name="Freeform 124@|5FFC:0|FBC:0|LFC:16777215|LBC:16777215"/>
          <p:cNvSpPr/>
          <p:nvPr/>
        </p:nvSpPr>
        <p:spPr bwMode="auto">
          <a:xfrm>
            <a:off x="5607050" y="5227638"/>
            <a:ext cx="1014413" cy="131762"/>
          </a:xfrm>
          <a:custGeom>
            <a:avLst/>
            <a:gdLst>
              <a:gd name="T0" fmla="*/ 2147483647 w 163"/>
              <a:gd name="T1" fmla="*/ 2147483647 h 21"/>
              <a:gd name="T2" fmla="*/ 2147483647 w 163"/>
              <a:gd name="T3" fmla="*/ 2147483647 h 21"/>
              <a:gd name="T4" fmla="*/ 2147483647 w 163"/>
              <a:gd name="T5" fmla="*/ 2147483647 h 21"/>
              <a:gd name="T6" fmla="*/ 0 w 163"/>
              <a:gd name="T7" fmla="*/ 2147483647 h 21"/>
              <a:gd name="T8" fmla="*/ 2147483647 w 163"/>
              <a:gd name="T9" fmla="*/ 0 h 21"/>
              <a:gd name="T10" fmla="*/ 2147483647 w 163"/>
              <a:gd name="T11" fmla="*/ 0 h 21"/>
              <a:gd name="T12" fmla="*/ 2147483647 w 163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8" name="Freeform 125@|5FFC:0|FBC:0|LFC:16777215|LBC:16777215"/>
          <p:cNvSpPr/>
          <p:nvPr/>
        </p:nvSpPr>
        <p:spPr bwMode="auto">
          <a:xfrm>
            <a:off x="5694363" y="5594350"/>
            <a:ext cx="803275" cy="201613"/>
          </a:xfrm>
          <a:custGeom>
            <a:avLst/>
            <a:gdLst>
              <a:gd name="T0" fmla="*/ 0 w 129"/>
              <a:gd name="T1" fmla="*/ 0 h 32"/>
              <a:gd name="T2" fmla="*/ 2147483647 w 129"/>
              <a:gd name="T3" fmla="*/ 0 h 32"/>
              <a:gd name="T4" fmla="*/ 2147483647 w 129"/>
              <a:gd name="T5" fmla="*/ 2147483647 h 32"/>
              <a:gd name="T6" fmla="*/ 0 w 129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9" name="Freeform 237@|5FFC:0|FBC:0|LFC:16777215|LBC:16777215"/>
          <p:cNvSpPr>
            <a:spLocks noEditPoints="1"/>
          </p:cNvSpPr>
          <p:nvPr/>
        </p:nvSpPr>
        <p:spPr bwMode="auto">
          <a:xfrm>
            <a:off x="4913856" y="2626519"/>
            <a:ext cx="2342064" cy="2497138"/>
          </a:xfrm>
          <a:custGeom>
            <a:avLst/>
            <a:gdLst>
              <a:gd name="T0" fmla="*/ 2147483647 w 341"/>
              <a:gd name="T1" fmla="*/ 0 h 401"/>
              <a:gd name="T2" fmla="*/ 2147483647 w 341"/>
              <a:gd name="T3" fmla="*/ 0 h 401"/>
              <a:gd name="T4" fmla="*/ 2147483647 w 341"/>
              <a:gd name="T5" fmla="*/ 2147483647 h 401"/>
              <a:gd name="T6" fmla="*/ 2147483647 w 341"/>
              <a:gd name="T7" fmla="*/ 2147483647 h 401"/>
              <a:gd name="T8" fmla="*/ 2147483647 w 341"/>
              <a:gd name="T9" fmla="*/ 2147483647 h 401"/>
              <a:gd name="T10" fmla="*/ 2147483647 w 341"/>
              <a:gd name="T11" fmla="*/ 2147483647 h 401"/>
              <a:gd name="T12" fmla="*/ 2147483647 w 341"/>
              <a:gd name="T13" fmla="*/ 2147483647 h 401"/>
              <a:gd name="T14" fmla="*/ 2147483647 w 341"/>
              <a:gd name="T15" fmla="*/ 2147483647 h 401"/>
              <a:gd name="T16" fmla="*/ 2147483647 w 341"/>
              <a:gd name="T17" fmla="*/ 2147483647 h 401"/>
              <a:gd name="T18" fmla="*/ 2147483647 w 341"/>
              <a:gd name="T19" fmla="*/ 2147483647 h 401"/>
              <a:gd name="T20" fmla="*/ 2147483647 w 341"/>
              <a:gd name="T21" fmla="*/ 2147483647 h 401"/>
              <a:gd name="T22" fmla="*/ 2147483647 w 341"/>
              <a:gd name="T23" fmla="*/ 2147483647 h 401"/>
              <a:gd name="T24" fmla="*/ 2147483647 w 341"/>
              <a:gd name="T25" fmla="*/ 0 h 401"/>
              <a:gd name="T26" fmla="*/ 2147483647 w 341"/>
              <a:gd name="T27" fmla="*/ 2147483647 h 401"/>
              <a:gd name="T28" fmla="*/ 2147483647 w 341"/>
              <a:gd name="T29" fmla="*/ 2147483647 h 401"/>
              <a:gd name="T30" fmla="*/ 2147483647 w 341"/>
              <a:gd name="T31" fmla="*/ 2147483647 h 401"/>
              <a:gd name="T32" fmla="*/ 2147483647 w 341"/>
              <a:gd name="T33" fmla="*/ 2147483647 h 401"/>
              <a:gd name="T34" fmla="*/ 2147483647 w 341"/>
              <a:gd name="T35" fmla="*/ 2147483647 h 401"/>
              <a:gd name="T36" fmla="*/ 2147483647 w 341"/>
              <a:gd name="T37" fmla="*/ 2147483647 h 401"/>
              <a:gd name="T38" fmla="*/ 2147483647 w 341"/>
              <a:gd name="T39" fmla="*/ 2147483647 h 401"/>
              <a:gd name="T40" fmla="*/ 2147483647 w 341"/>
              <a:gd name="T41" fmla="*/ 2147483647 h 401"/>
              <a:gd name="T42" fmla="*/ 2147483647 w 341"/>
              <a:gd name="T43" fmla="*/ 2147483647 h 401"/>
              <a:gd name="T44" fmla="*/ 2147483647 w 341"/>
              <a:gd name="T45" fmla="*/ 2147483647 h 401"/>
              <a:gd name="T46" fmla="*/ 2147483647 w 341"/>
              <a:gd name="T47" fmla="*/ 2147483647 h 401"/>
              <a:gd name="T48" fmla="*/ 2147483647 w 341"/>
              <a:gd name="T49" fmla="*/ 2147483647 h 401"/>
              <a:gd name="T50" fmla="*/ 2147483647 w 341"/>
              <a:gd name="T51" fmla="*/ 2147483647 h 40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80" name="Oval 287"/>
          <p:cNvSpPr>
            <a:spLocks noChangeArrowheads="1"/>
          </p:cNvSpPr>
          <p:nvPr/>
        </p:nvSpPr>
        <p:spPr bwMode="auto">
          <a:xfrm>
            <a:off x="4148138" y="2881313"/>
            <a:ext cx="658812" cy="6397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3</a:t>
            </a:r>
          </a:p>
        </p:txBody>
      </p:sp>
      <p:sp>
        <p:nvSpPr>
          <p:cNvPr id="28681" name="Oval 291"/>
          <p:cNvSpPr>
            <a:spLocks noChangeArrowheads="1"/>
          </p:cNvSpPr>
          <p:nvPr/>
        </p:nvSpPr>
        <p:spPr bwMode="auto">
          <a:xfrm>
            <a:off x="4094163" y="3803650"/>
            <a:ext cx="657225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2</a:t>
            </a:r>
          </a:p>
        </p:txBody>
      </p:sp>
      <p:sp>
        <p:nvSpPr>
          <p:cNvPr id="28682" name="Oval 295"/>
          <p:cNvSpPr>
            <a:spLocks noChangeArrowheads="1"/>
          </p:cNvSpPr>
          <p:nvPr/>
        </p:nvSpPr>
        <p:spPr bwMode="auto">
          <a:xfrm>
            <a:off x="4478338" y="4648200"/>
            <a:ext cx="657225" cy="6397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1</a:t>
            </a:r>
          </a:p>
        </p:txBody>
      </p:sp>
      <p:sp>
        <p:nvSpPr>
          <p:cNvPr id="28683" name="Oval 299"/>
          <p:cNvSpPr>
            <a:spLocks noChangeArrowheads="1"/>
          </p:cNvSpPr>
          <p:nvPr/>
        </p:nvSpPr>
        <p:spPr bwMode="auto">
          <a:xfrm>
            <a:off x="6726238" y="2125663"/>
            <a:ext cx="658812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6</a:t>
            </a:r>
          </a:p>
        </p:txBody>
      </p:sp>
      <p:sp>
        <p:nvSpPr>
          <p:cNvPr id="28684" name="Oval 303"/>
          <p:cNvSpPr>
            <a:spLocks noChangeArrowheads="1"/>
          </p:cNvSpPr>
          <p:nvPr/>
        </p:nvSpPr>
        <p:spPr bwMode="auto">
          <a:xfrm>
            <a:off x="7385050" y="2881313"/>
            <a:ext cx="657225" cy="6397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7</a:t>
            </a:r>
          </a:p>
        </p:txBody>
      </p:sp>
      <p:sp>
        <p:nvSpPr>
          <p:cNvPr id="28685" name="Oval 307"/>
          <p:cNvSpPr>
            <a:spLocks noChangeArrowheads="1"/>
          </p:cNvSpPr>
          <p:nvPr/>
        </p:nvSpPr>
        <p:spPr bwMode="auto">
          <a:xfrm>
            <a:off x="7396163" y="3803650"/>
            <a:ext cx="658812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8</a:t>
            </a:r>
          </a:p>
        </p:txBody>
      </p:sp>
      <p:sp>
        <p:nvSpPr>
          <p:cNvPr id="28686" name="Oval 308"/>
          <p:cNvSpPr>
            <a:spLocks noChangeArrowheads="1"/>
          </p:cNvSpPr>
          <p:nvPr/>
        </p:nvSpPr>
        <p:spPr bwMode="auto">
          <a:xfrm>
            <a:off x="4735513" y="2127250"/>
            <a:ext cx="657225" cy="6397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21920" anchor="ctr"/>
          <a:lstStyle/>
          <a:p>
            <a:pPr algn="ctr" defTabSz="1374775" eaLnBrk="1" hangingPunct="1"/>
            <a:r>
              <a:rPr lang="en-US" altLang="zh-CN" sz="35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4</a:t>
            </a:r>
          </a:p>
        </p:txBody>
      </p:sp>
      <p:sp>
        <p:nvSpPr>
          <p:cNvPr id="28687" name="Oval 309"/>
          <p:cNvSpPr>
            <a:spLocks noChangeArrowheads="1"/>
          </p:cNvSpPr>
          <p:nvPr/>
        </p:nvSpPr>
        <p:spPr bwMode="auto">
          <a:xfrm>
            <a:off x="5727700" y="1858963"/>
            <a:ext cx="658813" cy="638175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5</a:t>
            </a:r>
          </a:p>
        </p:txBody>
      </p:sp>
      <p:sp>
        <p:nvSpPr>
          <p:cNvPr id="28688" name="Oval 44"/>
          <p:cNvSpPr>
            <a:spLocks noChangeArrowheads="1"/>
          </p:cNvSpPr>
          <p:nvPr/>
        </p:nvSpPr>
        <p:spPr bwMode="auto">
          <a:xfrm>
            <a:off x="6978650" y="4648200"/>
            <a:ext cx="658813" cy="6397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9</a:t>
            </a: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7635875" y="1974409"/>
            <a:ext cx="2441409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Questioning</a:t>
            </a:r>
          </a:p>
          <a:p>
            <a:pPr eaLnBrk="1" hangingPunct="1">
              <a:spcBef>
                <a:spcPct val="20000"/>
              </a:spcBef>
            </a:pPr>
            <a:endParaRPr lang="en-US" sz="16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8074024" y="2392855"/>
            <a:ext cx="32781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200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 </a:t>
            </a:r>
          </a:p>
        </p:txBody>
      </p:sp>
      <p:sp>
        <p:nvSpPr>
          <p:cNvPr id="28693" name="TextBox 13"/>
          <p:cNvSpPr txBox="1">
            <a:spLocks noChangeArrowheads="1"/>
          </p:cNvSpPr>
          <p:nvPr/>
        </p:nvSpPr>
        <p:spPr bwMode="auto">
          <a:xfrm>
            <a:off x="8516103" y="3186013"/>
            <a:ext cx="28361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Borrowing </a:t>
            </a:r>
            <a:r>
              <a:rPr lang="zh-CN" alt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借代</a:t>
            </a:r>
            <a:endParaRPr lang="en-US" sz="28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2869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38959" y="3969790"/>
            <a:ext cx="3953041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Rhetorical</a:t>
            </a: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</a:t>
            </a: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questioning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反问</a:t>
            </a: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</a:t>
            </a:r>
          </a:p>
        </p:txBody>
      </p:sp>
      <p:sp>
        <p:nvSpPr>
          <p:cNvPr id="28697" name="TextBox 13"/>
          <p:cNvSpPr txBox="1">
            <a:spLocks noChangeArrowheads="1"/>
          </p:cNvSpPr>
          <p:nvPr/>
        </p:nvSpPr>
        <p:spPr bwMode="auto">
          <a:xfrm>
            <a:off x="2782888" y="1863235"/>
            <a:ext cx="1952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</a:t>
            </a:r>
            <a:r>
              <a:rPr 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Repetition</a:t>
            </a:r>
          </a:p>
        </p:txBody>
      </p:sp>
      <p:sp>
        <p:nvSpPr>
          <p:cNvPr id="28699" name="TextBox 13"/>
          <p:cNvSpPr txBox="1">
            <a:spLocks noChangeArrowheads="1"/>
          </p:cNvSpPr>
          <p:nvPr/>
        </p:nvSpPr>
        <p:spPr bwMode="auto">
          <a:xfrm>
            <a:off x="1349376" y="2838033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</a:t>
            </a: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Personification</a:t>
            </a:r>
            <a:endParaRPr lang="en-US" sz="28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28700" name="TextBox 13"/>
          <p:cNvSpPr txBox="1">
            <a:spLocks noChangeArrowheads="1"/>
          </p:cNvSpPr>
          <p:nvPr/>
        </p:nvSpPr>
        <p:spPr bwMode="auto">
          <a:xfrm>
            <a:off x="1619250" y="3852863"/>
            <a:ext cx="2625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</a:t>
            </a: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Exaggeration</a:t>
            </a:r>
            <a:endParaRPr lang="en-US" sz="28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28705" name="TextBox 13"/>
          <p:cNvSpPr txBox="1">
            <a:spLocks noChangeArrowheads="1"/>
          </p:cNvSpPr>
          <p:nvPr/>
        </p:nvSpPr>
        <p:spPr bwMode="auto">
          <a:xfrm>
            <a:off x="5236494" y="3418801"/>
            <a:ext cx="17194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Examples</a:t>
            </a:r>
            <a:endParaRPr lang="en-US" sz="28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28706" name="TextBox 13"/>
          <p:cNvSpPr txBox="1">
            <a:spLocks noChangeArrowheads="1"/>
          </p:cNvSpPr>
          <p:nvPr/>
        </p:nvSpPr>
        <p:spPr bwMode="auto">
          <a:xfrm>
            <a:off x="5549900" y="1157071"/>
            <a:ext cx="1952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Parallelism</a:t>
            </a:r>
          </a:p>
        </p:txBody>
      </p:sp>
      <p:sp>
        <p:nvSpPr>
          <p:cNvPr id="2" name="TextBox 13@|17FFC:16777215|FBC:16777215|LFC:16777215|LBC:16777215">
            <a:extLst>
              <a:ext uri="{FF2B5EF4-FFF2-40B4-BE49-F238E27FC236}">
                <a16:creationId xmlns:a16="http://schemas.microsoft.com/office/drawing/2014/main" id="{F5F5B0C7-95FE-9351-DCB9-F9220962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81" y="4767323"/>
            <a:ext cx="1952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Metaphor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EED008-B7B8-D70A-EDE4-411DC0D38AC2}"/>
              </a:ext>
            </a:extLst>
          </p:cNvPr>
          <p:cNvSpPr txBox="1"/>
          <p:nvPr/>
        </p:nvSpPr>
        <p:spPr>
          <a:xfrm>
            <a:off x="7725569" y="5071130"/>
            <a:ext cx="2132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</a:rPr>
              <a:t>Sense</a:t>
            </a:r>
            <a:r>
              <a:rPr lang="zh-CN" alt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</a:rPr>
              <a:t>通感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82EDE4-D9E5-A3A4-B9AA-58BA869CD8CA}"/>
              </a:ext>
            </a:extLst>
          </p:cNvPr>
          <p:cNvSpPr txBox="1"/>
          <p:nvPr/>
        </p:nvSpPr>
        <p:spPr>
          <a:xfrm>
            <a:off x="583200" y="118510"/>
            <a:ext cx="622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Examples and Quiz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Freeform 123@|5FFC:0|FBC:0|LFC:16777215|LBC:16777215"/>
          <p:cNvSpPr/>
          <p:nvPr/>
        </p:nvSpPr>
        <p:spPr bwMode="auto">
          <a:xfrm>
            <a:off x="5692775" y="5410200"/>
            <a:ext cx="1014413" cy="130175"/>
          </a:xfrm>
          <a:custGeom>
            <a:avLst/>
            <a:gdLst>
              <a:gd name="T0" fmla="*/ 2147483647 w 163"/>
              <a:gd name="T1" fmla="*/ 2147483647 h 21"/>
              <a:gd name="T2" fmla="*/ 2147483647 w 163"/>
              <a:gd name="T3" fmla="*/ 2147483647 h 21"/>
              <a:gd name="T4" fmla="*/ 2147483647 w 163"/>
              <a:gd name="T5" fmla="*/ 2147483647 h 21"/>
              <a:gd name="T6" fmla="*/ 0 w 163"/>
              <a:gd name="T7" fmla="*/ 2147483647 h 21"/>
              <a:gd name="T8" fmla="*/ 2147483647 w 163"/>
              <a:gd name="T9" fmla="*/ 0 h 21"/>
              <a:gd name="T10" fmla="*/ 2147483647 w 163"/>
              <a:gd name="T11" fmla="*/ 0 h 21"/>
              <a:gd name="T12" fmla="*/ 2147483647 w 163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7" name="Freeform 124@|5FFC:0|FBC:0|LFC:16777215|LBC:16777215"/>
          <p:cNvSpPr/>
          <p:nvPr/>
        </p:nvSpPr>
        <p:spPr bwMode="auto">
          <a:xfrm>
            <a:off x="5692775" y="5227638"/>
            <a:ext cx="1014413" cy="131762"/>
          </a:xfrm>
          <a:custGeom>
            <a:avLst/>
            <a:gdLst>
              <a:gd name="T0" fmla="*/ 2147483647 w 163"/>
              <a:gd name="T1" fmla="*/ 2147483647 h 21"/>
              <a:gd name="T2" fmla="*/ 2147483647 w 163"/>
              <a:gd name="T3" fmla="*/ 2147483647 h 21"/>
              <a:gd name="T4" fmla="*/ 2147483647 w 163"/>
              <a:gd name="T5" fmla="*/ 2147483647 h 21"/>
              <a:gd name="T6" fmla="*/ 0 w 163"/>
              <a:gd name="T7" fmla="*/ 2147483647 h 21"/>
              <a:gd name="T8" fmla="*/ 2147483647 w 163"/>
              <a:gd name="T9" fmla="*/ 0 h 21"/>
              <a:gd name="T10" fmla="*/ 2147483647 w 163"/>
              <a:gd name="T11" fmla="*/ 0 h 21"/>
              <a:gd name="T12" fmla="*/ 2147483647 w 163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8" name="Freeform 125@|5FFC:0|FBC:0|LFC:16777215|LBC:16777215"/>
          <p:cNvSpPr/>
          <p:nvPr/>
        </p:nvSpPr>
        <p:spPr bwMode="auto">
          <a:xfrm>
            <a:off x="5780088" y="5594350"/>
            <a:ext cx="803275" cy="201613"/>
          </a:xfrm>
          <a:custGeom>
            <a:avLst/>
            <a:gdLst>
              <a:gd name="T0" fmla="*/ 0 w 129"/>
              <a:gd name="T1" fmla="*/ 0 h 32"/>
              <a:gd name="T2" fmla="*/ 2147483647 w 129"/>
              <a:gd name="T3" fmla="*/ 0 h 32"/>
              <a:gd name="T4" fmla="*/ 2147483647 w 129"/>
              <a:gd name="T5" fmla="*/ 2147483647 h 32"/>
              <a:gd name="T6" fmla="*/ 0 w 129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9" name="Freeform 237@|5FFC:0|FBC:0|LFC:16777215|LBC:16777215"/>
          <p:cNvSpPr>
            <a:spLocks noEditPoints="1"/>
          </p:cNvSpPr>
          <p:nvPr/>
        </p:nvSpPr>
        <p:spPr bwMode="auto">
          <a:xfrm>
            <a:off x="5141913" y="2651125"/>
            <a:ext cx="2116137" cy="2497138"/>
          </a:xfrm>
          <a:custGeom>
            <a:avLst/>
            <a:gdLst>
              <a:gd name="T0" fmla="*/ 2147483647 w 341"/>
              <a:gd name="T1" fmla="*/ 0 h 401"/>
              <a:gd name="T2" fmla="*/ 2147483647 w 341"/>
              <a:gd name="T3" fmla="*/ 0 h 401"/>
              <a:gd name="T4" fmla="*/ 2147483647 w 341"/>
              <a:gd name="T5" fmla="*/ 2147483647 h 401"/>
              <a:gd name="T6" fmla="*/ 2147483647 w 341"/>
              <a:gd name="T7" fmla="*/ 2147483647 h 401"/>
              <a:gd name="T8" fmla="*/ 2147483647 w 341"/>
              <a:gd name="T9" fmla="*/ 2147483647 h 401"/>
              <a:gd name="T10" fmla="*/ 2147483647 w 341"/>
              <a:gd name="T11" fmla="*/ 2147483647 h 401"/>
              <a:gd name="T12" fmla="*/ 2147483647 w 341"/>
              <a:gd name="T13" fmla="*/ 2147483647 h 401"/>
              <a:gd name="T14" fmla="*/ 2147483647 w 341"/>
              <a:gd name="T15" fmla="*/ 2147483647 h 401"/>
              <a:gd name="T16" fmla="*/ 2147483647 w 341"/>
              <a:gd name="T17" fmla="*/ 2147483647 h 401"/>
              <a:gd name="T18" fmla="*/ 2147483647 w 341"/>
              <a:gd name="T19" fmla="*/ 2147483647 h 401"/>
              <a:gd name="T20" fmla="*/ 2147483647 w 341"/>
              <a:gd name="T21" fmla="*/ 2147483647 h 401"/>
              <a:gd name="T22" fmla="*/ 2147483647 w 341"/>
              <a:gd name="T23" fmla="*/ 2147483647 h 401"/>
              <a:gd name="T24" fmla="*/ 2147483647 w 341"/>
              <a:gd name="T25" fmla="*/ 0 h 401"/>
              <a:gd name="T26" fmla="*/ 2147483647 w 341"/>
              <a:gd name="T27" fmla="*/ 2147483647 h 401"/>
              <a:gd name="T28" fmla="*/ 2147483647 w 341"/>
              <a:gd name="T29" fmla="*/ 2147483647 h 401"/>
              <a:gd name="T30" fmla="*/ 2147483647 w 341"/>
              <a:gd name="T31" fmla="*/ 2147483647 h 401"/>
              <a:gd name="T32" fmla="*/ 2147483647 w 341"/>
              <a:gd name="T33" fmla="*/ 2147483647 h 401"/>
              <a:gd name="T34" fmla="*/ 2147483647 w 341"/>
              <a:gd name="T35" fmla="*/ 2147483647 h 401"/>
              <a:gd name="T36" fmla="*/ 2147483647 w 341"/>
              <a:gd name="T37" fmla="*/ 2147483647 h 401"/>
              <a:gd name="T38" fmla="*/ 2147483647 w 341"/>
              <a:gd name="T39" fmla="*/ 2147483647 h 401"/>
              <a:gd name="T40" fmla="*/ 2147483647 w 341"/>
              <a:gd name="T41" fmla="*/ 2147483647 h 401"/>
              <a:gd name="T42" fmla="*/ 2147483647 w 341"/>
              <a:gd name="T43" fmla="*/ 2147483647 h 401"/>
              <a:gd name="T44" fmla="*/ 2147483647 w 341"/>
              <a:gd name="T45" fmla="*/ 2147483647 h 401"/>
              <a:gd name="T46" fmla="*/ 2147483647 w 341"/>
              <a:gd name="T47" fmla="*/ 2147483647 h 401"/>
              <a:gd name="T48" fmla="*/ 2147483647 w 341"/>
              <a:gd name="T49" fmla="*/ 2147483647 h 401"/>
              <a:gd name="T50" fmla="*/ 2147483647 w 341"/>
              <a:gd name="T51" fmla="*/ 2147483647 h 40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80" name="Oval 287"/>
          <p:cNvSpPr>
            <a:spLocks noChangeArrowheads="1"/>
          </p:cNvSpPr>
          <p:nvPr/>
        </p:nvSpPr>
        <p:spPr bwMode="auto">
          <a:xfrm>
            <a:off x="4148137" y="2892425"/>
            <a:ext cx="868363" cy="820738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28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13</a:t>
            </a:r>
          </a:p>
        </p:txBody>
      </p:sp>
      <p:sp>
        <p:nvSpPr>
          <p:cNvPr id="28681" name="Oval 291"/>
          <p:cNvSpPr>
            <a:spLocks noChangeArrowheads="1"/>
          </p:cNvSpPr>
          <p:nvPr/>
        </p:nvSpPr>
        <p:spPr bwMode="auto">
          <a:xfrm>
            <a:off x="4016375" y="3813176"/>
            <a:ext cx="871538" cy="765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28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12</a:t>
            </a:r>
          </a:p>
        </p:txBody>
      </p:sp>
      <p:sp>
        <p:nvSpPr>
          <p:cNvPr id="28682" name="Oval 295"/>
          <p:cNvSpPr>
            <a:spLocks noChangeArrowheads="1"/>
          </p:cNvSpPr>
          <p:nvPr/>
        </p:nvSpPr>
        <p:spPr bwMode="auto">
          <a:xfrm>
            <a:off x="4344988" y="4713287"/>
            <a:ext cx="871537" cy="762000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28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11</a:t>
            </a:r>
          </a:p>
        </p:txBody>
      </p:sp>
      <p:sp>
        <p:nvSpPr>
          <p:cNvPr id="28683" name="Oval 299"/>
          <p:cNvSpPr>
            <a:spLocks noChangeArrowheads="1"/>
          </p:cNvSpPr>
          <p:nvPr/>
        </p:nvSpPr>
        <p:spPr bwMode="auto">
          <a:xfrm>
            <a:off x="6816715" y="1863725"/>
            <a:ext cx="841376" cy="787400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28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16</a:t>
            </a:r>
          </a:p>
        </p:txBody>
      </p:sp>
      <p:sp>
        <p:nvSpPr>
          <p:cNvPr id="28684" name="Oval 303"/>
          <p:cNvSpPr>
            <a:spLocks noChangeArrowheads="1"/>
          </p:cNvSpPr>
          <p:nvPr/>
        </p:nvSpPr>
        <p:spPr bwMode="auto">
          <a:xfrm>
            <a:off x="7448550" y="2788921"/>
            <a:ext cx="841376" cy="757237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28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17</a:t>
            </a:r>
          </a:p>
        </p:txBody>
      </p:sp>
      <p:sp>
        <p:nvSpPr>
          <p:cNvPr id="28685" name="Oval 307"/>
          <p:cNvSpPr>
            <a:spLocks noChangeArrowheads="1"/>
          </p:cNvSpPr>
          <p:nvPr/>
        </p:nvSpPr>
        <p:spPr bwMode="auto">
          <a:xfrm>
            <a:off x="7478712" y="3799106"/>
            <a:ext cx="830263" cy="757237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28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18</a:t>
            </a:r>
          </a:p>
        </p:txBody>
      </p:sp>
      <p:sp>
        <p:nvSpPr>
          <p:cNvPr id="28686" name="Oval 308"/>
          <p:cNvSpPr>
            <a:spLocks noChangeArrowheads="1"/>
          </p:cNvSpPr>
          <p:nvPr/>
        </p:nvSpPr>
        <p:spPr bwMode="auto">
          <a:xfrm>
            <a:off x="4521203" y="1946276"/>
            <a:ext cx="871536" cy="820737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21920" anchor="ctr"/>
          <a:lstStyle/>
          <a:p>
            <a:pPr algn="ctr" defTabSz="1374775" eaLnBrk="1" hangingPunct="1"/>
            <a:r>
              <a:rPr lang="en-US" altLang="zh-CN" sz="28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14</a:t>
            </a:r>
          </a:p>
        </p:txBody>
      </p:sp>
      <p:sp>
        <p:nvSpPr>
          <p:cNvPr id="28687" name="Oval 309"/>
          <p:cNvSpPr>
            <a:spLocks noChangeArrowheads="1"/>
          </p:cNvSpPr>
          <p:nvPr/>
        </p:nvSpPr>
        <p:spPr bwMode="auto">
          <a:xfrm>
            <a:off x="5653880" y="1709737"/>
            <a:ext cx="836613" cy="787401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28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15</a:t>
            </a:r>
          </a:p>
        </p:txBody>
      </p:sp>
      <p:sp>
        <p:nvSpPr>
          <p:cNvPr id="28688" name="Oval 44"/>
          <p:cNvSpPr>
            <a:spLocks noChangeArrowheads="1"/>
          </p:cNvSpPr>
          <p:nvPr/>
        </p:nvSpPr>
        <p:spPr bwMode="auto">
          <a:xfrm>
            <a:off x="7156449" y="4748213"/>
            <a:ext cx="830263" cy="757237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2800" dirty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19</a:t>
            </a: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7711983" y="1319481"/>
            <a:ext cx="2028315" cy="10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  </a:t>
            </a: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Contrast</a:t>
            </a:r>
          </a:p>
          <a:p>
            <a:pPr eaLnBrk="1" hangingPunct="1">
              <a:spcBef>
                <a:spcPct val="20000"/>
              </a:spcBef>
            </a:pPr>
            <a:endParaRPr lang="en-US" sz="16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8502651" y="2860675"/>
            <a:ext cx="34593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Transfer </a:t>
            </a:r>
            <a:r>
              <a:rPr lang="zh-CN" alt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移就</a:t>
            </a: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</a:t>
            </a:r>
          </a:p>
        </p:txBody>
      </p:sp>
      <p:sp>
        <p:nvSpPr>
          <p:cNvPr id="28697" name="TextBox 13"/>
          <p:cNvSpPr txBox="1">
            <a:spLocks noChangeArrowheads="1"/>
          </p:cNvSpPr>
          <p:nvPr/>
        </p:nvSpPr>
        <p:spPr bwMode="auto">
          <a:xfrm>
            <a:off x="2646482" y="1848857"/>
            <a:ext cx="1952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</a:t>
            </a:r>
            <a:r>
              <a:rPr 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Loopback</a:t>
            </a:r>
          </a:p>
        </p:txBody>
      </p:sp>
      <p:sp>
        <p:nvSpPr>
          <p:cNvPr id="28699" name="TextBox 13"/>
          <p:cNvSpPr txBox="1">
            <a:spLocks noChangeArrowheads="1"/>
          </p:cNvSpPr>
          <p:nvPr/>
        </p:nvSpPr>
        <p:spPr bwMode="auto">
          <a:xfrm>
            <a:off x="1874544" y="2484067"/>
            <a:ext cx="2373312" cy="1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</a:t>
            </a: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Intertextuality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    回文</a:t>
            </a:r>
            <a:endParaRPr lang="en-US" sz="28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28700" name="TextBox 13"/>
          <p:cNvSpPr txBox="1">
            <a:spLocks noChangeArrowheads="1"/>
          </p:cNvSpPr>
          <p:nvPr/>
        </p:nvSpPr>
        <p:spPr bwMode="auto">
          <a:xfrm>
            <a:off x="1955006" y="3851513"/>
            <a:ext cx="21161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</a:t>
            </a: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Top Truth  </a:t>
            </a:r>
            <a:r>
              <a:rPr lang="zh-CN" alt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顶真</a:t>
            </a:r>
            <a:endParaRPr lang="en-US" sz="28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28706" name="TextBox 13"/>
          <p:cNvSpPr txBox="1">
            <a:spLocks noChangeArrowheads="1"/>
          </p:cNvSpPr>
          <p:nvPr/>
        </p:nvSpPr>
        <p:spPr bwMode="auto">
          <a:xfrm>
            <a:off x="5692775" y="1051828"/>
            <a:ext cx="1952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拈连</a:t>
            </a:r>
            <a:endParaRPr lang="en-US" sz="28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2" name="TextBox 13@|17FFC:16777215|FBC:16777215|LFC:16777215|LBC:16777215">
            <a:extLst>
              <a:ext uri="{FF2B5EF4-FFF2-40B4-BE49-F238E27FC236}">
                <a16:creationId xmlns:a16="http://schemas.microsoft.com/office/drawing/2014/main" id="{F5F5B0C7-95FE-9351-DCB9-F9220962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78075"/>
            <a:ext cx="1952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Puns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8C932C-51C3-E50E-E93A-6D4CFC02EE7C}"/>
              </a:ext>
            </a:extLst>
          </p:cNvPr>
          <p:cNvSpPr txBox="1"/>
          <p:nvPr/>
        </p:nvSpPr>
        <p:spPr>
          <a:xfrm>
            <a:off x="8051800" y="4809292"/>
            <a:ext cx="1220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对偶</a:t>
            </a:r>
            <a:endParaRPr lang="zh-CN" altLang="en-US" sz="28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248577-3017-295B-3ACC-BD15D970EFE8}"/>
              </a:ext>
            </a:extLst>
          </p:cNvPr>
          <p:cNvSpPr txBox="1"/>
          <p:nvPr/>
        </p:nvSpPr>
        <p:spPr>
          <a:xfrm>
            <a:off x="8493124" y="3655589"/>
            <a:ext cx="38012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</a:rPr>
              <a:t>Rhetorical  questioning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4B6D1A-D080-5A50-0374-DAB7C2A1F640}"/>
              </a:ext>
            </a:extLst>
          </p:cNvPr>
          <p:cNvSpPr txBox="1"/>
          <p:nvPr/>
        </p:nvSpPr>
        <p:spPr>
          <a:xfrm>
            <a:off x="5483224" y="3376474"/>
            <a:ext cx="1811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Examples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647446-C2DF-A234-AB51-2F475B733DAA}"/>
              </a:ext>
            </a:extLst>
          </p:cNvPr>
          <p:cNvSpPr txBox="1"/>
          <p:nvPr/>
        </p:nvSpPr>
        <p:spPr>
          <a:xfrm>
            <a:off x="583200" y="118510"/>
            <a:ext cx="622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Examples and Quiz</a:t>
            </a:r>
          </a:p>
        </p:txBody>
      </p:sp>
    </p:spTree>
    <p:extLst>
      <p:ext uri="{BB962C8B-B14F-4D97-AF65-F5344CB8AC3E}">
        <p14:creationId xmlns:p14="http://schemas.microsoft.com/office/powerpoint/2010/main" val="331085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81B409F-0CE5-79E8-4F6E-35B0498E870E}"/>
              </a:ext>
            </a:extLst>
          </p:cNvPr>
          <p:cNvSpPr txBox="1"/>
          <p:nvPr/>
        </p:nvSpPr>
        <p:spPr>
          <a:xfrm>
            <a:off x="280737" y="1498023"/>
            <a:ext cx="120962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800" dirty="0"/>
          </a:p>
          <a:p>
            <a:r>
              <a:rPr lang="en-US" altLang="zh-CN" sz="2800" dirty="0"/>
              <a:t>1. Don't you think we should stay focused in the class Chinese Culture?</a:t>
            </a:r>
          </a:p>
          <a:p>
            <a:r>
              <a:rPr lang="en-US" altLang="zh-CN" sz="2800" dirty="0"/>
              <a:t>2. A good book is a nice friend.</a:t>
            </a:r>
          </a:p>
          <a:p>
            <a:r>
              <a:rPr lang="en-US" altLang="zh-CN" sz="2800" dirty="0"/>
              <a:t>3. Such travelling is harder than scaling the blue sky. </a:t>
            </a:r>
          </a:p>
          <a:p>
            <a:r>
              <a:rPr lang="en-US" altLang="zh-CN" sz="2800" dirty="0"/>
              <a:t>4. The valley echoes, he just left, he just left,</a:t>
            </a:r>
            <a:r>
              <a:rPr lang="zh-CN" altLang="en-US" sz="2800" dirty="0"/>
              <a:t> </a:t>
            </a:r>
            <a:r>
              <a:rPr lang="en-US" altLang="zh-CN" sz="2800" dirty="0"/>
              <a:t>he</a:t>
            </a:r>
            <a:r>
              <a:rPr lang="zh-CN" altLang="en-US" sz="2800" dirty="0"/>
              <a:t> </a:t>
            </a:r>
            <a:r>
              <a:rPr lang="en-US" altLang="zh-CN" sz="2800" dirty="0"/>
              <a:t>just left.</a:t>
            </a:r>
          </a:p>
          <a:p>
            <a:r>
              <a:rPr lang="en-US" altLang="zh-CN" sz="2800" dirty="0"/>
              <a:t>5. Where is spring? Spring is in the children's eyes.</a:t>
            </a:r>
          </a:p>
          <a:p>
            <a:endParaRPr lang="en-US" altLang="zh-CN" sz="2800" dirty="0"/>
          </a:p>
          <a:p>
            <a:endParaRPr lang="en-US" altLang="zh-CN" sz="2800" dirty="0">
              <a:solidFill>
                <a:srgbClr val="FF0000"/>
              </a:solidFill>
            </a:endParaRPr>
          </a:p>
          <a:p>
            <a:endParaRPr lang="en-US" altLang="zh-CN" sz="2800" dirty="0"/>
          </a:p>
          <a:p>
            <a:r>
              <a:rPr lang="zh-CN" altLang="en-US" sz="2800" dirty="0"/>
              <a:t>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4A07EAF-93C7-3A89-B199-FC4A5E82F6FE}"/>
              </a:ext>
            </a:extLst>
          </p:cNvPr>
          <p:cNvSpPr txBox="1"/>
          <p:nvPr/>
        </p:nvSpPr>
        <p:spPr>
          <a:xfrm>
            <a:off x="656221" y="1036176"/>
            <a:ext cx="1325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2663A2"/>
                </a:solidFill>
                <a:latin typeface="TimesNewRomanPS-BoldMT"/>
              </a:rPr>
              <a:t>Quiz</a:t>
            </a:r>
            <a:endParaRPr lang="zh-CN" altLang="en-US" sz="3600" dirty="0">
              <a:solidFill>
                <a:srgbClr val="2663A2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7B29FD-2138-DA33-B75F-F9C96506D4FF}"/>
              </a:ext>
            </a:extLst>
          </p:cNvPr>
          <p:cNvSpPr txBox="1"/>
          <p:nvPr/>
        </p:nvSpPr>
        <p:spPr>
          <a:xfrm>
            <a:off x="5002127" y="2361495"/>
            <a:ext cx="171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metaphor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2A1AFE-F182-5E87-F1B7-6C6BAA7EBDE5}"/>
              </a:ext>
            </a:extLst>
          </p:cNvPr>
          <p:cNvSpPr txBox="1"/>
          <p:nvPr/>
        </p:nvSpPr>
        <p:spPr>
          <a:xfrm>
            <a:off x="7946856" y="2880705"/>
            <a:ext cx="2343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11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sym typeface="Arial" panose="020B0604020202090204" pitchFamily="34" charset="0"/>
              </a:rPr>
              <a:t>Exaggeration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809078-FCD4-3AF4-86DB-55CAA6371B7F}"/>
              </a:ext>
            </a:extLst>
          </p:cNvPr>
          <p:cNvSpPr txBox="1"/>
          <p:nvPr/>
        </p:nvSpPr>
        <p:spPr>
          <a:xfrm>
            <a:off x="8629898" y="3432573"/>
            <a:ext cx="22027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Repetition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66BD4C-9C44-99D7-7B60-F51B232639E2}"/>
              </a:ext>
            </a:extLst>
          </p:cNvPr>
          <p:cNvSpPr txBox="1"/>
          <p:nvPr/>
        </p:nvSpPr>
        <p:spPr>
          <a:xfrm>
            <a:off x="6831930" y="4359886"/>
            <a:ext cx="2202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Questioning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72704D1-8C8A-CE77-2F38-4F66E2EDE484}"/>
              </a:ext>
            </a:extLst>
          </p:cNvPr>
          <p:cNvSpPr txBox="1"/>
          <p:nvPr/>
        </p:nvSpPr>
        <p:spPr>
          <a:xfrm>
            <a:off x="6607340" y="1497841"/>
            <a:ext cx="3868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Rhetorical  questioning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3DA027-DB71-E3AA-666A-CAE5B02C77CC}"/>
              </a:ext>
            </a:extLst>
          </p:cNvPr>
          <p:cNvSpPr txBox="1"/>
          <p:nvPr/>
        </p:nvSpPr>
        <p:spPr>
          <a:xfrm>
            <a:off x="583200" y="118510"/>
            <a:ext cx="622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Examples and Quiz</a:t>
            </a:r>
          </a:p>
        </p:txBody>
      </p:sp>
    </p:spTree>
    <p:extLst>
      <p:ext uri="{BB962C8B-B14F-4D97-AF65-F5344CB8AC3E}">
        <p14:creationId xmlns:p14="http://schemas.microsoft.com/office/powerpoint/2010/main" val="37975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1F11BE51-0A77-24BF-1021-E6BDB103764E}"/>
              </a:ext>
            </a:extLst>
          </p:cNvPr>
          <p:cNvSpPr txBox="1"/>
          <p:nvPr/>
        </p:nvSpPr>
        <p:spPr>
          <a:xfrm>
            <a:off x="577517" y="1794268"/>
            <a:ext cx="116144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6. The red scarf is coming towards us.</a:t>
            </a:r>
          </a:p>
          <a:p>
            <a:r>
              <a:rPr lang="en-US" altLang="zh-CN" sz="2800" dirty="0"/>
              <a:t>7.When the breeze passes by, it sends a wisp of fragrance, like a song on a distant tower. </a:t>
            </a:r>
          </a:p>
          <a:p>
            <a:r>
              <a:rPr lang="en-US" altLang="zh-CN" sz="2800" dirty="0"/>
              <a:t>8. </a:t>
            </a:r>
            <a:r>
              <a:rPr lang="zh-CN" altLang="en-US" sz="2800" dirty="0"/>
              <a:t>大考小考，快把我烤</a:t>
            </a:r>
            <a:r>
              <a:rPr lang="en-US" altLang="zh-CN" sz="2800" dirty="0"/>
              <a:t>(</a:t>
            </a:r>
            <a:r>
              <a:rPr lang="zh-CN" altLang="en-US" sz="2800" dirty="0"/>
              <a:t>考</a:t>
            </a:r>
            <a:r>
              <a:rPr lang="en-US" altLang="zh-CN" sz="2800" dirty="0"/>
              <a:t>)</a:t>
            </a:r>
            <a:r>
              <a:rPr lang="zh-CN" altLang="en-US" sz="2800" dirty="0"/>
              <a:t>糊</a:t>
            </a:r>
            <a:r>
              <a:rPr lang="en-US" altLang="zh-CN" sz="2800" dirty="0"/>
              <a:t>(</a:t>
            </a:r>
            <a:r>
              <a:rPr lang="en-US" altLang="zh-CN" sz="2800" dirty="0" err="1"/>
              <a:t>kao</a:t>
            </a:r>
            <a:r>
              <a:rPr lang="en-US" altLang="zh-CN" sz="2800" dirty="0"/>
              <a:t> hu)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了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(The tests, formal or informal, roast me.)</a:t>
            </a:r>
            <a:endParaRPr lang="en-US" altLang="zh-CN" sz="2800" dirty="0"/>
          </a:p>
          <a:p>
            <a:r>
              <a:rPr lang="en-US" altLang="zh-CN" sz="2800" dirty="0"/>
              <a:t>9. Two people were picking roses in the rose garden. One saw the thorns under the roses, and the other saw the red roses in the garden.</a:t>
            </a:r>
          </a:p>
          <a:p>
            <a:endParaRPr lang="en-US" altLang="zh-CN" sz="2800" dirty="0">
              <a:solidFill>
                <a:srgbClr val="FF0000"/>
              </a:solidFill>
            </a:endParaRPr>
          </a:p>
          <a:p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BC167A-2E4D-0096-4EF3-8587CCBCF7C1}"/>
              </a:ext>
            </a:extLst>
          </p:cNvPr>
          <p:cNvSpPr txBox="1"/>
          <p:nvPr/>
        </p:nvSpPr>
        <p:spPr>
          <a:xfrm>
            <a:off x="2021305" y="3625538"/>
            <a:ext cx="121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Puns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F91A8AC9-1777-AF30-62B9-6956A6EC1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567" y="4841674"/>
            <a:ext cx="1731537" cy="10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  <a:sym typeface="Arial" panose="020B0604020202090204" pitchFamily="34" charset="0"/>
              </a:rPr>
              <a:t>Contrast</a:t>
            </a:r>
          </a:p>
          <a:p>
            <a:pPr eaLnBrk="1" hangingPunct="1">
              <a:spcBef>
                <a:spcPct val="20000"/>
              </a:spcBef>
            </a:pPr>
            <a:endParaRPr lang="en-US" sz="1600" b="1" dirty="0">
              <a:solidFill>
                <a:srgbClr val="445469"/>
              </a:solidFill>
              <a:latin typeface="Arial" panose="020B0604020202090204" pitchFamily="34" charset="0"/>
              <a:ea typeface="微软雅黑" pitchFamily="34" charset="-122"/>
              <a:sym typeface="Arial" panose="020B060402020209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C688C1-00CE-FDB7-264F-A7A2906C45A6}"/>
              </a:ext>
            </a:extLst>
          </p:cNvPr>
          <p:cNvSpPr txBox="1"/>
          <p:nvPr/>
        </p:nvSpPr>
        <p:spPr>
          <a:xfrm>
            <a:off x="9429667" y="1794268"/>
            <a:ext cx="1126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Sense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76A28931-5471-BC87-9DA9-8E2A1CE3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107" y="1303223"/>
            <a:ext cx="28361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sym typeface="Arial" panose="020B0604020202090204" pitchFamily="34" charset="0"/>
              </a:rPr>
              <a:t>Borrowing</a:t>
            </a:r>
            <a:endParaRPr lang="en-US" sz="2800" dirty="0">
              <a:solidFill>
                <a:srgbClr val="FF0000"/>
              </a:solidFill>
              <a:sym typeface="Arial" panose="020B060402020209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A48E1E-7444-0B30-7A96-35CD996065B3}"/>
              </a:ext>
            </a:extLst>
          </p:cNvPr>
          <p:cNvSpPr txBox="1"/>
          <p:nvPr/>
        </p:nvSpPr>
        <p:spPr>
          <a:xfrm>
            <a:off x="583200" y="118510"/>
            <a:ext cx="622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Examples and Quiz</a:t>
            </a:r>
          </a:p>
        </p:txBody>
      </p:sp>
    </p:spTree>
    <p:extLst>
      <p:ext uri="{BB962C8B-B14F-4D97-AF65-F5344CB8AC3E}">
        <p14:creationId xmlns:p14="http://schemas.microsoft.com/office/powerpoint/2010/main" val="4796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/>
          <p:nvPr/>
        </p:nvSpPr>
        <p:spPr bwMode="auto">
          <a:xfrm>
            <a:off x="5847745" y="0"/>
            <a:ext cx="6423025" cy="6858000"/>
          </a:xfrm>
          <a:custGeom>
            <a:avLst/>
            <a:gdLst>
              <a:gd name="T0" fmla="*/ 3993605 w 5769204"/>
              <a:gd name="T1" fmla="*/ 9427 h 6858000"/>
              <a:gd name="T2" fmla="*/ 12231561 w 5769204"/>
              <a:gd name="T3" fmla="*/ 0 h 6858000"/>
              <a:gd name="T4" fmla="*/ 12231561 w 5769204"/>
              <a:gd name="T5" fmla="*/ 6858000 h 6858000"/>
              <a:gd name="T6" fmla="*/ 0 w 5769204"/>
              <a:gd name="T7" fmla="*/ 6858000 h 6858000"/>
              <a:gd name="T8" fmla="*/ 3993605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161772" y="2398576"/>
            <a:ext cx="75308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Background of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92" name="矩形 29"/>
          <p:cNvSpPr>
            <a:spLocks noChangeArrowheads="1"/>
          </p:cNvSpPr>
          <p:nvPr/>
        </p:nvSpPr>
        <p:spPr bwMode="auto">
          <a:xfrm>
            <a:off x="806450" y="2436263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3" name="文本框 30"/>
          <p:cNvSpPr txBox="1">
            <a:spLocks noChangeArrowheads="1"/>
          </p:cNvSpPr>
          <p:nvPr/>
        </p:nvSpPr>
        <p:spPr bwMode="auto">
          <a:xfrm>
            <a:off x="996633" y="2480396"/>
            <a:ext cx="9620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   1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96" name="矩形 36"/>
          <p:cNvSpPr>
            <a:spLocks noChangeArrowheads="1"/>
          </p:cNvSpPr>
          <p:nvPr/>
        </p:nvSpPr>
        <p:spPr bwMode="auto">
          <a:xfrm>
            <a:off x="796290" y="3278273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7" name="文本框 37"/>
          <p:cNvSpPr txBox="1">
            <a:spLocks noChangeArrowheads="1"/>
          </p:cNvSpPr>
          <p:nvPr/>
        </p:nvSpPr>
        <p:spPr bwMode="auto">
          <a:xfrm>
            <a:off x="996633" y="3322406"/>
            <a:ext cx="9620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00" name="矩形 43"/>
          <p:cNvSpPr>
            <a:spLocks noChangeArrowheads="1"/>
          </p:cNvSpPr>
          <p:nvPr/>
        </p:nvSpPr>
        <p:spPr bwMode="auto">
          <a:xfrm>
            <a:off x="813435" y="4104408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401" name="文本框 44"/>
          <p:cNvSpPr txBox="1">
            <a:spLocks noChangeArrowheads="1"/>
          </p:cNvSpPr>
          <p:nvPr/>
        </p:nvSpPr>
        <p:spPr bwMode="auto">
          <a:xfrm>
            <a:off x="996633" y="4148541"/>
            <a:ext cx="9620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406" name="组合 54"/>
          <p:cNvGrpSpPr/>
          <p:nvPr/>
        </p:nvGrpSpPr>
        <p:grpSpPr bwMode="auto">
          <a:xfrm>
            <a:off x="1036255" y="876930"/>
            <a:ext cx="3126488" cy="830997"/>
            <a:chOff x="150751" y="65346"/>
            <a:chExt cx="3126583" cy="830315"/>
          </a:xfrm>
        </p:grpSpPr>
        <p:cxnSp>
          <p:nvCxnSpPr>
            <p:cNvPr id="16415" name="直接连接符 58"/>
            <p:cNvCxnSpPr>
              <a:cxnSpLocks noChangeShapeType="1"/>
            </p:cNvCxnSpPr>
            <p:nvPr/>
          </p:nvCxnSpPr>
          <p:spPr bwMode="auto">
            <a:xfrm>
              <a:off x="151331" y="849531"/>
              <a:ext cx="2550676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3" name="文本框 56"/>
            <p:cNvSpPr txBox="1">
              <a:spLocks noChangeArrowheads="1"/>
            </p:cNvSpPr>
            <p:nvPr/>
          </p:nvSpPr>
          <p:spPr bwMode="auto">
            <a:xfrm>
              <a:off x="150751" y="65346"/>
              <a:ext cx="3126583" cy="83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800" b="1" dirty="0">
                  <a:solidFill>
                    <a:srgbClr val="1C4885"/>
                  </a:solidFill>
                  <a:latin typeface="微软雅黑" pitchFamily="34" charset="-122"/>
                  <a:ea typeface="微软雅黑" pitchFamily="34" charset="-122"/>
                </a:rPr>
                <a:t>Contents</a:t>
              </a:r>
              <a:endParaRPr lang="zh-CN" altLang="en-US" sz="48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389" name="等腰三角形 4"/>
          <p:cNvSpPr/>
          <p:nvPr/>
        </p:nvSpPr>
        <p:spPr bwMode="auto">
          <a:xfrm rot="10452885">
            <a:off x="10986135" y="-184150"/>
            <a:ext cx="988695" cy="1315085"/>
          </a:xfrm>
          <a:custGeom>
            <a:avLst/>
            <a:gdLst>
              <a:gd name="T0" fmla="*/ 0 w 2436495"/>
              <a:gd name="T1" fmla="*/ 0 h 3543376"/>
              <a:gd name="T2" fmla="*/ 7595 w 2436495"/>
              <a:gd name="T3" fmla="*/ 774 h 3543376"/>
              <a:gd name="T4" fmla="*/ 6525 w 2436495"/>
              <a:gd name="T5" fmla="*/ 10986 h 3543376"/>
              <a:gd name="T6" fmla="*/ 0 w 2436495"/>
              <a:gd name="T7" fmla="*/ 0 h 35433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6495" h="3543376">
                <a:moveTo>
                  <a:pt x="0" y="0"/>
                </a:moveTo>
                <a:lnTo>
                  <a:pt x="2436495" y="249674"/>
                </a:lnTo>
                <a:lnTo>
                  <a:pt x="2093214" y="354337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6388" name="等腰三角形 4"/>
          <p:cNvSpPr/>
          <p:nvPr/>
        </p:nvSpPr>
        <p:spPr bwMode="auto">
          <a:xfrm rot="21135611">
            <a:off x="10945178" y="-762318"/>
            <a:ext cx="2436812" cy="3543301"/>
          </a:xfrm>
          <a:custGeom>
            <a:avLst/>
            <a:gdLst>
              <a:gd name="T0" fmla="*/ 0 w 2436495"/>
              <a:gd name="T1" fmla="*/ 0 h 3543376"/>
              <a:gd name="T2" fmla="*/ 2438714 w 2436495"/>
              <a:gd name="T3" fmla="*/ 249639 h 3543376"/>
              <a:gd name="T4" fmla="*/ 2095120 w 2436495"/>
              <a:gd name="T5" fmla="*/ 3542851 h 3543376"/>
              <a:gd name="T6" fmla="*/ 0 w 2436495"/>
              <a:gd name="T7" fmla="*/ 0 h 35433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6495" h="3543376">
                <a:moveTo>
                  <a:pt x="0" y="0"/>
                </a:moveTo>
                <a:lnTo>
                  <a:pt x="2436495" y="249674"/>
                </a:lnTo>
                <a:lnTo>
                  <a:pt x="2093214" y="35433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0" name="图片 9" descr="校门校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400" y="6006465"/>
            <a:ext cx="1821180" cy="10248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3874DBE-13FE-05D2-878F-E5CA3B4BD85B}"/>
              </a:ext>
            </a:extLst>
          </p:cNvPr>
          <p:cNvSpPr txBox="1"/>
          <p:nvPr/>
        </p:nvSpPr>
        <p:spPr>
          <a:xfrm>
            <a:off x="2707687" y="3167853"/>
            <a:ext cx="5222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What is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0458F9-3CD8-703C-64DC-BAF1B33ABC15}"/>
              </a:ext>
            </a:extLst>
          </p:cNvPr>
          <p:cNvSpPr txBox="1"/>
          <p:nvPr/>
        </p:nvSpPr>
        <p:spPr>
          <a:xfrm>
            <a:off x="2679469" y="3993988"/>
            <a:ext cx="6833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 </a:t>
            </a:r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Examples</a:t>
            </a:r>
            <a:r>
              <a:rPr lang="en-US" altLang="zh-CN" sz="28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and Quiz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D1D2B4-E5AD-9FDE-7305-025871822C2D}"/>
              </a:ext>
            </a:extLst>
          </p:cNvPr>
          <p:cNvSpPr txBox="1"/>
          <p:nvPr/>
        </p:nvSpPr>
        <p:spPr>
          <a:xfrm>
            <a:off x="818147" y="2171110"/>
            <a:ext cx="105557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10. Qin Shi Ming Yue Han Shi Guan.</a:t>
            </a:r>
          </a:p>
          <a:p>
            <a:r>
              <a:rPr lang="en-US" altLang="zh-CN" sz="2800" dirty="0"/>
              <a:t>11. His boiling words inspired me.</a:t>
            </a:r>
          </a:p>
          <a:p>
            <a:r>
              <a:rPr lang="en-US" altLang="zh-CN" sz="2800" dirty="0"/>
              <a:t>12. When Newton was hit by an apple, he discovered gravity; When Columbus sailed around the world, he discovered the new continent; When you look in the mirror, wow, you find a primitive man!</a:t>
            </a:r>
          </a:p>
          <a:p>
            <a:r>
              <a:rPr lang="en-US" altLang="zh-CN" sz="2800" dirty="0"/>
              <a:t>13. In the morning, the mountains yawned.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824AFD-D778-5FCF-E87A-1EAFDA42A6DE}"/>
              </a:ext>
            </a:extLst>
          </p:cNvPr>
          <p:cNvSpPr txBox="1"/>
          <p:nvPr/>
        </p:nvSpPr>
        <p:spPr>
          <a:xfrm>
            <a:off x="9549063" y="2637074"/>
            <a:ext cx="2009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Parallelism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0418DD2-DB2D-ABCE-AAEB-E55D5AE30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591" y="4633322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sym typeface="Arial" panose="020B0604020202090204" pitchFamily="34" charset="0"/>
              </a:rPr>
              <a:t>Personification</a:t>
            </a:r>
            <a:endParaRPr lang="en-US" sz="2800" dirty="0">
              <a:solidFill>
                <a:srgbClr val="FF0000"/>
              </a:solidFill>
              <a:sym typeface="Arial" panose="020B0604020202090204" pitchFamily="34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810F5571-A59D-5FA8-DD2C-23329313E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009" y="2575519"/>
            <a:ext cx="18525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sym typeface="Arial" panose="020B0604020202090204" pitchFamily="34" charset="0"/>
              </a:rPr>
              <a:t>Transfer</a:t>
            </a:r>
            <a:r>
              <a:rPr lang="en-US" altLang="zh-CN" sz="2800" b="1" dirty="0">
                <a:solidFill>
                  <a:srgbClr val="445469"/>
                </a:solidFill>
                <a:latin typeface="Arial" panose="020B0604020202090204" pitchFamily="34" charset="0"/>
                <a:ea typeface="微软雅黑" pitchFamily="34" charset="-122"/>
                <a:sym typeface="Arial" panose="020B0604020202090204" pitchFamily="34" charset="0"/>
              </a:rPr>
              <a:t>  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1E8D54-DC1E-29EB-2009-C9A2F989776E}"/>
              </a:ext>
            </a:extLst>
          </p:cNvPr>
          <p:cNvSpPr txBox="1"/>
          <p:nvPr/>
        </p:nvSpPr>
        <p:spPr>
          <a:xfrm>
            <a:off x="4287254" y="1653116"/>
            <a:ext cx="237022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Intertextuality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A03112-C88F-A9AF-AAAD-407EFBB73B70}"/>
              </a:ext>
            </a:extLst>
          </p:cNvPr>
          <p:cNvSpPr txBox="1"/>
          <p:nvPr/>
        </p:nvSpPr>
        <p:spPr>
          <a:xfrm>
            <a:off x="583200" y="118510"/>
            <a:ext cx="622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Examples and Quiz</a:t>
            </a:r>
          </a:p>
        </p:txBody>
      </p:sp>
    </p:spTree>
    <p:extLst>
      <p:ext uri="{BB962C8B-B14F-4D97-AF65-F5344CB8AC3E}">
        <p14:creationId xmlns:p14="http://schemas.microsoft.com/office/powerpoint/2010/main" val="24382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D5D2857-02A7-0D90-52D5-91CA13575631}"/>
              </a:ext>
            </a:extLst>
          </p:cNvPr>
          <p:cNvSpPr txBox="1"/>
          <p:nvPr/>
        </p:nvSpPr>
        <p:spPr>
          <a:xfrm>
            <a:off x="211387" y="232644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123260"/>
                </a:solidFill>
                <a:latin typeface="Arial" panose="020B0604020202090204" pitchFamily="34" charset="0"/>
              </a:rPr>
              <a:t>References</a:t>
            </a:r>
            <a:endParaRPr lang="zh-CN" altLang="en-US" sz="3600" dirty="0">
              <a:solidFill>
                <a:srgbClr val="123260"/>
              </a:solidFill>
              <a:latin typeface="Arial" panose="020B060402020209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ED6869-11AC-CFCE-6FEA-6C3136D10F2D}"/>
              </a:ext>
            </a:extLst>
          </p:cNvPr>
          <p:cNvSpPr txBox="1"/>
          <p:nvPr/>
        </p:nvSpPr>
        <p:spPr>
          <a:xfrm>
            <a:off x="307640" y="790562"/>
            <a:ext cx="11817353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400" dirty="0"/>
          </a:p>
          <a:p>
            <a:pPr algn="just"/>
            <a:r>
              <a:rPr lang="en-US" altLang="zh-CN" sz="2400" dirty="0"/>
              <a:t>[1] </a:t>
            </a:r>
            <a:r>
              <a:rPr lang="en-US" altLang="zh-CN" sz="2400" dirty="0" err="1"/>
              <a:t>Barabantseva</a:t>
            </a:r>
            <a:r>
              <a:rPr lang="en-US" altLang="zh-CN" sz="2400" dirty="0"/>
              <a:t> E. From the Language of Class to the Rhetoric of Development: discourses of ‘nationality’ and ‘ethnicity’ in China[J]. Journal of Contemporary China, 2008, 17(56): 565-589.</a:t>
            </a:r>
          </a:p>
          <a:p>
            <a:pPr algn="just"/>
            <a:r>
              <a:rPr lang="en-US" altLang="zh-CN" sz="2400" dirty="0"/>
              <a:t>[2] Dobson W A C H. The language of the Book of Songs[M]//The Language of the Book of Songs. University of Toronto Press, 2017.</a:t>
            </a:r>
          </a:p>
          <a:p>
            <a:pPr algn="just"/>
            <a:r>
              <a:rPr lang="en-US" altLang="zh-CN" sz="2400" dirty="0"/>
              <a:t>[3] Kirkpatrick A, Xu Z. Chinese rhetoric and writing: An introduction for language teachers[M]. Parlor Press LLC, 2012.</a:t>
            </a:r>
          </a:p>
          <a:p>
            <a:pPr algn="just"/>
            <a:r>
              <a:rPr lang="en-US" altLang="zh-CN" sz="2400" dirty="0"/>
              <a:t>[4] Li C. La </a:t>
            </a:r>
            <a:r>
              <a:rPr lang="en-US" altLang="zh-CN" sz="2400" dirty="0" err="1"/>
              <a:t>retórica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china</a:t>
            </a:r>
            <a:r>
              <a:rPr lang="en-US" altLang="zh-CN" sz="2400" dirty="0"/>
              <a:t>: Historia y </a:t>
            </a:r>
            <a:r>
              <a:rPr lang="en-US" altLang="zh-CN" sz="2400" dirty="0" err="1"/>
              <a:t>cultura</a:t>
            </a:r>
            <a:r>
              <a:rPr lang="en-US" altLang="zh-CN" sz="2400" dirty="0"/>
              <a:t>[J]. </a:t>
            </a:r>
            <a:r>
              <a:rPr lang="en-US" altLang="zh-CN" sz="2400" dirty="0" err="1"/>
              <a:t>Rétor</a:t>
            </a:r>
            <a:r>
              <a:rPr lang="en-US" altLang="zh-CN" sz="2400" dirty="0"/>
              <a:t>, 2017, 7(1): 21-39.</a:t>
            </a:r>
          </a:p>
          <a:p>
            <a:pPr algn="just"/>
            <a:r>
              <a:rPr lang="en-US" altLang="zh-CN" sz="2400" dirty="0"/>
              <a:t>[5] </a:t>
            </a:r>
            <a:r>
              <a:rPr lang="es-ES" altLang="zh-CN" sz="2400" dirty="0"/>
              <a:t>Lloyd G. La retórica en la antigüedad griega y china[J]. Revista Iberoamericana de Argumentación, 2010 (1).</a:t>
            </a:r>
          </a:p>
          <a:p>
            <a:pPr algn="just"/>
            <a:r>
              <a:rPr lang="en-US" altLang="zh-CN" sz="2400" dirty="0"/>
              <a:t>[6] Martin W. Chinese Language and Culture [C]. European University Press, 2022.</a:t>
            </a:r>
          </a:p>
          <a:p>
            <a:pPr algn="just"/>
            <a:r>
              <a:rPr lang="en-US" altLang="zh-CN" sz="2400" dirty="0"/>
              <a:t>[7] The Obscure Object of Rhetoric[J]. Philosophy &amp; Rhetoric,2021,54(2).</a:t>
            </a:r>
          </a:p>
          <a:p>
            <a:pPr algn="just"/>
            <a:r>
              <a:rPr lang="en-US" altLang="zh-CN" sz="2400" dirty="0"/>
              <a:t>[8] Wagner Nathan R.. The Obscure Object of Rhetoric[J]. Philosophy &amp; Rhetoric,2021,54(2).</a:t>
            </a:r>
          </a:p>
          <a:p>
            <a:pPr algn="just"/>
            <a:endParaRPr lang="en-US" altLang="zh-CN" sz="2400" dirty="0"/>
          </a:p>
          <a:p>
            <a:pPr algn="just"/>
            <a:endParaRPr lang="en-US" altLang="zh-CN" sz="2400" dirty="0"/>
          </a:p>
          <a:p>
            <a:pPr algn="just"/>
            <a:endParaRPr lang="en-US" altLang="zh-CN" sz="2400" dirty="0"/>
          </a:p>
          <a:p>
            <a:pPr algn="just"/>
            <a:endParaRPr lang="en-US" altLang="zh-CN" sz="2400" dirty="0"/>
          </a:p>
          <a:p>
            <a:pPr algn="just"/>
            <a:endParaRPr lang="es-ES" altLang="zh-CN" sz="2400" dirty="0"/>
          </a:p>
          <a:p>
            <a:pPr algn="just"/>
            <a:endParaRPr lang="es-ES" altLang="zh-CN" sz="2400" dirty="0"/>
          </a:p>
          <a:p>
            <a:pPr algn="just"/>
            <a:endParaRPr lang="en-US" altLang="zh-CN" sz="2400" dirty="0"/>
          </a:p>
          <a:p>
            <a:pPr algn="just"/>
            <a:endParaRPr lang="en-US" altLang="zh-CN" sz="2400" dirty="0"/>
          </a:p>
          <a:p>
            <a:pPr algn="just"/>
            <a:endParaRPr lang="en-US" altLang="zh-CN" sz="2400" dirty="0"/>
          </a:p>
          <a:p>
            <a:pPr algn="just"/>
            <a:r>
              <a:rPr lang="zh-CN" altLang="en-US" sz="2400" dirty="0"/>
              <a:t>姜平</a:t>
            </a:r>
            <a:r>
              <a:rPr lang="en-US" altLang="zh-CN" sz="2400" dirty="0"/>
              <a:t>: </a:t>
            </a:r>
            <a:r>
              <a:rPr lang="zh-CN" altLang="en-US" sz="2400" dirty="0"/>
              <a:t>中西修辞学发展初探</a:t>
            </a:r>
            <a:r>
              <a:rPr lang="en-US" altLang="zh-CN" sz="2400" dirty="0"/>
              <a:t>[J], </a:t>
            </a:r>
            <a:r>
              <a:rPr lang="zh-CN" altLang="en-US" sz="2400" dirty="0"/>
              <a:t>四川教育学院学报</a:t>
            </a:r>
            <a:r>
              <a:rPr lang="en-US" altLang="zh-CN" sz="2400" dirty="0"/>
              <a:t>, 1998(1), 48-50. </a:t>
            </a:r>
          </a:p>
          <a:p>
            <a:pPr algn="just"/>
            <a:r>
              <a:rPr lang="zh-CN" altLang="en-US" sz="2400" dirty="0"/>
              <a:t>许红菊</a:t>
            </a:r>
            <a:r>
              <a:rPr lang="en-US" altLang="zh-CN" sz="2400" dirty="0"/>
              <a:t>: </a:t>
            </a:r>
            <a:r>
              <a:rPr lang="zh-CN" altLang="en-US" sz="2400" dirty="0"/>
              <a:t>汉语修辞与发展</a:t>
            </a:r>
            <a:r>
              <a:rPr lang="en-US" altLang="zh-CN" sz="2400" dirty="0"/>
              <a:t>[D], </a:t>
            </a:r>
            <a:r>
              <a:rPr lang="zh-CN" altLang="en-US" sz="2400" dirty="0"/>
              <a:t>湖北</a:t>
            </a:r>
            <a:r>
              <a:rPr lang="en-US" altLang="zh-CN" sz="2400" dirty="0"/>
              <a:t>: </a:t>
            </a:r>
            <a:r>
              <a:rPr lang="zh-CN" altLang="en-US" sz="2400" dirty="0"/>
              <a:t>华中科技大学</a:t>
            </a:r>
            <a:r>
              <a:rPr lang="en-US" altLang="zh-CN" sz="2400" dirty="0"/>
              <a:t>, 2012.</a:t>
            </a:r>
          </a:p>
          <a:p>
            <a:pPr algn="just"/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220503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0B9CC1A-CBBA-2397-27CC-A40F24F8AA6F}"/>
              </a:ext>
            </a:extLst>
          </p:cNvPr>
          <p:cNvSpPr txBox="1"/>
          <p:nvPr/>
        </p:nvSpPr>
        <p:spPr>
          <a:xfrm>
            <a:off x="529389" y="579358"/>
            <a:ext cx="11133221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[9] </a:t>
            </a:r>
            <a:r>
              <a:rPr lang="zh-CN" altLang="en-US" sz="2400" dirty="0"/>
              <a:t>顶针修辞手法例句</a:t>
            </a:r>
            <a:r>
              <a:rPr lang="en-US" altLang="zh-CN" sz="2400" dirty="0"/>
              <a:t>, URL:https://www.yuwenmi.com/baike/940649. html? from  =</a:t>
            </a:r>
            <a:r>
              <a:rPr lang="en-US" altLang="zh-CN" sz="2400" dirty="0" err="1"/>
              <a:t>singlemessage</a:t>
            </a:r>
            <a:r>
              <a:rPr lang="en-US" altLang="zh-CN" sz="2400" dirty="0"/>
              <a:t>/&lt;17 Oct. 2022&gt;.</a:t>
            </a:r>
          </a:p>
          <a:p>
            <a:r>
              <a:rPr lang="en-US" altLang="zh-CN" sz="2400" dirty="0"/>
              <a:t>[10] </a:t>
            </a:r>
            <a:r>
              <a:rPr lang="zh-CN" altLang="en-US" sz="2400" dirty="0"/>
              <a:t>一语双关的句子</a:t>
            </a:r>
            <a:r>
              <a:rPr lang="en-US" altLang="zh-CN" sz="2400" dirty="0"/>
              <a:t>,</a:t>
            </a:r>
            <a:r>
              <a:rPr lang="zh-CN" altLang="en-US" sz="2400" dirty="0"/>
              <a:t>一语双关的经典句子</a:t>
            </a:r>
            <a:r>
              <a:rPr lang="en-US" altLang="zh-CN" sz="2400" dirty="0"/>
              <a:t>?, URL: https://www.chinansn.com/article-1-b20220625010621e489zu-0.html/&lt;17 Oct. 2022&gt;.</a:t>
            </a:r>
          </a:p>
          <a:p>
            <a:pPr algn="just"/>
            <a:r>
              <a:rPr lang="en-US" altLang="zh-CN" sz="2400" dirty="0"/>
              <a:t>[11] </a:t>
            </a:r>
            <a:r>
              <a:rPr lang="zh-CN" altLang="en-US" sz="2400" dirty="0"/>
              <a:t>金双平</a:t>
            </a:r>
            <a:r>
              <a:rPr lang="en-US" altLang="zh-CN" sz="2400" dirty="0"/>
              <a:t>.</a:t>
            </a:r>
            <a:r>
              <a:rPr lang="zh-CN" altLang="en-US" sz="2400" dirty="0"/>
              <a:t>现代修辞学的奠基之作</a:t>
            </a:r>
            <a:r>
              <a:rPr lang="en-US" altLang="zh-CN" sz="2400" dirty="0"/>
              <a:t>——</a:t>
            </a:r>
            <a:r>
              <a:rPr lang="zh-CN" altLang="en-US" sz="2400" dirty="0"/>
              <a:t>评</a:t>
            </a:r>
            <a:r>
              <a:rPr lang="en-US" altLang="zh-CN" sz="2400" dirty="0"/>
              <a:t>《</a:t>
            </a:r>
            <a:r>
              <a:rPr lang="zh-CN" altLang="en-US" sz="2400" dirty="0"/>
              <a:t>修辞学发凡</a:t>
            </a:r>
            <a:r>
              <a:rPr lang="en-US" altLang="zh-CN" sz="2400" dirty="0"/>
              <a:t>》[J].</a:t>
            </a:r>
            <a:r>
              <a:rPr lang="zh-CN" altLang="en-US" sz="2400" dirty="0"/>
              <a:t>语文建设</a:t>
            </a:r>
            <a:r>
              <a:rPr lang="en-US" altLang="zh-CN" sz="2400" dirty="0"/>
              <a:t>,2021(15):82.DOI:10.16412/j.cnki.1001-8476.2021.15.024.</a:t>
            </a:r>
          </a:p>
          <a:p>
            <a:pPr algn="just"/>
            <a:r>
              <a:rPr lang="en-US" altLang="zh-CN" sz="2400" dirty="0"/>
              <a:t>[12] </a:t>
            </a:r>
            <a:r>
              <a:rPr lang="zh-CN" altLang="en-US" sz="2400" dirty="0"/>
              <a:t>林少阳</a:t>
            </a:r>
            <a:r>
              <a:rPr lang="en-US" altLang="zh-CN" sz="2400" dirty="0"/>
              <a:t>.“</a:t>
            </a:r>
            <a:r>
              <a:rPr lang="zh-CN" altLang="en-US" sz="2400" dirty="0"/>
              <a:t>五四”新学之修辞学</a:t>
            </a:r>
            <a:r>
              <a:rPr lang="en-US" altLang="zh-CN" sz="2400" dirty="0"/>
              <a:t>:</a:t>
            </a:r>
            <a:r>
              <a:rPr lang="zh-CN" altLang="en-US" sz="2400" dirty="0"/>
              <a:t>语言思想之现代嬗变</a:t>
            </a:r>
            <a:r>
              <a:rPr lang="en-US" altLang="zh-CN" sz="2400" dirty="0"/>
              <a:t>[J].</a:t>
            </a:r>
            <a:r>
              <a:rPr lang="zh-CN" altLang="en-US" sz="2400" dirty="0"/>
              <a:t>济南大学学报</a:t>
            </a:r>
            <a:r>
              <a:rPr lang="en-US" altLang="zh-CN" sz="2400" dirty="0"/>
              <a:t>(</a:t>
            </a:r>
            <a:r>
              <a:rPr lang="zh-CN" altLang="en-US" sz="2400" dirty="0"/>
              <a:t>社会科学版</a:t>
            </a:r>
            <a:r>
              <a:rPr lang="en-US" altLang="zh-CN" sz="2400" dirty="0"/>
              <a:t>),2021,31(01):55-76+158.</a:t>
            </a:r>
          </a:p>
          <a:p>
            <a:pPr algn="just"/>
            <a:r>
              <a:rPr lang="en-US" altLang="zh-CN" sz="2400" dirty="0"/>
              <a:t>[13] </a:t>
            </a:r>
            <a:r>
              <a:rPr lang="zh-CN" altLang="en-US" sz="2400" dirty="0"/>
              <a:t>马晓红</a:t>
            </a:r>
            <a:r>
              <a:rPr lang="en-US" altLang="zh-CN" sz="2400" dirty="0"/>
              <a:t>. </a:t>
            </a:r>
            <a:r>
              <a:rPr lang="zh-CN" altLang="en-US" sz="2400" dirty="0"/>
              <a:t>陈望道对中国语法修辞研究的历史贡献</a:t>
            </a:r>
            <a:r>
              <a:rPr lang="en-US" altLang="zh-CN" sz="2400" dirty="0"/>
              <a:t>[D].</a:t>
            </a:r>
            <a:r>
              <a:rPr lang="zh-CN" altLang="en-US" sz="2400" dirty="0"/>
              <a:t>复旦大学</a:t>
            </a:r>
            <a:r>
              <a:rPr lang="en-US" altLang="zh-CN" sz="2400" dirty="0"/>
              <a:t>,2005.</a:t>
            </a:r>
          </a:p>
          <a:p>
            <a:pPr algn="just"/>
            <a:r>
              <a:rPr lang="en-US" altLang="zh-CN" sz="2400" dirty="0"/>
              <a:t>[14] </a:t>
            </a:r>
            <a:r>
              <a:rPr lang="zh-CN" altLang="en-US" sz="2400" dirty="0"/>
              <a:t>李行健</a:t>
            </a:r>
            <a:r>
              <a:rPr lang="en-US" altLang="zh-CN" sz="2400" dirty="0"/>
              <a:t>.《</a:t>
            </a:r>
            <a:r>
              <a:rPr lang="zh-CN" altLang="en-US" sz="2400" dirty="0"/>
              <a:t>语法修辞讲话</a:t>
            </a:r>
            <a:r>
              <a:rPr lang="en-US" altLang="zh-CN" sz="2400" dirty="0"/>
              <a:t>》</a:t>
            </a:r>
            <a:r>
              <a:rPr lang="zh-CN" altLang="en-US" sz="2400" dirty="0"/>
              <a:t>写作的前前后后</a:t>
            </a:r>
            <a:r>
              <a:rPr lang="en-US" altLang="zh-CN" sz="2400" dirty="0"/>
              <a:t>——</a:t>
            </a:r>
            <a:r>
              <a:rPr lang="zh-CN" altLang="en-US" sz="2400" dirty="0"/>
              <a:t>访著名语言学家吕叔湘</a:t>
            </a:r>
            <a:r>
              <a:rPr lang="en-US" altLang="zh-CN" sz="2400" dirty="0"/>
              <a:t>[J].</a:t>
            </a:r>
            <a:r>
              <a:rPr lang="zh-CN" altLang="en-US" sz="2400" dirty="0"/>
              <a:t>咬文嚼字</a:t>
            </a:r>
            <a:r>
              <a:rPr lang="en-US" altLang="zh-CN" sz="2400" dirty="0"/>
              <a:t>,2015(09):51-54.</a:t>
            </a:r>
          </a:p>
          <a:p>
            <a:pPr algn="just"/>
            <a:r>
              <a:rPr lang="en-US" altLang="zh-CN" sz="2400" dirty="0"/>
              <a:t>[15] </a:t>
            </a:r>
            <a:r>
              <a:rPr lang="zh-CN" altLang="en-US" sz="2400" dirty="0"/>
              <a:t>许贝</a:t>
            </a:r>
            <a:r>
              <a:rPr lang="en-US" altLang="zh-CN" sz="2400" dirty="0"/>
              <a:t>.</a:t>
            </a:r>
            <a:r>
              <a:rPr lang="zh-CN" altLang="en-US" sz="2400" dirty="0"/>
              <a:t>大学语文常用修辞手法的教学与思考</a:t>
            </a:r>
            <a:r>
              <a:rPr lang="en-US" altLang="zh-CN" sz="2400" dirty="0"/>
              <a:t>[J].</a:t>
            </a:r>
            <a:r>
              <a:rPr lang="zh-CN" altLang="en-US" sz="2400" dirty="0"/>
              <a:t>科教导刊</a:t>
            </a:r>
            <a:r>
              <a:rPr lang="en-US" altLang="zh-CN" sz="2400" dirty="0"/>
              <a:t>,2022(20):113-115.DOI:10.16400/j.cnki.kjdk.2022.20.037.</a:t>
            </a:r>
          </a:p>
          <a:p>
            <a:pPr algn="just"/>
            <a:r>
              <a:rPr lang="en-US" altLang="zh-CN" sz="2400" dirty="0"/>
              <a:t>[16] </a:t>
            </a:r>
            <a:r>
              <a:rPr lang="zh-CN" altLang="en-US" sz="2400" dirty="0"/>
              <a:t>周会会</a:t>
            </a:r>
            <a:r>
              <a:rPr lang="en-US" altLang="zh-CN" sz="2400" dirty="0"/>
              <a:t>.</a:t>
            </a:r>
            <a:r>
              <a:rPr lang="zh-CN" altLang="en-US" sz="2400" dirty="0"/>
              <a:t>陈望道与中国修辞学</a:t>
            </a:r>
            <a:r>
              <a:rPr lang="en-US" altLang="zh-CN" sz="2400" dirty="0"/>
              <a:t>[J].</a:t>
            </a:r>
            <a:r>
              <a:rPr lang="zh-CN" altLang="en-US" sz="2400" dirty="0"/>
              <a:t>兰台世界</a:t>
            </a:r>
            <a:r>
              <a:rPr lang="en-US" altLang="zh-CN" sz="2400" dirty="0"/>
              <a:t>,2008(17):63.DOI:10.16565/j.cnki.1006-7744.2008.17.016.</a:t>
            </a:r>
          </a:p>
          <a:p>
            <a:endParaRPr lang="en-US" altLang="zh-CN" sz="2400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58419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-1597735130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2275"/>
            <a:ext cx="12192000" cy="8284845"/>
          </a:xfrm>
          <a:prstGeom prst="rect">
            <a:avLst/>
          </a:prstGeom>
        </p:spPr>
      </p:pic>
      <p:sp>
        <p:nvSpPr>
          <p:cNvPr id="39939" name="矩形 6"/>
          <p:cNvSpPr>
            <a:spLocks noChangeArrowheads="1"/>
          </p:cNvSpPr>
          <p:nvPr/>
        </p:nvSpPr>
        <p:spPr bwMode="auto">
          <a:xfrm>
            <a:off x="534670" y="690563"/>
            <a:ext cx="11122660" cy="5476875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4388" y="936943"/>
            <a:ext cx="10563225" cy="498411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50000"/>
                <a:alpha val="97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73880" y="2766199"/>
            <a:ext cx="6532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pc="200" dirty="0">
                <a:solidFill>
                  <a:srgbClr val="123260"/>
                </a:solidFill>
                <a:uFillTx/>
              </a:rPr>
              <a:t>THANK YOU FOR LISTENING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886075" y="3455035"/>
            <a:ext cx="462280" cy="9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23260">
                <a:alpha val="97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>
            <a:off x="8688070" y="3464560"/>
            <a:ext cx="462280" cy="9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23260">
                <a:alpha val="97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图片 14" descr="白校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5" y="-121920"/>
            <a:ext cx="1805305" cy="99568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62330" y="1000125"/>
            <a:ext cx="10464800" cy="4857750"/>
          </a:xfrm>
          <a:prstGeom prst="rect">
            <a:avLst/>
          </a:prstGeom>
          <a:noFill/>
          <a:ln w="6350" cap="flat" cmpd="sng" algn="ctr">
            <a:solidFill>
              <a:schemeClr val="accent1">
                <a:lumMod val="50000"/>
                <a:alpha val="97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97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-1597735130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6088"/>
            <a:ext cx="12192000" cy="8200390"/>
          </a:xfrm>
          <a:prstGeom prst="rect">
            <a:avLst/>
          </a:prstGeom>
        </p:spPr>
      </p:pic>
      <p:sp>
        <p:nvSpPr>
          <p:cNvPr id="17411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2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rgbClr val="2663A2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17413" name="文本框 12"/>
          <p:cNvSpPr txBox="1">
            <a:spLocks noChangeArrowheads="1"/>
          </p:cNvSpPr>
          <p:nvPr/>
        </p:nvSpPr>
        <p:spPr bwMode="auto">
          <a:xfrm>
            <a:off x="2069090" y="4064520"/>
            <a:ext cx="98173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Background of </a:t>
            </a:r>
            <a:r>
              <a:rPr lang="en-US" altLang="zh-CN" sz="60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r>
              <a:rPr lang="en-US" altLang="zh-CN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6" name="文本框 19"/>
          <p:cNvSpPr/>
          <p:nvPr/>
        </p:nvSpPr>
        <p:spPr bwMode="auto">
          <a:xfrm>
            <a:off x="573665" y="4902200"/>
            <a:ext cx="2063750" cy="915988"/>
          </a:xfrm>
          <a:custGeom>
            <a:avLst/>
            <a:gdLst>
              <a:gd name="T0" fmla="*/ 688223 w 2064307"/>
              <a:gd name="T1" fmla="*/ 0 h 916126"/>
              <a:gd name="T2" fmla="*/ 1376448 w 2064307"/>
              <a:gd name="T3" fmla="*/ 0 h 916126"/>
              <a:gd name="T4" fmla="*/ 1376448 w 2064307"/>
              <a:gd name="T5" fmla="*/ 367109 h 916126"/>
              <a:gd name="T6" fmla="*/ 2060411 w 2064307"/>
              <a:gd name="T7" fmla="*/ 367109 h 916126"/>
              <a:gd name="T8" fmla="*/ 2060411 w 2064307"/>
              <a:gd name="T9" fmla="*/ 915160 h 916126"/>
              <a:gd name="T10" fmla="*/ 0 w 2064307"/>
              <a:gd name="T11" fmla="*/ 915160 h 916126"/>
              <a:gd name="T12" fmla="*/ 0 w 2064307"/>
              <a:gd name="T13" fmla="*/ 367109 h 916126"/>
              <a:gd name="T14" fmla="*/ 688223 w 2064307"/>
              <a:gd name="T15" fmla="*/ 367109 h 916126"/>
              <a:gd name="T16" fmla="*/ 688223 w 2064307"/>
              <a:gd name="T17" fmla="*/ 0 h 916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4307" h="916126">
                <a:moveTo>
                  <a:pt x="689525" y="0"/>
                </a:moveTo>
                <a:lnTo>
                  <a:pt x="1379051" y="0"/>
                </a:lnTo>
                <a:lnTo>
                  <a:pt x="1379051" y="367494"/>
                </a:lnTo>
                <a:lnTo>
                  <a:pt x="2064307" y="367494"/>
                </a:lnTo>
                <a:lnTo>
                  <a:pt x="2064307" y="916126"/>
                </a:lnTo>
                <a:lnTo>
                  <a:pt x="0" y="916126"/>
                </a:lnTo>
                <a:lnTo>
                  <a:pt x="0" y="367494"/>
                </a:lnTo>
                <a:lnTo>
                  <a:pt x="689525" y="367494"/>
                </a:lnTo>
                <a:lnTo>
                  <a:pt x="68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 descr="白校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810" y="5853430"/>
            <a:ext cx="1805305" cy="995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6">
            <a:extLst>
              <a:ext uri="{FF2B5EF4-FFF2-40B4-BE49-F238E27FC236}">
                <a16:creationId xmlns:a16="http://schemas.microsoft.com/office/drawing/2014/main" id="{4A6164DE-234F-6356-520D-84B549662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955" y="1581854"/>
            <a:ext cx="3072064" cy="681272"/>
          </a:xfrm>
          <a:prstGeom prst="roundRect">
            <a:avLst>
              <a:gd name="adj" fmla="val 16667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" name="矩形 104"/>
          <p:cNvSpPr>
            <a:spLocks noChangeArrowheads="1"/>
          </p:cNvSpPr>
          <p:nvPr/>
        </p:nvSpPr>
        <p:spPr bwMode="auto">
          <a:xfrm>
            <a:off x="933759" y="1630123"/>
            <a:ext cx="2677255" cy="5847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00" tIns="45699" rIns="91400" bIns="45699"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Han Dynasty</a:t>
            </a:r>
            <a:endParaRPr lang="en-US" sz="3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2" name="矩形 47"/>
          <p:cNvSpPr>
            <a:spLocks noChangeArrowheads="1"/>
          </p:cNvSpPr>
          <p:nvPr/>
        </p:nvSpPr>
        <p:spPr bwMode="auto">
          <a:xfrm>
            <a:off x="1387889" y="2372780"/>
            <a:ext cx="10482686" cy="10826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00" tIns="45699" rIns="91400" bIns="45699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discussion about 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The Book of Songs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诗经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赋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Fu, </a:t>
            </a: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比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Bi and</a:t>
            </a: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兴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Xing</a:t>
            </a:r>
            <a:endParaRPr lang="zh-CN" altLang="en-US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" name="圆角矩形 6">
            <a:extLst>
              <a:ext uri="{FF2B5EF4-FFF2-40B4-BE49-F238E27FC236}">
                <a16:creationId xmlns:a16="http://schemas.microsoft.com/office/drawing/2014/main" id="{75BA22C4-5179-77B2-D3F4-FC979D8E8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080" y="3760691"/>
            <a:ext cx="6100646" cy="681272"/>
          </a:xfrm>
          <a:prstGeom prst="roundRect">
            <a:avLst>
              <a:gd name="adj" fmla="val 16667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After Wei and </a:t>
            </a:r>
            <a:r>
              <a:rPr lang="en-US" altLang="zh-CN" sz="32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Jin</a:t>
            </a:r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Dynasties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64D371-801F-9282-50FA-75E2CCBD4B16}"/>
              </a:ext>
            </a:extLst>
          </p:cNvPr>
          <p:cNvSpPr txBox="1"/>
          <p:nvPr/>
        </p:nvSpPr>
        <p:spPr>
          <a:xfrm>
            <a:off x="1347409" y="4678780"/>
            <a:ext cx="10738549" cy="1609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many books written on 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rhetoric, and literary theory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representative work : 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Literary Mind and Carving of Dragons 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in the Southern Dynasty by Liu </a:t>
            </a:r>
            <a:r>
              <a:rPr lang="en-US" altLang="zh-CN" sz="2800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Xie</a:t>
            </a:r>
            <a:endParaRPr lang="en-US" altLang="zh-CN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0518A5-F8E3-51F9-32B0-B7F317FAD794}"/>
              </a:ext>
            </a:extLst>
          </p:cNvPr>
          <p:cNvSpPr txBox="1"/>
          <p:nvPr/>
        </p:nvSpPr>
        <p:spPr>
          <a:xfrm>
            <a:off x="-526730" y="141274"/>
            <a:ext cx="8897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Background of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35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4462223-4BB4-C094-B2AD-645A9ABA2555}"/>
              </a:ext>
            </a:extLst>
          </p:cNvPr>
          <p:cNvSpPr txBox="1"/>
          <p:nvPr/>
        </p:nvSpPr>
        <p:spPr>
          <a:xfrm>
            <a:off x="3729788" y="2610553"/>
            <a:ext cx="6160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beginning to study rhetoric </a:t>
            </a:r>
            <a:endParaRPr lang="zh-CN" altLang="en-US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D2E5D5-32B8-B60F-B9BF-94F9215AF7E3}"/>
              </a:ext>
            </a:extLst>
          </p:cNvPr>
          <p:cNvSpPr txBox="1"/>
          <p:nvPr/>
        </p:nvSpPr>
        <p:spPr>
          <a:xfrm>
            <a:off x="262690" y="3916928"/>
            <a:ext cx="583108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a. mainly imitating western rhetoric-- </a:t>
            </a:r>
            <a:r>
              <a:rPr lang="en-US" altLang="zh-CN" sz="2800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Rhetorical Patterns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修辞格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》 by Tang Yue in 1923</a:t>
            </a:r>
          </a:p>
          <a:p>
            <a:pPr algn="just"/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6" name="圆角矩形 6">
            <a:extLst>
              <a:ext uri="{FF2B5EF4-FFF2-40B4-BE49-F238E27FC236}">
                <a16:creationId xmlns:a16="http://schemas.microsoft.com/office/drawing/2014/main" id="{5519ACAB-557A-7FDD-4AA3-72083963D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75" y="1567027"/>
            <a:ext cx="6100646" cy="681272"/>
          </a:xfrm>
          <a:prstGeom prst="roundRect">
            <a:avLst>
              <a:gd name="adj" fmla="val 16667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After the May 4th Movement</a:t>
            </a:r>
            <a:endParaRPr lang="zh-CN" altLang="en-US" sz="3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CC57E20-853F-E649-0DB3-11EE81A5EBA8}"/>
              </a:ext>
            </a:extLst>
          </p:cNvPr>
          <p:cNvSpPr txBox="1"/>
          <p:nvPr/>
        </p:nvSpPr>
        <p:spPr>
          <a:xfrm>
            <a:off x="6560383" y="3763039"/>
            <a:ext cx="55904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b. compiling ancient people's views-- </a:t>
            </a:r>
            <a:r>
              <a:rPr lang="en-US" altLang="zh-CN" sz="2800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Chinese Rhetoric Research Method 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中国修辞学研究法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타원 217">
            <a:extLst>
              <a:ext uri="{FF2B5EF4-FFF2-40B4-BE49-F238E27FC236}">
                <a16:creationId xmlns:a16="http://schemas.microsoft.com/office/drawing/2014/main" id="{01406AE2-F320-6BAD-C9DE-45E34FC06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7" y="3325092"/>
            <a:ext cx="6160168" cy="26310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txBody>
          <a:bodyPr anchor="ctr"/>
          <a:lstStyle/>
          <a:p>
            <a:pPr algn="ctr" eaLnBrk="1" hangingPunct="1"/>
            <a:endParaRPr lang="ko-KR" altLang="en-US" dirty="0">
              <a:solidFill>
                <a:srgbClr val="FFFFFF"/>
              </a:solidFill>
              <a:latin typeface="Arial" panose="020B0604020202090204" pitchFamily="34" charset="0"/>
              <a:ea typeface="Malgun Gothic" pitchFamily="34" charset="-127"/>
              <a:sym typeface="Arial" panose="020B0604020202090204" pitchFamily="34" charset="0"/>
            </a:endParaRPr>
          </a:p>
        </p:txBody>
      </p:sp>
      <p:sp>
        <p:nvSpPr>
          <p:cNvPr id="10" name="타원 217">
            <a:extLst>
              <a:ext uri="{FF2B5EF4-FFF2-40B4-BE49-F238E27FC236}">
                <a16:creationId xmlns:a16="http://schemas.microsoft.com/office/drawing/2014/main" id="{3BF7D444-3DB1-85AF-884E-ACCCA86E5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831" y="3258590"/>
            <a:ext cx="6272463" cy="273173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90204" pitchFamily="34" charset="0"/>
              <a:ea typeface="Malgun Gothic" pitchFamily="34" charset="-127"/>
              <a:sym typeface="Arial" panose="020B060402020209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FF7FEB-82E6-61FB-2DE7-6538A7DE7DD1}"/>
              </a:ext>
            </a:extLst>
          </p:cNvPr>
          <p:cNvSpPr txBox="1"/>
          <p:nvPr/>
        </p:nvSpPr>
        <p:spPr>
          <a:xfrm>
            <a:off x="-526730" y="141274"/>
            <a:ext cx="8897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Background of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04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53F3807-D88F-893E-6CAA-6BD4C9965EF4}"/>
              </a:ext>
            </a:extLst>
          </p:cNvPr>
          <p:cNvSpPr txBox="1"/>
          <p:nvPr/>
        </p:nvSpPr>
        <p:spPr>
          <a:xfrm>
            <a:off x="144380" y="1231050"/>
            <a:ext cx="82777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Chen </a:t>
            </a:r>
            <a:r>
              <a:rPr lang="en-US" altLang="zh-CN" sz="2800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Wangdao</a:t>
            </a:r>
            <a:endParaRPr lang="en-US" altLang="zh-CN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              </a:t>
            </a:r>
          </a:p>
          <a:p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                --China's most important rhetorician</a:t>
            </a:r>
            <a:endParaRPr lang="zh-CN" altLang="en-US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72F4F6-70A2-D59D-5600-FE4202F65889}"/>
              </a:ext>
            </a:extLst>
          </p:cNvPr>
          <p:cNvSpPr txBox="1"/>
          <p:nvPr/>
        </p:nvSpPr>
        <p:spPr>
          <a:xfrm>
            <a:off x="1409200" y="4412905"/>
            <a:ext cx="6376736" cy="1815882"/>
          </a:xfrm>
          <a:prstGeom prst="rect">
            <a:avLst/>
          </a:prstGeom>
          <a:noFill/>
          <a:ln w="38100">
            <a:solidFill>
              <a:srgbClr val="2663A2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a. creating the 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first scientific rhetoric system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in China;</a:t>
            </a:r>
          </a:p>
          <a:p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b. establishing of 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modern Chinese rhetoric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2BC447-81D3-904A-10BB-FF4E198C6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653" y="1473497"/>
            <a:ext cx="3056020" cy="443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A038B0A-8591-C5BE-9E27-32E25AD8AF18}"/>
              </a:ext>
            </a:extLst>
          </p:cNvPr>
          <p:cNvSpPr txBox="1"/>
          <p:nvPr/>
        </p:nvSpPr>
        <p:spPr>
          <a:xfrm>
            <a:off x="1591177" y="3287849"/>
            <a:ext cx="6376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The Origin of Rhetoric</a:t>
            </a: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or Fa Fan </a:t>
            </a: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）     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修辞学发凡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》in 1932 </a:t>
            </a:r>
            <a:endParaRPr lang="zh-CN" altLang="en-US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8F3BEE-84A2-2689-1167-2FEF907B845B}"/>
              </a:ext>
            </a:extLst>
          </p:cNvPr>
          <p:cNvSpPr txBox="1"/>
          <p:nvPr/>
        </p:nvSpPr>
        <p:spPr>
          <a:xfrm>
            <a:off x="-526730" y="141274"/>
            <a:ext cx="8897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Background of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44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94201CF-21D6-DD76-F137-5DA8A05C2020}"/>
              </a:ext>
            </a:extLst>
          </p:cNvPr>
          <p:cNvSpPr txBox="1"/>
          <p:nvPr/>
        </p:nvSpPr>
        <p:spPr>
          <a:xfrm>
            <a:off x="5422231" y="2658797"/>
            <a:ext cx="54543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吕叔湘、朱德熙两位先生合写的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语法修辞讲话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BEDC64-61A4-78E4-5F07-9586D4879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1" y="1189411"/>
            <a:ext cx="3887078" cy="53156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CDCC6D8-51D9-483A-C105-9EC05AB78AF5}"/>
              </a:ext>
            </a:extLst>
          </p:cNvPr>
          <p:cNvSpPr txBox="1"/>
          <p:nvPr/>
        </p:nvSpPr>
        <p:spPr>
          <a:xfrm>
            <a:off x="5237747" y="3988151"/>
            <a:ext cx="64007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Address on Grammar and Rhetoric 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jointly written by Lu </a:t>
            </a:r>
            <a:r>
              <a:rPr lang="en-US" altLang="zh-CN" sz="2800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Shuxiang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and Zhu </a:t>
            </a:r>
            <a:r>
              <a:rPr lang="en-US" altLang="zh-CN" sz="2800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Dexi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in 1951</a:t>
            </a:r>
            <a:endParaRPr lang="zh-CN" altLang="en-US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2BF71C-CDA2-1120-D24D-BD8F12A68DF9}"/>
              </a:ext>
            </a:extLst>
          </p:cNvPr>
          <p:cNvSpPr txBox="1"/>
          <p:nvPr/>
        </p:nvSpPr>
        <p:spPr>
          <a:xfrm>
            <a:off x="-526730" y="141274"/>
            <a:ext cx="8897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Background of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31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E3F23F-BC1F-2251-0E85-22704FF804F0}"/>
              </a:ext>
            </a:extLst>
          </p:cNvPr>
          <p:cNvSpPr>
            <a:spLocks noGrp="1"/>
          </p:cNvSpPr>
          <p:nvPr/>
        </p:nvSpPr>
        <p:spPr>
          <a:xfrm>
            <a:off x="6351921" y="5592967"/>
            <a:ext cx="5840079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Mr. Zhang gave a lecture at Guizhou Radio And TV University</a:t>
            </a:r>
            <a:endParaRPr lang="zh-CN" altLang="en-US" sz="2800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2537580-C44E-FAEE-2891-7CECC590B9BF}"/>
              </a:ext>
            </a:extLst>
          </p:cNvPr>
          <p:cNvSpPr>
            <a:spLocks noGrp="1"/>
          </p:cNvSpPr>
          <p:nvPr/>
        </p:nvSpPr>
        <p:spPr>
          <a:xfrm>
            <a:off x="275766" y="2311726"/>
            <a:ext cx="6723549" cy="228293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buBlip>
                <a:blip r:embed="rId2"/>
              </a:buBlip>
              <a:defRPr sz="2800"/>
            </a:lvl1pPr>
            <a:lvl2pPr lvl="1">
              <a:buClrTx/>
              <a:buSzPct val="80000"/>
              <a:buFontTx/>
              <a:buBlip>
                <a:blip r:embed="rId3"/>
              </a:buBlip>
              <a:defRPr sz="2400"/>
            </a:lvl2pPr>
            <a:lvl3pPr lvl="2">
              <a:buClrTx/>
              <a:buSzPct val="70000"/>
              <a:buFontTx/>
              <a:buBlip>
                <a:blip r:embed="rId4"/>
              </a:buBlip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buNone/>
            </a:pPr>
            <a:r>
              <a:rPr lang="en-US" altLang="zh-CN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Rhetoric Summary </a:t>
            </a:r>
            <a:r>
              <a:rPr lang="en-US" altLang="zh-CN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by Zhang </a:t>
            </a:r>
            <a:r>
              <a:rPr lang="en-US" altLang="zh-CN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Zhigong</a:t>
            </a:r>
            <a:r>
              <a:rPr lang="en-US" altLang="zh-CN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lvl="0" eaLnBrk="1" hangingPunct="1">
              <a:buNone/>
            </a:pPr>
            <a:endParaRPr lang="en-US" altLang="zh-CN" sz="4400" b="1" dirty="0">
              <a:solidFill>
                <a:srgbClr val="3333FF"/>
              </a:solidFill>
              <a:latin typeface="_x000B__x000C_"/>
              <a:ea typeface="隶书" panose="02010509060101010101" pitchFamily="49" charset="-122"/>
            </a:endParaRPr>
          </a:p>
        </p:txBody>
      </p:sp>
      <p:pic>
        <p:nvPicPr>
          <p:cNvPr id="5" name="Picture 5" descr="张志公先生在贵阳讲学">
            <a:extLst>
              <a:ext uri="{FF2B5EF4-FFF2-40B4-BE49-F238E27FC236}">
                <a16:creationId xmlns:a16="http://schemas.microsoft.com/office/drawing/2014/main" id="{2BDA57EA-7517-A09D-4079-DFFF081696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61416" y="1134685"/>
            <a:ext cx="3621088" cy="43640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FDC794-7F75-66EE-3FFD-DAD049BBF795}"/>
              </a:ext>
            </a:extLst>
          </p:cNvPr>
          <p:cNvSpPr txBox="1"/>
          <p:nvPr/>
        </p:nvSpPr>
        <p:spPr>
          <a:xfrm>
            <a:off x="1213150" y="3576754"/>
            <a:ext cx="621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张志公先生的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修辞概要</a:t>
            </a:r>
            <a:r>
              <a:rPr lang="en-US" altLang="zh-CN" sz="2800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220601-549C-39BB-A03B-ACABE8EAA9B6}"/>
              </a:ext>
            </a:extLst>
          </p:cNvPr>
          <p:cNvSpPr txBox="1"/>
          <p:nvPr/>
        </p:nvSpPr>
        <p:spPr>
          <a:xfrm>
            <a:off x="-526730" y="141274"/>
            <a:ext cx="8897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Background of </a:t>
            </a:r>
            <a:r>
              <a:rPr lang="en-US" altLang="zh-CN" sz="4000" b="1" dirty="0" err="1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r>
              <a:rPr lang="en-US" altLang="zh-CN" sz="4000" b="1" dirty="0">
                <a:solidFill>
                  <a:srgbClr val="1C488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>
              <a:solidFill>
                <a:srgbClr val="1C488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110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-1597735130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6650"/>
            <a:ext cx="12192000" cy="8513445"/>
          </a:xfrm>
          <a:prstGeom prst="rect">
            <a:avLst/>
          </a:prstGeom>
        </p:spPr>
      </p:pic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chemeClr val="accent5">
              <a:lumMod val="50000"/>
              <a:alpha val="8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8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21509" name="文本框 12"/>
          <p:cNvSpPr txBox="1">
            <a:spLocks noChangeArrowheads="1"/>
          </p:cNvSpPr>
          <p:nvPr/>
        </p:nvSpPr>
        <p:spPr bwMode="auto">
          <a:xfrm>
            <a:off x="2762250" y="3902075"/>
            <a:ext cx="720915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is </a:t>
            </a:r>
            <a:r>
              <a:rPr lang="en-US" altLang="zh-CN" sz="60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Rhetorics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12" name="文本框 17"/>
          <p:cNvSpPr/>
          <p:nvPr/>
        </p:nvSpPr>
        <p:spPr bwMode="auto">
          <a:xfrm>
            <a:off x="341311" y="4925637"/>
            <a:ext cx="2155825" cy="881063"/>
          </a:xfrm>
          <a:custGeom>
            <a:avLst/>
            <a:gdLst>
              <a:gd name="T0" fmla="*/ 351871 w 2156102"/>
              <a:gd name="T1" fmla="*/ 0 h 880167"/>
              <a:gd name="T2" fmla="*/ 1116332 w 2156102"/>
              <a:gd name="T3" fmla="*/ 0 h 880167"/>
              <a:gd name="T4" fmla="*/ 791280 w 2156102"/>
              <a:gd name="T5" fmla="*/ 295205 h 880167"/>
              <a:gd name="T6" fmla="*/ 791280 w 2156102"/>
              <a:gd name="T7" fmla="*/ 308104 h 880167"/>
              <a:gd name="T8" fmla="*/ 2154163 w 2156102"/>
              <a:gd name="T9" fmla="*/ 308104 h 880167"/>
              <a:gd name="T10" fmla="*/ 2154163 w 2156102"/>
              <a:gd name="T11" fmla="*/ 886459 h 880167"/>
              <a:gd name="T12" fmla="*/ 0 w 2156102"/>
              <a:gd name="T13" fmla="*/ 886459 h 880167"/>
              <a:gd name="T14" fmla="*/ 0 w 2156102"/>
              <a:gd name="T15" fmla="*/ 340355 h 880167"/>
              <a:gd name="T16" fmla="*/ 351871 w 2156102"/>
              <a:gd name="T17" fmla="*/ 0 h 880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56102" h="880167">
                <a:moveTo>
                  <a:pt x="352186" y="0"/>
                </a:moveTo>
                <a:lnTo>
                  <a:pt x="1117336" y="0"/>
                </a:lnTo>
                <a:lnTo>
                  <a:pt x="791994" y="293110"/>
                </a:lnTo>
                <a:lnTo>
                  <a:pt x="791994" y="305918"/>
                </a:lnTo>
                <a:lnTo>
                  <a:pt x="2156102" y="305918"/>
                </a:lnTo>
                <a:lnTo>
                  <a:pt x="2156102" y="880167"/>
                </a:lnTo>
                <a:lnTo>
                  <a:pt x="0" y="880167"/>
                </a:lnTo>
                <a:lnTo>
                  <a:pt x="0" y="337940"/>
                </a:lnTo>
                <a:lnTo>
                  <a:pt x="3521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 descr="白校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810" y="5853430"/>
            <a:ext cx="1805305" cy="995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清风素材 https://12sc.taobao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1311</Words>
  <Application>Microsoft Office PowerPoint</Application>
  <PresentationFormat>宽屏</PresentationFormat>
  <Paragraphs>199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_x005f_x000B__x005f_x000C_</vt:lpstr>
      <vt:lpstr>TimesNewRomanPS-BoldMT</vt:lpstr>
      <vt:lpstr>微软雅黑</vt:lpstr>
      <vt:lpstr>Arial</vt:lpstr>
      <vt:lpstr>Calibri</vt:lpstr>
      <vt:lpstr>Calibri Light</vt:lpstr>
      <vt:lpstr>Wingdings</vt:lpstr>
      <vt:lpstr>清风素材 https://12sc.taobao.com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一点素材；https://Dian1.taobao.com</dc:title>
  <dc:creator>一点素材;https://Dian1.taobao.com</dc:creator>
  <dc:description>一点素材；https://Dian1.taobao.com</dc:description>
  <cp:lastModifiedBy> </cp:lastModifiedBy>
  <cp:revision>59</cp:revision>
  <dcterms:created xsi:type="dcterms:W3CDTF">2020-12-03T10:18:03Z</dcterms:created>
  <dcterms:modified xsi:type="dcterms:W3CDTF">2022-10-21T09:31:59Z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2052-3.0.1.4848</vt:lpwstr>
  </property>
</Properties>
</file>