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4.svg" ContentType="image/svg+xml"/>
  <Override PartName="/ppt/media/image6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bril Fatface" panose="02000503000000020003"/>
      <p:regular r:id="rId11"/>
    </p:embeddedFont>
    <p:embeddedFont>
      <p:font typeface="Calibri" panose="020F0502020204030204" charset="0"/>
      <p:regular r:id="rId12"/>
      <p:bold r:id="rId13"/>
      <p:italic r:id="rId14"/>
      <p:boldItalic r:id="rId15"/>
    </p:embeddedFont>
    <p:embeddedFont>
      <p:font typeface="微软雅黑" panose="020B0503020204020204" charset="-122"/>
      <p:regular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75709">
            <a:off x="3952778" y="6144099"/>
            <a:ext cx="10599510" cy="10542436"/>
          </a:xfrm>
          <a:custGeom>
            <a:avLst/>
            <a:gdLst/>
            <a:ahLst/>
            <a:cxnLst/>
            <a:rect l="l" t="t" r="r" b="b"/>
            <a:pathLst>
              <a:path w="10599510" h="10542436">
                <a:moveTo>
                  <a:pt x="0" y="0"/>
                </a:moveTo>
                <a:lnTo>
                  <a:pt x="10599511" y="0"/>
                </a:lnTo>
                <a:lnTo>
                  <a:pt x="10599511" y="10542436"/>
                </a:lnTo>
                <a:lnTo>
                  <a:pt x="0" y="1054243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20840" y="-327653"/>
            <a:ext cx="11001546" cy="10942307"/>
          </a:xfrm>
          <a:custGeom>
            <a:avLst/>
            <a:gdLst/>
            <a:ahLst/>
            <a:cxnLst/>
            <a:rect l="l" t="t" r="r" b="b"/>
            <a:pathLst>
              <a:path w="11001546" h="10942307">
                <a:moveTo>
                  <a:pt x="0" y="0"/>
                </a:moveTo>
                <a:lnTo>
                  <a:pt x="11001546" y="0"/>
                </a:lnTo>
                <a:lnTo>
                  <a:pt x="11001546" y="10942306"/>
                </a:lnTo>
                <a:lnTo>
                  <a:pt x="0" y="109423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39163" y="-4786098"/>
            <a:ext cx="14727783" cy="14648480"/>
          </a:xfrm>
          <a:custGeom>
            <a:avLst/>
            <a:gdLst/>
            <a:ahLst/>
            <a:cxnLst/>
            <a:rect l="l" t="t" r="r" b="b"/>
            <a:pathLst>
              <a:path w="14727783" h="14648480">
                <a:moveTo>
                  <a:pt x="0" y="0"/>
                </a:moveTo>
                <a:lnTo>
                  <a:pt x="14727783" y="0"/>
                </a:lnTo>
                <a:lnTo>
                  <a:pt x="14727783" y="14648480"/>
                </a:lnTo>
                <a:lnTo>
                  <a:pt x="0" y="1464848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019675" y="2210435"/>
            <a:ext cx="13652500" cy="3065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5"/>
              </a:lnSpc>
            </a:pPr>
            <a:r>
              <a:rPr lang="en-US" sz="8540">
                <a:solidFill>
                  <a:srgbClr val="1E1E1E"/>
                </a:solidFill>
                <a:latin typeface="Abril Fatface" panose="02000503000000020003"/>
              </a:rPr>
              <a:t>Der Akkusativ </a:t>
            </a:r>
            <a:endParaRPr lang="en-US" sz="8540">
              <a:solidFill>
                <a:srgbClr val="1E1E1E"/>
              </a:solidFill>
              <a:latin typeface="Abril Fatface" panose="02000503000000020003"/>
            </a:endParaRPr>
          </a:p>
          <a:p>
            <a:pPr algn="ctr">
              <a:lnSpc>
                <a:spcPts val="11955"/>
              </a:lnSpc>
            </a:pPr>
            <a:r>
              <a:rPr lang="en-US" sz="8540">
                <a:solidFill>
                  <a:srgbClr val="1E1E1E"/>
                </a:solidFill>
                <a:latin typeface="Abril Fatface" panose="02000503000000020003"/>
              </a:rPr>
              <a:t>:Personalpronomen</a:t>
            </a:r>
            <a:endParaRPr lang="en-US" sz="854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39163" y="5674286"/>
            <a:ext cx="7699576" cy="124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25"/>
              </a:lnSpc>
              <a:spcBef>
                <a:spcPct val="0"/>
              </a:spcBef>
            </a:pPr>
            <a:r>
              <a:rPr lang="en-US" sz="6205" spc="986">
                <a:solidFill>
                  <a:srgbClr val="1E1E1E"/>
                </a:solidFill>
                <a:ea typeface="思源宋体" panose="02020400000000000000" charset="-122"/>
              </a:rPr>
              <a:t>人称代词第四格</a:t>
            </a:r>
            <a:endParaRPr lang="en-US" sz="6205" spc="986">
              <a:solidFill>
                <a:srgbClr val="1E1E1E"/>
              </a:solidFill>
              <a:ea typeface="思源宋体" panose="02020400000000000000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743021" y="1951896"/>
            <a:ext cx="1010828" cy="999841"/>
          </a:xfrm>
          <a:custGeom>
            <a:avLst/>
            <a:gdLst/>
            <a:ahLst/>
            <a:cxnLst/>
            <a:rect l="l" t="t" r="r" b="b"/>
            <a:pathLst>
              <a:path w="1010828" h="999841">
                <a:moveTo>
                  <a:pt x="0" y="0"/>
                </a:moveTo>
                <a:lnTo>
                  <a:pt x="1010828" y="0"/>
                </a:lnTo>
                <a:lnTo>
                  <a:pt x="1010828" y="999842"/>
                </a:lnTo>
                <a:lnTo>
                  <a:pt x="0" y="999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9200" y="3408348"/>
            <a:ext cx="706875" cy="699192"/>
          </a:xfrm>
          <a:custGeom>
            <a:avLst/>
            <a:gdLst/>
            <a:ahLst/>
            <a:cxnLst/>
            <a:rect l="l" t="t" r="r" b="b"/>
            <a:pathLst>
              <a:path w="706875" h="699192">
                <a:moveTo>
                  <a:pt x="0" y="0"/>
                </a:moveTo>
                <a:lnTo>
                  <a:pt x="706876" y="0"/>
                </a:lnTo>
                <a:lnTo>
                  <a:pt x="706876" y="699192"/>
                </a:lnTo>
                <a:lnTo>
                  <a:pt x="0" y="699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1825" y="3757944"/>
            <a:ext cx="1010828" cy="999841"/>
          </a:xfrm>
          <a:custGeom>
            <a:avLst/>
            <a:gdLst/>
            <a:ahLst/>
            <a:cxnLst/>
            <a:rect l="l" t="t" r="r" b="b"/>
            <a:pathLst>
              <a:path w="1010828" h="999841">
                <a:moveTo>
                  <a:pt x="0" y="0"/>
                </a:moveTo>
                <a:lnTo>
                  <a:pt x="1010828" y="0"/>
                </a:lnTo>
                <a:lnTo>
                  <a:pt x="1010828" y="999841"/>
                </a:lnTo>
                <a:lnTo>
                  <a:pt x="0" y="99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94152" y="5725729"/>
            <a:ext cx="601698" cy="595158"/>
          </a:xfrm>
          <a:custGeom>
            <a:avLst/>
            <a:gdLst/>
            <a:ahLst/>
            <a:cxnLst/>
            <a:rect l="l" t="t" r="r" b="b"/>
            <a:pathLst>
              <a:path w="601698" h="595158">
                <a:moveTo>
                  <a:pt x="0" y="0"/>
                </a:moveTo>
                <a:lnTo>
                  <a:pt x="601697" y="0"/>
                </a:lnTo>
                <a:lnTo>
                  <a:pt x="601697" y="595157"/>
                </a:lnTo>
                <a:lnTo>
                  <a:pt x="0" y="59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1388" y="560866"/>
            <a:ext cx="5709198" cy="9165268"/>
          </a:xfrm>
          <a:custGeom>
            <a:avLst/>
            <a:gdLst/>
            <a:ahLst/>
            <a:cxnLst/>
            <a:rect l="l" t="t" r="r" b="b"/>
            <a:pathLst>
              <a:path w="5709198" h="9165268">
                <a:moveTo>
                  <a:pt x="0" y="0"/>
                </a:moveTo>
                <a:lnTo>
                  <a:pt x="5709198" y="0"/>
                </a:lnTo>
                <a:lnTo>
                  <a:pt x="5709198" y="9165268"/>
                </a:lnTo>
                <a:lnTo>
                  <a:pt x="0" y="91652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588951" y="8039182"/>
            <a:ext cx="420798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>
                <a:solidFill>
                  <a:srgbClr val="1E1E1E"/>
                </a:solidFill>
                <a:latin typeface="思源宋体 Semi-Bold" panose="02020600000000000000" charset="-122"/>
                <a:ea typeface="思源宋体 Semi-Bold" panose="02020600000000000000" charset="-122"/>
              </a:rPr>
              <a:t>主讲人：Sofia     刘雯婧</a:t>
            </a:r>
            <a:endParaRPr lang="en-US" sz="2600">
              <a:solidFill>
                <a:srgbClr val="1E1E1E"/>
              </a:solidFill>
              <a:latin typeface="思源宋体 Semi-Bold" panose="02020600000000000000" charset="-122"/>
              <a:ea typeface="思源宋体 Semi-Bold" panose="020206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173966" y="514322"/>
            <a:ext cx="3384342" cy="308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5"/>
              </a:lnSpc>
            </a:pPr>
            <a:r>
              <a:rPr lang="en-US" sz="1665">
                <a:solidFill>
                  <a:srgbClr val="1E1E1E"/>
                </a:solidFill>
                <a:latin typeface="Abril Fatface" panose="02000503000000020003"/>
              </a:rPr>
              <a:t>INDIVIDUAL WORKS DISPLAY</a:t>
            </a:r>
            <a:endParaRPr lang="en-US" sz="1665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15268" y="5814812"/>
            <a:ext cx="1223895" cy="123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0"/>
              </a:lnSpc>
            </a:pPr>
            <a:r>
              <a:rPr lang="en-US" sz="1205" spc="307">
                <a:solidFill>
                  <a:srgbClr val="1E1E1E"/>
                </a:solidFill>
                <a:latin typeface="Abril Fatface" panose="02000503000000020003"/>
              </a:rPr>
              <a:t>INDIVIDUAL WORKS DISPLAY</a:t>
            </a:r>
            <a:endParaRPr lang="en-US" sz="1205" spc="307">
              <a:solidFill>
                <a:srgbClr val="1E1E1E"/>
              </a:solidFill>
              <a:latin typeface="Abril Fatface" panose="020005030000000200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3795" y="5722540"/>
            <a:ext cx="11001546" cy="10942307"/>
          </a:xfrm>
          <a:custGeom>
            <a:avLst/>
            <a:gdLst/>
            <a:ahLst/>
            <a:cxnLst/>
            <a:rect l="l" t="t" r="r" b="b"/>
            <a:pathLst>
              <a:path w="11001546" h="10942307">
                <a:moveTo>
                  <a:pt x="0" y="0"/>
                </a:moveTo>
                <a:lnTo>
                  <a:pt x="11001545" y="0"/>
                </a:lnTo>
                <a:lnTo>
                  <a:pt x="11001545" y="10942306"/>
                </a:lnTo>
                <a:lnTo>
                  <a:pt x="0" y="1094230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03312" y="-3216037"/>
            <a:ext cx="11001546" cy="10942307"/>
          </a:xfrm>
          <a:custGeom>
            <a:avLst/>
            <a:gdLst/>
            <a:ahLst/>
            <a:cxnLst/>
            <a:rect l="l" t="t" r="r" b="b"/>
            <a:pathLst>
              <a:path w="11001546" h="10942307">
                <a:moveTo>
                  <a:pt x="0" y="0"/>
                </a:moveTo>
                <a:lnTo>
                  <a:pt x="11001546" y="0"/>
                </a:lnTo>
                <a:lnTo>
                  <a:pt x="11001546" y="10942307"/>
                </a:lnTo>
                <a:lnTo>
                  <a:pt x="0" y="1094230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48926" y="2933775"/>
            <a:ext cx="11001546" cy="10942307"/>
          </a:xfrm>
          <a:custGeom>
            <a:avLst/>
            <a:gdLst/>
            <a:ahLst/>
            <a:cxnLst/>
            <a:rect l="l" t="t" r="r" b="b"/>
            <a:pathLst>
              <a:path w="11001546" h="10942307">
                <a:moveTo>
                  <a:pt x="0" y="0"/>
                </a:moveTo>
                <a:lnTo>
                  <a:pt x="11001546" y="0"/>
                </a:lnTo>
                <a:lnTo>
                  <a:pt x="11001546" y="10942307"/>
                </a:lnTo>
                <a:lnTo>
                  <a:pt x="0" y="1094230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370721" y="690779"/>
            <a:ext cx="9948223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5"/>
              </a:lnSpc>
            </a:pPr>
            <a:r>
              <a:rPr lang="en-US" sz="11480">
                <a:solidFill>
                  <a:srgbClr val="1E1E1E"/>
                </a:solidFill>
                <a:latin typeface="Abril Fatface" panose="02000503000000020003"/>
              </a:rPr>
              <a:t>Beispielsätze</a:t>
            </a:r>
            <a:endParaRPr lang="en-US" sz="1148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2503" y="3706859"/>
            <a:ext cx="140827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>
                <a:solidFill>
                  <a:srgbClr val="1E1E1E"/>
                </a:solidFill>
                <a:latin typeface="Abril Fatface" panose="02000503000000020003"/>
              </a:rPr>
              <a:t>01</a:t>
            </a:r>
            <a:endParaRPr lang="en-US" sz="610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44788" y="3706859"/>
            <a:ext cx="140827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>
                <a:solidFill>
                  <a:srgbClr val="1E1E1E"/>
                </a:solidFill>
                <a:latin typeface="Abril Fatface" panose="02000503000000020003"/>
              </a:rPr>
              <a:t>02</a:t>
            </a:r>
            <a:endParaRPr lang="en-US" sz="610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24583" y="6495449"/>
            <a:ext cx="140827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>
                <a:solidFill>
                  <a:srgbClr val="1E1E1E"/>
                </a:solidFill>
                <a:latin typeface="Abril Fatface" panose="02000503000000020003"/>
              </a:rPr>
              <a:t>03</a:t>
            </a:r>
            <a:endParaRPr lang="en-US" sz="610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44788" y="6712619"/>
            <a:ext cx="140827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>
                <a:solidFill>
                  <a:srgbClr val="1E1E1E"/>
                </a:solidFill>
                <a:latin typeface="Abril Fatface" panose="02000503000000020003"/>
              </a:rPr>
              <a:t>04</a:t>
            </a:r>
            <a:endParaRPr lang="en-US" sz="610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58381" y="2433854"/>
            <a:ext cx="1010828" cy="999841"/>
          </a:xfrm>
          <a:custGeom>
            <a:avLst/>
            <a:gdLst/>
            <a:ahLst/>
            <a:cxnLst/>
            <a:rect l="l" t="t" r="r" b="b"/>
            <a:pathLst>
              <a:path w="1010828" h="999841">
                <a:moveTo>
                  <a:pt x="0" y="0"/>
                </a:moveTo>
                <a:lnTo>
                  <a:pt x="1010828" y="0"/>
                </a:lnTo>
                <a:lnTo>
                  <a:pt x="1010828" y="999842"/>
                </a:lnTo>
                <a:lnTo>
                  <a:pt x="0" y="999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10779" y="1906058"/>
            <a:ext cx="663310" cy="656100"/>
          </a:xfrm>
          <a:custGeom>
            <a:avLst/>
            <a:gdLst/>
            <a:ahLst/>
            <a:cxnLst/>
            <a:rect l="l" t="t" r="r" b="b"/>
            <a:pathLst>
              <a:path w="663310" h="656100">
                <a:moveTo>
                  <a:pt x="0" y="0"/>
                </a:moveTo>
                <a:lnTo>
                  <a:pt x="663309" y="0"/>
                </a:lnTo>
                <a:lnTo>
                  <a:pt x="663309" y="656100"/>
                </a:lnTo>
                <a:lnTo>
                  <a:pt x="0" y="65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48472" y="7890861"/>
            <a:ext cx="1010828" cy="999841"/>
          </a:xfrm>
          <a:custGeom>
            <a:avLst/>
            <a:gdLst/>
            <a:ahLst/>
            <a:cxnLst/>
            <a:rect l="l" t="t" r="r" b="b"/>
            <a:pathLst>
              <a:path w="1010828" h="999841">
                <a:moveTo>
                  <a:pt x="0" y="0"/>
                </a:moveTo>
                <a:lnTo>
                  <a:pt x="1010828" y="0"/>
                </a:lnTo>
                <a:lnTo>
                  <a:pt x="1010828" y="999842"/>
                </a:lnTo>
                <a:lnTo>
                  <a:pt x="0" y="999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823842" y="3621134"/>
            <a:ext cx="7211930" cy="15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1900">
                <a:solidFill>
                  <a:srgbClr val="1E1E1E"/>
                </a:solidFill>
                <a:latin typeface="思源宋体 Bold" panose="02020700000000000000" charset="-122"/>
              </a:rPr>
              <a:t> </a:t>
            </a:r>
            <a:r>
              <a:rPr lang="en-US" sz="1900">
                <a:solidFill>
                  <a:srgbClr val="FF3131"/>
                </a:solidFill>
                <a:latin typeface="思源宋体 Bold" panose="02020700000000000000" charset="-122"/>
              </a:rPr>
              <a:t>Das Rindersteak</a:t>
            </a:r>
            <a:r>
              <a:rPr lang="en-US" sz="1900">
                <a:solidFill>
                  <a:srgbClr val="1E1E1E"/>
                </a:solidFill>
                <a:latin typeface="思源宋体 Bold" panose="02020700000000000000" charset="-122"/>
              </a:rPr>
              <a:t> hier schmeckt sehr gut. Möchtest du es nicht auch nehmen?</a:t>
            </a:r>
            <a:endParaRPr lang="en-US" sz="1900">
              <a:solidFill>
                <a:srgbClr val="1E1E1E"/>
              </a:solidFill>
              <a:latin typeface="思源宋体 Bold" panose="02020700000000000000" charset="-122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1900">
                <a:solidFill>
                  <a:srgbClr val="1E1E1E"/>
                </a:solidFill>
                <a:latin typeface="思源宋体 Bold" panose="02020700000000000000" charset="-122"/>
              </a:rPr>
              <a:t>• Gut, ich nehme</a:t>
            </a:r>
            <a:r>
              <a:rPr lang="en-US" sz="1900">
                <a:solidFill>
                  <a:srgbClr val="FF3131"/>
                </a:solidFill>
                <a:latin typeface="思源宋体 Bold" panose="02020700000000000000" charset="-122"/>
              </a:rPr>
              <a:t> es</a:t>
            </a:r>
            <a:r>
              <a:rPr lang="en-US" sz="1900">
                <a:solidFill>
                  <a:srgbClr val="1E1E1E"/>
                </a:solidFill>
                <a:latin typeface="思源宋体 Bold" panose="02020700000000000000" charset="-122"/>
              </a:rPr>
              <a:t> auch. Und wie ist </a:t>
            </a:r>
            <a:r>
              <a:rPr lang="en-US" sz="1900">
                <a:solidFill>
                  <a:srgbClr val="FF3131"/>
                </a:solidFill>
                <a:latin typeface="思源宋体 Bold" panose="02020700000000000000" charset="-122"/>
              </a:rPr>
              <a:t>die Hühnerbrühe</a:t>
            </a:r>
            <a:r>
              <a:rPr lang="en-US" sz="1900">
                <a:solidFill>
                  <a:srgbClr val="1E1E1E"/>
                </a:solidFill>
                <a:latin typeface="思源宋体 Bold" panose="02020700000000000000" charset="-122"/>
              </a:rPr>
              <a:t>?</a:t>
            </a:r>
            <a:endParaRPr lang="en-US" sz="1900">
              <a:solidFill>
                <a:srgbClr val="1E1E1E"/>
              </a:solidFill>
              <a:latin typeface="思源宋体 Bold" panose="02020700000000000000" charset="-122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1900">
                <a:solidFill>
                  <a:srgbClr val="1E1E1E"/>
                </a:solidFill>
                <a:latin typeface="思源宋体 Bold" panose="02020700000000000000" charset="-122"/>
              </a:rPr>
              <a:t>• Na ja, nimm </a:t>
            </a:r>
            <a:r>
              <a:rPr lang="en-US" sz="1900">
                <a:solidFill>
                  <a:srgbClr val="FF3131"/>
                </a:solidFill>
                <a:latin typeface="思源宋体 Bold" panose="02020700000000000000" charset="-122"/>
              </a:rPr>
              <a:t>sie</a:t>
            </a:r>
            <a:r>
              <a:rPr lang="en-US" sz="1900">
                <a:solidFill>
                  <a:srgbClr val="1E1E1E"/>
                </a:solidFill>
                <a:latin typeface="思源宋体 Bold" panose="02020700000000000000" charset="-122"/>
              </a:rPr>
              <a:t> lieber nicht.</a:t>
            </a:r>
            <a:endParaRPr lang="en-US" sz="1900">
              <a:solidFill>
                <a:srgbClr val="1E1E1E"/>
              </a:solidFill>
              <a:latin typeface="思源宋体 Bold" panose="020207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53004" y="3673902"/>
            <a:ext cx="4344114" cy="904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2200">
                <a:solidFill>
                  <a:srgbClr val="1E1E1E"/>
                </a:solidFill>
                <a:latin typeface="思源宋体 Bold" panose="02020700000000000000" charset="-122"/>
              </a:rPr>
              <a:t>• Verstehen Sie </a:t>
            </a:r>
            <a:r>
              <a:rPr lang="en-US" sz="2200">
                <a:solidFill>
                  <a:srgbClr val="FF3131"/>
                </a:solidFill>
                <a:latin typeface="思源宋体 Bold" panose="02020700000000000000" charset="-122"/>
              </a:rPr>
              <a:t>mich</a:t>
            </a:r>
            <a:r>
              <a:rPr lang="en-US" sz="2200">
                <a:solidFill>
                  <a:srgbClr val="1E1E1E"/>
                </a:solidFill>
                <a:latin typeface="思源宋体 Bold" panose="02020700000000000000" charset="-122"/>
              </a:rPr>
              <a:t>?</a:t>
            </a:r>
            <a:endParaRPr lang="en-US" sz="2200">
              <a:solidFill>
                <a:srgbClr val="1E1E1E"/>
              </a:solidFill>
              <a:latin typeface="思源宋体 Bold" panose="02020700000000000000" charset="-122"/>
            </a:endParaRP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2200">
                <a:solidFill>
                  <a:srgbClr val="1E1E1E"/>
                </a:solidFill>
                <a:latin typeface="思源宋体 Bold" panose="02020700000000000000" charset="-122"/>
              </a:rPr>
              <a:t>• Ja, ich verstehe </a:t>
            </a:r>
            <a:r>
              <a:rPr lang="en-US" sz="2200">
                <a:solidFill>
                  <a:srgbClr val="FF3131"/>
                </a:solidFill>
                <a:latin typeface="思源宋体 Bold" panose="02020700000000000000" charset="-122"/>
              </a:rPr>
              <a:t>Sie</a:t>
            </a:r>
            <a:r>
              <a:rPr lang="en-US" sz="2200">
                <a:solidFill>
                  <a:srgbClr val="1E1E1E"/>
                </a:solidFill>
                <a:latin typeface="思源宋体 Bold" panose="02020700000000000000" charset="-122"/>
              </a:rPr>
              <a:t> sehr gut.</a:t>
            </a:r>
            <a:endParaRPr lang="en-US" sz="2200">
              <a:solidFill>
                <a:srgbClr val="1E1E1E"/>
              </a:solidFill>
              <a:latin typeface="思源宋体 Bold" panose="020207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23842" y="6546693"/>
            <a:ext cx="7211930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>
                <a:solidFill>
                  <a:srgbClr val="1E1E1E"/>
                </a:solidFill>
                <a:latin typeface="思源宋体 Bold" panose="02020700000000000000" charset="-122"/>
              </a:rPr>
              <a:t> • Verstehst du</a:t>
            </a:r>
            <a:r>
              <a:rPr lang="en-US" sz="2000">
                <a:solidFill>
                  <a:srgbClr val="FF3131"/>
                </a:solidFill>
                <a:latin typeface="思源宋体 Bold" panose="02020700000000000000" charset="-122"/>
              </a:rPr>
              <a:t> Tom und Anna</a:t>
            </a:r>
            <a:r>
              <a:rPr lang="en-US" sz="2000">
                <a:solidFill>
                  <a:srgbClr val="1E1E1E"/>
                </a:solidFill>
                <a:latin typeface="思源宋体 Bold" panose="02020700000000000000" charset="-122"/>
              </a:rPr>
              <a:t>?</a:t>
            </a:r>
            <a:endParaRPr lang="en-US" sz="2000">
              <a:solidFill>
                <a:srgbClr val="1E1E1E"/>
              </a:solidFill>
              <a:latin typeface="思源宋体 Bold" panose="02020700000000000000" charset="-122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>
                <a:solidFill>
                  <a:srgbClr val="1E1E1E"/>
                </a:solidFill>
                <a:latin typeface="思源宋体 Bold" panose="02020700000000000000" charset="-122"/>
              </a:rPr>
              <a:t>• Tom spricht schnell. Ich verstehe</a:t>
            </a:r>
            <a:r>
              <a:rPr lang="en-US" sz="2000">
                <a:solidFill>
                  <a:srgbClr val="FF3131"/>
                </a:solidFill>
                <a:latin typeface="思源宋体 Bold" panose="02020700000000000000" charset="-122"/>
              </a:rPr>
              <a:t> ihn</a:t>
            </a:r>
            <a:r>
              <a:rPr lang="en-US" sz="2000">
                <a:solidFill>
                  <a:srgbClr val="1E1E1E"/>
                </a:solidFill>
                <a:latin typeface="思源宋体 Bold" panose="02020700000000000000" charset="-122"/>
              </a:rPr>
              <a:t> nicht so gut. Aber Anna spricht langsam. Ich verstehe</a:t>
            </a:r>
            <a:r>
              <a:rPr lang="en-US" sz="2000">
                <a:solidFill>
                  <a:srgbClr val="FF3131"/>
                </a:solidFill>
                <a:latin typeface="思源宋体 Bold" panose="02020700000000000000" charset="-122"/>
              </a:rPr>
              <a:t> sie</a:t>
            </a:r>
            <a:r>
              <a:rPr lang="en-US" sz="2000">
                <a:solidFill>
                  <a:srgbClr val="1E1E1E"/>
                </a:solidFill>
                <a:latin typeface="思源宋体 Bold" panose="02020700000000000000" charset="-122"/>
              </a:rPr>
              <a:t> sehr gut.</a:t>
            </a:r>
            <a:endParaRPr lang="en-US" sz="2000">
              <a:solidFill>
                <a:srgbClr val="1E1E1E"/>
              </a:solidFill>
              <a:latin typeface="思源宋体 Bold" panose="020207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823941" y="6400199"/>
            <a:ext cx="6990005" cy="1783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5"/>
              </a:lnSpc>
              <a:spcBef>
                <a:spcPct val="0"/>
              </a:spcBef>
            </a:pPr>
            <a:r>
              <a:rPr lang="en-US" sz="2100">
                <a:solidFill>
                  <a:srgbClr val="1E1E1E"/>
                </a:solidFill>
                <a:latin typeface="思源宋体 Bold" panose="02020700000000000000" charset="-122"/>
              </a:rPr>
              <a:t> • Gu Hong und Yang Fang, da sind Briefe für </a:t>
            </a:r>
            <a:r>
              <a:rPr lang="en-US" sz="2100">
                <a:solidFill>
                  <a:srgbClr val="FF3131"/>
                </a:solidFill>
                <a:latin typeface="思源宋体 Bold" panose="02020700000000000000" charset="-122"/>
              </a:rPr>
              <a:t>euch</a:t>
            </a:r>
            <a:r>
              <a:rPr lang="en-US" sz="2100">
                <a:solidFill>
                  <a:srgbClr val="1E1E1E"/>
                </a:solidFill>
                <a:latin typeface="思源宋体 Bold" panose="02020700000000000000" charset="-122"/>
              </a:rPr>
              <a:t>!</a:t>
            </a:r>
            <a:endParaRPr lang="en-US" sz="2100">
              <a:solidFill>
                <a:srgbClr val="1E1E1E"/>
              </a:solidFill>
              <a:latin typeface="思源宋体 Bold" panose="02020700000000000000" charset="-122"/>
            </a:endParaRPr>
          </a:p>
          <a:p>
            <a:pPr algn="ctr">
              <a:lnSpc>
                <a:spcPts val="3525"/>
              </a:lnSpc>
              <a:spcBef>
                <a:spcPct val="0"/>
              </a:spcBef>
            </a:pPr>
            <a:r>
              <a:rPr lang="en-US" sz="2100">
                <a:solidFill>
                  <a:srgbClr val="1E1E1E"/>
                </a:solidFill>
                <a:latin typeface="思源黑体 1 Bold" panose="020B0800000000000000" charset="-122"/>
              </a:rPr>
              <a:t>• Briefe für </a:t>
            </a:r>
            <a:r>
              <a:rPr lang="en-US" sz="2100">
                <a:solidFill>
                  <a:srgbClr val="FF3131"/>
                </a:solidFill>
                <a:latin typeface="思源黑体 1 Bold" panose="020B0800000000000000" charset="-122"/>
              </a:rPr>
              <a:t>uns</a:t>
            </a:r>
            <a:r>
              <a:rPr lang="en-US" sz="2100">
                <a:solidFill>
                  <a:srgbClr val="1E1E1E"/>
                </a:solidFill>
                <a:latin typeface="思源黑体 1 Bold" panose="020B0800000000000000" charset="-122"/>
              </a:rPr>
              <a:t>! Sehr schön! Vielen Dank!</a:t>
            </a:r>
            <a:endParaRPr lang="en-US" sz="2100">
              <a:solidFill>
                <a:srgbClr val="1E1E1E"/>
              </a:solidFill>
              <a:latin typeface="思源黑体 1 Bold" panose="020B0800000000000000" charset="-122"/>
            </a:endParaRPr>
          </a:p>
          <a:p>
            <a:pPr algn="ctr">
              <a:lnSpc>
                <a:spcPts val="3695"/>
              </a:lnSpc>
              <a:spcBef>
                <a:spcPct val="0"/>
              </a:spcBef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307" y="-1638486"/>
            <a:ext cx="12210482" cy="12144733"/>
          </a:xfrm>
          <a:custGeom>
            <a:avLst/>
            <a:gdLst/>
            <a:ahLst/>
            <a:cxnLst/>
            <a:rect l="l" t="t" r="r" b="b"/>
            <a:pathLst>
              <a:path w="12210482" h="12144733">
                <a:moveTo>
                  <a:pt x="0" y="0"/>
                </a:moveTo>
                <a:lnTo>
                  <a:pt x="12210482" y="0"/>
                </a:lnTo>
                <a:lnTo>
                  <a:pt x="12210482" y="12144733"/>
                </a:lnTo>
                <a:lnTo>
                  <a:pt x="0" y="1214473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59000"/>
            </a:blip>
            <a:stretch>
              <a:fillRect/>
            </a:stretch>
          </a:blipFill>
        </p:spPr>
        <p:txBody>
          <a:bodyPr/>
          <a:p>
            <a:r>
              <a:rPr lang="en-US" altLang="zh-CN">
                <a:solidFill>
                  <a:srgbClr val="FF0000"/>
                </a:solidFill>
                <a:sym typeface="+mn-ea"/>
              </a:rPr>
              <a:t>ihn</a:t>
            </a: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1774532" y="-2009882"/>
            <a:ext cx="5211195" cy="5183135"/>
          </a:xfrm>
          <a:custGeom>
            <a:avLst/>
            <a:gdLst/>
            <a:ahLst/>
            <a:cxnLst/>
            <a:rect l="l" t="t" r="r" b="b"/>
            <a:pathLst>
              <a:path w="5211195" h="5183135">
                <a:moveTo>
                  <a:pt x="0" y="0"/>
                </a:moveTo>
                <a:lnTo>
                  <a:pt x="5211195" y="0"/>
                </a:lnTo>
                <a:lnTo>
                  <a:pt x="5211195" y="5183135"/>
                </a:lnTo>
                <a:lnTo>
                  <a:pt x="0" y="518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7387" y="4764578"/>
            <a:ext cx="12210482" cy="12144733"/>
          </a:xfrm>
          <a:custGeom>
            <a:avLst/>
            <a:gdLst/>
            <a:ahLst/>
            <a:cxnLst/>
            <a:rect l="l" t="t" r="r" b="b"/>
            <a:pathLst>
              <a:path w="12210482" h="12144733">
                <a:moveTo>
                  <a:pt x="0" y="0"/>
                </a:moveTo>
                <a:lnTo>
                  <a:pt x="12210482" y="0"/>
                </a:lnTo>
                <a:lnTo>
                  <a:pt x="12210482" y="12144733"/>
                </a:lnTo>
                <a:lnTo>
                  <a:pt x="0" y="1214473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6397293" y="676936"/>
            <a:ext cx="945914" cy="94591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6195984" y="1453557"/>
            <a:ext cx="338585" cy="3385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5303043" y="4052751"/>
            <a:ext cx="338585" cy="33858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5303043" y="5935280"/>
            <a:ext cx="338585" cy="33858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6677329" y="8390420"/>
            <a:ext cx="338585" cy="33858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2095329"/>
            <a:ext cx="4042200" cy="5540423"/>
          </a:xfrm>
          <a:custGeom>
            <a:avLst/>
            <a:gdLst/>
            <a:ahLst/>
            <a:cxnLst/>
            <a:rect l="l" t="t" r="r" b="b"/>
            <a:pathLst>
              <a:path w="4042200" h="5540423">
                <a:moveTo>
                  <a:pt x="0" y="0"/>
                </a:moveTo>
                <a:lnTo>
                  <a:pt x="4042200" y="0"/>
                </a:lnTo>
                <a:lnTo>
                  <a:pt x="4042200" y="5540423"/>
                </a:lnTo>
                <a:lnTo>
                  <a:pt x="0" y="5540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872831" y="2247662"/>
            <a:ext cx="12972984" cy="5946615"/>
          </a:xfrm>
          <a:custGeom>
            <a:avLst/>
            <a:gdLst/>
            <a:ahLst/>
            <a:cxnLst/>
            <a:rect l="l" t="t" r="r" b="b"/>
            <a:pathLst>
              <a:path w="12972984" h="5946615">
                <a:moveTo>
                  <a:pt x="0" y="0"/>
                </a:moveTo>
                <a:lnTo>
                  <a:pt x="12972983" y="0"/>
                </a:lnTo>
                <a:lnTo>
                  <a:pt x="12972983" y="5946616"/>
                </a:lnTo>
                <a:lnTo>
                  <a:pt x="0" y="5946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809" r="-7809"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22" name="TextBox 22"/>
          <p:cNvSpPr txBox="1"/>
          <p:nvPr/>
        </p:nvSpPr>
        <p:spPr>
          <a:xfrm>
            <a:off x="16435794" y="811645"/>
            <a:ext cx="868911" cy="6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85"/>
              </a:lnSpc>
              <a:spcBef>
                <a:spcPct val="0"/>
              </a:spcBef>
            </a:pPr>
            <a:r>
              <a:rPr lang="en-US" sz="4240">
                <a:solidFill>
                  <a:srgbClr val="1E1E1E"/>
                </a:solidFill>
                <a:latin typeface="Abril Fatface" panose="02000503000000020003"/>
              </a:rPr>
              <a:t>02</a:t>
            </a:r>
            <a:endParaRPr lang="en-US" sz="424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649200" y="5067300"/>
            <a:ext cx="8688070" cy="5156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7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sie</a:t>
            </a:r>
            <a:endParaRPr lang="en-US" altLang="zh-CN" sz="27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115800" y="453390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ihn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877800" y="560070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ihn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478000" y="6061075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es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039600" y="651510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sie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649200" y="700532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sie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811000" y="7522845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sie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83220" y="-3187972"/>
            <a:ext cx="12210482" cy="12144733"/>
          </a:xfrm>
          <a:custGeom>
            <a:avLst/>
            <a:gdLst/>
            <a:ahLst/>
            <a:cxnLst/>
            <a:rect l="l" t="t" r="r" b="b"/>
            <a:pathLst>
              <a:path w="12210482" h="12144733">
                <a:moveTo>
                  <a:pt x="0" y="0"/>
                </a:moveTo>
                <a:lnTo>
                  <a:pt x="12210482" y="0"/>
                </a:lnTo>
                <a:lnTo>
                  <a:pt x="12210482" y="12144733"/>
                </a:lnTo>
                <a:lnTo>
                  <a:pt x="0" y="1214473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59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74532" y="-2009882"/>
            <a:ext cx="5211195" cy="5183135"/>
          </a:xfrm>
          <a:custGeom>
            <a:avLst/>
            <a:gdLst/>
            <a:ahLst/>
            <a:cxnLst/>
            <a:rect l="l" t="t" r="r" b="b"/>
            <a:pathLst>
              <a:path w="5211195" h="5183135">
                <a:moveTo>
                  <a:pt x="0" y="0"/>
                </a:moveTo>
                <a:lnTo>
                  <a:pt x="5211195" y="0"/>
                </a:lnTo>
                <a:lnTo>
                  <a:pt x="5211195" y="5183135"/>
                </a:lnTo>
                <a:lnTo>
                  <a:pt x="0" y="518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7387" y="4764578"/>
            <a:ext cx="12210482" cy="12144733"/>
          </a:xfrm>
          <a:custGeom>
            <a:avLst/>
            <a:gdLst/>
            <a:ahLst/>
            <a:cxnLst/>
            <a:rect l="l" t="t" r="r" b="b"/>
            <a:pathLst>
              <a:path w="12210482" h="12144733">
                <a:moveTo>
                  <a:pt x="0" y="0"/>
                </a:moveTo>
                <a:lnTo>
                  <a:pt x="12210482" y="0"/>
                </a:lnTo>
                <a:lnTo>
                  <a:pt x="12210482" y="12144733"/>
                </a:lnTo>
                <a:lnTo>
                  <a:pt x="0" y="1214473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6397293" y="676936"/>
            <a:ext cx="945914" cy="94591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0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309661" y="3463843"/>
            <a:ext cx="14742220" cy="2089976"/>
            <a:chOff x="0" y="0"/>
            <a:chExt cx="13882690" cy="19681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82689" cy="1968122"/>
            </a:xfrm>
            <a:custGeom>
              <a:avLst/>
              <a:gdLst/>
              <a:ahLst/>
              <a:cxnLst/>
              <a:rect l="l" t="t" r="r" b="b"/>
              <a:pathLst>
                <a:path w="13882689" h="1968122">
                  <a:moveTo>
                    <a:pt x="0" y="0"/>
                  </a:moveTo>
                  <a:lnTo>
                    <a:pt x="13882689" y="0"/>
                  </a:lnTo>
                  <a:lnTo>
                    <a:pt x="13882689" y="1968122"/>
                  </a:lnTo>
                  <a:lnTo>
                    <a:pt x="0" y="1968122"/>
                  </a:ln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22000"/>
                  </a:srgbClr>
                </a:gs>
                <a:gs pos="100000">
                  <a:srgbClr val="81DAFF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882690" cy="2015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05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1202249" y="2893919"/>
            <a:ext cx="2960890" cy="569924"/>
            <a:chOff x="0" y="0"/>
            <a:chExt cx="779823" cy="1501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9823" cy="150103"/>
            </a:xfrm>
            <a:custGeom>
              <a:avLst/>
              <a:gdLst/>
              <a:ahLst/>
              <a:cxnLst/>
              <a:rect l="l" t="t" r="r" b="b"/>
              <a:pathLst>
                <a:path w="779823" h="150103">
                  <a:moveTo>
                    <a:pt x="0" y="0"/>
                  </a:moveTo>
                  <a:lnTo>
                    <a:pt x="779823" y="0"/>
                  </a:lnTo>
                  <a:lnTo>
                    <a:pt x="779823" y="150103"/>
                  </a:lnTo>
                  <a:lnTo>
                    <a:pt x="0" y="150103"/>
                  </a:ln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779823" cy="197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5"/>
                </a:lnSpc>
              </a:pPr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1456181" y="4659401"/>
            <a:ext cx="5629571" cy="4522422"/>
          </a:xfrm>
          <a:custGeom>
            <a:avLst/>
            <a:gdLst/>
            <a:ahLst/>
            <a:cxnLst/>
            <a:rect l="l" t="t" r="r" b="b"/>
            <a:pathLst>
              <a:path w="5629571" h="4522422">
                <a:moveTo>
                  <a:pt x="5629570" y="0"/>
                </a:moveTo>
                <a:lnTo>
                  <a:pt x="0" y="0"/>
                </a:lnTo>
                <a:lnTo>
                  <a:pt x="0" y="4522422"/>
                </a:lnTo>
                <a:lnTo>
                  <a:pt x="5629570" y="4522422"/>
                </a:lnTo>
                <a:lnTo>
                  <a:pt x="56295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 rot="0">
            <a:off x="1202249" y="6590469"/>
            <a:ext cx="9808339" cy="2089976"/>
            <a:chOff x="0" y="0"/>
            <a:chExt cx="9236474" cy="19681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36474" cy="1968122"/>
            </a:xfrm>
            <a:custGeom>
              <a:avLst/>
              <a:gdLst/>
              <a:ahLst/>
              <a:cxnLst/>
              <a:rect l="l" t="t" r="r" b="b"/>
              <a:pathLst>
                <a:path w="9236474" h="1968122">
                  <a:moveTo>
                    <a:pt x="0" y="0"/>
                  </a:moveTo>
                  <a:lnTo>
                    <a:pt x="9236474" y="0"/>
                  </a:lnTo>
                  <a:lnTo>
                    <a:pt x="9236474" y="1968122"/>
                  </a:lnTo>
                  <a:lnTo>
                    <a:pt x="0" y="1968122"/>
                  </a:ln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22000"/>
                  </a:srgbClr>
                </a:gs>
                <a:gs pos="100000">
                  <a:srgbClr val="81DAFF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9236474" cy="2015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05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 rot="0">
            <a:off x="1202249" y="6020545"/>
            <a:ext cx="2960890" cy="569924"/>
            <a:chOff x="0" y="0"/>
            <a:chExt cx="779823" cy="1501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79823" cy="150103"/>
            </a:xfrm>
            <a:custGeom>
              <a:avLst/>
              <a:gdLst/>
              <a:ahLst/>
              <a:cxnLst/>
              <a:rect l="l" t="t" r="r" b="b"/>
              <a:pathLst>
                <a:path w="779823" h="150103">
                  <a:moveTo>
                    <a:pt x="0" y="0"/>
                  </a:moveTo>
                  <a:lnTo>
                    <a:pt x="779823" y="0"/>
                  </a:lnTo>
                  <a:lnTo>
                    <a:pt x="779823" y="150103"/>
                  </a:lnTo>
                  <a:lnTo>
                    <a:pt x="0" y="150103"/>
                  </a:lnTo>
                  <a:close/>
                </a:path>
              </a:pathLst>
            </a:custGeom>
            <a:gradFill rotWithShape="1">
              <a:gsLst>
                <a:gs pos="0">
                  <a:srgbClr val="A8FFC5">
                    <a:alpha val="100000"/>
                  </a:srgbClr>
                </a:gs>
                <a:gs pos="100000">
                  <a:srgbClr val="81DA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779823" cy="197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5"/>
                </a:lnSpc>
              </a:pPr>
            </a:p>
          </p:txBody>
        </p:sp>
      </p:grpSp>
      <p:sp>
        <p:nvSpPr>
          <p:cNvPr id="21" name="Freeform 21"/>
          <p:cNvSpPr/>
          <p:nvPr/>
        </p:nvSpPr>
        <p:spPr>
          <a:xfrm>
            <a:off x="482599" y="3785022"/>
            <a:ext cx="14337720" cy="1505295"/>
          </a:xfrm>
          <a:custGeom>
            <a:avLst/>
            <a:gdLst/>
            <a:ahLst/>
            <a:cxnLst/>
            <a:rect l="l" t="t" r="r" b="b"/>
            <a:pathLst>
              <a:path w="14337720" h="1505295">
                <a:moveTo>
                  <a:pt x="0" y="0"/>
                </a:moveTo>
                <a:lnTo>
                  <a:pt x="14337720" y="0"/>
                </a:lnTo>
                <a:lnTo>
                  <a:pt x="14337720" y="1505295"/>
                </a:lnTo>
                <a:lnTo>
                  <a:pt x="0" y="15052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41" b="-19882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944793" y="657886"/>
            <a:ext cx="4942423" cy="93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00"/>
              </a:lnSpc>
            </a:pPr>
            <a:r>
              <a:rPr lang="en-US" sz="6085">
                <a:solidFill>
                  <a:srgbClr val="100F0D"/>
                </a:solidFill>
                <a:ea typeface="思源宋体 Bold" panose="02020700000000000000" charset="-122"/>
              </a:rPr>
              <a:t>总结</a:t>
            </a:r>
            <a:endParaRPr lang="en-US" sz="6085">
              <a:solidFill>
                <a:srgbClr val="100F0D"/>
              </a:solidFill>
              <a:ea typeface="思源宋体 Bold" panose="02020700000000000000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435794" y="811645"/>
            <a:ext cx="868911" cy="6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85"/>
              </a:lnSpc>
              <a:spcBef>
                <a:spcPct val="0"/>
              </a:spcBef>
            </a:pPr>
            <a:r>
              <a:rPr lang="en-US" sz="4240">
                <a:solidFill>
                  <a:srgbClr val="1E1E1E"/>
                </a:solidFill>
                <a:latin typeface="Abril Fatface" panose="02000503000000020003"/>
              </a:rPr>
              <a:t>01</a:t>
            </a:r>
            <a:endParaRPr lang="en-US" sz="4240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946139" y="6761919"/>
            <a:ext cx="8320558" cy="1673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35"/>
              </a:lnSpc>
            </a:pPr>
            <a:r>
              <a:rPr lang="en-US" sz="2700">
                <a:solidFill>
                  <a:srgbClr val="1E1E1E"/>
                </a:solidFill>
                <a:ea typeface="思源黑体 1" panose="020B0500000000000000" charset="-122"/>
              </a:rPr>
              <a:t>在选择时一定要搞清楚代词在句中所作的成分，切忌把第三格与第四格混淆</a:t>
            </a:r>
            <a:endParaRPr lang="en-US" sz="2700">
              <a:solidFill>
                <a:srgbClr val="1E1E1E"/>
              </a:solidFill>
              <a:ea typeface="思源黑体 1" panose="020B0500000000000000" charset="-122"/>
            </a:endParaRPr>
          </a:p>
          <a:p>
            <a:pPr algn="just">
              <a:lnSpc>
                <a:spcPts val="4535"/>
              </a:lnSpc>
            </a:pPr>
            <a:r>
              <a:rPr lang="en-US" sz="2700">
                <a:solidFill>
                  <a:srgbClr val="1E1E1E"/>
                </a:solidFill>
                <a:ea typeface="思源黑体 1" panose="020B0500000000000000" charset="-122"/>
              </a:rPr>
              <a:t>注意所指代的是前文哪个名词，正确选择代词四格</a:t>
            </a:r>
            <a:endParaRPr lang="en-US" sz="2700">
              <a:solidFill>
                <a:srgbClr val="1E1E1E"/>
              </a:solidFill>
              <a:ea typeface="思源黑体 1" panose="020B0500000000000000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-4486166" y="4540169"/>
            <a:ext cx="14337720" cy="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5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思源黑体 1 Bold" panose="020B0800000000000000" charset="-122"/>
              </a:rPr>
              <a:t>mich</a:t>
            </a:r>
            <a:endParaRPr lang="en-US" sz="21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82456" y="4538359"/>
            <a:ext cx="9808339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思源黑体 1 Bold" panose="020B0800000000000000" charset="-122"/>
              </a:rPr>
              <a:t>ihn</a:t>
            </a:r>
            <a:endParaRPr lang="en-US" sz="24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477000" y="4483735"/>
            <a:ext cx="1028700" cy="559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思源黑体 1 Bold" panose="020B0800000000000000" charset="-122"/>
              </a:rPr>
              <a:t>sie</a:t>
            </a:r>
            <a:endParaRPr lang="en-US" sz="26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060079" y="4413845"/>
            <a:ext cx="382667" cy="543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思源黑体 1 Bold" panose="020B0800000000000000" charset="-122"/>
              </a:rPr>
              <a:t>es</a:t>
            </a:r>
            <a:endParaRPr lang="en-US" sz="28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258563" y="4511594"/>
            <a:ext cx="607933" cy="53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思源黑体 1 Bold" panose="020B0800000000000000" charset="-122"/>
              </a:rPr>
              <a:t>uns</a:t>
            </a:r>
            <a:endParaRPr lang="en-US" sz="27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484485" y="4545330"/>
            <a:ext cx="889635" cy="516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思源黑体 1 Bold" panose="020B0800000000000000" charset="-122"/>
              </a:rPr>
              <a:t>euch</a:t>
            </a:r>
            <a:endParaRPr lang="en-US" sz="24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734800" y="4483735"/>
            <a:ext cx="1064895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思源黑体 1 Bold" panose="020B0800000000000000" charset="-122"/>
              </a:rPr>
              <a:t>sie</a:t>
            </a:r>
            <a:endParaRPr lang="en-US" sz="25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427795" y="4483971"/>
            <a:ext cx="498277" cy="50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思源黑体 1 Bold" panose="020B0800000000000000" charset="-122"/>
              </a:rPr>
              <a:t>Sie</a:t>
            </a:r>
            <a:endParaRPr lang="en-US" sz="2600">
              <a:solidFill>
                <a:srgbClr val="000000"/>
              </a:solidFill>
              <a:latin typeface="思源黑体 1 Bold" panose="020B08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26" grpId="0"/>
      <p:bldP spid="26" grpId="1"/>
      <p:bldP spid="25" grpId="0"/>
      <p:bldP spid="25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75709">
            <a:off x="3952778" y="6144099"/>
            <a:ext cx="10599510" cy="10542436"/>
          </a:xfrm>
          <a:custGeom>
            <a:avLst/>
            <a:gdLst/>
            <a:ahLst/>
            <a:cxnLst/>
            <a:rect l="l" t="t" r="r" b="b"/>
            <a:pathLst>
              <a:path w="10599510" h="10542436">
                <a:moveTo>
                  <a:pt x="0" y="0"/>
                </a:moveTo>
                <a:lnTo>
                  <a:pt x="10599511" y="0"/>
                </a:lnTo>
                <a:lnTo>
                  <a:pt x="10599511" y="10542436"/>
                </a:lnTo>
                <a:lnTo>
                  <a:pt x="0" y="1054243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20840" y="-327653"/>
            <a:ext cx="11001546" cy="10942307"/>
          </a:xfrm>
          <a:custGeom>
            <a:avLst/>
            <a:gdLst/>
            <a:ahLst/>
            <a:cxnLst/>
            <a:rect l="l" t="t" r="r" b="b"/>
            <a:pathLst>
              <a:path w="11001546" h="10942307">
                <a:moveTo>
                  <a:pt x="0" y="0"/>
                </a:moveTo>
                <a:lnTo>
                  <a:pt x="11001546" y="0"/>
                </a:lnTo>
                <a:lnTo>
                  <a:pt x="11001546" y="10942306"/>
                </a:lnTo>
                <a:lnTo>
                  <a:pt x="0" y="1094230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39163" y="-4786098"/>
            <a:ext cx="14727783" cy="14648480"/>
          </a:xfrm>
          <a:custGeom>
            <a:avLst/>
            <a:gdLst/>
            <a:ahLst/>
            <a:cxnLst/>
            <a:rect l="l" t="t" r="r" b="b"/>
            <a:pathLst>
              <a:path w="14727783" h="14648480">
                <a:moveTo>
                  <a:pt x="0" y="0"/>
                </a:moveTo>
                <a:lnTo>
                  <a:pt x="14727783" y="0"/>
                </a:lnTo>
                <a:lnTo>
                  <a:pt x="14727783" y="14648480"/>
                </a:lnTo>
                <a:lnTo>
                  <a:pt x="0" y="1464848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57155" y="2118442"/>
            <a:ext cx="11977139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30"/>
              </a:lnSpc>
            </a:pPr>
            <a:r>
              <a:rPr lang="en-US" sz="16235">
                <a:solidFill>
                  <a:srgbClr val="1E1E1E"/>
                </a:solidFill>
                <a:latin typeface="Abril Fatface" panose="02000503000000020003"/>
              </a:rPr>
              <a:t>Vielen Dank!</a:t>
            </a:r>
            <a:endParaRPr lang="en-US" sz="16235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6172" y="8253908"/>
            <a:ext cx="4607644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E1E1E"/>
                </a:solidFill>
                <a:latin typeface="思源宋体 Semi-Bold" panose="02020600000000000000" charset="-122"/>
                <a:ea typeface="思源宋体 Semi-Bold" panose="02020600000000000000" charset="-122"/>
              </a:rPr>
              <a:t>主讲人：Sofia 刘雯婧</a:t>
            </a:r>
            <a:endParaRPr lang="en-US" sz="2500">
              <a:solidFill>
                <a:srgbClr val="1E1E1E"/>
              </a:solidFill>
              <a:latin typeface="思源宋体 Semi-Bold" panose="02020600000000000000" charset="-122"/>
              <a:ea typeface="思源宋体 Semi-Bold" panose="020206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58242" y="5448300"/>
            <a:ext cx="7699576" cy="145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275"/>
              </a:lnSpc>
              <a:spcBef>
                <a:spcPct val="0"/>
              </a:spcBef>
            </a:pPr>
            <a:r>
              <a:rPr lang="en-US" sz="7305" spc="1161">
                <a:solidFill>
                  <a:srgbClr val="1E1E1E"/>
                </a:solidFill>
                <a:ea typeface="思源宋体 Heavy" panose="02020900000000000000" charset="-122"/>
              </a:rPr>
              <a:t>谢谢您的观看</a:t>
            </a:r>
            <a:endParaRPr lang="en-US" sz="7305" spc="1161">
              <a:solidFill>
                <a:srgbClr val="1E1E1E"/>
              </a:solidFill>
              <a:ea typeface="思源宋体 Heavy" panose="020209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173966" y="514322"/>
            <a:ext cx="3384342" cy="308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5"/>
              </a:lnSpc>
            </a:pPr>
            <a:r>
              <a:rPr lang="en-US" sz="1665">
                <a:solidFill>
                  <a:srgbClr val="1E1E1E"/>
                </a:solidFill>
                <a:latin typeface="Abril Fatface" panose="02000503000000020003"/>
              </a:rPr>
              <a:t>INDIVIDUAL WORKS DISPLAY</a:t>
            </a:r>
            <a:endParaRPr lang="en-US" sz="1665">
              <a:solidFill>
                <a:srgbClr val="1E1E1E"/>
              </a:solidFill>
              <a:latin typeface="Abril Fatface" panose="02000503000000020003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743021" y="1951896"/>
            <a:ext cx="1010828" cy="999841"/>
          </a:xfrm>
          <a:custGeom>
            <a:avLst/>
            <a:gdLst/>
            <a:ahLst/>
            <a:cxnLst/>
            <a:rect l="l" t="t" r="r" b="b"/>
            <a:pathLst>
              <a:path w="1010828" h="999841">
                <a:moveTo>
                  <a:pt x="0" y="0"/>
                </a:moveTo>
                <a:lnTo>
                  <a:pt x="1010828" y="0"/>
                </a:lnTo>
                <a:lnTo>
                  <a:pt x="1010828" y="999842"/>
                </a:lnTo>
                <a:lnTo>
                  <a:pt x="0" y="999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9200" y="3408348"/>
            <a:ext cx="706875" cy="699192"/>
          </a:xfrm>
          <a:custGeom>
            <a:avLst/>
            <a:gdLst/>
            <a:ahLst/>
            <a:cxnLst/>
            <a:rect l="l" t="t" r="r" b="b"/>
            <a:pathLst>
              <a:path w="706875" h="699192">
                <a:moveTo>
                  <a:pt x="0" y="0"/>
                </a:moveTo>
                <a:lnTo>
                  <a:pt x="706876" y="0"/>
                </a:lnTo>
                <a:lnTo>
                  <a:pt x="706876" y="699192"/>
                </a:lnTo>
                <a:lnTo>
                  <a:pt x="0" y="699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1825" y="3757944"/>
            <a:ext cx="1010828" cy="999841"/>
          </a:xfrm>
          <a:custGeom>
            <a:avLst/>
            <a:gdLst/>
            <a:ahLst/>
            <a:cxnLst/>
            <a:rect l="l" t="t" r="r" b="b"/>
            <a:pathLst>
              <a:path w="1010828" h="999841">
                <a:moveTo>
                  <a:pt x="0" y="0"/>
                </a:moveTo>
                <a:lnTo>
                  <a:pt x="1010828" y="0"/>
                </a:lnTo>
                <a:lnTo>
                  <a:pt x="1010828" y="999841"/>
                </a:lnTo>
                <a:lnTo>
                  <a:pt x="0" y="99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93815" y="6231666"/>
            <a:ext cx="601698" cy="595158"/>
          </a:xfrm>
          <a:custGeom>
            <a:avLst/>
            <a:gdLst/>
            <a:ahLst/>
            <a:cxnLst/>
            <a:rect l="l" t="t" r="r" b="b"/>
            <a:pathLst>
              <a:path w="601698" h="595158">
                <a:moveTo>
                  <a:pt x="0" y="0"/>
                </a:moveTo>
                <a:lnTo>
                  <a:pt x="601698" y="0"/>
                </a:lnTo>
                <a:lnTo>
                  <a:pt x="601698" y="595158"/>
                </a:lnTo>
                <a:lnTo>
                  <a:pt x="0" y="595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71388" y="190661"/>
            <a:ext cx="5709198" cy="9165268"/>
          </a:xfrm>
          <a:custGeom>
            <a:avLst/>
            <a:gdLst/>
            <a:ahLst/>
            <a:cxnLst/>
            <a:rect l="l" t="t" r="r" b="b"/>
            <a:pathLst>
              <a:path w="5709198" h="9165268">
                <a:moveTo>
                  <a:pt x="0" y="0"/>
                </a:moveTo>
                <a:lnTo>
                  <a:pt x="5709198" y="0"/>
                </a:lnTo>
                <a:lnTo>
                  <a:pt x="5709198" y="9165268"/>
                </a:lnTo>
                <a:lnTo>
                  <a:pt x="0" y="91652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156811" y="5840659"/>
            <a:ext cx="1223895" cy="123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0"/>
              </a:lnSpc>
            </a:pPr>
            <a:r>
              <a:rPr lang="en-US" sz="1205" spc="307">
                <a:solidFill>
                  <a:srgbClr val="1E1E1E"/>
                </a:solidFill>
                <a:latin typeface="Abril Fatface" panose="02000503000000020003"/>
              </a:rPr>
              <a:t>INDIVIDUAL WORKS DISPLAY</a:t>
            </a:r>
            <a:endParaRPr lang="en-US" sz="1205" spc="307">
              <a:solidFill>
                <a:srgbClr val="1E1E1E"/>
              </a:solidFill>
              <a:latin typeface="Abril Fatface" panose="02000503000000020003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13578840" y="4048125"/>
            <a:ext cx="111442" cy="108585"/>
            <a:chOff x="0" y="0"/>
            <a:chExt cx="148590" cy="144780"/>
          </a:xfrm>
        </p:grpSpPr>
        <p:sp>
          <p:nvSpPr>
            <p:cNvPr id="16" name="Freeform 16"/>
            <p:cNvSpPr/>
            <p:nvPr/>
          </p:nvSpPr>
          <p:spPr>
            <a:xfrm>
              <a:off x="46990" y="45720"/>
              <a:ext cx="50800" cy="52070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50800" y="17780"/>
                  </a:moveTo>
                  <a:cubicBezTo>
                    <a:pt x="29210" y="52070"/>
                    <a:pt x="8890" y="45720"/>
                    <a:pt x="3810" y="38100"/>
                  </a:cubicBezTo>
                  <a:cubicBezTo>
                    <a:pt x="0" y="31750"/>
                    <a:pt x="3810" y="10160"/>
                    <a:pt x="10160" y="5080"/>
                  </a:cubicBezTo>
                  <a:cubicBezTo>
                    <a:pt x="16510" y="0"/>
                    <a:pt x="44450" y="7620"/>
                    <a:pt x="44450" y="76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 rot="0">
            <a:off x="14578965" y="3888105"/>
            <a:ext cx="111442" cy="108585"/>
            <a:chOff x="0" y="0"/>
            <a:chExt cx="148590" cy="144780"/>
          </a:xfrm>
        </p:grpSpPr>
        <p:sp>
          <p:nvSpPr>
            <p:cNvPr id="18" name="Freeform 18"/>
            <p:cNvSpPr/>
            <p:nvPr/>
          </p:nvSpPr>
          <p:spPr>
            <a:xfrm>
              <a:off x="46990" y="44450"/>
              <a:ext cx="49530" cy="52070"/>
            </a:xfrm>
            <a:custGeom>
              <a:avLst/>
              <a:gdLst/>
              <a:ahLst/>
              <a:cxnLst/>
              <a:rect l="l" t="t" r="r" b="b"/>
              <a:pathLst>
                <a:path w="49530" h="52070">
                  <a:moveTo>
                    <a:pt x="49530" y="17780"/>
                  </a:moveTo>
                  <a:cubicBezTo>
                    <a:pt x="27940" y="52070"/>
                    <a:pt x="7620" y="45720"/>
                    <a:pt x="3810" y="39370"/>
                  </a:cubicBezTo>
                  <a:cubicBezTo>
                    <a:pt x="0" y="31750"/>
                    <a:pt x="3810" y="11430"/>
                    <a:pt x="10160" y="6350"/>
                  </a:cubicBezTo>
                  <a:cubicBezTo>
                    <a:pt x="16510" y="0"/>
                    <a:pt x="43180" y="7620"/>
                    <a:pt x="43180" y="76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 rot="0">
            <a:off x="14595157" y="3858578"/>
            <a:ext cx="137160" cy="121920"/>
            <a:chOff x="0" y="0"/>
            <a:chExt cx="182880" cy="162560"/>
          </a:xfrm>
        </p:grpSpPr>
        <p:sp>
          <p:nvSpPr>
            <p:cNvPr id="20" name="Freeform 20"/>
            <p:cNvSpPr/>
            <p:nvPr/>
          </p:nvSpPr>
          <p:spPr>
            <a:xfrm>
              <a:off x="46990" y="50800"/>
              <a:ext cx="87630" cy="60960"/>
            </a:xfrm>
            <a:custGeom>
              <a:avLst/>
              <a:gdLst/>
              <a:ahLst/>
              <a:cxnLst/>
              <a:rect l="l" t="t" r="r" b="b"/>
              <a:pathLst>
                <a:path w="87630" h="60960">
                  <a:moveTo>
                    <a:pt x="27940" y="60960"/>
                  </a:moveTo>
                  <a:cubicBezTo>
                    <a:pt x="2540" y="43180"/>
                    <a:pt x="1270" y="31750"/>
                    <a:pt x="3810" y="25400"/>
                  </a:cubicBezTo>
                  <a:cubicBezTo>
                    <a:pt x="6350" y="19050"/>
                    <a:pt x="15240" y="11430"/>
                    <a:pt x="22860" y="10160"/>
                  </a:cubicBezTo>
                  <a:cubicBezTo>
                    <a:pt x="29210" y="8890"/>
                    <a:pt x="40640" y="11430"/>
                    <a:pt x="45720" y="16510"/>
                  </a:cubicBezTo>
                  <a:cubicBezTo>
                    <a:pt x="50800" y="21590"/>
                    <a:pt x="54610" y="31750"/>
                    <a:pt x="53340" y="39370"/>
                  </a:cubicBezTo>
                  <a:cubicBezTo>
                    <a:pt x="52070" y="45720"/>
                    <a:pt x="45720" y="55880"/>
                    <a:pt x="38100" y="58420"/>
                  </a:cubicBezTo>
                  <a:cubicBezTo>
                    <a:pt x="30480" y="60960"/>
                    <a:pt x="13970" y="57150"/>
                    <a:pt x="8890" y="50800"/>
                  </a:cubicBezTo>
                  <a:cubicBezTo>
                    <a:pt x="3810" y="46990"/>
                    <a:pt x="0" y="35560"/>
                    <a:pt x="3810" y="27940"/>
                  </a:cubicBezTo>
                  <a:cubicBezTo>
                    <a:pt x="7620" y="17780"/>
                    <a:pt x="36830" y="0"/>
                    <a:pt x="50800" y="0"/>
                  </a:cubicBezTo>
                  <a:cubicBezTo>
                    <a:pt x="62230" y="0"/>
                    <a:pt x="80010" y="11430"/>
                    <a:pt x="83820" y="21590"/>
                  </a:cubicBezTo>
                  <a:cubicBezTo>
                    <a:pt x="87630" y="31750"/>
                    <a:pt x="74930" y="60960"/>
                    <a:pt x="74930" y="6096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 rot="0">
            <a:off x="14005560" y="4608195"/>
            <a:ext cx="137160" cy="121920"/>
            <a:chOff x="0" y="0"/>
            <a:chExt cx="182880" cy="162560"/>
          </a:xfrm>
        </p:grpSpPr>
        <p:sp>
          <p:nvSpPr>
            <p:cNvPr id="22" name="Freeform 22"/>
            <p:cNvSpPr/>
            <p:nvPr/>
          </p:nvSpPr>
          <p:spPr>
            <a:xfrm>
              <a:off x="48260" y="50800"/>
              <a:ext cx="87630" cy="60960"/>
            </a:xfrm>
            <a:custGeom>
              <a:avLst/>
              <a:gdLst/>
              <a:ahLst/>
              <a:cxnLst/>
              <a:rect l="l" t="t" r="r" b="b"/>
              <a:pathLst>
                <a:path w="87630" h="60960">
                  <a:moveTo>
                    <a:pt x="26670" y="60960"/>
                  </a:moveTo>
                  <a:cubicBezTo>
                    <a:pt x="2540" y="43180"/>
                    <a:pt x="1270" y="31750"/>
                    <a:pt x="3810" y="25400"/>
                  </a:cubicBezTo>
                  <a:cubicBezTo>
                    <a:pt x="6350" y="19050"/>
                    <a:pt x="15240" y="11430"/>
                    <a:pt x="21590" y="10160"/>
                  </a:cubicBezTo>
                  <a:cubicBezTo>
                    <a:pt x="29210" y="8890"/>
                    <a:pt x="39370" y="11430"/>
                    <a:pt x="44450" y="16510"/>
                  </a:cubicBezTo>
                  <a:cubicBezTo>
                    <a:pt x="49530" y="21590"/>
                    <a:pt x="53340" y="33020"/>
                    <a:pt x="52070" y="39370"/>
                  </a:cubicBezTo>
                  <a:cubicBezTo>
                    <a:pt x="50800" y="45720"/>
                    <a:pt x="44450" y="55880"/>
                    <a:pt x="38100" y="58420"/>
                  </a:cubicBezTo>
                  <a:cubicBezTo>
                    <a:pt x="30480" y="60960"/>
                    <a:pt x="13970" y="57150"/>
                    <a:pt x="7620" y="52070"/>
                  </a:cubicBezTo>
                  <a:cubicBezTo>
                    <a:pt x="2540" y="46990"/>
                    <a:pt x="0" y="35560"/>
                    <a:pt x="2540" y="27940"/>
                  </a:cubicBezTo>
                  <a:cubicBezTo>
                    <a:pt x="7620" y="17780"/>
                    <a:pt x="35560" y="0"/>
                    <a:pt x="49530" y="0"/>
                  </a:cubicBezTo>
                  <a:cubicBezTo>
                    <a:pt x="62230" y="1270"/>
                    <a:pt x="78740" y="11430"/>
                    <a:pt x="83820" y="21590"/>
                  </a:cubicBezTo>
                  <a:cubicBezTo>
                    <a:pt x="87630" y="31750"/>
                    <a:pt x="74930" y="60960"/>
                    <a:pt x="74930" y="6096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 rot="0">
            <a:off x="13329285" y="3762375"/>
            <a:ext cx="111442" cy="108585"/>
            <a:chOff x="0" y="0"/>
            <a:chExt cx="148590" cy="144780"/>
          </a:xfrm>
        </p:grpSpPr>
        <p:sp>
          <p:nvSpPr>
            <p:cNvPr id="24" name="Freeform 24"/>
            <p:cNvSpPr/>
            <p:nvPr/>
          </p:nvSpPr>
          <p:spPr>
            <a:xfrm>
              <a:off x="46990" y="45720"/>
              <a:ext cx="49530" cy="52070"/>
            </a:xfrm>
            <a:custGeom>
              <a:avLst/>
              <a:gdLst/>
              <a:ahLst/>
              <a:cxnLst/>
              <a:rect l="l" t="t" r="r" b="b"/>
              <a:pathLst>
                <a:path w="49530" h="52070">
                  <a:moveTo>
                    <a:pt x="49530" y="17780"/>
                  </a:moveTo>
                  <a:cubicBezTo>
                    <a:pt x="27940" y="52070"/>
                    <a:pt x="8890" y="45720"/>
                    <a:pt x="3810" y="38100"/>
                  </a:cubicBezTo>
                  <a:cubicBezTo>
                    <a:pt x="0" y="31750"/>
                    <a:pt x="3810" y="10160"/>
                    <a:pt x="10160" y="5080"/>
                  </a:cubicBezTo>
                  <a:cubicBezTo>
                    <a:pt x="16510" y="0"/>
                    <a:pt x="43180" y="7620"/>
                    <a:pt x="43180" y="76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 rot="0">
            <a:off x="12094845" y="3883342"/>
            <a:ext cx="150495" cy="114300"/>
            <a:chOff x="0" y="0"/>
            <a:chExt cx="200660" cy="152400"/>
          </a:xfrm>
        </p:grpSpPr>
        <p:sp>
          <p:nvSpPr>
            <p:cNvPr id="26" name="Freeform 26"/>
            <p:cNvSpPr/>
            <p:nvPr/>
          </p:nvSpPr>
          <p:spPr>
            <a:xfrm>
              <a:off x="49530" y="44450"/>
              <a:ext cx="100330" cy="58420"/>
            </a:xfrm>
            <a:custGeom>
              <a:avLst/>
              <a:gdLst/>
              <a:ahLst/>
              <a:cxnLst/>
              <a:rect l="l" t="t" r="r" b="b"/>
              <a:pathLst>
                <a:path w="100330" h="58420">
                  <a:moveTo>
                    <a:pt x="74930" y="57150"/>
                  </a:moveTo>
                  <a:cubicBezTo>
                    <a:pt x="0" y="39370"/>
                    <a:pt x="2540" y="21590"/>
                    <a:pt x="7620" y="15240"/>
                  </a:cubicBezTo>
                  <a:cubicBezTo>
                    <a:pt x="12700" y="8890"/>
                    <a:pt x="29210" y="6350"/>
                    <a:pt x="36830" y="8890"/>
                  </a:cubicBezTo>
                  <a:cubicBezTo>
                    <a:pt x="44450" y="11430"/>
                    <a:pt x="50800" y="21590"/>
                    <a:pt x="52070" y="27940"/>
                  </a:cubicBezTo>
                  <a:cubicBezTo>
                    <a:pt x="53340" y="35560"/>
                    <a:pt x="49530" y="45720"/>
                    <a:pt x="44450" y="50800"/>
                  </a:cubicBezTo>
                  <a:cubicBezTo>
                    <a:pt x="39370" y="55880"/>
                    <a:pt x="27940" y="58420"/>
                    <a:pt x="21590" y="57150"/>
                  </a:cubicBezTo>
                  <a:cubicBezTo>
                    <a:pt x="13970" y="54610"/>
                    <a:pt x="1270" y="41910"/>
                    <a:pt x="1270" y="33020"/>
                  </a:cubicBezTo>
                  <a:cubicBezTo>
                    <a:pt x="1270" y="25400"/>
                    <a:pt x="8890" y="12700"/>
                    <a:pt x="19050" y="7620"/>
                  </a:cubicBezTo>
                  <a:cubicBezTo>
                    <a:pt x="30480" y="1270"/>
                    <a:pt x="60960" y="0"/>
                    <a:pt x="74930" y="6350"/>
                  </a:cubicBezTo>
                  <a:cubicBezTo>
                    <a:pt x="86360" y="11430"/>
                    <a:pt x="100330" y="26670"/>
                    <a:pt x="99060" y="35560"/>
                  </a:cubicBezTo>
                  <a:cubicBezTo>
                    <a:pt x="99060" y="43180"/>
                    <a:pt x="74930" y="57150"/>
                    <a:pt x="74930" y="5715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 rot="0">
            <a:off x="11972925" y="3833812"/>
            <a:ext cx="111442" cy="108585"/>
            <a:chOff x="0" y="0"/>
            <a:chExt cx="148590" cy="144780"/>
          </a:xfrm>
        </p:grpSpPr>
        <p:sp>
          <p:nvSpPr>
            <p:cNvPr id="28" name="Freeform 28"/>
            <p:cNvSpPr/>
            <p:nvPr/>
          </p:nvSpPr>
          <p:spPr>
            <a:xfrm>
              <a:off x="45720" y="45720"/>
              <a:ext cx="50800" cy="52070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50800" y="17780"/>
                  </a:moveTo>
                  <a:cubicBezTo>
                    <a:pt x="29210" y="52070"/>
                    <a:pt x="8890" y="45720"/>
                    <a:pt x="5080" y="38100"/>
                  </a:cubicBezTo>
                  <a:cubicBezTo>
                    <a:pt x="0" y="31750"/>
                    <a:pt x="3810" y="10160"/>
                    <a:pt x="10160" y="5080"/>
                  </a:cubicBezTo>
                  <a:cubicBezTo>
                    <a:pt x="17780" y="0"/>
                    <a:pt x="44450" y="7620"/>
                    <a:pt x="44450" y="76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MjU1ZWViMzQwMDdjYjRiZDQ5ZGE1YjQ5ZmNjNDQyMD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WPS 演示</Application>
  <PresentationFormat>On-screen Show (4:3)</PresentationFormat>
  <Paragraphs>86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Abril Fatface</vt:lpstr>
      <vt:lpstr>思源宋体</vt:lpstr>
      <vt:lpstr>思源宋体 Semi-Bold</vt:lpstr>
      <vt:lpstr>思源宋体 Bold</vt:lpstr>
      <vt:lpstr>思源黑体 1 Bold</vt:lpstr>
      <vt:lpstr>思源黑体 1</vt:lpstr>
      <vt:lpstr>思源宋体 Heavy</vt:lpstr>
      <vt:lpstr>Calibri</vt:lpstr>
      <vt:lpstr>微软雅黑</vt:lpstr>
      <vt:lpstr>Arial Unicode MS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Akkusativ :Personalpronomen</dc:title>
  <dc:creator/>
  <cp:lastModifiedBy>提拉米苏</cp:lastModifiedBy>
  <cp:revision>3</cp:revision>
  <dcterms:created xsi:type="dcterms:W3CDTF">2006-08-16T00:00:00Z</dcterms:created>
  <dcterms:modified xsi:type="dcterms:W3CDTF">2024-03-13T02:40:33Z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8B114BE3566449EA9E0E432F6CFCAFC1_12</vt:lpwstr>
  </property>
  <property fmtid="{D5CDD505-2E9C-101B-9397-08002B2CF9AE}" pid="3" name="KSOProductBuildVer">
    <vt:lpwstr>2052-12.1.0.15990</vt:lpwstr>
  </property>
</Properties>
</file>