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ppt/slideLayouts/slideLayout24.xml" ContentType="application/vnd.openxmlformats-officedocument.presentationml.slideLayout+xml"/>
  <Override PartName="/ppt/theme/theme23.xml" ContentType="application/vnd.openxmlformats-officedocument.theme+xml"/>
  <Override PartName="/ppt/slideLayouts/slideLayout25.xml" ContentType="application/vnd.openxmlformats-officedocument.presentationml.slideLayout+xml"/>
  <Override PartName="/ppt/theme/theme24.xml" ContentType="application/vnd.openxmlformats-officedocument.theme+xml"/>
  <Override PartName="/ppt/slideLayouts/slideLayout26.xml" ContentType="application/vnd.openxmlformats-officedocument.presentationml.slideLayout+xml"/>
  <Override PartName="/ppt/theme/theme25.xml" ContentType="application/vnd.openxmlformats-officedocument.theme+xml"/>
  <Override PartName="/ppt/slideLayouts/slideLayout2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3" r:id="rId3"/>
    <p:sldMasterId id="2147483655" r:id="rId4"/>
    <p:sldMasterId id="2147483657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  <p:sldMasterId id="2147483673" r:id="rId13"/>
    <p:sldMasterId id="2147483675" r:id="rId14"/>
    <p:sldMasterId id="2147483677" r:id="rId15"/>
    <p:sldMasterId id="2147483679" r:id="rId16"/>
    <p:sldMasterId id="2147483681" r:id="rId17"/>
    <p:sldMasterId id="2147483683" r:id="rId18"/>
    <p:sldMasterId id="2147483685" r:id="rId19"/>
    <p:sldMasterId id="2147483687" r:id="rId20"/>
    <p:sldMasterId id="2147483689" r:id="rId21"/>
    <p:sldMasterId id="2147483691" r:id="rId22"/>
    <p:sldMasterId id="2147483693" r:id="rId23"/>
    <p:sldMasterId id="2147483695" r:id="rId24"/>
    <p:sldMasterId id="2147483697" r:id="rId25"/>
    <p:sldMasterId id="2147483699" r:id="rId26"/>
  </p:sldMasterIdLst>
  <p:notesMasterIdLst>
    <p:notesMasterId r:id="rId43"/>
  </p:notesMasterIdLst>
  <p:sldIdLst>
    <p:sldId id="296" r:id="rId27"/>
    <p:sldId id="295" r:id="rId28"/>
    <p:sldId id="297" r:id="rId29"/>
    <p:sldId id="306" r:id="rId30"/>
    <p:sldId id="298" r:id="rId31"/>
    <p:sldId id="286" r:id="rId32"/>
    <p:sldId id="303" r:id="rId33"/>
    <p:sldId id="288" r:id="rId34"/>
    <p:sldId id="290" r:id="rId35"/>
    <p:sldId id="291" r:id="rId36"/>
    <p:sldId id="292" r:id="rId37"/>
    <p:sldId id="293" r:id="rId38"/>
    <p:sldId id="294" r:id="rId39"/>
    <p:sldId id="304" r:id="rId40"/>
    <p:sldId id="284" r:id="rId41"/>
    <p:sldId id="301" r:id="rId42"/>
  </p:sldIdLst>
  <p:sldSz cx="12192000" cy="6858000"/>
  <p:notesSz cx="6858000" cy="9144000"/>
  <p:embeddedFontLst>
    <p:embeddedFont>
      <p:font typeface="UD Digi Kyokasho NK-B" panose="02020700000000000000" pitchFamily="18" charset="-128"/>
      <p:bold r:id="rId44"/>
    </p:embeddedFont>
    <p:embeddedFont>
      <p:font typeface="Yu Gothic UI Semibold" panose="020B0700000000000000" pitchFamily="34" charset="-128"/>
      <p:bold r:id="rId45"/>
    </p:embeddedFont>
    <p:embeddedFont>
      <p:font typeface="方正姚体" panose="02010601030101010101" pitchFamily="2" charset="-122"/>
      <p:regular r:id="rId46"/>
    </p:embeddedFont>
    <p:embeddedFont>
      <p:font typeface="华文中宋" panose="02010600040101010101" pitchFamily="2" charset="-122"/>
      <p:regular r:id="rId47"/>
    </p:embeddedFont>
  </p:embeddedFontLst>
  <p:custDataLst>
    <p:tags r:id="rId48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7"/>
    <a:srgbClr val="3D3125"/>
    <a:srgbClr val="772225"/>
    <a:srgbClr val="9D262A"/>
    <a:srgbClr val="9D242A"/>
    <a:srgbClr val="9E4C23"/>
    <a:srgbClr val="833018"/>
    <a:srgbClr val="F6B332"/>
    <a:srgbClr val="F2A037"/>
    <a:srgbClr val="FFC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notesMaster" Target="notesMasters/notesMaster1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font" Target="fonts/font3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列图标配文-3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7826049" hasCustomPrompt="1"/>
            <p:custDataLst>
              <p:tags r:id="rId1"/>
            </p:custDataLst>
          </p:nvPr>
        </p:nvSpPr>
        <p:spPr>
          <a:xfrm>
            <a:off x="609600" y="609600"/>
            <a:ext cx="10972800" cy="762000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44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319883777" hasCustomPrompt="1"/>
            <p:custDataLst>
              <p:tags r:id="rId2"/>
            </p:custDataLst>
          </p:nvPr>
        </p:nvSpPr>
        <p:spPr>
          <a:xfrm>
            <a:off x="1473200" y="19558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0 w 120"/>
              <a:gd name="p0y0" fmla="*/ 60 h 120"/>
              <a:gd name="p0x1" fmla="*/ 0 w 120"/>
              <a:gd name="p0y1" fmla="*/ 26 h 120"/>
              <a:gd name="p0x2" fmla="*/ 26 w 120"/>
              <a:gd name="p0y2" fmla="*/ 0 h 120"/>
              <a:gd name="p0x3" fmla="*/ 60 w 120"/>
              <a:gd name="p0y3" fmla="*/ 0 h 120"/>
              <a:gd name="p0x4" fmla="*/ 93 w 120"/>
              <a:gd name="p0y4" fmla="*/ 0 h 120"/>
              <a:gd name="p0x5" fmla="*/ 120 w 120"/>
              <a:gd name="p0y5" fmla="*/ 26 h 120"/>
              <a:gd name="p0x6" fmla="*/ 120 w 120"/>
              <a:gd name="p0y6" fmla="*/ 60 h 120"/>
              <a:gd name="p0x7" fmla="*/ 120 w 120"/>
              <a:gd name="p0y7" fmla="*/ 93 h 120"/>
              <a:gd name="p0x8" fmla="*/ 93 w 120"/>
              <a:gd name="p0y8" fmla="*/ 120 h 120"/>
              <a:gd name="p0x9" fmla="*/ 60 w 120"/>
              <a:gd name="p0y9" fmla="*/ 120 h 120"/>
              <a:gd name="p0x10" fmla="*/ 26 w 120"/>
              <a:gd name="p0y10" fmla="*/ 120 h 120"/>
              <a:gd name="p0x11" fmla="*/ 0 w 120"/>
              <a:gd name="p0y11" fmla="*/ 93 h 120"/>
              <a:gd name="p0x12" fmla="*/ 0 w 120"/>
              <a:gd name="p0y12" fmla="*/ 60 h 120"/>
            </a:gdLst>
            <a:ahLst/>
            <a:cxnLst/>
            <a:rect l="0" t="0" r="0" b="0"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lt2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319883521" hasCustomPrompt="1"/>
            <p:custDataLst>
              <p:tags r:id="rId3"/>
            </p:custDataLst>
          </p:nvPr>
        </p:nvSpPr>
        <p:spPr>
          <a:xfrm>
            <a:off x="1828800" y="2311400"/>
            <a:ext cx="812800" cy="81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51446017" hasCustomPrompt="1"/>
            <p:custDataLst>
              <p:tags r:id="rId4"/>
            </p:custDataLst>
          </p:nvPr>
        </p:nvSpPr>
        <p:spPr>
          <a:xfrm>
            <a:off x="609600" y="3733800"/>
            <a:ext cx="3251200" cy="4064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51446785" hasCustomPrompt="1"/>
            <p:custDataLst>
              <p:tags r:id="rId5"/>
            </p:custDataLst>
          </p:nvPr>
        </p:nvSpPr>
        <p:spPr>
          <a:xfrm>
            <a:off x="609600" y="4292600"/>
            <a:ext cx="3251200" cy="18288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319949313" hasCustomPrompt="1"/>
            <p:custDataLst>
              <p:tags r:id="rId6"/>
            </p:custDataLst>
          </p:nvPr>
        </p:nvSpPr>
        <p:spPr>
          <a:xfrm>
            <a:off x="5334000" y="19558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0 w 120"/>
              <a:gd name="p0y0" fmla="*/ 60 h 120"/>
              <a:gd name="p0x1" fmla="*/ 0 w 120"/>
              <a:gd name="p0y1" fmla="*/ 26 h 120"/>
              <a:gd name="p0x2" fmla="*/ 26 w 120"/>
              <a:gd name="p0y2" fmla="*/ 0 h 120"/>
              <a:gd name="p0x3" fmla="*/ 60 w 120"/>
              <a:gd name="p0y3" fmla="*/ 0 h 120"/>
              <a:gd name="p0x4" fmla="*/ 93 w 120"/>
              <a:gd name="p0y4" fmla="*/ 0 h 120"/>
              <a:gd name="p0x5" fmla="*/ 120 w 120"/>
              <a:gd name="p0y5" fmla="*/ 26 h 120"/>
              <a:gd name="p0x6" fmla="*/ 120 w 120"/>
              <a:gd name="p0y6" fmla="*/ 60 h 120"/>
              <a:gd name="p0x7" fmla="*/ 120 w 120"/>
              <a:gd name="p0y7" fmla="*/ 93 h 120"/>
              <a:gd name="p0x8" fmla="*/ 93 w 120"/>
              <a:gd name="p0y8" fmla="*/ 120 h 120"/>
              <a:gd name="p0x9" fmla="*/ 60 w 120"/>
              <a:gd name="p0y9" fmla="*/ 120 h 120"/>
              <a:gd name="p0x10" fmla="*/ 26 w 120"/>
              <a:gd name="p0y10" fmla="*/ 120 h 120"/>
              <a:gd name="p0x11" fmla="*/ 0 w 120"/>
              <a:gd name="p0y11" fmla="*/ 93 h 120"/>
              <a:gd name="p0x12" fmla="*/ 0 w 120"/>
              <a:gd name="p0y12" fmla="*/ 60 h 120"/>
            </a:gdLst>
            <a:ahLst/>
            <a:cxnLst/>
            <a:rect l="0" t="0" r="0" b="0"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lt2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319949057" hasCustomPrompt="1"/>
            <p:custDataLst>
              <p:tags r:id="rId7"/>
            </p:custDataLst>
          </p:nvPr>
        </p:nvSpPr>
        <p:spPr>
          <a:xfrm>
            <a:off x="5689600" y="2311400"/>
            <a:ext cx="812800" cy="81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51511553" hasCustomPrompt="1"/>
            <p:custDataLst>
              <p:tags r:id="rId8"/>
            </p:custDataLst>
          </p:nvPr>
        </p:nvSpPr>
        <p:spPr>
          <a:xfrm>
            <a:off x="4470400" y="3733800"/>
            <a:ext cx="3251200" cy="4064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51512321" hasCustomPrompt="1"/>
            <p:custDataLst>
              <p:tags r:id="rId9"/>
            </p:custDataLst>
          </p:nvPr>
        </p:nvSpPr>
        <p:spPr>
          <a:xfrm>
            <a:off x="4470400" y="4292600"/>
            <a:ext cx="3251200" cy="18288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320014849" hasCustomPrompt="1"/>
            <p:custDataLst>
              <p:tags r:id="rId10"/>
            </p:custDataLst>
          </p:nvPr>
        </p:nvSpPr>
        <p:spPr>
          <a:xfrm>
            <a:off x="9194800" y="19558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0 w 120"/>
              <a:gd name="p0y0" fmla="*/ 60 h 120"/>
              <a:gd name="p0x1" fmla="*/ 0 w 120"/>
              <a:gd name="p0y1" fmla="*/ 26 h 120"/>
              <a:gd name="p0x2" fmla="*/ 26 w 120"/>
              <a:gd name="p0y2" fmla="*/ 0 h 120"/>
              <a:gd name="p0x3" fmla="*/ 60 w 120"/>
              <a:gd name="p0y3" fmla="*/ 0 h 120"/>
              <a:gd name="p0x4" fmla="*/ 93 w 120"/>
              <a:gd name="p0y4" fmla="*/ 0 h 120"/>
              <a:gd name="p0x5" fmla="*/ 120 w 120"/>
              <a:gd name="p0y5" fmla="*/ 26 h 120"/>
              <a:gd name="p0x6" fmla="*/ 120 w 120"/>
              <a:gd name="p0y6" fmla="*/ 60 h 120"/>
              <a:gd name="p0x7" fmla="*/ 120 w 120"/>
              <a:gd name="p0y7" fmla="*/ 93 h 120"/>
              <a:gd name="p0x8" fmla="*/ 93 w 120"/>
              <a:gd name="p0y8" fmla="*/ 120 h 120"/>
              <a:gd name="p0x9" fmla="*/ 60 w 120"/>
              <a:gd name="p0y9" fmla="*/ 120 h 120"/>
              <a:gd name="p0x10" fmla="*/ 26 w 120"/>
              <a:gd name="p0y10" fmla="*/ 120 h 120"/>
              <a:gd name="p0x11" fmla="*/ 0 w 120"/>
              <a:gd name="p0y11" fmla="*/ 93 h 120"/>
              <a:gd name="p0x12" fmla="*/ 0 w 120"/>
              <a:gd name="p0y12" fmla="*/ 60 h 120"/>
            </a:gdLst>
            <a:ahLst/>
            <a:cxnLst/>
            <a:rect l="0" t="0" r="0" b="0"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lose/>
              </a:path>
            </a:pathLst>
          </a:custGeom>
          <a:solidFill>
            <a:schemeClr val="lt2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320014593" hasCustomPrompt="1"/>
            <p:custDataLst>
              <p:tags r:id="rId11"/>
            </p:custDataLst>
          </p:nvPr>
        </p:nvSpPr>
        <p:spPr>
          <a:xfrm>
            <a:off x="9550400" y="2311400"/>
            <a:ext cx="812800" cy="81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51577089" hasCustomPrompt="1"/>
            <p:custDataLst>
              <p:tags r:id="rId12"/>
            </p:custDataLst>
          </p:nvPr>
        </p:nvSpPr>
        <p:spPr>
          <a:xfrm>
            <a:off x="8331200" y="3733800"/>
            <a:ext cx="3251200" cy="4064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51577857" hasCustomPrompt="1"/>
            <p:custDataLst>
              <p:tags r:id="rId13"/>
            </p:custDataLst>
          </p:nvPr>
        </p:nvSpPr>
        <p:spPr>
          <a:xfrm>
            <a:off x="8331200" y="4292600"/>
            <a:ext cx="3251200" cy="18288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4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5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6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9740" y="0"/>
            <a:ext cx="7922260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CE989C">
                  <a:alpha val="100000"/>
                  <a:lumMod val="91000"/>
                </a:srgbClr>
              </a:gs>
              <a:gs pos="9000">
                <a:srgbClr val="CE989C">
                  <a:alpha val="100000"/>
                  <a:lumMod val="78000"/>
                  <a:lumOff val="22000"/>
                </a:srgbClr>
              </a:gs>
              <a:gs pos="23000">
                <a:srgbClr val="D6A29E">
                  <a:lumMod val="90000"/>
                  <a:lumOff val="10000"/>
                </a:srgbClr>
              </a:gs>
              <a:gs pos="48000">
                <a:srgbClr val="CE989C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7080" y="1916430"/>
            <a:ext cx="3307715" cy="2171065"/>
          </a:xfrm>
          <a:prstGeom prst="rect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sz="9600">
                <a:solidFill>
                  <a:schemeClr val="tx1"/>
                </a:solidFill>
                <a:latin typeface="UD Digi Kyokasho NK-B" panose="02020700000000000000" charset="-128"/>
                <a:ea typeface="UD Digi Kyokasho NK-B" panose="02020700000000000000" charset="-128"/>
                <a:cs typeface="Times New Roman" panose="02020603050405020304" charset="0"/>
              </a:rPr>
              <a:t>Mirror</a:t>
            </a:r>
          </a:p>
          <a:p>
            <a:pPr algn="ctr"/>
            <a:r>
              <a:rPr lang="zh-CN" altLang="en-US" sz="96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charset="0"/>
              </a:rPr>
              <a:t>镜子</a:t>
            </a:r>
            <a:endParaRPr lang="en-US" altLang="zh-CN" sz="9600" b="1">
              <a:solidFill>
                <a:srgbClr val="FF37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ctr"/>
            <a:endParaRPr lang="zh-CN" altLang="en-US" sz="9600" b="1">
              <a:solidFill>
                <a:srgbClr val="FF37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6021070"/>
            <a:ext cx="2780030" cy="843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2400" b="1">
                <a:latin typeface="UD Digi Kyokasho NK-B" panose="02020700000000000000" charset="-128"/>
                <a:ea typeface="UD Digi Kyokasho NK-B" panose="02020700000000000000" charset="-128"/>
                <a:cs typeface="华文中宋" panose="02010600040101010101" charset="-122"/>
              </a:rPr>
              <a:t>Presenter:</a:t>
            </a:r>
          </a:p>
          <a:p>
            <a:pPr algn="l"/>
            <a:r>
              <a:rPr lang="en-US" altLang="zh-CN" sz="2400" b="1">
                <a:latin typeface="UD Digi Kyokasho NK-B" panose="02020700000000000000" charset="-128"/>
                <a:ea typeface="UD Digi Kyokasho NK-B" panose="02020700000000000000" charset="-128"/>
                <a:cs typeface="华文中宋" panose="02010600040101010101" charset="-122"/>
              </a:rPr>
              <a:t>Cheng Sixiang</a:t>
            </a:r>
          </a:p>
          <a:p>
            <a:pPr algn="l"/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"/>
            <a:ext cx="12192000" cy="6870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380" y="332740"/>
            <a:ext cx="12216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Western and Eastern Han Dynasties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7035" y="4653280"/>
            <a:ext cx="3980815" cy="52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西汉</a:t>
            </a:r>
            <a:r>
              <a:rPr lang="en-US" altLang="zh-CN" sz="2800" b="1"/>
              <a:t> </a:t>
            </a:r>
            <a:r>
              <a:rPr lang="zh-CN" altLang="en-US" sz="2800" b="1"/>
              <a:t>昭明连狐纹铭带镜</a:t>
            </a:r>
          </a:p>
          <a:p>
            <a:pPr algn="ctr"/>
            <a:r>
              <a:rPr lang="en-US" altLang="zh-CN" sz="2800" b="1"/>
              <a:t>Zhaoming Mirror with Continuous Fox Pattern and Inscription Band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67530" y="4680585"/>
            <a:ext cx="3980815" cy="52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东汉</a:t>
            </a:r>
            <a:r>
              <a:rPr lang="en-US" altLang="zh-CN" sz="2800" b="1"/>
              <a:t> </a:t>
            </a:r>
            <a:r>
              <a:rPr lang="zh-CN" altLang="en-US" sz="2800" b="1"/>
              <a:t>四神铜镜</a:t>
            </a:r>
          </a:p>
          <a:p>
            <a:pPr algn="ctr"/>
            <a:r>
              <a:rPr lang="en-US" altLang="zh-CN" sz="2800" b="1"/>
              <a:t>Bronze Mirror with Four Spiritual Beasts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79080" y="4653280"/>
            <a:ext cx="431292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新莽至东汉早期</a:t>
            </a:r>
            <a:r>
              <a:rPr lang="en-US" altLang="zh-CN" sz="2800" b="1"/>
              <a:t> </a:t>
            </a:r>
            <a:r>
              <a:rPr lang="zh-CN" altLang="en-US" sz="2800" b="1"/>
              <a:t>博局文镜</a:t>
            </a:r>
          </a:p>
          <a:p>
            <a:pPr algn="ctr"/>
            <a:r>
              <a:rPr lang="en-US" altLang="zh-CN" sz="2800" b="1"/>
              <a:t>Mirror with TLV Pattern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77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332740"/>
            <a:ext cx="12190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Sui and Tang Dynasties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8275" y="4780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唐</a:t>
            </a:r>
            <a:r>
              <a:rPr lang="en-US" altLang="zh-CN" sz="2800" b="1"/>
              <a:t> </a:t>
            </a:r>
            <a:r>
              <a:rPr lang="zh-CN" altLang="en-US" sz="2800" b="1"/>
              <a:t>高士宴乐纹嵌螺钿铜镜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67530" y="4780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唐</a:t>
            </a:r>
            <a:r>
              <a:rPr lang="en-US" altLang="zh-CN" sz="2800" b="1"/>
              <a:t> </a:t>
            </a:r>
            <a:r>
              <a:rPr lang="zh-CN" altLang="en-US" sz="2800" b="1"/>
              <a:t>金背瑞兽花鸟纹铜镜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72170" y="4780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唐</a:t>
            </a:r>
            <a:r>
              <a:rPr lang="en-US" altLang="zh-CN" sz="2800" b="1"/>
              <a:t> </a:t>
            </a:r>
            <a:r>
              <a:rPr lang="zh-CN" altLang="en-US" sz="2800" b="1"/>
              <a:t>双鸾瑞兽纹菱花镜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" y="0"/>
            <a:ext cx="12192635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3525" y="620395"/>
            <a:ext cx="12190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Song and Liao Dynasties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45" y="4653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宋</a:t>
            </a:r>
            <a:r>
              <a:rPr lang="en-US" altLang="zh-CN" sz="2800" b="1"/>
              <a:t> </a:t>
            </a:r>
            <a:r>
              <a:rPr lang="zh-CN" altLang="en-US" sz="2800" b="1"/>
              <a:t>蹴鞠纹铜镜</a:t>
            </a:r>
          </a:p>
          <a:p>
            <a:pPr algn="ctr"/>
            <a:r>
              <a:rPr lang="en-US" altLang="zh-CN" sz="2800" b="1"/>
              <a:t>Bronze Mirror with Cuju Pattern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85895" y="4653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辽</a:t>
            </a:r>
            <a:r>
              <a:rPr lang="en-US" altLang="zh-CN" sz="2800" b="1"/>
              <a:t> </a:t>
            </a:r>
            <a:r>
              <a:rPr lang="zh-CN" altLang="en-US" sz="2800" b="1"/>
              <a:t>双龙纹镜</a:t>
            </a:r>
          </a:p>
          <a:p>
            <a:pPr algn="ctr"/>
            <a:r>
              <a:rPr lang="en-US" altLang="zh-CN" sz="2800" b="1"/>
              <a:t>Bronze Mirror with Two Dragon Patterns</a:t>
            </a:r>
          </a:p>
          <a:p>
            <a:pPr algn="ctr"/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8040370" y="4653280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宋</a:t>
            </a:r>
            <a:r>
              <a:rPr lang="en-US" altLang="zh-CN" sz="2800" b="1"/>
              <a:t> </a:t>
            </a:r>
            <a:r>
              <a:rPr lang="zh-CN" altLang="en-US" sz="2800" b="1"/>
              <a:t>风纹手柄铜镜</a:t>
            </a:r>
          </a:p>
          <a:p>
            <a:pPr algn="ctr"/>
            <a:r>
              <a:rPr lang="en-US" altLang="zh-CN" sz="2800" b="1"/>
              <a:t>Handled Bronze Mirror with Phoenix Pattern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12192635" cy="6885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332740"/>
            <a:ext cx="12190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Ming and Qing Dynasties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9470" y="4509135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清</a:t>
            </a:r>
            <a:r>
              <a:rPr lang="en-US" altLang="zh-CN" sz="2800" b="1"/>
              <a:t> </a:t>
            </a:r>
            <a:r>
              <a:rPr lang="zh-CN" altLang="en-US" sz="2800" b="1"/>
              <a:t>长命元辰镜</a:t>
            </a:r>
          </a:p>
          <a:p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5015865" y="4509135"/>
            <a:ext cx="4219575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/>
              <a:t>清</a:t>
            </a:r>
            <a:r>
              <a:rPr lang="en-US" altLang="zh-CN" sz="2800" b="1"/>
              <a:t> </a:t>
            </a:r>
            <a:r>
              <a:rPr lang="zh-CN" altLang="en-US" sz="2800" b="1"/>
              <a:t>婴戏铜镜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79690" y="4509135"/>
            <a:ext cx="4396740" cy="542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/>
              <a:t> </a:t>
            </a:r>
            <a:r>
              <a:rPr lang="zh-CN" altLang="en-US" sz="2800" b="1"/>
              <a:t>明</a:t>
            </a:r>
            <a:r>
              <a:rPr lang="en-US" altLang="zh-CN" sz="2800" b="1"/>
              <a:t> </a:t>
            </a:r>
            <a:r>
              <a:rPr lang="zh-CN" altLang="en-US" sz="2800" b="1"/>
              <a:t>喜生贵子福寿双全铜镜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65" y="-27940"/>
            <a:ext cx="7385050" cy="6863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4765" y="0"/>
            <a:ext cx="12191365" cy="6885305"/>
          </a:xfrm>
          <a:prstGeom prst="rect">
            <a:avLst/>
          </a:prstGeom>
          <a:gradFill>
            <a:gsLst>
              <a:gs pos="14000">
                <a:srgbClr val="D88676">
                  <a:lumMod val="33000"/>
                  <a:lumOff val="67000"/>
                </a:srgbClr>
              </a:gs>
              <a:gs pos="48000">
                <a:srgbClr val="F7E9E8">
                  <a:alpha val="0"/>
                </a:srgbClr>
              </a:gs>
              <a:gs pos="41000">
                <a:srgbClr val="F0C7CA"/>
              </a:gs>
            </a:gsLst>
            <a:lin ang="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24765" y="0"/>
            <a:ext cx="5114290" cy="2808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/>
          </a:p>
          <a:p>
            <a:pPr algn="ctr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</a:rPr>
              <a:t>Question2:</a:t>
            </a:r>
          </a:p>
          <a:p>
            <a:pPr algn="ctr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</a:rPr>
              <a:t>Which Dynasties were the prosperous periods for bronze mirrors?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2564765"/>
            <a:ext cx="5364480" cy="2252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A.Xia and Shang</a:t>
            </a: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B.Han and Tang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C.Song and Yuan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D.Ming and Qing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24765" y="5013325"/>
            <a:ext cx="4606290" cy="1393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Correct Answer</a:t>
            </a:r>
            <a:r>
              <a:rPr lang="zh-CN" altLang="en-US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：</a:t>
            </a:r>
            <a:r>
              <a:rPr lang="en-US" altLang="zh-CN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B.Han and Tang</a:t>
            </a:r>
          </a:p>
          <a:p>
            <a:pPr algn="l"/>
            <a:endParaRPr lang="en-US" altLang="zh-CN" sz="3200" b="1">
              <a:solidFill>
                <a:srgbClr val="FF0000"/>
              </a:solidFill>
              <a:latin typeface="UD Digi Kyokasho NK-B" panose="02020700000000000000" charset="-128"/>
              <a:ea typeface="UD Digi Kyokasho NK-B" panose="02020700000000000000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背葡萄镜·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4765" y="-27305"/>
            <a:ext cx="12216765" cy="69126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金背葡萄镜·唐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765" y="-27305"/>
            <a:ext cx="8095615" cy="69126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24765" y="-27305"/>
            <a:ext cx="12216765" cy="6912610"/>
          </a:xfrm>
          <a:prstGeom prst="rect">
            <a:avLst/>
          </a:prstGeom>
          <a:gradFill>
            <a:gsLst>
              <a:gs pos="51000">
                <a:schemeClr val="tx1">
                  <a:alpha val="0"/>
                </a:schemeClr>
              </a:gs>
              <a:gs pos="61000">
                <a:srgbClr val="454646"/>
              </a:gs>
            </a:gsLst>
            <a:lin ang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536180" y="1125220"/>
            <a:ext cx="4731385" cy="13798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3600" b="1">
                <a:solidFill>
                  <a:srgbClr val="C39528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金背瑞兽葡萄镜</a:t>
            </a:r>
            <a:r>
              <a:rPr lang="en-US" altLang="zh-CN" sz="3600" b="1">
                <a:solidFill>
                  <a:srgbClr val="C39528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·</a:t>
            </a:r>
            <a:r>
              <a:rPr lang="zh-CN" altLang="en-US" sz="3600" b="1">
                <a:solidFill>
                  <a:srgbClr val="C39528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392035" y="2421255"/>
            <a:ext cx="4690110" cy="265874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4000">
                <a:solidFill>
                  <a:srgbClr val="C39528"/>
                </a:solidFill>
                <a:latin typeface="Yu Gothic UI Semibold" panose="020B0700000000000000" charset="-128"/>
                <a:ea typeface="Yu Gothic UI Semibold" panose="020B0700000000000000" charset="-128"/>
                <a:cs typeface="方正姚体" panose="02010601030101010101" charset="-122"/>
              </a:rPr>
              <a:t>Eight-lobed Mirror with Grapes and Auspicious Animals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9740" y="0"/>
            <a:ext cx="7922260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CE989C">
                  <a:alpha val="100000"/>
                  <a:lumMod val="91000"/>
                </a:srgbClr>
              </a:gs>
              <a:gs pos="9000">
                <a:srgbClr val="CE989C">
                  <a:alpha val="100000"/>
                  <a:lumMod val="78000"/>
                  <a:lumOff val="22000"/>
                </a:srgbClr>
              </a:gs>
              <a:gs pos="23000">
                <a:srgbClr val="D6A29E">
                  <a:lumMod val="90000"/>
                  <a:lumOff val="10000"/>
                </a:srgbClr>
              </a:gs>
              <a:gs pos="48000">
                <a:srgbClr val="CE989C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7080" y="1916430"/>
            <a:ext cx="3307715" cy="2171065"/>
          </a:xfrm>
          <a:prstGeom prst="rect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sz="9600">
                <a:solidFill>
                  <a:schemeClr val="tx1"/>
                </a:solidFill>
                <a:latin typeface="UD Digi Kyokasho NK-B" panose="02020700000000000000" charset="-128"/>
                <a:ea typeface="UD Digi Kyokasho NK-B" panose="02020700000000000000" charset="-128"/>
                <a:cs typeface="Times New Roman" panose="02020603050405020304" charset="0"/>
              </a:rPr>
              <a:t>Thank</a:t>
            </a:r>
          </a:p>
          <a:p>
            <a:pPr algn="ctr"/>
            <a:r>
              <a:rPr lang="en-US" altLang="zh-CN" sz="9600">
                <a:solidFill>
                  <a:schemeClr val="tx1"/>
                </a:solidFill>
                <a:latin typeface="UD Digi Kyokasho NK-B" panose="02020700000000000000" charset="-128"/>
                <a:ea typeface="UD Digi Kyokasho NK-B" panose="02020700000000000000" charset="-128"/>
                <a:cs typeface="Times New Roman" panose="02020603050405020304" charset="0"/>
              </a:rPr>
              <a:t>you</a:t>
            </a:r>
            <a:r>
              <a:rPr lang="zh-CN" altLang="en-US" sz="9600">
                <a:solidFill>
                  <a:schemeClr val="tx1"/>
                </a:solidFill>
                <a:latin typeface="UD Digi Kyokasho NK-B" panose="02020700000000000000" charset="-128"/>
                <a:ea typeface="宋体" panose="02010600030101010101" pitchFamily="2" charset="-122"/>
                <a:cs typeface="Times New Roman" panose="02020603050405020304" charset="0"/>
              </a:rPr>
              <a:t>！</a:t>
            </a:r>
            <a:endParaRPr lang="en-US" altLang="zh-CN" sz="9600" b="1">
              <a:solidFill>
                <a:srgbClr val="FF37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ctr"/>
            <a:endParaRPr lang="zh-CN" altLang="en-US" sz="9600" b="1">
              <a:solidFill>
                <a:srgbClr val="FF37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6021070"/>
            <a:ext cx="2780030" cy="843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2400" b="1">
                <a:latin typeface="UD Digi Kyokasho NK-B" panose="02020700000000000000" charset="-128"/>
                <a:ea typeface="UD Digi Kyokasho NK-B" panose="02020700000000000000" charset="-128"/>
                <a:cs typeface="华文中宋" panose="02010600040101010101" charset="-122"/>
              </a:rPr>
              <a:t>Presenter:</a:t>
            </a:r>
          </a:p>
          <a:p>
            <a:pPr algn="l"/>
            <a:r>
              <a:rPr lang="en-US" altLang="zh-CN" sz="2400" b="1">
                <a:latin typeface="UD Digi Kyokasho NK-B" panose="02020700000000000000" charset="-128"/>
                <a:ea typeface="UD Digi Kyokasho NK-B" panose="02020700000000000000" charset="-128"/>
                <a:cs typeface="华文中宋" panose="02010600040101010101" charset="-122"/>
              </a:rPr>
              <a:t>Cheng Sixiang</a:t>
            </a:r>
          </a:p>
          <a:p>
            <a:pPr algn="l"/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65" y="-38100"/>
            <a:ext cx="5680710" cy="6896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4765" y="-27305"/>
            <a:ext cx="12216765" cy="6885305"/>
          </a:xfrm>
          <a:prstGeom prst="rect">
            <a:avLst/>
          </a:prstGeom>
          <a:gradFill>
            <a:gsLst>
              <a:gs pos="42000">
                <a:srgbClr val="F1F6F9"/>
              </a:gs>
              <a:gs pos="38000">
                <a:srgbClr val="F4F8FB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195" y="-22860"/>
            <a:ext cx="6948805" cy="6880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60010" y="-27305"/>
            <a:ext cx="7056755" cy="6912610"/>
          </a:xfrm>
          <a:prstGeom prst="rect">
            <a:avLst/>
          </a:prstGeom>
          <a:gradFill>
            <a:gsLst>
              <a:gs pos="1000">
                <a:srgbClr val="F1F6F9">
                  <a:alpha val="100000"/>
                </a:srgbClr>
              </a:gs>
              <a:gs pos="9000">
                <a:srgbClr val="F4F8F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-24765" y="476885"/>
            <a:ext cx="2284730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>
                <a:latin typeface="Yu Gothic UI Semibold" panose="020B0700000000000000" charset="-128"/>
                <a:ea typeface="Yu Gothic UI Semibold" panose="020B0700000000000000" charset="-128"/>
              </a:rPr>
              <a:t>full-length mirror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932035" y="405130"/>
            <a:ext cx="2284730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>
                <a:latin typeface="Yu Gothic UI Semibold" panose="020B0700000000000000" charset="-128"/>
                <a:ea typeface="Yu Gothic UI Semibold" panose="020B0700000000000000" charset="-128"/>
              </a:rPr>
              <a:t>make up mirror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5" y="0"/>
            <a:ext cx="6671945" cy="6863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50" y="0"/>
            <a:ext cx="5607050" cy="68675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文本框 8"/>
          <p:cNvSpPr txBox="1"/>
          <p:nvPr/>
        </p:nvSpPr>
        <p:spPr>
          <a:xfrm>
            <a:off x="9912350" y="0"/>
            <a:ext cx="2284730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>
                <a:latin typeface="Yu Gothic UI Semibold" panose="020B0700000000000000" charset="-128"/>
                <a:ea typeface="Yu Gothic UI Semibold" panose="020B0700000000000000" charset="-128"/>
              </a:rPr>
              <a:t>portable mirror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63085" y="5838825"/>
            <a:ext cx="2284730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>
                <a:latin typeface="Yu Gothic UI Semibold" panose="020B0700000000000000" charset="-128"/>
                <a:ea typeface="Yu Gothic UI Semibold" panose="020B0700000000000000" charset="-128"/>
              </a:rPr>
              <a:t>portable mirror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03060" y="70554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65" y="0"/>
            <a:ext cx="5400675" cy="68624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10" y="45085"/>
            <a:ext cx="6766560" cy="67964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文本框 3"/>
          <p:cNvSpPr txBox="1"/>
          <p:nvPr/>
        </p:nvSpPr>
        <p:spPr>
          <a:xfrm>
            <a:off x="2999740" y="116840"/>
            <a:ext cx="2352040" cy="1251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grooming</a:t>
            </a:r>
          </a:p>
          <a:p>
            <a:pPr algn="ctr"/>
            <a:r>
              <a:rPr lang="zh-CN" altLang="en-US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梳妆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03520" y="116840"/>
            <a:ext cx="2352040" cy="1251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dowry</a:t>
            </a:r>
          </a:p>
          <a:p>
            <a:pPr algn="ctr"/>
            <a:r>
              <a:rPr lang="zh-CN" altLang="en-US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嫁妆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BFC0"/>
            </a:gs>
            <a:gs pos="80000">
              <a:srgbClr val="D1868E">
                <a:alpha val="7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950" y="0"/>
            <a:ext cx="7385050" cy="68630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-27305"/>
            <a:ext cx="12191365" cy="6885305"/>
          </a:xfrm>
          <a:prstGeom prst="rect">
            <a:avLst/>
          </a:prstGeom>
          <a:gradFill>
            <a:gsLst>
              <a:gs pos="14000">
                <a:srgbClr val="D88676">
                  <a:lumMod val="33000"/>
                  <a:lumOff val="67000"/>
                </a:srgbClr>
              </a:gs>
              <a:gs pos="48000">
                <a:srgbClr val="F7E9E8">
                  <a:alpha val="0"/>
                </a:srgbClr>
              </a:gs>
              <a:gs pos="41000">
                <a:srgbClr val="F0C7CA"/>
              </a:gs>
            </a:gsLst>
            <a:lin ang="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35" y="2276475"/>
            <a:ext cx="49307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tx1"/>
                </a:solidFill>
                <a:latin typeface="UD Digi Kyokasho NK-B" panose="02020700000000000000" charset="-128"/>
                <a:ea typeface="UD Digi Kyokasho NK-B" panose="02020700000000000000" charset="-128"/>
              </a:rPr>
              <a:t>Development History of Bronze Mirrors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95" y="0"/>
            <a:ext cx="7482205" cy="68567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4765" y="0"/>
            <a:ext cx="12216765" cy="6858000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39000">
                <a:srgbClr val="F1F6FA">
                  <a:alpha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50800" dir="5400000" algn="ctr" rotWithShape="0">
                  <a:srgbClr val="4B7B60">
                    <a:alpha val="100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0085" y="1379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135" y="116205"/>
            <a:ext cx="406400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7B6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D Digi Kyokasho NK-B" panose="02020700000000000000" charset="-128"/>
                <a:ea typeface="UD Digi Kyokasho NK-B" panose="02020700000000000000" charset="-128"/>
              </a:rPr>
              <a:t>Natural Mirrors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65" y="2204720"/>
            <a:ext cx="4906010" cy="465201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-24765" y="2204720"/>
            <a:ext cx="4904740" cy="4653280"/>
          </a:xfrm>
          <a:prstGeom prst="rect">
            <a:avLst/>
          </a:prstGeom>
          <a:gradFill>
            <a:gsLst>
              <a:gs pos="99000">
                <a:schemeClr val="bg1">
                  <a:alpha val="78000"/>
                </a:schemeClr>
              </a:gs>
              <a:gs pos="84000">
                <a:srgbClr val="F1F6FA"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65" y="-27940"/>
            <a:ext cx="7385050" cy="6863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5" y="-27305"/>
            <a:ext cx="12191365" cy="6885305"/>
          </a:xfrm>
          <a:prstGeom prst="rect">
            <a:avLst/>
          </a:prstGeom>
          <a:gradFill>
            <a:gsLst>
              <a:gs pos="14000">
                <a:srgbClr val="D88676">
                  <a:lumMod val="33000"/>
                  <a:lumOff val="67000"/>
                </a:srgbClr>
              </a:gs>
              <a:gs pos="48000">
                <a:srgbClr val="F7E9E8">
                  <a:alpha val="0"/>
                </a:srgbClr>
              </a:gs>
              <a:gs pos="41000">
                <a:srgbClr val="F0C7CA"/>
              </a:gs>
            </a:gsLst>
            <a:lin ang="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4827905" cy="235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/>
          </a:p>
          <a:p>
            <a:pPr algn="ctr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</a:rPr>
              <a:t>Question1:</a:t>
            </a:r>
          </a:p>
          <a:p>
            <a:pPr algn="ctr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</a:rPr>
              <a:t>When did bronze mirrors first appear</a:t>
            </a:r>
          </a:p>
          <a:p>
            <a:pPr algn="ctr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</a:rPr>
              <a:t>in China?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-24765" y="2564765"/>
            <a:ext cx="6282055" cy="2360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A.Xia Dynasty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B.Qijia Culture Period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C.Shang Dynasty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pPr algn="l"/>
            <a:r>
              <a:rPr lang="en-US" altLang="zh-CN" sz="3200" b="1"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D.Zhou Dynasty</a:t>
            </a:r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  <a:p>
            <a:endParaRPr lang="en-US" altLang="zh-CN" sz="3200" b="1">
              <a:latin typeface="UD Digi Kyokasho NK-B" panose="02020700000000000000" charset="-128"/>
              <a:ea typeface="UD Digi Kyokasho NK-B" panose="02020700000000000000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4869180"/>
            <a:ext cx="5809615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Correct Answer</a:t>
            </a:r>
            <a:r>
              <a:rPr lang="zh-CN" altLang="en-US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：</a:t>
            </a:r>
          </a:p>
          <a:p>
            <a:pPr algn="l"/>
            <a:r>
              <a:rPr lang="en-US" altLang="zh-CN" sz="3200" b="1">
                <a:solidFill>
                  <a:srgbClr val="FF0000"/>
                </a:solidFill>
                <a:latin typeface="UD Digi Kyokasho NK-B" panose="02020700000000000000" charset="-128"/>
                <a:ea typeface="UD Digi Kyokasho NK-B" panose="02020700000000000000" charset="-128"/>
                <a:sym typeface="+mn-ea"/>
              </a:rPr>
              <a:t>B.Qijia Culture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1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5445" y="332740"/>
            <a:ext cx="118071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Shang and Zhou Dynasties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1225" y="4941570"/>
            <a:ext cx="3262630" cy="535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齐家文化</a:t>
            </a:r>
            <a:r>
              <a:rPr lang="en-US" altLang="zh-CN" sz="2800" b="1"/>
              <a:t> </a:t>
            </a:r>
            <a:r>
              <a:rPr lang="zh-CN" altLang="en-US" sz="2800" b="1"/>
              <a:t>三角纹镜</a:t>
            </a:r>
          </a:p>
          <a:p>
            <a:pPr algn="ctr"/>
            <a:r>
              <a:rPr lang="en-US" altLang="zh-CN" sz="2800" b="1"/>
              <a:t>Bronze Mirror with Triangular Patterns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55820" y="4941570"/>
            <a:ext cx="3197225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商代</a:t>
            </a:r>
            <a:r>
              <a:rPr lang="en-US" altLang="zh-CN" sz="2800" b="1"/>
              <a:t> </a:t>
            </a:r>
            <a:r>
              <a:rPr lang="zh-CN" altLang="en-US" sz="2800" b="1"/>
              <a:t>芒纹镜</a:t>
            </a:r>
          </a:p>
          <a:p>
            <a:pPr algn="ctr"/>
            <a:r>
              <a:rPr lang="en-US" altLang="zh-CN" sz="2800" b="1"/>
              <a:t>Bronze Mirror with Ray Patterns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04860" y="4941570"/>
            <a:ext cx="3479800" cy="631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西周</a:t>
            </a:r>
            <a:r>
              <a:rPr lang="en-US" altLang="zh-CN" sz="2800" b="1"/>
              <a:t> </a:t>
            </a:r>
            <a:r>
              <a:rPr lang="zh-CN" altLang="en-US" sz="2800" b="1"/>
              <a:t>蛇纹镜</a:t>
            </a:r>
          </a:p>
          <a:p>
            <a:pPr algn="ctr"/>
            <a:r>
              <a:rPr lang="en-US" altLang="zh-CN" sz="2800" b="1"/>
              <a:t>Bronze Mirror with Snack Patterns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"/>
            <a:ext cx="12192635" cy="6869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24130" y="332740"/>
            <a:ext cx="12216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atin typeface="UD Digi Kyokasho NK-B" panose="02020700000000000000" charset="-128"/>
                <a:ea typeface="UD Digi Kyokasho NK-B" panose="02020700000000000000" charset="-128"/>
              </a:rPr>
              <a:t>Warring States Period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2890" y="4796790"/>
            <a:ext cx="3980815" cy="52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战国</a:t>
            </a:r>
            <a:r>
              <a:rPr lang="en-US" altLang="zh-CN" sz="2800" b="1"/>
              <a:t> </a:t>
            </a:r>
            <a:r>
              <a:rPr lang="zh-CN" altLang="en-US" sz="2800" b="1"/>
              <a:t>嵌松石花叶纹铜镜</a:t>
            </a:r>
          </a:p>
          <a:p>
            <a:pPr algn="ctr"/>
            <a:r>
              <a:rPr lang="en-US" altLang="zh-CN" sz="2800" b="1"/>
              <a:t>Bronze Mirror Inlaid with Turquoise and Floral Leaf Patterns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151630" y="4797425"/>
            <a:ext cx="3980815" cy="52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战国</a:t>
            </a:r>
            <a:r>
              <a:rPr lang="en-US" altLang="zh-CN" sz="2800" b="1"/>
              <a:t> </a:t>
            </a:r>
            <a:r>
              <a:rPr lang="zh-CN" altLang="en-US" sz="2800" b="1"/>
              <a:t>武士斗兽纹镜</a:t>
            </a:r>
          </a:p>
          <a:p>
            <a:pPr algn="ctr"/>
            <a:r>
              <a:rPr lang="en-US" altLang="zh-CN" sz="2800" b="1"/>
              <a:t>Bronze Mirror with Warrior-Beast Fighting Patterns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56270" y="4797425"/>
            <a:ext cx="3798570" cy="52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/>
              <a:t>战国</a:t>
            </a:r>
            <a:r>
              <a:rPr lang="en-US" altLang="zh-CN" sz="2800" b="1"/>
              <a:t> </a:t>
            </a:r>
            <a:r>
              <a:rPr lang="zh-CN" altLang="en-US" sz="2800" b="1"/>
              <a:t>四山纹铜镜</a:t>
            </a:r>
          </a:p>
          <a:p>
            <a:pPr algn="ctr"/>
            <a:r>
              <a:rPr lang="en-US" altLang="zh-CN" sz="2800" b="1"/>
              <a:t>Bronze Mirror with Four Mountain Patterns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1&quot;:[7623568004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2_1"/>
  <p:tag name="KSO_WM_UNIT_TYPE" val="l_h_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2"/>
  <p:tag name="KSO_WM_BEAUTIFY_FLAG" val="#fgm#"/>
  <p:tag name="KSO_WM_DIAGRAM_GROUP_CODE" val="1"/>
  <p:tag name="KSO_WM_UNIT_INDEX" val="1_3_1"/>
  <p:tag name="KSO_WM_UNIT_TYPE" val="l_h_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1"/>
  <p:tag name="KSO_WM_BEAUTIFY_FLAG" val="#fgm#"/>
  <p:tag name="KSO_WM_DIAGRAM_GROUP_CODE" val="1"/>
  <p:tag name="KSO_WM_UNIT_INDEX" val="1_3_1"/>
  <p:tag name="KSO_WM_UNIT_TYPE" val="l_h_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3_1"/>
  <p:tag name="KSO_WM_UNIT_TYPE" val="l_h_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3_1"/>
  <p:tag name="KSO_WM_UNIT_TYPE" val="l_h_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UNIT_INDEX" val="1"/>
  <p:tag name="KSO_WM_UNIT_TYPE" val="a"/>
  <p:tag name="KSO_WM_LAYOUT_CHECK_HASH" val="fc32658740f2250edca79d86099b2368a2e63538"/>
  <p:tag name="KSO_WM_NEWLAYOUT_ID" val="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2"/>
  <p:tag name="KSO_WM_BEAUTIFY_FLAG" val="#fgm#"/>
  <p:tag name="KSO_WM_DIAGRAM_GROUP_CODE" val="1"/>
  <p:tag name="KSO_WM_UNIT_INDEX" val="1_1_1"/>
  <p:tag name="KSO_WM_UNIT_TYPE" val="l_h_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1"/>
  <p:tag name="KSO_WM_BEAUTIFY_FLAG" val="#fgm#"/>
  <p:tag name="KSO_WM_DIAGRAM_GROUP_CODE" val="1"/>
  <p:tag name="KSO_WM_UNIT_INDEX" val="1_1_1"/>
  <p:tag name="KSO_WM_UNIT_TYPE" val="l_h_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1_1"/>
  <p:tag name="KSO_WM_UNIT_TYPE" val="l_h_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1_1"/>
  <p:tag name="KSO_WM_UNIT_TYPE" val="l_h_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2"/>
  <p:tag name="KSO_WM_BEAUTIFY_FLAG" val="#fgm#"/>
  <p:tag name="KSO_WM_DIAGRAM_GROUP_CODE" val="1"/>
  <p:tag name="KSO_WM_UNIT_INDEX" val="1_2_1"/>
  <p:tag name="KSO_WM_UNIT_TYPE" val="l_h_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$PH_EXT" val="1"/>
  <p:tag name="KSO_WM_BEAUTIFY_FLAG" val="#fgm#"/>
  <p:tag name="KSO_WM_DIAGRAM_GROUP_CODE" val="1"/>
  <p:tag name="KSO_WM_UNIT_INDEX" val="1_2_1"/>
  <p:tag name="KSO_WM_UNIT_TYPE" val="l_h_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UNIT_INDEX" val="1_2_1"/>
  <p:tag name="KSO_WM_UNIT_TYPE" val="l_h_a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E07306"/>
      </a:accent1>
      <a:accent2>
        <a:srgbClr val="C00000"/>
      </a:accent2>
      <a:accent3>
        <a:srgbClr val="0070C0"/>
      </a:accent3>
      <a:accent4>
        <a:srgbClr val="0066FF"/>
      </a:accent4>
      <a:accent5>
        <a:srgbClr val="00B050"/>
      </a:accent5>
      <a:accent6>
        <a:srgbClr val="7030A0"/>
      </a:accent6>
      <a:hlink>
        <a:srgbClr val="FFC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332</Words>
  <Application>Microsoft Office PowerPoint</Application>
  <PresentationFormat>宽屏</PresentationFormat>
  <Paragraphs>76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26</vt:i4>
      </vt:variant>
      <vt:variant>
        <vt:lpstr>幻灯片标题</vt:lpstr>
      </vt:variant>
      <vt:variant>
        <vt:i4>16</vt:i4>
      </vt:variant>
    </vt:vector>
  </HeadingPairs>
  <TitlesOfParts>
    <vt:vector size="48" baseType="lpstr">
      <vt:lpstr>Yu Gothic UI Semibold</vt:lpstr>
      <vt:lpstr>方正姚体</vt:lpstr>
      <vt:lpstr>UD Digi Kyokasho NK-B</vt:lpstr>
      <vt:lpstr>华文中宋</vt:lpstr>
      <vt:lpstr>Times New Roman</vt:lpstr>
      <vt:lpstr>Calibri</vt:lpstr>
      <vt:lpstr>Office 主题​​</vt:lpstr>
      <vt:lpstr>1_Office 主题​​</vt:lpstr>
      <vt:lpstr>2_Office 主题​​</vt:lpstr>
      <vt:lpstr>3_Office 主题​​</vt:lpstr>
      <vt:lpstr>5_Office 主题​​</vt:lpstr>
      <vt:lpstr>4_Office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12_Office 主题​​</vt:lpstr>
      <vt:lpstr>13_Office 主题​​</vt:lpstr>
      <vt:lpstr>14_Office 主题​​</vt:lpstr>
      <vt:lpstr>15_Office 主题​​</vt:lpstr>
      <vt:lpstr>16_Office 主题​​</vt:lpstr>
      <vt:lpstr>17_Office 主题​​</vt:lpstr>
      <vt:lpstr>18_Office 主题​​</vt:lpstr>
      <vt:lpstr>19_Office 主题​​</vt:lpstr>
      <vt:lpstr>20_Office 主题​​</vt:lpstr>
      <vt:lpstr>21_Office 主题​​</vt:lpstr>
      <vt:lpstr>22_Office 主题​​</vt:lpstr>
      <vt:lpstr>23_Office 主题​​</vt:lpstr>
      <vt:lpstr>24_Office 主题​​</vt:lpstr>
      <vt:lpstr>25_Office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程思乡</dc:creator>
  <cp:lastModifiedBy>思乡 程</cp:lastModifiedBy>
  <cp:revision>12</cp:revision>
  <dcterms:created xsi:type="dcterms:W3CDTF">2025-05-19T10:57:00Z</dcterms:created>
  <dcterms:modified xsi:type="dcterms:W3CDTF">2025-06-17T05:41:47Z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C08FF6F8E0FA4150ADAE2D629EEA8A64_13</vt:lpwstr>
  </property>
  <property fmtid="{D5CDD505-2E9C-101B-9397-08002B2CF9AE}" pid="3" name="KSOProductBuildVer">
    <vt:lpwstr>2052-12.1.0.21171</vt:lpwstr>
  </property>
</Properties>
</file>