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90" r:id="rId2"/>
    <p:sldId id="285" r:id="rId3"/>
    <p:sldId id="315" r:id="rId4"/>
    <p:sldId id="286" r:id="rId5"/>
    <p:sldId id="360" r:id="rId6"/>
    <p:sldId id="361" r:id="rId7"/>
    <p:sldId id="362" r:id="rId8"/>
    <p:sldId id="320" r:id="rId9"/>
    <p:sldId id="322" r:id="rId10"/>
    <p:sldId id="321" r:id="rId11"/>
    <p:sldId id="359" r:id="rId12"/>
    <p:sldId id="363" r:id="rId13"/>
    <p:sldId id="353" r:id="rId14"/>
    <p:sldId id="357" r:id="rId15"/>
    <p:sldId id="352" r:id="rId16"/>
  </p:sldIdLst>
  <p:sldSz cx="12192000" cy="6858000"/>
  <p:notesSz cx="6858000" cy="9144000"/>
  <p:embeddedFontLst>
    <p:embeddedFont>
      <p:font typeface="钟齐段宁行书" panose="02010600030101010101" charset="-122"/>
      <p:regular r:id="rId18"/>
    </p:embeddedFont>
    <p:embeddedFont>
      <p:font typeface="Calibri" panose="020F0502020204030204" pitchFamily="34" charset="0"/>
      <p:regular r:id="rId19"/>
      <p:bold r:id="rId20"/>
      <p:italic r:id="rId21"/>
      <p:boldItalic r:id="rId22"/>
    </p:embeddedFont>
    <p:embeddedFont>
      <p:font typeface="等线" panose="02010600030101010101" pitchFamily="2" charset="-122"/>
      <p:regular r:id="rId23"/>
      <p:bold r:id="rId24"/>
    </p:embeddedFont>
    <p:embeddedFont>
      <p:font typeface="等线 Light" panose="02010600030101010101" pitchFamily="2" charset="-122"/>
      <p:regular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6">
          <p15:clr>
            <a:srgbClr val="A4A3A4"/>
          </p15:clr>
        </p15:guide>
        <p15:guide id="2" orient="horz" pos="3627">
          <p15:clr>
            <a:srgbClr val="A4A3A4"/>
          </p15:clr>
        </p15:guide>
        <p15:guide id="3" pos="1815">
          <p15:clr>
            <a:srgbClr val="A4A3A4"/>
          </p15:clr>
        </p15:guide>
        <p15:guide id="4" pos="70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FE0"/>
    <a:srgbClr val="E5E8D3"/>
    <a:srgbClr val="BFC695"/>
    <a:srgbClr val="C3C99B"/>
    <a:srgbClr val="E8EADB"/>
    <a:srgbClr val="DCDFC3"/>
    <a:srgbClr val="C4CA9B"/>
    <a:srgbClr val="F9F6DE"/>
    <a:srgbClr val="E87C81"/>
    <a:srgbClr val="E35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6" autoAdjust="0"/>
    <p:restoredTop sz="94660"/>
  </p:normalViewPr>
  <p:slideViewPr>
    <p:cSldViewPr snapToGrid="0" showGuides="1">
      <p:cViewPr varScale="1">
        <p:scale>
          <a:sx n="86" d="100"/>
          <a:sy n="86" d="100"/>
        </p:scale>
        <p:origin x="706" y="62"/>
      </p:cViewPr>
      <p:guideLst>
        <p:guide orient="horz" pos="636"/>
        <p:guide orient="horz" pos="3627"/>
        <p:guide pos="1815"/>
        <p:guide pos="701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3001B-7F02-42E2-80AF-E3F8CED5CABD}" type="datetimeFigureOut">
              <a:rPr lang="zh-CN" altLang="en-US" smtClean="0"/>
              <a:t>2022/3/11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DF07A-4366-4C8D-9F0C-BAE3E6E07C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95A7763-550C-487E-83F3-8DAC1E98710A}"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E09162-089F-40F8-81E7-53132DE0972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FE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A7763-550C-487E-83F3-8DAC1E98710A}" type="datetimeFigureOut">
              <a:rPr lang="zh-CN" altLang="en-US" smtClean="0"/>
              <a:t>2022/3/11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09162-089F-40F8-81E7-53132DE0972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01a5eee932a91d147c31177467b0088"/>
          <p:cNvPicPr>
            <a:picLocks noChangeAspect="1"/>
          </p:cNvPicPr>
          <p:nvPr/>
        </p:nvPicPr>
        <p:blipFill>
          <a:blip r:embed="rId2"/>
          <a:stretch>
            <a:fillRect/>
          </a:stretch>
        </p:blipFill>
        <p:spPr>
          <a:xfrm>
            <a:off x="2952115" y="793115"/>
            <a:ext cx="2329180" cy="1590040"/>
          </a:xfrm>
          <a:prstGeom prst="rect">
            <a:avLst/>
          </a:prstGeom>
        </p:spPr>
      </p:pic>
      <p:pic>
        <p:nvPicPr>
          <p:cNvPr id="4" name="图片 3" descr="5cf06a324eb5d8757ecc5fbef291b88f"/>
          <p:cNvPicPr>
            <a:picLocks noChangeAspect="1"/>
          </p:cNvPicPr>
          <p:nvPr/>
        </p:nvPicPr>
        <p:blipFill>
          <a:blip r:embed="rId3"/>
          <a:stretch>
            <a:fillRect/>
          </a:stretch>
        </p:blipFill>
        <p:spPr>
          <a:xfrm>
            <a:off x="8255" y="-5080"/>
            <a:ext cx="12173585" cy="6809740"/>
          </a:xfrm>
          <a:prstGeom prst="rect">
            <a:avLst/>
          </a:prstGeom>
        </p:spPr>
      </p:pic>
      <p:pic>
        <p:nvPicPr>
          <p:cNvPr id="5" name="图片 4" descr="1ff5ce9892bb9bdcc0209a2a8089d829"/>
          <p:cNvPicPr>
            <a:picLocks noChangeAspect="1"/>
          </p:cNvPicPr>
          <p:nvPr/>
        </p:nvPicPr>
        <p:blipFill>
          <a:blip r:embed="rId4"/>
          <a:stretch>
            <a:fillRect/>
          </a:stretch>
        </p:blipFill>
        <p:spPr>
          <a:xfrm>
            <a:off x="7970520" y="3173095"/>
            <a:ext cx="3760470" cy="3760470"/>
          </a:xfrm>
          <a:prstGeom prst="rect">
            <a:avLst/>
          </a:prstGeom>
        </p:spPr>
      </p:pic>
      <p:sp>
        <p:nvSpPr>
          <p:cNvPr id="3" name="矩形 2"/>
          <p:cNvSpPr/>
          <p:nvPr/>
        </p:nvSpPr>
        <p:spPr>
          <a:xfrm>
            <a:off x="18415" y="-113030"/>
            <a:ext cx="12173585" cy="6664960"/>
          </a:xfrm>
          <a:prstGeom prst="rect">
            <a:avLst/>
          </a:prstGeom>
          <a:blipFill>
            <a:blip r:embed="rId5">
              <a:alphaModFix amt="16000"/>
              <a:extLst>
                <a:ext uri="{BEBA8EAE-BF5A-486C-A8C5-ECC9F3942E4B}">
                  <a14:imgProps xmlns:a14="http://schemas.microsoft.com/office/drawing/2010/main">
                    <a14:imgLayer r:embed="rId6">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pic>
        <p:nvPicPr>
          <p:cNvPr id="2" name="图片 1" descr="b7c57f80ade1fdd6c44f6a65ce831419"/>
          <p:cNvPicPr>
            <a:picLocks noChangeAspect="1"/>
          </p:cNvPicPr>
          <p:nvPr/>
        </p:nvPicPr>
        <p:blipFill>
          <a:blip r:embed="rId7"/>
          <a:stretch>
            <a:fillRect/>
          </a:stretch>
        </p:blipFill>
        <p:spPr>
          <a:xfrm>
            <a:off x="2759075" y="-716915"/>
            <a:ext cx="6788150" cy="6788150"/>
          </a:xfrm>
          <a:prstGeom prst="rect">
            <a:avLst/>
          </a:prstGeom>
          <a:effectLst>
            <a:innerShdw blurRad="114300" dist="38100">
              <a:schemeClr val="bg1">
                <a:alpha val="100000"/>
              </a:schemeClr>
            </a:innerShdw>
          </a:effectLst>
        </p:spPr>
      </p:pic>
      <p:cxnSp>
        <p:nvCxnSpPr>
          <p:cNvPr id="10" name="直接连接符 9"/>
          <p:cNvCxnSpPr/>
          <p:nvPr/>
        </p:nvCxnSpPr>
        <p:spPr>
          <a:xfrm>
            <a:off x="6334125" y="1964055"/>
            <a:ext cx="5715" cy="2209165"/>
          </a:xfrm>
          <a:prstGeom prst="line">
            <a:avLst/>
          </a:prstGeom>
          <a:ln w="12700">
            <a:solidFill>
              <a:srgbClr val="F0CC9A"/>
            </a:solidFill>
          </a:ln>
          <a:effectLst>
            <a:outerShdw blurRad="12700" dist="12700" dir="2700000" algn="tl" rotWithShape="0">
              <a:schemeClr val="bg1">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rotWithShape="1">
          <a:blip r:embed="rId8" cstate="screen"/>
          <a:srcRect l="3849" t="37050" r="78994" b="14051"/>
          <a:stretch>
            <a:fillRect/>
          </a:stretch>
        </p:blipFill>
        <p:spPr>
          <a:xfrm>
            <a:off x="6334125" y="3464560"/>
            <a:ext cx="526415" cy="1283970"/>
          </a:xfrm>
          <a:prstGeom prst="rect">
            <a:avLst/>
          </a:prstGeom>
        </p:spPr>
      </p:pic>
      <p:sp>
        <p:nvSpPr>
          <p:cNvPr id="7" name="文本框 6"/>
          <p:cNvSpPr txBox="1"/>
          <p:nvPr/>
        </p:nvSpPr>
        <p:spPr>
          <a:xfrm>
            <a:off x="2562225" y="3020695"/>
            <a:ext cx="7181215" cy="903605"/>
          </a:xfrm>
          <a:prstGeom prst="rect">
            <a:avLst/>
          </a:prstGeom>
          <a:noFill/>
        </p:spPr>
        <p:txBody>
          <a:bodyPr wrap="square" rtlCol="0">
            <a:spAutoFit/>
          </a:bodyPr>
          <a:lstStyle/>
          <a:p>
            <a:pPr>
              <a:lnSpc>
                <a:spcPct val="120000"/>
              </a:lnSpc>
            </a:pPr>
            <a:r>
              <a:rPr lang="en-US" altLang="zh-CN" sz="4400">
                <a:solidFill>
                  <a:schemeClr val="tx2">
                    <a:lumMod val="50000"/>
                  </a:schemeClr>
                </a:solidFill>
                <a:latin typeface="Times New Roman" panose="02020603050405020304" charset="0"/>
                <a:ea typeface="+mj-ea"/>
                <a:cs typeface="Times New Roman" panose="02020603050405020304" charset="0"/>
              </a:rPr>
              <a:t>Language:Chinese Language</a:t>
            </a:r>
          </a:p>
        </p:txBody>
      </p:sp>
      <p:sp>
        <p:nvSpPr>
          <p:cNvPr id="8" name="文本框 7"/>
          <p:cNvSpPr txBox="1"/>
          <p:nvPr/>
        </p:nvSpPr>
        <p:spPr>
          <a:xfrm>
            <a:off x="1094740" y="5610860"/>
            <a:ext cx="3601085" cy="460375"/>
          </a:xfrm>
          <a:prstGeom prst="rect">
            <a:avLst/>
          </a:prstGeom>
          <a:noFill/>
        </p:spPr>
        <p:txBody>
          <a:bodyPr wrap="square" rtlCol="0">
            <a:spAutoFit/>
          </a:bodyPr>
          <a:lstStyle/>
          <a:p>
            <a:pPr>
              <a:lnSpc>
                <a:spcPct val="120000"/>
              </a:lnSpc>
            </a:pPr>
            <a:r>
              <a:rPr lang="zh-CN" altLang="en-US" sz="2000" b="1">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龙翰良</a:t>
            </a:r>
            <a:r>
              <a:rPr lang="en-US" altLang="zh-CN" sz="2000" b="1">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 202170081589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3"/>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4"/>
          <a:stretch>
            <a:fillRect/>
          </a:stretch>
        </p:blipFill>
        <p:spPr>
          <a:xfrm>
            <a:off x="1397000" y="754380"/>
            <a:ext cx="9462770" cy="5312410"/>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7"/>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lstStyle/>
          <a:p>
            <a:pPr>
              <a:lnSpc>
                <a:spcPct val="120000"/>
              </a:lnSpc>
            </a:pPr>
            <a:r>
              <a:rPr lang="zh-CN" altLang="en-US" sz="7200">
                <a:solidFill>
                  <a:schemeClr val="tx2">
                    <a:lumMod val="75000"/>
                  </a:schemeClr>
                </a:solidFill>
                <a:latin typeface="+mj-ea"/>
                <a:ea typeface="+mj-ea"/>
              </a:rPr>
              <a:t>肆</a:t>
            </a:r>
          </a:p>
        </p:txBody>
      </p:sp>
      <p:pic>
        <p:nvPicPr>
          <p:cNvPr id="8" name="图片 7" descr="595ba74c97250d78c49eefc44d2cfdf0"/>
          <p:cNvPicPr>
            <a:picLocks noChangeAspect="1"/>
          </p:cNvPicPr>
          <p:nvPr/>
        </p:nvPicPr>
        <p:blipFill>
          <a:blip r:embed="rId8"/>
          <a:stretch>
            <a:fillRect/>
          </a:stretch>
        </p:blipFill>
        <p:spPr>
          <a:xfrm flipH="1">
            <a:off x="3049905" y="1985645"/>
            <a:ext cx="1768475" cy="2493645"/>
          </a:xfrm>
          <a:prstGeom prst="rect">
            <a:avLst/>
          </a:prstGeom>
          <a:effectLst>
            <a:innerShdw blurRad="63500" dist="50800" dir="18900000">
              <a:schemeClr val="accent6">
                <a:lumMod val="40000"/>
                <a:lumOff val="60000"/>
                <a:alpha val="50000"/>
              </a:schemeClr>
            </a:innerShdw>
          </a:effectLst>
        </p:spPr>
      </p:pic>
      <p:sp>
        <p:nvSpPr>
          <p:cNvPr id="15" name="文本框 14"/>
          <p:cNvSpPr txBox="1"/>
          <p:nvPr/>
        </p:nvSpPr>
        <p:spPr>
          <a:xfrm>
            <a:off x="2749550" y="4413885"/>
            <a:ext cx="6884670" cy="768350"/>
          </a:xfrm>
          <a:prstGeom prst="rect">
            <a:avLst/>
          </a:prstGeom>
          <a:noFill/>
        </p:spPr>
        <p:txBody>
          <a:bodyPr wrap="square" rtlCol="0">
            <a:spAutoFit/>
          </a:bodyPr>
          <a:lstStyle/>
          <a:p>
            <a:pPr algn="ct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Idiomatic Phrases-Idioms, Proverbs, Common Sayings, and</a:t>
            </a:r>
          </a:p>
          <a:p>
            <a:pP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Allegorical Sayings in Putonghua and Dialects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c4ff04649b004943c0fa4fa0f5d64d67"/>
          <p:cNvPicPr>
            <a:picLocks noChangeAspect="1"/>
          </p:cNvPicPr>
          <p:nvPr/>
        </p:nvPicPr>
        <p:blipFill>
          <a:blip r:embed="rId3"/>
          <a:stretch>
            <a:fillRect/>
          </a:stretch>
        </p:blipFill>
        <p:spPr>
          <a:xfrm>
            <a:off x="5563235" y="603885"/>
            <a:ext cx="1775460" cy="1823085"/>
          </a:xfrm>
          <a:prstGeom prst="rect">
            <a:avLst/>
          </a:prstGeom>
          <a:effectLst>
            <a:innerShdw blurRad="114300">
              <a:schemeClr val="accent6">
                <a:lumMod val="20000"/>
                <a:lumOff val="80000"/>
              </a:schemeClr>
            </a:innerShdw>
          </a:effectLst>
        </p:spPr>
      </p:pic>
      <p:sp>
        <p:nvSpPr>
          <p:cNvPr id="3" name="文本框 2"/>
          <p:cNvSpPr txBox="1"/>
          <p:nvPr/>
        </p:nvSpPr>
        <p:spPr>
          <a:xfrm>
            <a:off x="576580" y="1010920"/>
            <a:ext cx="8441690" cy="3784600"/>
          </a:xfrm>
          <a:prstGeom prst="rect">
            <a:avLst/>
          </a:prstGeom>
          <a:noFill/>
        </p:spPr>
        <p:txBody>
          <a:bodyPr wrap="square" rtlCol="0">
            <a:spAutoFit/>
          </a:bodyPr>
          <a:lstStyle/>
          <a:p>
            <a:pPr algn="just">
              <a:lnSpc>
                <a:spcPct val="120000"/>
              </a:lnSpc>
            </a:pPr>
            <a:r>
              <a:rPr lang="zh-CN" altLang="en-US" sz="2000">
                <a:solidFill>
                  <a:schemeClr val="tx2">
                    <a:lumMod val="50000"/>
                  </a:schemeClr>
                </a:solidFill>
                <a:latin typeface="+mj-ea"/>
                <a:ea typeface="+mj-ea"/>
              </a:rPr>
              <a:t>　　</a:t>
            </a:r>
            <a:r>
              <a:rPr lang="zh-CN" altLang="en-US" sz="2000">
                <a:solidFill>
                  <a:schemeClr val="tx2">
                    <a:lumMod val="50000"/>
                  </a:schemeClr>
                </a:solidFill>
                <a:latin typeface="Times New Roman" panose="02020603050405020304" charset="0"/>
                <a:ea typeface="+mj-ea"/>
                <a:cs typeface="Times New Roman" panose="02020603050405020304" charset="0"/>
              </a:rPr>
              <a:t>Many phrases with fixed meanings in Chinese have been handed down</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from the ancient times. Mastering these phrases will make your language more authentic and vivid.</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P</a:t>
            </a:r>
            <a:r>
              <a:rPr lang="en-US" altLang="zh-CN" sz="2000">
                <a:solidFill>
                  <a:schemeClr val="tx2">
                    <a:lumMod val="50000"/>
                  </a:schemeClr>
                </a:solidFill>
                <a:latin typeface="Times New Roman" panose="02020603050405020304" charset="0"/>
                <a:ea typeface="+mj-ea"/>
                <a:cs typeface="Times New Roman" panose="02020603050405020304" charset="0"/>
              </a:rPr>
              <a:t>hrases containing four Chinese characters each, are called idioms;Proverbs are common and easy-to-understand fixed phrases used orally, often explaining a truth. Common sayings mostly come in a three-character format, but there are also other formats. In addition to the literal meaning, there are deep metaphorical extensions. An allegorical saying is divided into two parts. It is like a riddle: The first part is a metaphor, and the second part is an explanation. There are two types of allegorical sayings: homophonic and figurative.</a:t>
            </a:r>
          </a:p>
        </p:txBody>
      </p:sp>
      <p:sp>
        <p:nvSpPr>
          <p:cNvPr id="15" name="文本框 14"/>
          <p:cNvSpPr txBox="1"/>
          <p:nvPr/>
        </p:nvSpPr>
        <p:spPr>
          <a:xfrm>
            <a:off x="576580" y="242570"/>
            <a:ext cx="6884670" cy="768350"/>
          </a:xfrm>
          <a:prstGeom prst="rect">
            <a:avLst/>
          </a:prstGeom>
          <a:noFill/>
        </p:spPr>
        <p:txBody>
          <a:bodyPr wrap="square" rtlCol="0">
            <a:spAutoFit/>
          </a:bodyPr>
          <a:lstStyle/>
          <a:p>
            <a:pPr algn="ct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Idiomatic Phrases-Idioms, Proverbs, Common Sayings, and</a:t>
            </a:r>
          </a:p>
          <a:p>
            <a:pP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Allegorical Sayings in Putonghua and Dialects</a:t>
            </a:r>
          </a:p>
        </p:txBody>
      </p:sp>
      <p:pic>
        <p:nvPicPr>
          <p:cNvPr id="4" name="图片 3"/>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0205" y="0"/>
            <a:ext cx="10476230" cy="1143635"/>
          </a:xfrm>
        </p:spPr>
        <p:txBody>
          <a:bodyPr/>
          <a:lstStyle/>
          <a:p>
            <a:r>
              <a:rPr lang="en-US" altLang="zh-CN" sz="2000" b="1">
                <a:latin typeface="Times New Roman" panose="02020603050405020304" charset="0"/>
                <a:cs typeface="Times New Roman" panose="02020603050405020304" charset="0"/>
              </a:rPr>
              <a:t>Examples</a:t>
            </a:r>
          </a:p>
        </p:txBody>
      </p:sp>
      <p:sp>
        <p:nvSpPr>
          <p:cNvPr id="5" name="文本框 4"/>
          <p:cNvSpPr txBox="1"/>
          <p:nvPr/>
        </p:nvSpPr>
        <p:spPr>
          <a:xfrm>
            <a:off x="370205" y="857250"/>
            <a:ext cx="11035030" cy="5631180"/>
          </a:xfrm>
          <a:prstGeom prst="rect">
            <a:avLst/>
          </a:prstGeom>
          <a:noFill/>
        </p:spPr>
        <p:txBody>
          <a:bodyPr wrap="square" rtlCol="0">
            <a:spAutoFit/>
          </a:bodyPr>
          <a:lstStyle/>
          <a:p>
            <a:pPr>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Idioms</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高山流水（</a:t>
            </a:r>
            <a:r>
              <a:rPr lang="en-US" altLang="zh-CN" sz="2000">
                <a:solidFill>
                  <a:schemeClr val="tx2">
                    <a:lumMod val="50000"/>
                  </a:schemeClr>
                </a:solidFill>
                <a:latin typeface="Times New Roman" panose="02020603050405020304" charset="0"/>
                <a:ea typeface="+mj-ea"/>
                <a:cs typeface="Times New Roman" panose="02020603050405020304" charset="0"/>
              </a:rPr>
              <a:t>‘L</a:t>
            </a:r>
            <a:r>
              <a:rPr lang="zh-CN" altLang="en-US" sz="2000">
                <a:solidFill>
                  <a:schemeClr val="tx2">
                    <a:lumMod val="50000"/>
                  </a:schemeClr>
                </a:solidFill>
                <a:latin typeface="Times New Roman" panose="02020603050405020304" charset="0"/>
                <a:ea typeface="+mj-ea"/>
                <a:cs typeface="Times New Roman" panose="02020603050405020304" charset="0"/>
              </a:rPr>
              <a:t>ofty mountains and flowing rivers</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means meeting</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someone who can really</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understand and appreciate them）对牛弹琴（</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Playing the lute to the cow’ means casting pearls before</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swine</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Proverbs</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不当家不知柴米贵（</a:t>
            </a:r>
            <a:r>
              <a:rPr lang="en-US" altLang="zh-CN" sz="2000">
                <a:solidFill>
                  <a:schemeClr val="tx2">
                    <a:lumMod val="50000"/>
                  </a:schemeClr>
                </a:solidFill>
                <a:latin typeface="Times New Roman" panose="02020603050405020304" charset="0"/>
                <a:ea typeface="+mj-ea"/>
                <a:cs typeface="Times New Roman" panose="02020603050405020304" charset="0"/>
              </a:rPr>
              <a:t>If you are not in charge of a home, you don’t know how expensive the firewood and rice</a:t>
            </a:r>
            <a:r>
              <a:rPr lang="zh-CN" altLang="en-US" sz="2000">
                <a:solidFill>
                  <a:schemeClr val="tx2">
                    <a:lumMod val="50000"/>
                  </a:schemeClr>
                </a:solidFill>
                <a:latin typeface="Times New Roman" panose="02020603050405020304" charset="0"/>
                <a:ea typeface="+mj-ea"/>
                <a:cs typeface="Times New Roman" panose="02020603050405020304" charset="0"/>
              </a:rPr>
              <a:t>）百闻不如一见，百见不如一干（Seeing is better than hearing 100 times, and doing is better than</a:t>
            </a:r>
            <a:r>
              <a:rPr lang="en-US" altLang="zh-CN" sz="2000">
                <a:solidFill>
                  <a:schemeClr val="tx2">
                    <a:lumMod val="50000"/>
                  </a:schemeClr>
                </a:solidFill>
                <a:latin typeface="Times New Roman" panose="02020603050405020304" charset="0"/>
                <a:ea typeface="+mj-ea"/>
                <a:cs typeface="Times New Roman" panose="02020603050405020304" charset="0"/>
              </a:rPr>
              <a:t> seeing 100 times</a:t>
            </a:r>
            <a:r>
              <a:rPr lang="zh-CN" altLang="en-US" sz="2000">
                <a:solidFill>
                  <a:schemeClr val="tx2">
                    <a:lumMod val="50000"/>
                  </a:schemeClr>
                </a:solidFill>
                <a:latin typeface="Times New Roman" panose="02020603050405020304" charset="0"/>
                <a:ea typeface="+mj-ea"/>
                <a:cs typeface="Times New Roman" panose="02020603050405020304" charset="0"/>
              </a:rPr>
              <a:t>）</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Common Sayings</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 吹牛皮 </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blow cow skin’</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meaning bragging) , 不管三七二十一</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‘regardless of 3x7=21’ regardless of consequences</a:t>
            </a:r>
            <a:r>
              <a:rPr lang="en-US" altLang="zh-CN" sz="2000">
                <a:solidFill>
                  <a:schemeClr val="tx2">
                    <a:lumMod val="50000"/>
                  </a:schemeClr>
                </a:solidFill>
                <a:latin typeface="Times New Roman" panose="02020603050405020304" charset="0"/>
                <a:ea typeface="+mj-ea"/>
                <a:cs typeface="Times New Roman" panose="02020603050405020304" charset="0"/>
              </a:rPr>
              <a:t>)</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Allegorical Sayings</a:t>
            </a:r>
            <a:r>
              <a:rPr lang="en-US" altLang="zh-CN" sz="2000">
                <a:solidFill>
                  <a:schemeClr val="tx2">
                    <a:lumMod val="50000"/>
                  </a:schemeClr>
                </a:solidFill>
                <a:latin typeface="Times New Roman" panose="02020603050405020304" charset="0"/>
                <a:ea typeface="+mj-ea"/>
                <a:cs typeface="Times New Roman" panose="02020603050405020304" charset="0"/>
              </a:rPr>
              <a:t>:Homophonic type</a:t>
            </a:r>
            <a:r>
              <a:rPr lang="zh-CN" altLang="en-US" sz="2000">
                <a:solidFill>
                  <a:schemeClr val="tx2">
                    <a:lumMod val="50000"/>
                  </a:schemeClr>
                </a:solidFill>
                <a:latin typeface="Times New Roman" panose="02020603050405020304" charset="0"/>
                <a:ea typeface="+mj-ea"/>
                <a:cs typeface="Times New Roman" panose="02020603050405020304" charset="0"/>
              </a:rPr>
              <a:t>：和尚打伞</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无发（法）无天</a:t>
            </a:r>
            <a:r>
              <a:rPr lang="en-US" altLang="zh-CN" sz="2000">
                <a:solidFill>
                  <a:schemeClr val="tx2">
                    <a:lumMod val="50000"/>
                  </a:schemeClr>
                </a:solidFill>
                <a:latin typeface="Times New Roman" panose="02020603050405020304" charset="0"/>
                <a:ea typeface="+mj-ea"/>
                <a:cs typeface="Times New Roman" panose="02020603050405020304" charset="0"/>
              </a:rPr>
              <a:t>‘the monk opens an umbrella – no hair and no sky ’ (‘no hair ’ is pronounced similar to ‘ lawless ’ in Chinese). </a:t>
            </a:r>
          </a:p>
          <a:p>
            <a:pPr>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Figurative type</a:t>
            </a:r>
            <a:r>
              <a:rPr lang="zh-CN" altLang="en-US" sz="2000">
                <a:solidFill>
                  <a:schemeClr val="tx2">
                    <a:lumMod val="50000"/>
                  </a:schemeClr>
                </a:solidFill>
                <a:latin typeface="Times New Roman" panose="02020603050405020304" charset="0"/>
                <a:ea typeface="+mj-ea"/>
                <a:cs typeface="Times New Roman" panose="02020603050405020304" charset="0"/>
              </a:rPr>
              <a:t>：哑巴吃黄连，有苦说不出</a:t>
            </a:r>
            <a:r>
              <a:rPr lang="en-US" altLang="zh-CN" sz="2000">
                <a:solidFill>
                  <a:schemeClr val="tx2">
                    <a:lumMod val="50000"/>
                  </a:schemeClr>
                </a:solidFill>
                <a:latin typeface="Times New Roman" panose="02020603050405020304" charset="0"/>
                <a:ea typeface="+mj-ea"/>
                <a:cs typeface="Times New Roman" panose="02020603050405020304" charset="0"/>
              </a:rPr>
              <a:t>(A mute person takes a dose of bitter medicine- they </a:t>
            </a:r>
            <a:r>
              <a:rPr lang="zh-CN" altLang="en-US" sz="2000">
                <a:solidFill>
                  <a:schemeClr val="tx2">
                    <a:lumMod val="50000"/>
                  </a:schemeClr>
                </a:solidFill>
                <a:latin typeface="Times New Roman" panose="02020603050405020304" charset="0"/>
                <a:ea typeface="+mj-ea"/>
                <a:cs typeface="Times New Roman" panose="02020603050405020304" charset="0"/>
              </a:rPr>
              <a:t>can’t say it is bitter </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a:t>
            </a:r>
            <a:endParaRPr lang="en-US" altLang="zh-CN"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3"/>
          <a:stretch>
            <a:fillRect/>
          </a:stretch>
        </p:blipFill>
        <p:spPr>
          <a:xfrm>
            <a:off x="18415" y="0"/>
            <a:ext cx="12173585" cy="6809740"/>
          </a:xfrm>
          <a:prstGeom prst="rect">
            <a:avLst/>
          </a:prstGeom>
        </p:spPr>
      </p:pic>
      <p:pic>
        <p:nvPicPr>
          <p:cNvPr id="7" name="图片 6" descr="224ff18b5224ef256c2f11a30f4da0ca"/>
          <p:cNvPicPr>
            <a:picLocks noChangeAspect="1"/>
          </p:cNvPicPr>
          <p:nvPr/>
        </p:nvPicPr>
        <p:blipFill>
          <a:blip r:embed="rId4"/>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7"/>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lstStyle/>
          <a:p>
            <a:pPr>
              <a:lnSpc>
                <a:spcPct val="120000"/>
              </a:lnSpc>
            </a:pPr>
            <a:r>
              <a:rPr lang="zh-CN" altLang="en-US" sz="7200">
                <a:solidFill>
                  <a:schemeClr val="tx2">
                    <a:lumMod val="75000"/>
                  </a:schemeClr>
                </a:solidFill>
                <a:latin typeface="+mj-ea"/>
                <a:ea typeface="+mj-ea"/>
              </a:rPr>
              <a:t>伍</a:t>
            </a:r>
          </a:p>
        </p:txBody>
      </p:sp>
      <p:pic>
        <p:nvPicPr>
          <p:cNvPr id="8" name="图片 7" descr="595ba74c97250d78c49eefc44d2cfdf0"/>
          <p:cNvPicPr>
            <a:picLocks noChangeAspect="1"/>
          </p:cNvPicPr>
          <p:nvPr/>
        </p:nvPicPr>
        <p:blipFill>
          <a:blip r:embed="rId8"/>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
        <p:nvSpPr>
          <p:cNvPr id="19" name="文本框 18"/>
          <p:cNvSpPr txBox="1"/>
          <p:nvPr/>
        </p:nvSpPr>
        <p:spPr>
          <a:xfrm>
            <a:off x="3906520" y="4479290"/>
            <a:ext cx="4439920" cy="429895"/>
          </a:xfrm>
          <a:prstGeom prst="rect">
            <a:avLst/>
          </a:prstGeom>
          <a:noFill/>
        </p:spPr>
        <p:txBody>
          <a:bodyPr wrap="square" rtlCol="0">
            <a:spAutoFit/>
          </a:bodyPr>
          <a:lstStyle/>
          <a:p>
            <a:pPr algn="ct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Language policy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5000"/>
                    </a14:imgEffect>
                  </a14:imgLayer>
                </a14:imgProps>
              </a:ext>
            </a:extLst>
          </a:blip>
          <a:srcRect l="62328"/>
          <a:stretch>
            <a:fillRect/>
          </a:stretch>
        </p:blipFill>
        <p:spPr>
          <a:xfrm>
            <a:off x="7599132" y="0"/>
            <a:ext cx="4593058" cy="6858000"/>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576580" y="1010920"/>
            <a:ext cx="8441690" cy="3415030"/>
          </a:xfrm>
          <a:prstGeom prst="rect">
            <a:avLst/>
          </a:prstGeom>
          <a:noFill/>
        </p:spPr>
        <p:txBody>
          <a:bodyPr wrap="square" rtlCol="0">
            <a:spAutoFit/>
          </a:bodyPr>
          <a:lstStyle/>
          <a:p>
            <a:pPr algn="just">
              <a:lnSpc>
                <a:spcPct val="120000"/>
              </a:lnSpc>
            </a:pPr>
            <a:r>
              <a:rPr lang="zh-CN" altLang="en-US" sz="2000">
                <a:solidFill>
                  <a:schemeClr val="tx2">
                    <a:lumMod val="50000"/>
                  </a:schemeClr>
                </a:solidFill>
                <a:latin typeface="+mj-ea"/>
                <a:ea typeface="+mj-ea"/>
              </a:rPr>
              <a:t>　　While vigorously promoting Putonghua, the Chinese government has</a:t>
            </a:r>
          </a:p>
          <a:p>
            <a:pPr algn="just">
              <a:lnSpc>
                <a:spcPct val="120000"/>
              </a:lnSpc>
            </a:pPr>
            <a:r>
              <a:rPr lang="zh-CN" altLang="en-US" sz="2000">
                <a:solidFill>
                  <a:schemeClr val="tx2">
                    <a:lumMod val="50000"/>
                  </a:schemeClr>
                </a:solidFill>
                <a:latin typeface="+mj-ea"/>
                <a:ea typeface="+mj-ea"/>
              </a:rPr>
              <a:t>also promulgated many policies to protect dialect and minority</a:t>
            </a:r>
            <a:r>
              <a:rPr lang="en-US" altLang="zh-CN" sz="2000">
                <a:solidFill>
                  <a:schemeClr val="tx2">
                    <a:lumMod val="50000"/>
                  </a:schemeClr>
                </a:solidFill>
                <a:latin typeface="+mj-ea"/>
                <a:ea typeface="+mj-ea"/>
              </a:rPr>
              <a:t> </a:t>
            </a:r>
            <a:r>
              <a:rPr lang="zh-CN" altLang="en-US" sz="2000">
                <a:solidFill>
                  <a:schemeClr val="tx2">
                    <a:lumMod val="50000"/>
                  </a:schemeClr>
                </a:solidFill>
                <a:latin typeface="+mj-ea"/>
                <a:ea typeface="+mj-ea"/>
              </a:rPr>
              <a:t>languages. In order to promote Putonghua, China promulgated the</a:t>
            </a:r>
            <a:r>
              <a:rPr lang="en-US" altLang="zh-CN" sz="2000">
                <a:solidFill>
                  <a:schemeClr val="tx2">
                    <a:lumMod val="50000"/>
                  </a:schemeClr>
                </a:solidFill>
                <a:latin typeface="+mj-ea"/>
                <a:ea typeface="+mj-ea"/>
              </a:rPr>
              <a:t> </a:t>
            </a:r>
            <a:r>
              <a:rPr lang="zh-CN" altLang="en-US" sz="2000">
                <a:solidFill>
                  <a:schemeClr val="tx2">
                    <a:lumMod val="50000"/>
                  </a:schemeClr>
                </a:solidFill>
                <a:latin typeface="+mj-ea"/>
                <a:ea typeface="+mj-ea"/>
              </a:rPr>
              <a:t>Chinese Pinyin Program in 1958. With the</a:t>
            </a:r>
            <a:r>
              <a:rPr lang="en-US" altLang="zh-CN" sz="2000">
                <a:solidFill>
                  <a:schemeClr val="tx2">
                    <a:lumMod val="50000"/>
                  </a:schemeClr>
                </a:solidFill>
                <a:latin typeface="+mj-ea"/>
                <a:ea typeface="+mj-ea"/>
              </a:rPr>
              <a:t> </a:t>
            </a:r>
            <a:r>
              <a:rPr lang="zh-CN" altLang="en-US" sz="2000">
                <a:solidFill>
                  <a:schemeClr val="tx2">
                    <a:lumMod val="50000"/>
                  </a:schemeClr>
                </a:solidFill>
                <a:latin typeface="+mj-ea"/>
                <a:ea typeface="+mj-ea"/>
              </a:rPr>
              <a:t>popularization of modern information technology, pinyin is widely</a:t>
            </a:r>
            <a:r>
              <a:rPr lang="en-US" altLang="zh-CN" sz="2000">
                <a:solidFill>
                  <a:schemeClr val="tx2">
                    <a:lumMod val="50000"/>
                  </a:schemeClr>
                </a:solidFill>
                <a:latin typeface="+mj-ea"/>
                <a:ea typeface="+mj-ea"/>
              </a:rPr>
              <a:t> </a:t>
            </a:r>
            <a:r>
              <a:rPr lang="zh-CN" altLang="en-US" sz="2000">
                <a:solidFill>
                  <a:schemeClr val="tx2">
                    <a:lumMod val="50000"/>
                  </a:schemeClr>
                </a:solidFill>
                <a:latin typeface="+mj-ea"/>
                <a:ea typeface="+mj-ea"/>
              </a:rPr>
              <a:t>used to input the Chinese characters on computers and mobile phones.</a:t>
            </a:r>
            <a:r>
              <a:rPr lang="en-US" altLang="zh-CN" sz="2000">
                <a:solidFill>
                  <a:schemeClr val="tx2">
                    <a:lumMod val="50000"/>
                  </a:schemeClr>
                </a:solidFill>
                <a:latin typeface="+mj-ea"/>
                <a:ea typeface="+mj-ea"/>
              </a:rPr>
              <a:t> </a:t>
            </a:r>
            <a:r>
              <a:rPr lang="zh-CN" altLang="en-US" sz="2000">
                <a:solidFill>
                  <a:schemeClr val="tx2">
                    <a:lumMod val="50000"/>
                  </a:schemeClr>
                </a:solidFill>
                <a:latin typeface="+mj-ea"/>
                <a:ea typeface="+mj-ea"/>
              </a:rPr>
              <a:t>Pinyin affects all aspects of social life. In translation,  names, places, food, and even some cultural concept with Chinese</a:t>
            </a:r>
            <a:r>
              <a:rPr lang="en-US" altLang="zh-CN" sz="2000">
                <a:solidFill>
                  <a:schemeClr val="tx2">
                    <a:lumMod val="50000"/>
                  </a:schemeClr>
                </a:solidFill>
                <a:latin typeface="+mj-ea"/>
                <a:ea typeface="+mj-ea"/>
              </a:rPr>
              <a:t> </a:t>
            </a:r>
            <a:r>
              <a:rPr lang="zh-CN" altLang="en-US" sz="2000">
                <a:solidFill>
                  <a:schemeClr val="tx2">
                    <a:lumMod val="50000"/>
                  </a:schemeClr>
                </a:solidFill>
                <a:latin typeface="+mj-ea"/>
                <a:ea typeface="+mj-ea"/>
              </a:rPr>
              <a:t>characteristics are</a:t>
            </a:r>
            <a:r>
              <a:rPr lang="en-US" altLang="zh-CN" sz="2000">
                <a:solidFill>
                  <a:schemeClr val="tx2">
                    <a:lumMod val="50000"/>
                  </a:schemeClr>
                </a:solidFill>
                <a:latin typeface="+mj-ea"/>
                <a:ea typeface="+mj-ea"/>
              </a:rPr>
              <a:t> </a:t>
            </a:r>
            <a:r>
              <a:rPr lang="zh-CN" altLang="en-US" sz="2000">
                <a:solidFill>
                  <a:schemeClr val="tx2">
                    <a:lumMod val="50000"/>
                  </a:schemeClr>
                </a:solidFill>
                <a:latin typeface="+mj-ea"/>
                <a:ea typeface="+mj-ea"/>
              </a:rPr>
              <a:t>directly spelled with Pinyin, which is therefore an important standard</a:t>
            </a:r>
            <a:r>
              <a:rPr lang="en-US" altLang="zh-CN" sz="2000">
                <a:solidFill>
                  <a:schemeClr val="tx2">
                    <a:lumMod val="50000"/>
                  </a:schemeClr>
                </a:solidFill>
                <a:latin typeface="+mj-ea"/>
                <a:ea typeface="+mj-ea"/>
              </a:rPr>
              <a:t> </a:t>
            </a:r>
            <a:r>
              <a:rPr lang="zh-CN" altLang="en-US" sz="2000">
                <a:solidFill>
                  <a:schemeClr val="tx2">
                    <a:lumMod val="50000"/>
                  </a:schemeClr>
                </a:solidFill>
                <a:latin typeface="+mj-ea"/>
                <a:ea typeface="+mj-ea"/>
              </a:rPr>
              <a:t>for translation and a bridge for international exchange. </a:t>
            </a:r>
          </a:p>
        </p:txBody>
      </p:sp>
      <p:sp>
        <p:nvSpPr>
          <p:cNvPr id="11" name="文本框 10"/>
          <p:cNvSpPr txBox="1"/>
          <p:nvPr/>
        </p:nvSpPr>
        <p:spPr>
          <a:xfrm>
            <a:off x="546735" y="225425"/>
            <a:ext cx="4439920" cy="429895"/>
          </a:xfrm>
          <a:prstGeom prst="rect">
            <a:avLst/>
          </a:prstGeom>
          <a:noFill/>
        </p:spPr>
        <p:txBody>
          <a:bodyPr wrap="square" rtlCol="0">
            <a:spAutoFit/>
          </a:bodyPr>
          <a:lstStyle/>
          <a:p>
            <a:pP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sym typeface="+mn-ea"/>
              </a:rPr>
              <a:t>Language policy</a:t>
            </a:r>
            <a:endParaRPr lang="en-US" altLang="zh-CN" sz="2000" b="1">
              <a:solidFill>
                <a:schemeClr val="tx2">
                  <a:lumMod val="50000"/>
                </a:schemeClr>
              </a:solidFill>
              <a:latin typeface="Times New Roman" panose="02020603050405020304" charset="0"/>
              <a:ea typeface="+mj-ea"/>
              <a:cs typeface="Times New Roman" panose="02020603050405020304" charset="0"/>
            </a:endParaRPr>
          </a:p>
        </p:txBody>
      </p:sp>
      <p:pic>
        <p:nvPicPr>
          <p:cNvPr id="4" name="图片 3"/>
          <p:cNvPicPr>
            <a:picLocks noChangeAspect="1"/>
          </p:cNvPicPr>
          <p:nvPr/>
        </p:nvPicPr>
        <p:blipFill>
          <a:blip r:embed="rId4"/>
          <a:stretch>
            <a:fillRect/>
          </a:stretch>
        </p:blipFill>
        <p:spPr>
          <a:xfrm>
            <a:off x="9018270" y="0"/>
            <a:ext cx="3173730" cy="1868805"/>
          </a:xfrm>
          <a:prstGeom prst="rect">
            <a:avLst/>
          </a:prstGeom>
        </p:spPr>
      </p:pic>
      <p:pic>
        <p:nvPicPr>
          <p:cNvPr id="100" name="图片 99"/>
          <p:cNvPicPr/>
          <p:nvPr/>
        </p:nvPicPr>
        <p:blipFill>
          <a:blip r:embed="rId5"/>
          <a:stretch>
            <a:fillRect/>
          </a:stretch>
        </p:blipFill>
        <p:spPr>
          <a:xfrm>
            <a:off x="9018270" y="2292350"/>
            <a:ext cx="3173730" cy="45656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978964" y="2233363"/>
            <a:ext cx="6890385" cy="2614295"/>
          </a:xfrm>
          <a:prstGeom prst="rect">
            <a:avLst/>
          </a:prstGeom>
          <a:blipFill>
            <a:blip r:embed="rId2">
              <a:alphaModFix amt="26000"/>
              <a:extLst>
                <a:ext uri="{BEBA8EAE-BF5A-486C-A8C5-ECC9F3942E4B}">
                  <a14:imgProps xmlns:a14="http://schemas.microsoft.com/office/drawing/2010/main">
                    <a14:imgLayer r:embed="rId3">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7" name="图片 6" descr="1ff5ce9892bb9bdcc0209a2a8089d829"/>
          <p:cNvPicPr>
            <a:picLocks noChangeAspect="1"/>
          </p:cNvPicPr>
          <p:nvPr/>
        </p:nvPicPr>
        <p:blipFill>
          <a:blip r:embed="rId6"/>
          <a:stretch>
            <a:fillRect/>
          </a:stretch>
        </p:blipFill>
        <p:spPr>
          <a:xfrm>
            <a:off x="6199068" y="1408202"/>
            <a:ext cx="2430145" cy="2430145"/>
          </a:xfrm>
          <a:prstGeom prst="rect">
            <a:avLst/>
          </a:prstGeom>
          <a:effectLst>
            <a:outerShdw blurRad="50800" dist="38100" dir="2700000" sx="104000" sy="104000" algn="tl" rotWithShape="0">
              <a:srgbClr val="5F726D">
                <a:alpha val="40000"/>
              </a:srgbClr>
            </a:outerShdw>
          </a:effectLst>
        </p:spPr>
      </p:pic>
      <p:pic>
        <p:nvPicPr>
          <p:cNvPr id="2" name="图片 1" descr="66e97c24594d6eb15be0f7c5bc18ea59"/>
          <p:cNvPicPr>
            <a:picLocks noChangeAspect="1"/>
          </p:cNvPicPr>
          <p:nvPr/>
        </p:nvPicPr>
        <p:blipFill>
          <a:blip r:embed="rId7"/>
          <a:stretch>
            <a:fillRect/>
          </a:stretch>
        </p:blipFill>
        <p:spPr>
          <a:xfrm>
            <a:off x="9547860" y="3656330"/>
            <a:ext cx="2502535" cy="3569970"/>
          </a:xfrm>
          <a:prstGeom prst="rect">
            <a:avLst/>
          </a:prstGeom>
          <a:effectLst>
            <a:outerShdw blurRad="50800" dist="38100" dir="2700000" sx="103000" sy="103000" algn="tl" rotWithShape="0">
              <a:srgbClr val="5F726D">
                <a:alpha val="40000"/>
              </a:srgbClr>
            </a:outerShdw>
          </a:effectLst>
        </p:spPr>
      </p:pic>
      <p:sp>
        <p:nvSpPr>
          <p:cNvPr id="3" name="文本框 2">
            <a:extLst>
              <a:ext uri="{FF2B5EF4-FFF2-40B4-BE49-F238E27FC236}">
                <a16:creationId xmlns:a16="http://schemas.microsoft.com/office/drawing/2014/main" id="{7FD73E54-20C9-4DC1-B376-B44F4F9FB025}"/>
              </a:ext>
            </a:extLst>
          </p:cNvPr>
          <p:cNvSpPr txBox="1"/>
          <p:nvPr/>
        </p:nvSpPr>
        <p:spPr>
          <a:xfrm>
            <a:off x="4261399" y="2918797"/>
            <a:ext cx="4367814" cy="1103700"/>
          </a:xfrm>
          <a:prstGeom prst="rect">
            <a:avLst/>
          </a:prstGeom>
          <a:noFill/>
        </p:spPr>
        <p:txBody>
          <a:bodyPr wrap="square" rtlCol="0">
            <a:spAutoFit/>
          </a:bodyPr>
          <a:lstStyle/>
          <a:p>
            <a:pPr algn="ctr">
              <a:lnSpc>
                <a:spcPct val="120000"/>
              </a:lnSpc>
            </a:pPr>
            <a:r>
              <a:rPr lang="en-US" altLang="zh-CN" sz="6000" b="1" dirty="0">
                <a:solidFill>
                  <a:schemeClr val="tx2">
                    <a:lumMod val="50000"/>
                  </a:schemeClr>
                </a:solidFill>
                <a:latin typeface="Times New Roman" panose="02020603050405020304" pitchFamily="18" charset="0"/>
                <a:ea typeface="+mj-ea"/>
                <a:cs typeface="Times New Roman" panose="02020603050405020304" pitchFamily="18" charset="0"/>
              </a:rPr>
              <a:t>Thanks</a:t>
            </a:r>
            <a:endParaRPr lang="zh-CN" altLang="en-US" sz="6000" b="1" dirty="0">
              <a:solidFill>
                <a:schemeClr val="tx2">
                  <a:lumMod val="50000"/>
                </a:schemeClr>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c2022540513437e32edfb2c4299543d"/>
          <p:cNvPicPr>
            <a:picLocks noChangeAspect="1"/>
          </p:cNvPicPr>
          <p:nvPr/>
        </p:nvPicPr>
        <p:blipFill>
          <a:blip r:embed="rId2"/>
          <a:srcRect t="67843" r="51994" b="1379"/>
          <a:stretch>
            <a:fillRect/>
          </a:stretch>
        </p:blipFill>
        <p:spPr>
          <a:xfrm>
            <a:off x="257175" y="1378585"/>
            <a:ext cx="4235450" cy="4100830"/>
          </a:xfrm>
          <a:prstGeom prst="rect">
            <a:avLst/>
          </a:prstGeom>
        </p:spPr>
      </p:pic>
      <p:sp>
        <p:nvSpPr>
          <p:cNvPr id="20" name="文本框 19"/>
          <p:cNvSpPr txBox="1"/>
          <p:nvPr/>
        </p:nvSpPr>
        <p:spPr>
          <a:xfrm>
            <a:off x="2630805" y="2861310"/>
            <a:ext cx="857885" cy="1753235"/>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zh-CN" altLang="en-US" sz="5400" dirty="0">
                <a:solidFill>
                  <a:schemeClr val="bg2">
                    <a:lumMod val="25000"/>
                  </a:schemeClr>
                </a:solidFill>
                <a:effectLst/>
              </a:rPr>
              <a:t>目录</a:t>
            </a:r>
          </a:p>
        </p:txBody>
      </p:sp>
      <p:pic>
        <p:nvPicPr>
          <p:cNvPr id="2" name="图片 1" descr="66e97c24594d6eb15be0f7c5bc18ea59"/>
          <p:cNvPicPr>
            <a:picLocks noChangeAspect="1"/>
          </p:cNvPicPr>
          <p:nvPr/>
        </p:nvPicPr>
        <p:blipFill>
          <a:blip r:embed="rId3"/>
          <a:stretch>
            <a:fillRect/>
          </a:stretch>
        </p:blipFill>
        <p:spPr>
          <a:xfrm>
            <a:off x="8945880" y="271780"/>
            <a:ext cx="2502535" cy="3569970"/>
          </a:xfrm>
          <a:prstGeom prst="rect">
            <a:avLst/>
          </a:prstGeom>
        </p:spPr>
      </p:pic>
      <p:sp>
        <p:nvSpPr>
          <p:cNvPr id="7" name="文本框 6"/>
          <p:cNvSpPr txBox="1"/>
          <p:nvPr/>
        </p:nvSpPr>
        <p:spPr>
          <a:xfrm>
            <a:off x="5310505" y="1378585"/>
            <a:ext cx="1672590" cy="460375"/>
          </a:xfrm>
          <a:prstGeom prst="rect">
            <a:avLst/>
          </a:prstGeom>
          <a:noFill/>
        </p:spPr>
        <p:txBody>
          <a:bodyPr wrap="square" rtlCol="0">
            <a:spAutoFit/>
          </a:bodyPr>
          <a:lstStyle/>
          <a:p>
            <a:pPr>
              <a:lnSpc>
                <a:spcPct val="120000"/>
              </a:lnSpc>
            </a:pPr>
            <a:r>
              <a:rPr lang="en-US" altLang="zh-CN" sz="2000">
                <a:solidFill>
                  <a:schemeClr val="tx2">
                    <a:lumMod val="50000"/>
                  </a:schemeClr>
                </a:solidFill>
                <a:latin typeface="+mj-ea"/>
                <a:ea typeface="+mj-ea"/>
              </a:rPr>
              <a:t>Introduction</a:t>
            </a:r>
          </a:p>
        </p:txBody>
      </p:sp>
      <p:sp>
        <p:nvSpPr>
          <p:cNvPr id="9" name="文本框 8"/>
          <p:cNvSpPr txBox="1"/>
          <p:nvPr/>
        </p:nvSpPr>
        <p:spPr>
          <a:xfrm>
            <a:off x="5310505" y="3208020"/>
            <a:ext cx="4439920" cy="429895"/>
          </a:xfrm>
          <a:prstGeom prst="rect">
            <a:avLst/>
          </a:prstGeom>
          <a:noFill/>
        </p:spPr>
        <p:txBody>
          <a:bodyPr wrap="square" rtlCol="0">
            <a:spAutoFit/>
          </a:bodyPr>
          <a:lstStyle/>
          <a:p>
            <a:pPr>
              <a:lnSpc>
                <a:spcPct val="110000"/>
              </a:lnSpc>
            </a:pPr>
            <a:r>
              <a:rPr lang="en-US" altLang="zh-CN" sz="2000">
                <a:solidFill>
                  <a:schemeClr val="tx2">
                    <a:lumMod val="50000"/>
                  </a:schemeClr>
                </a:solidFill>
                <a:latin typeface="+mj-ea"/>
                <a:ea typeface="+mj-ea"/>
              </a:rPr>
              <a:t>Ancient Chinese and Modern Chinese</a:t>
            </a:r>
          </a:p>
        </p:txBody>
      </p:sp>
      <p:sp>
        <p:nvSpPr>
          <p:cNvPr id="14" name="文本框 13"/>
          <p:cNvSpPr txBox="1"/>
          <p:nvPr/>
        </p:nvSpPr>
        <p:spPr>
          <a:xfrm>
            <a:off x="4491990" y="1378585"/>
            <a:ext cx="500380" cy="534035"/>
          </a:xfrm>
          <a:prstGeom prst="rect">
            <a:avLst/>
          </a:prstGeom>
          <a:noFill/>
          <a:ln>
            <a:solidFill>
              <a:srgbClr val="E87C81"/>
            </a:solidFill>
          </a:ln>
        </p:spPr>
        <p:txBody>
          <a:bodyPr wrap="square" rtlCol="0">
            <a:spAutoFit/>
          </a:bodyPr>
          <a:lstStyle/>
          <a:p>
            <a:pPr>
              <a:lnSpc>
                <a:spcPct val="120000"/>
              </a:lnSpc>
            </a:pPr>
            <a:r>
              <a:rPr lang="zh-CN" altLang="en-US" sz="2400">
                <a:solidFill>
                  <a:schemeClr val="tx2">
                    <a:lumMod val="50000"/>
                  </a:schemeClr>
                </a:solidFill>
                <a:effectLst/>
                <a:latin typeface="+mj-ea"/>
                <a:ea typeface="+mj-ea"/>
              </a:rPr>
              <a:t>壹</a:t>
            </a:r>
          </a:p>
        </p:txBody>
      </p:sp>
      <p:sp>
        <p:nvSpPr>
          <p:cNvPr id="16" name="文本框 15"/>
          <p:cNvSpPr txBox="1"/>
          <p:nvPr/>
        </p:nvSpPr>
        <p:spPr>
          <a:xfrm>
            <a:off x="4491990" y="4072255"/>
            <a:ext cx="500380" cy="534035"/>
          </a:xfrm>
          <a:prstGeom prst="rect">
            <a:avLst/>
          </a:prstGeom>
          <a:noFill/>
          <a:ln>
            <a:solidFill>
              <a:srgbClr val="E87C81"/>
            </a:solidFill>
          </a:ln>
        </p:spPr>
        <p:txBody>
          <a:bodyPr wrap="square" rtlCol="0">
            <a:spAutoFit/>
          </a:bodyPr>
          <a:lstStyle/>
          <a:p>
            <a:pPr>
              <a:lnSpc>
                <a:spcPct val="120000"/>
              </a:lnSpc>
            </a:pPr>
            <a:r>
              <a:rPr lang="zh-CN" altLang="en-US" sz="2400">
                <a:solidFill>
                  <a:schemeClr val="tx2">
                    <a:lumMod val="50000"/>
                  </a:schemeClr>
                </a:solidFill>
                <a:effectLst/>
                <a:latin typeface="+mj-ea"/>
                <a:ea typeface="+mj-ea"/>
              </a:rPr>
              <a:t>肆</a:t>
            </a:r>
          </a:p>
        </p:txBody>
      </p:sp>
      <p:sp>
        <p:nvSpPr>
          <p:cNvPr id="17" name="文本框 16"/>
          <p:cNvSpPr txBox="1"/>
          <p:nvPr/>
        </p:nvSpPr>
        <p:spPr>
          <a:xfrm>
            <a:off x="4491990" y="3154045"/>
            <a:ext cx="500380" cy="534035"/>
          </a:xfrm>
          <a:prstGeom prst="rect">
            <a:avLst/>
          </a:prstGeom>
          <a:noFill/>
          <a:ln>
            <a:solidFill>
              <a:srgbClr val="E87C81"/>
            </a:solidFill>
          </a:ln>
        </p:spPr>
        <p:txBody>
          <a:bodyPr wrap="square" rtlCol="0">
            <a:spAutoFit/>
          </a:bodyPr>
          <a:lstStyle/>
          <a:p>
            <a:pPr>
              <a:lnSpc>
                <a:spcPct val="120000"/>
              </a:lnSpc>
            </a:pPr>
            <a:r>
              <a:rPr lang="zh-CN" altLang="en-US" sz="2400">
                <a:solidFill>
                  <a:schemeClr val="tx2">
                    <a:lumMod val="50000"/>
                  </a:schemeClr>
                </a:solidFill>
                <a:effectLst/>
                <a:latin typeface="+mj-ea"/>
                <a:ea typeface="+mj-ea"/>
              </a:rPr>
              <a:t>叁</a:t>
            </a:r>
          </a:p>
        </p:txBody>
      </p:sp>
      <p:sp>
        <p:nvSpPr>
          <p:cNvPr id="18" name="文本框 17"/>
          <p:cNvSpPr txBox="1"/>
          <p:nvPr/>
        </p:nvSpPr>
        <p:spPr>
          <a:xfrm>
            <a:off x="4491990" y="4954905"/>
            <a:ext cx="500380" cy="534035"/>
          </a:xfrm>
          <a:prstGeom prst="rect">
            <a:avLst/>
          </a:prstGeom>
          <a:noFill/>
          <a:ln>
            <a:solidFill>
              <a:srgbClr val="E87C81"/>
            </a:solidFill>
          </a:ln>
        </p:spPr>
        <p:txBody>
          <a:bodyPr wrap="square" rtlCol="0">
            <a:spAutoFit/>
          </a:bodyPr>
          <a:lstStyle/>
          <a:p>
            <a:pPr>
              <a:lnSpc>
                <a:spcPct val="120000"/>
              </a:lnSpc>
            </a:pPr>
            <a:r>
              <a:rPr lang="zh-CN" altLang="en-US" sz="2400">
                <a:solidFill>
                  <a:schemeClr val="tx2">
                    <a:lumMod val="50000"/>
                  </a:schemeClr>
                </a:solidFill>
                <a:effectLst/>
                <a:latin typeface="+mj-ea"/>
                <a:ea typeface="+mj-ea"/>
              </a:rPr>
              <a:t>伍</a:t>
            </a:r>
          </a:p>
        </p:txBody>
      </p:sp>
      <p:sp>
        <p:nvSpPr>
          <p:cNvPr id="12" name="文本框 11"/>
          <p:cNvSpPr txBox="1"/>
          <p:nvPr/>
        </p:nvSpPr>
        <p:spPr>
          <a:xfrm>
            <a:off x="4492625" y="2327275"/>
            <a:ext cx="500380" cy="534035"/>
          </a:xfrm>
          <a:prstGeom prst="rect">
            <a:avLst/>
          </a:prstGeom>
          <a:noFill/>
          <a:ln>
            <a:solidFill>
              <a:srgbClr val="E87C81"/>
            </a:solidFill>
          </a:ln>
        </p:spPr>
        <p:txBody>
          <a:bodyPr wrap="square" rtlCol="0">
            <a:spAutoFit/>
          </a:bodyPr>
          <a:lstStyle/>
          <a:p>
            <a:pPr>
              <a:lnSpc>
                <a:spcPct val="120000"/>
              </a:lnSpc>
            </a:pPr>
            <a:r>
              <a:rPr lang="zh-CN" altLang="en-US" sz="2400">
                <a:solidFill>
                  <a:schemeClr val="tx2">
                    <a:lumMod val="50000"/>
                  </a:schemeClr>
                </a:solidFill>
                <a:effectLst/>
                <a:latin typeface="+mj-ea"/>
                <a:ea typeface="+mj-ea"/>
              </a:rPr>
              <a:t>贰</a:t>
            </a:r>
          </a:p>
        </p:txBody>
      </p:sp>
      <p:sp>
        <p:nvSpPr>
          <p:cNvPr id="15" name="文本框 14"/>
          <p:cNvSpPr txBox="1"/>
          <p:nvPr/>
        </p:nvSpPr>
        <p:spPr>
          <a:xfrm>
            <a:off x="5310505" y="3955415"/>
            <a:ext cx="6884670" cy="768350"/>
          </a:xfrm>
          <a:prstGeom prst="rect">
            <a:avLst/>
          </a:prstGeom>
          <a:noFill/>
        </p:spPr>
        <p:txBody>
          <a:bodyPr wrap="square" rtlCol="0">
            <a:spAutoFit/>
          </a:bodyPr>
          <a:lstStyle/>
          <a:p>
            <a:pPr>
              <a:lnSpc>
                <a:spcPct val="110000"/>
              </a:lnSpc>
            </a:pPr>
            <a:r>
              <a:rPr lang="en-US" altLang="zh-CN" sz="2000">
                <a:solidFill>
                  <a:schemeClr val="tx2">
                    <a:lumMod val="50000"/>
                  </a:schemeClr>
                </a:solidFill>
                <a:latin typeface="+mj-ea"/>
                <a:ea typeface="+mj-ea"/>
              </a:rPr>
              <a:t>Idiomatic Phrases-Idioms, Proverbs, Common Sayings, and</a:t>
            </a:r>
          </a:p>
          <a:p>
            <a:pPr>
              <a:lnSpc>
                <a:spcPct val="110000"/>
              </a:lnSpc>
            </a:pPr>
            <a:r>
              <a:rPr lang="en-US" altLang="zh-CN" sz="2000">
                <a:solidFill>
                  <a:schemeClr val="tx2">
                    <a:lumMod val="50000"/>
                  </a:schemeClr>
                </a:solidFill>
                <a:latin typeface="+mj-ea"/>
                <a:ea typeface="+mj-ea"/>
              </a:rPr>
              <a:t>Allegorical Sayings </a:t>
            </a:r>
          </a:p>
        </p:txBody>
      </p:sp>
      <p:sp>
        <p:nvSpPr>
          <p:cNvPr id="19" name="文本框 18"/>
          <p:cNvSpPr txBox="1"/>
          <p:nvPr/>
        </p:nvSpPr>
        <p:spPr>
          <a:xfrm>
            <a:off x="5310505" y="5006975"/>
            <a:ext cx="4439920" cy="429895"/>
          </a:xfrm>
          <a:prstGeom prst="rect">
            <a:avLst/>
          </a:prstGeom>
          <a:noFill/>
        </p:spPr>
        <p:txBody>
          <a:bodyPr wrap="square" rtlCol="0">
            <a:spAutoFit/>
          </a:bodyPr>
          <a:lstStyle/>
          <a:p>
            <a:pPr>
              <a:lnSpc>
                <a:spcPct val="110000"/>
              </a:lnSpc>
            </a:pPr>
            <a:r>
              <a:rPr lang="en-US" altLang="zh-CN" sz="2000">
                <a:solidFill>
                  <a:schemeClr val="tx2">
                    <a:lumMod val="50000"/>
                  </a:schemeClr>
                </a:solidFill>
                <a:latin typeface="+mj-ea"/>
                <a:ea typeface="+mj-ea"/>
              </a:rPr>
              <a:t>Language policy</a:t>
            </a:r>
          </a:p>
        </p:txBody>
      </p:sp>
      <p:sp>
        <p:nvSpPr>
          <p:cNvPr id="5" name="文本框 4"/>
          <p:cNvSpPr txBox="1"/>
          <p:nvPr/>
        </p:nvSpPr>
        <p:spPr>
          <a:xfrm>
            <a:off x="5310505" y="2292985"/>
            <a:ext cx="2899410" cy="460375"/>
          </a:xfrm>
          <a:prstGeom prst="rect">
            <a:avLst/>
          </a:prstGeom>
          <a:noFill/>
        </p:spPr>
        <p:txBody>
          <a:bodyPr wrap="square" rtlCol="0">
            <a:spAutoFit/>
          </a:bodyPr>
          <a:lstStyle/>
          <a:p>
            <a:pPr>
              <a:lnSpc>
                <a:spcPct val="120000"/>
              </a:lnSpc>
            </a:pPr>
            <a:r>
              <a:rPr lang="en-US" altLang="zh-CN" sz="2000">
                <a:solidFill>
                  <a:schemeClr val="tx2">
                    <a:lumMod val="50000"/>
                  </a:schemeClr>
                </a:solidFill>
                <a:latin typeface="+mj-ea"/>
                <a:ea typeface="+mj-ea"/>
              </a:rPr>
              <a:t>Putonghua and dialects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3"/>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4"/>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7"/>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lstStyle/>
          <a:p>
            <a:pPr>
              <a:lnSpc>
                <a:spcPct val="120000"/>
              </a:lnSpc>
            </a:pPr>
            <a:r>
              <a:rPr lang="zh-CN" altLang="en-US" sz="7200">
                <a:solidFill>
                  <a:schemeClr val="tx2">
                    <a:lumMod val="75000"/>
                  </a:schemeClr>
                </a:solidFill>
                <a:latin typeface="+mj-ea"/>
                <a:ea typeface="+mj-ea"/>
              </a:rPr>
              <a:t>壹</a:t>
            </a:r>
          </a:p>
        </p:txBody>
      </p:sp>
      <p:pic>
        <p:nvPicPr>
          <p:cNvPr id="8" name="图片 7" descr="595ba74c97250d78c49eefc44d2cfdf0"/>
          <p:cNvPicPr>
            <a:picLocks noChangeAspect="1"/>
          </p:cNvPicPr>
          <p:nvPr/>
        </p:nvPicPr>
        <p:blipFill>
          <a:blip r:embed="rId8"/>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
        <p:nvSpPr>
          <p:cNvPr id="3" name="文本框 2"/>
          <p:cNvSpPr txBox="1"/>
          <p:nvPr/>
        </p:nvSpPr>
        <p:spPr>
          <a:xfrm>
            <a:off x="5406390" y="4479290"/>
            <a:ext cx="1672590" cy="460375"/>
          </a:xfrm>
          <a:prstGeom prst="rect">
            <a:avLst/>
          </a:prstGeom>
          <a:noFill/>
        </p:spPr>
        <p:txBody>
          <a:bodyPr wrap="square" rtlCol="0">
            <a:spAutoFit/>
          </a:bodyPr>
          <a:lstStyle/>
          <a:p>
            <a:pPr>
              <a:lnSpc>
                <a:spcPct val="120000"/>
              </a:lnSpc>
            </a:pPr>
            <a:r>
              <a:rPr lang="en-US" altLang="zh-CN" sz="2000" b="1">
                <a:solidFill>
                  <a:schemeClr val="tx2">
                    <a:lumMod val="50000"/>
                  </a:schemeClr>
                </a:solidFill>
                <a:latin typeface="Times New Roman" panose="02020603050405020304" charset="0"/>
                <a:ea typeface="+mj-ea"/>
                <a:cs typeface="Times New Roman" panose="02020603050405020304" charset="0"/>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01720" y="225603"/>
            <a:ext cx="1689100" cy="46037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en-US" altLang="zh-CN" sz="2400" dirty="0">
                <a:effectLst/>
                <a:latin typeface="Times New Roman" panose="02020603050405020304" charset="0"/>
                <a:cs typeface="Times New Roman" panose="02020603050405020304" charset="0"/>
              </a:rPr>
              <a:t>Introduction</a:t>
            </a:r>
          </a:p>
        </p:txBody>
      </p:sp>
      <p:pic>
        <p:nvPicPr>
          <p:cNvPr id="21" name="图片 20"/>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5000"/>
                    </a14:imgEffect>
                  </a14:imgLayer>
                </a14:imgProps>
              </a:ext>
            </a:extLst>
          </a:blip>
          <a:srcRect l="62328"/>
          <a:stretch>
            <a:fillRect/>
          </a:stretch>
        </p:blipFill>
        <p:spPr>
          <a:xfrm>
            <a:off x="7973695" y="0"/>
            <a:ext cx="4218305" cy="6298565"/>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4"/>
          <a:stretch>
            <a:fillRect/>
          </a:stretch>
        </p:blipFill>
        <p:spPr>
          <a:xfrm>
            <a:off x="10512425" y="4261485"/>
            <a:ext cx="1983105" cy="2829560"/>
          </a:xfrm>
          <a:prstGeom prst="rect">
            <a:avLst/>
          </a:prstGeom>
        </p:spPr>
      </p:pic>
      <p:sp>
        <p:nvSpPr>
          <p:cNvPr id="4" name="文本框 3"/>
          <p:cNvSpPr txBox="1"/>
          <p:nvPr/>
        </p:nvSpPr>
        <p:spPr>
          <a:xfrm>
            <a:off x="0" y="1127760"/>
            <a:ext cx="11128375" cy="3046095"/>
          </a:xfrm>
          <a:prstGeom prst="rect">
            <a:avLst/>
          </a:prstGeom>
          <a:noFill/>
          <a:ln>
            <a:solidFill>
              <a:schemeClr val="bg1"/>
            </a:solidFill>
          </a:ln>
          <a:effectLst/>
          <a:extLst>
            <a:ext uri="{909E8E84-426E-40DD-AFC4-6F175D3DCCD1}">
              <a14:hiddenFill xmlns:a14="http://schemas.microsoft.com/office/drawing/2010/main">
                <a:solidFill>
                  <a:schemeClr val="bg1">
                    <a:alpha val="23000"/>
                  </a:schemeClr>
                </a:solidFill>
              </a14:hiddenFill>
            </a:ext>
          </a:extLst>
        </p:spPr>
        <p:txBody>
          <a:bodyPr wrap="square" rtlCol="0" anchor="t">
            <a:spAutoFit/>
          </a:bodyPr>
          <a:lstStyle/>
          <a:p>
            <a:pPr algn="just" fontAlgn="ctr">
              <a:lnSpc>
                <a:spcPct val="100000"/>
              </a:lnSpc>
            </a:pPr>
            <a:r>
              <a:rPr lang="en-US" altLang="zh-CN" sz="2400" dirty="0">
                <a:solidFill>
                  <a:schemeClr val="tx1">
                    <a:lumMod val="85000"/>
                    <a:lumOff val="15000"/>
                  </a:schemeClr>
                </a:solidFill>
                <a:uFillTx/>
                <a:latin typeface="Times New Roman" panose="02020603050405020304" charset="0"/>
                <a:ea typeface="等线 Light" panose="02010600030101010101" pitchFamily="2" charset="-122"/>
                <a:cs typeface="Times New Roman" panose="02020603050405020304" charset="0"/>
                <a:sym typeface="+mn-ea"/>
              </a:rPr>
              <a:t>    China is a very big country with a large population, multi-ethnic, and multi-lingual. Each ethnic groups may have its own lingo, or dialects and there are great differences between the dialects because of the speech impediment. For example, if people in different places use their dialects to talk, they may not be able to understand each other, and the situation may lead to embarrassment and misunderstanding. Therefore, the Chinese people communicate with each other in a common language, called Putonghua and also known as Mandarin in Western countries. Government also has implemented a strategy to promote Putonghua and to facilitate it learning with Pinyin.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3"/>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4"/>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7"/>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lstStyle/>
          <a:p>
            <a:pPr>
              <a:lnSpc>
                <a:spcPct val="120000"/>
              </a:lnSpc>
            </a:pPr>
            <a:r>
              <a:rPr lang="zh-CN" altLang="en-US" sz="7200">
                <a:solidFill>
                  <a:schemeClr val="tx2">
                    <a:lumMod val="75000"/>
                  </a:schemeClr>
                </a:solidFill>
                <a:latin typeface="+mj-ea"/>
                <a:ea typeface="+mj-ea"/>
              </a:rPr>
              <a:t>贰</a:t>
            </a:r>
          </a:p>
        </p:txBody>
      </p:sp>
      <p:pic>
        <p:nvPicPr>
          <p:cNvPr id="8" name="图片 7" descr="595ba74c97250d78c49eefc44d2cfdf0"/>
          <p:cNvPicPr>
            <a:picLocks noChangeAspect="1"/>
          </p:cNvPicPr>
          <p:nvPr/>
        </p:nvPicPr>
        <p:blipFill>
          <a:blip r:embed="rId8"/>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
        <p:nvSpPr>
          <p:cNvPr id="9" name="文本框 8"/>
          <p:cNvSpPr txBox="1"/>
          <p:nvPr/>
        </p:nvSpPr>
        <p:spPr>
          <a:xfrm>
            <a:off x="3906520" y="4479290"/>
            <a:ext cx="4439920" cy="429895"/>
          </a:xfrm>
          <a:prstGeom prst="rect">
            <a:avLst/>
          </a:prstGeom>
          <a:noFill/>
        </p:spPr>
        <p:txBody>
          <a:bodyPr wrap="square" rtlCol="0">
            <a:spAutoFit/>
          </a:bodyPr>
          <a:lstStyle/>
          <a:p>
            <a:pPr algn="ct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Putonghua and dialects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5000"/>
                    </a14:imgEffect>
                  </a14:imgLayer>
                </a14:imgProps>
              </a:ext>
            </a:extLst>
          </a:blip>
          <a:srcRect l="62328"/>
          <a:stretch>
            <a:fillRect/>
          </a:stretch>
        </p:blipFill>
        <p:spPr>
          <a:xfrm>
            <a:off x="759913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4"/>
          <a:stretch>
            <a:fillRect/>
          </a:stretch>
        </p:blipFill>
        <p:spPr>
          <a:xfrm>
            <a:off x="9017635" y="3804285"/>
            <a:ext cx="2502535" cy="3569970"/>
          </a:xfrm>
          <a:prstGeom prst="rect">
            <a:avLst/>
          </a:prstGeom>
        </p:spPr>
      </p:pic>
      <p:pic>
        <p:nvPicPr>
          <p:cNvPr id="14" name="图片 13" descr="c4ff04649b004943c0fa4fa0f5d64d67"/>
          <p:cNvPicPr>
            <a:picLocks noChangeAspect="1"/>
          </p:cNvPicPr>
          <p:nvPr/>
        </p:nvPicPr>
        <p:blipFill>
          <a:blip r:embed="rId5"/>
          <a:stretch>
            <a:fillRect/>
          </a:stretch>
        </p:blipFill>
        <p:spPr>
          <a:xfrm>
            <a:off x="5563235" y="603885"/>
            <a:ext cx="1775460" cy="1823085"/>
          </a:xfrm>
          <a:prstGeom prst="rect">
            <a:avLst/>
          </a:prstGeom>
          <a:effectLst>
            <a:innerShdw blurRad="114300">
              <a:schemeClr val="accent6">
                <a:lumMod val="20000"/>
                <a:lumOff val="80000"/>
              </a:schemeClr>
            </a:innerShdw>
          </a:effectLst>
        </p:spPr>
      </p:pic>
      <p:sp>
        <p:nvSpPr>
          <p:cNvPr id="3" name="文本框 2"/>
          <p:cNvSpPr txBox="1"/>
          <p:nvPr/>
        </p:nvSpPr>
        <p:spPr>
          <a:xfrm>
            <a:off x="576580" y="1243965"/>
            <a:ext cx="8441690" cy="3784600"/>
          </a:xfrm>
          <a:prstGeom prst="rect">
            <a:avLst/>
          </a:prstGeom>
          <a:noFill/>
        </p:spPr>
        <p:txBody>
          <a:bodyPr wrap="square" rtlCol="0">
            <a:spAutoFit/>
          </a:bodyPr>
          <a:lstStyle/>
          <a:p>
            <a:pPr algn="just">
              <a:lnSpc>
                <a:spcPct val="120000"/>
              </a:lnSpc>
            </a:pPr>
            <a:r>
              <a:rPr lang="en-US" altLang="zh-CN" sz="2000" b="1">
                <a:solidFill>
                  <a:schemeClr val="tx2">
                    <a:lumMod val="50000"/>
                  </a:schemeClr>
                </a:solidFill>
                <a:latin typeface="Times New Roman" panose="02020603050405020304" charset="0"/>
                <a:ea typeface="+mj-ea"/>
                <a:cs typeface="Times New Roman" panose="02020603050405020304" charset="0"/>
              </a:rPr>
              <a:t>Differences between Putonghua and dialects</a:t>
            </a:r>
            <a:endParaRPr lang="zh-CN" altLang="en-US" sz="2000" b="1">
              <a:solidFill>
                <a:schemeClr val="tx2">
                  <a:lumMod val="50000"/>
                </a:schemeClr>
              </a:solidFill>
              <a:latin typeface="Times New Roman" panose="02020603050405020304" charset="0"/>
              <a:ea typeface="+mj-ea"/>
              <a:cs typeface="Times New Roman" panose="02020603050405020304" charset="0"/>
            </a:endParaRPr>
          </a:p>
          <a:p>
            <a:pPr algn="just">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 </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Putonghua is the national language of China, and Chinese is the most</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widely spoken language in the world. More than one billion of the</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world's populations are Chinese speakers. The Chinese population is</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already one fifth of the population of the world and is rapidly</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expanding its presence everywhere and influence many people around</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the world. </a:t>
            </a:r>
          </a:p>
          <a:p>
            <a:pPr algn="just">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 </a:t>
            </a:r>
            <a:r>
              <a:rPr lang="en-US" altLang="zh-CN" sz="2000">
                <a:solidFill>
                  <a:schemeClr val="tx2">
                    <a:lumMod val="50000"/>
                  </a:schemeClr>
                </a:solidFill>
                <a:latin typeface="Times New Roman" panose="02020603050405020304" charset="0"/>
                <a:ea typeface="+mj-ea"/>
                <a:cs typeface="Times New Roman" panose="02020603050405020304" charset="0"/>
              </a:rPr>
              <a:t>      While </a:t>
            </a:r>
            <a:r>
              <a:rPr lang="zh-CN" altLang="en-US" sz="2000">
                <a:solidFill>
                  <a:schemeClr val="tx2">
                    <a:lumMod val="50000"/>
                  </a:schemeClr>
                </a:solidFill>
                <a:latin typeface="Times New Roman" panose="02020603050405020304" charset="0"/>
                <a:ea typeface="+mj-ea"/>
                <a:cs typeface="Times New Roman" panose="02020603050405020304" charset="0"/>
              </a:rPr>
              <a:t>Chinese dialects are usually divided into</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seven groups: northern dialect</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Wu dialect,</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Hunan dialect, Jiangxi</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dialect, Hakka dialect, and Cantonese dialect and Fujian dialect</a:t>
            </a:r>
            <a:r>
              <a:rPr lang="en-US" altLang="zh-CN" sz="2000">
                <a:solidFill>
                  <a:schemeClr val="tx2">
                    <a:lumMod val="50000"/>
                  </a:schemeClr>
                </a:solidFill>
                <a:latin typeface="Times New Roman" panose="02020603050405020304" charset="0"/>
                <a:ea typeface="+mj-ea"/>
                <a:cs typeface="Times New Roman" panose="02020603050405020304" charset="0"/>
              </a:rPr>
              <a:t>,with </a:t>
            </a:r>
            <a:r>
              <a:rPr lang="zh-CN" altLang="en-US" sz="2000">
                <a:solidFill>
                  <a:schemeClr val="tx2">
                    <a:lumMod val="50000"/>
                  </a:schemeClr>
                </a:solidFill>
                <a:latin typeface="Times New Roman" panose="02020603050405020304" charset="0"/>
                <a:ea typeface="+mj-ea"/>
                <a:cs typeface="Times New Roman" panose="02020603050405020304" charset="0"/>
              </a:rPr>
              <a:t>the northern dialect sounds more like Putonghua than other dialects. </a:t>
            </a:r>
            <a:r>
              <a:rPr lang="en-US" altLang="zh-CN" sz="2000">
                <a:solidFill>
                  <a:schemeClr val="tx2">
                    <a:lumMod val="50000"/>
                  </a:schemeClr>
                </a:solidFill>
                <a:latin typeface="Times New Roman" panose="02020603050405020304" charset="0"/>
                <a:ea typeface="+mj-ea"/>
                <a:cs typeface="Times New Roman" panose="02020603050405020304" charset="0"/>
              </a:rPr>
              <a:t>        </a:t>
            </a:r>
          </a:p>
        </p:txBody>
      </p:sp>
      <p:sp>
        <p:nvSpPr>
          <p:cNvPr id="15" name="文本框 14"/>
          <p:cNvSpPr txBox="1"/>
          <p:nvPr/>
        </p:nvSpPr>
        <p:spPr>
          <a:xfrm>
            <a:off x="576580" y="242570"/>
            <a:ext cx="6884670" cy="429895"/>
          </a:xfrm>
          <a:prstGeom prst="rect">
            <a:avLst/>
          </a:prstGeom>
          <a:noFill/>
        </p:spPr>
        <p:txBody>
          <a:bodyPr wrap="square" rtlCol="0">
            <a:spAutoFit/>
          </a:bodyPr>
          <a:lstStyle/>
          <a:p>
            <a:pPr algn="l">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Putonghua and dialects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5000"/>
                    </a14:imgEffect>
                  </a14:imgLayer>
                </a14:imgProps>
              </a:ext>
            </a:extLst>
          </a:blip>
          <a:srcRect l="62328"/>
          <a:stretch>
            <a:fillRect/>
          </a:stretch>
        </p:blipFill>
        <p:spPr>
          <a:xfrm>
            <a:off x="759913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4"/>
          <a:stretch>
            <a:fillRect/>
          </a:stretch>
        </p:blipFill>
        <p:spPr>
          <a:xfrm>
            <a:off x="9017635" y="3804285"/>
            <a:ext cx="2502535" cy="3569970"/>
          </a:xfrm>
          <a:prstGeom prst="rect">
            <a:avLst/>
          </a:prstGeom>
        </p:spPr>
      </p:pic>
      <p:pic>
        <p:nvPicPr>
          <p:cNvPr id="14" name="图片 13" descr="c4ff04649b004943c0fa4fa0f5d64d67"/>
          <p:cNvPicPr>
            <a:picLocks noChangeAspect="1"/>
          </p:cNvPicPr>
          <p:nvPr/>
        </p:nvPicPr>
        <p:blipFill>
          <a:blip r:embed="rId5"/>
          <a:stretch>
            <a:fillRect/>
          </a:stretch>
        </p:blipFill>
        <p:spPr>
          <a:xfrm>
            <a:off x="5563235" y="603885"/>
            <a:ext cx="1775460" cy="1823085"/>
          </a:xfrm>
          <a:prstGeom prst="rect">
            <a:avLst/>
          </a:prstGeom>
          <a:effectLst>
            <a:innerShdw blurRad="114300">
              <a:schemeClr val="accent6">
                <a:lumMod val="20000"/>
                <a:lumOff val="80000"/>
              </a:schemeClr>
            </a:innerShdw>
          </a:effectLst>
        </p:spPr>
      </p:pic>
      <p:sp>
        <p:nvSpPr>
          <p:cNvPr id="3" name="文本框 2"/>
          <p:cNvSpPr txBox="1"/>
          <p:nvPr/>
        </p:nvSpPr>
        <p:spPr>
          <a:xfrm>
            <a:off x="576580" y="1010920"/>
            <a:ext cx="8441690" cy="3784600"/>
          </a:xfrm>
          <a:prstGeom prst="rect">
            <a:avLst/>
          </a:prstGeom>
          <a:noFill/>
        </p:spPr>
        <p:txBody>
          <a:bodyPr wrap="square" rtlCol="0">
            <a:spAutoFit/>
          </a:bodyPr>
          <a:lstStyle/>
          <a:p>
            <a:pPr algn="just">
              <a:lnSpc>
                <a:spcPct val="120000"/>
              </a:lnSpc>
            </a:pPr>
            <a:r>
              <a:rPr lang="zh-CN" altLang="en-US" sz="2000">
                <a:solidFill>
                  <a:schemeClr val="tx2">
                    <a:lumMod val="50000"/>
                  </a:schemeClr>
                </a:solidFill>
                <a:latin typeface="+mj-ea"/>
                <a:ea typeface="+mj-ea"/>
              </a:rPr>
              <a:t>　</a:t>
            </a:r>
            <a:r>
              <a:rPr lang="zh-CN" altLang="en-US" sz="2000" b="1">
                <a:solidFill>
                  <a:schemeClr val="tx2">
                    <a:lumMod val="50000"/>
                  </a:schemeClr>
                </a:solidFill>
                <a:latin typeface="+mj-ea"/>
                <a:ea typeface="+mj-ea"/>
              </a:rPr>
              <a:t>　</a:t>
            </a:r>
            <a:r>
              <a:rPr lang="en-US" altLang="zh-CN" sz="2000" b="1">
                <a:solidFill>
                  <a:schemeClr val="tx2">
                    <a:lumMod val="50000"/>
                  </a:schemeClr>
                </a:solidFill>
                <a:latin typeface="Times New Roman" panose="02020603050405020304" charset="0"/>
                <a:ea typeface="+mj-ea"/>
                <a:cs typeface="Times New Roman" panose="02020603050405020304" charset="0"/>
              </a:rPr>
              <a:t>Why do we need to speak Putonghua?</a:t>
            </a:r>
            <a:r>
              <a:rPr lang="en-US" altLang="zh-CN" sz="2000">
                <a:solidFill>
                  <a:schemeClr val="tx2">
                    <a:lumMod val="50000"/>
                  </a:schemeClr>
                </a:solidFill>
                <a:latin typeface="Times New Roman" panose="02020603050405020304" charset="0"/>
                <a:ea typeface="+mj-ea"/>
                <a:cs typeface="Times New Roman" panose="02020603050405020304" charset="0"/>
              </a:rPr>
              <a:t>    </a:t>
            </a:r>
          </a:p>
          <a:p>
            <a:pPr algn="just">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  </a:t>
            </a:r>
          </a:p>
          <a:p>
            <a:pPr algn="just">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        The dialects in China differ greatly. Speaking Putonghua allows the Chinese people to communicate better with each other and promote the development of economy and culture everywhere.      </a:t>
            </a:r>
          </a:p>
          <a:p>
            <a:pPr algn="just">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        Only by learning Putonghua can you communicate with people from all parts of China and event with Chinese-speaking people all over the world. While striving to promote Putonghua among the people of the whole country, China also pays special attention to the protection of dialects, which should not be lost after learning Putonghua.</a:t>
            </a:r>
          </a:p>
        </p:txBody>
      </p:sp>
      <p:sp>
        <p:nvSpPr>
          <p:cNvPr id="15" name="文本框 14"/>
          <p:cNvSpPr txBox="1"/>
          <p:nvPr/>
        </p:nvSpPr>
        <p:spPr>
          <a:xfrm>
            <a:off x="576580" y="242570"/>
            <a:ext cx="6884670" cy="429895"/>
          </a:xfrm>
          <a:prstGeom prst="rect">
            <a:avLst/>
          </a:prstGeom>
          <a:noFill/>
        </p:spPr>
        <p:txBody>
          <a:bodyPr wrap="square" rtlCol="0">
            <a:spAutoFit/>
          </a:bodyPr>
          <a:lstStyle/>
          <a:p>
            <a:pPr algn="l">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Putonghua and dialects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3"/>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4"/>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7"/>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lstStyle/>
          <a:p>
            <a:pPr>
              <a:lnSpc>
                <a:spcPct val="120000"/>
              </a:lnSpc>
            </a:pPr>
            <a:r>
              <a:rPr lang="zh-CN" altLang="en-US" sz="7200">
                <a:solidFill>
                  <a:schemeClr val="tx2">
                    <a:lumMod val="75000"/>
                  </a:schemeClr>
                </a:solidFill>
                <a:latin typeface="+mj-ea"/>
                <a:ea typeface="+mj-ea"/>
              </a:rPr>
              <a:t>叁</a:t>
            </a:r>
          </a:p>
        </p:txBody>
      </p:sp>
      <p:pic>
        <p:nvPicPr>
          <p:cNvPr id="8" name="图片 7" descr="595ba74c97250d78c49eefc44d2cfdf0"/>
          <p:cNvPicPr>
            <a:picLocks noChangeAspect="1"/>
          </p:cNvPicPr>
          <p:nvPr/>
        </p:nvPicPr>
        <p:blipFill>
          <a:blip r:embed="rId8"/>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
        <p:nvSpPr>
          <p:cNvPr id="9" name="文本框 8"/>
          <p:cNvSpPr txBox="1"/>
          <p:nvPr/>
        </p:nvSpPr>
        <p:spPr>
          <a:xfrm>
            <a:off x="3906520" y="4479290"/>
            <a:ext cx="4439920" cy="429895"/>
          </a:xfrm>
          <a:prstGeom prst="rect">
            <a:avLst/>
          </a:prstGeom>
          <a:noFill/>
        </p:spPr>
        <p:txBody>
          <a:bodyPr wrap="square" rtlCol="0">
            <a:spAutoFit/>
          </a:bodyPr>
          <a:lstStyle/>
          <a:p>
            <a:pP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Ancient Chinese and Modern Chinese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546735" y="1520825"/>
            <a:ext cx="8345805" cy="3046095"/>
          </a:xfrm>
          <a:prstGeom prst="rect">
            <a:avLst/>
          </a:prstGeom>
          <a:noFill/>
        </p:spPr>
        <p:txBody>
          <a:bodyPr wrap="square" rtlCol="0">
            <a:spAutoFit/>
          </a:bodyPr>
          <a:lstStyle/>
          <a:p>
            <a:pPr algn="just">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 </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Ancient Chinese and</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written Chinese characters are not exactly the same as they are now.</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When we visit Chinese historical sites, we often see couplets, poems,</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and inscriptions. Most of them are written in classical Chinese and</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traditional Chinese characters. Classical Chinese is a written language</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formed on the basis of the spoken language in the pre-Qin period.</a:t>
            </a:r>
            <a:r>
              <a:rPr lang="en-US" altLang="zh-CN" sz="2000">
                <a:solidFill>
                  <a:schemeClr val="tx2">
                    <a:lumMod val="50000"/>
                  </a:schemeClr>
                </a:solidFill>
                <a:latin typeface="Times New Roman" panose="02020603050405020304" charset="0"/>
                <a:ea typeface="+mj-ea"/>
                <a:cs typeface="Times New Roman" panose="02020603050405020304" charset="0"/>
              </a:rPr>
              <a:t> The May Fourth Movement is considered as divide between Ancient Chinese and Modern Chinese. Compared with ancient Chinese, modern Chinese absorbs a lot Western grammar and has added many disyllabic words.</a:t>
            </a:r>
          </a:p>
        </p:txBody>
      </p:sp>
      <p:sp>
        <p:nvSpPr>
          <p:cNvPr id="11" name="文本框 10"/>
          <p:cNvSpPr txBox="1"/>
          <p:nvPr/>
        </p:nvSpPr>
        <p:spPr>
          <a:xfrm>
            <a:off x="546735" y="225425"/>
            <a:ext cx="4439920" cy="429895"/>
          </a:xfrm>
          <a:prstGeom prst="rect">
            <a:avLst/>
          </a:prstGeom>
          <a:noFill/>
        </p:spPr>
        <p:txBody>
          <a:bodyPr wrap="square" rtlCol="0">
            <a:spAutoFit/>
          </a:bodyPr>
          <a:lstStyle/>
          <a:p>
            <a:pPr>
              <a:lnSpc>
                <a:spcPct val="110000"/>
              </a:lnSpc>
            </a:pPr>
            <a:r>
              <a:rPr lang="en-US" altLang="zh-CN" sz="2000" b="1">
                <a:solidFill>
                  <a:schemeClr val="tx2">
                    <a:lumMod val="50000"/>
                  </a:schemeClr>
                </a:solidFill>
                <a:latin typeface="Times New Roman" panose="02020603050405020304" charset="0"/>
                <a:ea typeface="+mj-ea"/>
                <a:cs typeface="Times New Roman" panose="02020603050405020304" charset="0"/>
              </a:rPr>
              <a:t>Ancient Chinese and Modern Chinese</a:t>
            </a:r>
          </a:p>
        </p:txBody>
      </p:sp>
      <p:pic>
        <p:nvPicPr>
          <p:cNvPr id="102" name="图片 101"/>
          <p:cNvPicPr/>
          <p:nvPr/>
        </p:nvPicPr>
        <p:blipFill>
          <a:blip r:embed="rId4"/>
          <a:stretch>
            <a:fillRect/>
          </a:stretch>
        </p:blipFill>
        <p:spPr>
          <a:xfrm>
            <a:off x="8831580" y="0"/>
            <a:ext cx="3360420" cy="3400425"/>
          </a:xfrm>
          <a:prstGeom prst="rect">
            <a:avLst/>
          </a:prstGeom>
          <a:noFill/>
          <a:ln w="9525">
            <a:noFill/>
          </a:ln>
        </p:spPr>
      </p:pic>
      <p:pic>
        <p:nvPicPr>
          <p:cNvPr id="103" name="图片 102"/>
          <p:cNvPicPr/>
          <p:nvPr/>
        </p:nvPicPr>
        <p:blipFill>
          <a:blip r:embed="rId5"/>
          <a:stretch>
            <a:fillRect/>
          </a:stretch>
        </p:blipFill>
        <p:spPr>
          <a:xfrm>
            <a:off x="3781425" y="4566920"/>
            <a:ext cx="8410575" cy="2391410"/>
          </a:xfrm>
          <a:prstGeom prst="rect">
            <a:avLst/>
          </a:prstGeom>
          <a:noFill/>
          <a:ln w="9525">
            <a:noFill/>
          </a:ln>
        </p:spPr>
      </p:pic>
      <p:sp>
        <p:nvSpPr>
          <p:cNvPr id="3" name="文本框 2"/>
          <p:cNvSpPr txBox="1"/>
          <p:nvPr/>
        </p:nvSpPr>
        <p:spPr>
          <a:xfrm>
            <a:off x="546735" y="1060450"/>
            <a:ext cx="7025005" cy="460375"/>
          </a:xfrm>
          <a:prstGeom prst="rect">
            <a:avLst/>
          </a:prstGeom>
          <a:noFill/>
        </p:spPr>
        <p:txBody>
          <a:bodyPr wrap="square" rtlCol="0">
            <a:spAutoFit/>
          </a:bodyPr>
          <a:lstStyle/>
          <a:p>
            <a:pPr>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Differences between  Ancient Chinese and Modern Chinese</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lang="zh-CN" altLang="en-US" sz="2000">
            <a:solidFill>
              <a:schemeClr val="tx2">
                <a:lumMod val="50000"/>
              </a:schemeClr>
            </a:solidFill>
            <a:latin typeface="+mj-ea"/>
            <a:ea typeface="+mj-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950</Words>
  <Application>Microsoft Office PowerPoint</Application>
  <PresentationFormat>宽屏</PresentationFormat>
  <Paragraphs>55</Paragraphs>
  <Slides>15</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Times New Roman</vt:lpstr>
      <vt:lpstr>等线 Light</vt:lpstr>
      <vt:lpstr>等线</vt:lpstr>
      <vt:lpstr>钟齐段宁行书</vt:lpstr>
      <vt:lpstr>宋体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Examples</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PPTS</cp:keywords>
  <dc:description>PPTS</dc:description>
  <cp:lastModifiedBy>旻丰 张</cp:lastModifiedBy>
  <cp:revision>178</cp:revision>
  <dcterms:created xsi:type="dcterms:W3CDTF">2016-03-27T01:53:00Z</dcterms:created>
  <dcterms:modified xsi:type="dcterms:W3CDTF">2022-03-11T05:14:07Z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v1.0_mb_8xwQ/ChtqmE444ZanULF7Q==</vt:lpwstr>
  </property>
  <property fmtid="{D5CDD505-2E9C-101B-9397-08002B2CF9AE}" pid="4" name="ICV">
    <vt:lpwstr>7E884311A926446FB4D67CA41D5B246B</vt:lpwstr>
  </property>
</Properties>
</file>