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</p:sldMasterIdLst>
  <p:sldIdLst>
    <p:sldId id="256" r:id="rId6"/>
    <p:sldId id="265" r:id="rId7"/>
    <p:sldId id="257" r:id="rId8"/>
    <p:sldId id="258" r:id="rId9"/>
    <p:sldId id="277" r:id="rId10"/>
    <p:sldId id="276" r:id="rId11"/>
    <p:sldId id="262" r:id="rId12"/>
    <p:sldId id="259" r:id="rId13"/>
    <p:sldId id="260" r:id="rId14"/>
    <p:sldId id="261" r:id="rId15"/>
    <p:sldId id="267" r:id="rId16"/>
    <p:sldId id="264" r:id="rId17"/>
    <p:sldId id="263" r:id="rId18"/>
    <p:sldId id="269" r:id="rId19"/>
    <p:sldId id="268" r:id="rId20"/>
  </p:sldIdLst>
  <p:sldSz cx="12192000" cy="6858000"/>
  <p:notesSz cx="6858000" cy="9144000"/>
  <p:embeddedFontLst>
    <p:embeddedFont>
      <p:font typeface="Source Han Sans CN Bold" panose="020B0800000000000000" charset="-122"/>
      <p:bold r:id="rId24"/>
    </p:embeddedFont>
    <p:embeddedFont>
      <p:font typeface="Source Han Sans" panose="020B0400000000000000" charset="-122"/>
      <p:regular r:id="rId25"/>
    </p:embeddedFont>
    <p:embeddedFont>
      <p:font typeface="OPPOSans H" panose="00020600040101010101" charset="-122"/>
      <p:regular r:id="rId26"/>
    </p:embeddedFont>
    <p:embeddedFont>
      <p:font typeface="OPPOSans B" panose="00020600040101010101" charset="-122"/>
      <p:regular r:id="rId27"/>
    </p:embeddedFont>
    <p:embeddedFont>
      <p:font typeface="OPPOSans R" panose="00020600040101010101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等线" panose="02010600030101010101" charset="-122"/>
      <p:regular r:id="rId3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6615" r="1571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638175" y="1840865"/>
            <a:ext cx="6762115" cy="1817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Chinese </a:t>
            </a: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Popular </a:t>
            </a: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Memes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4361910"/>
            <a:ext cx="4432852" cy="1055078"/>
          </a:xfrm>
          <a:prstGeom prst="rect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38132" y="4756304"/>
            <a:ext cx="45719" cy="32686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284449" y="4756304"/>
            <a:ext cx="45719" cy="326865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897343" y="4245169"/>
            <a:ext cx="735196" cy="73519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031670" y="4382176"/>
            <a:ext cx="464820" cy="46482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0" name="标题 1"/>
          <p:cNvCxnSpPr/>
          <p:nvPr/>
        </p:nvCxnSpPr>
        <p:spPr>
          <a:xfrm>
            <a:off x="4146909" y="4612288"/>
            <a:ext cx="225154" cy="0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1" name="标题 1"/>
          <p:cNvCxnSpPr/>
          <p:nvPr/>
        </p:nvCxnSpPr>
        <p:spPr>
          <a:xfrm flipV="1">
            <a:off x="4293949" y="4612288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2" name="标题 1"/>
          <p:cNvCxnSpPr/>
          <p:nvPr/>
        </p:nvCxnSpPr>
        <p:spPr>
          <a:xfrm>
            <a:off x="4293949" y="4502009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3" name="标题 1"/>
          <p:cNvSpPr txBox="1"/>
          <p:nvPr/>
        </p:nvSpPr>
        <p:spPr>
          <a:xfrm flipH="1">
            <a:off x="638132" y="3906058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270973" y="0"/>
            <a:ext cx="662609" cy="6858000"/>
          </a:xfrm>
          <a:prstGeom prst="rect">
            <a:avLst/>
          </a:prstGeom>
          <a:gradFill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1529391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134060" y="0"/>
            <a:ext cx="662609" cy="6858000"/>
          </a:xfrm>
          <a:prstGeom prst="rect">
            <a:avLst/>
          </a:prstGeom>
          <a:gradFill>
            <a:gsLst>
              <a:gs pos="0">
                <a:schemeClr val="accent2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376452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603422" y="4779357"/>
            <a:ext cx="681027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Sean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04071" y="4779357"/>
            <a:ext cx="8993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414860" y="4788777"/>
            <a:ext cx="679552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098599" y="4788777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2025.5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68400" y="3949806"/>
            <a:ext cx="4686300" cy="381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标题 1"/>
          <p:cNvCxnSpPr/>
          <p:nvPr>
            <p:custDataLst>
              <p:tags r:id="rId1"/>
            </p:custDataLst>
          </p:nvPr>
        </p:nvCxnSpPr>
        <p:spPr>
          <a:xfrm rot="18600000" flipV="1">
            <a:off x="5851109" y="3086374"/>
            <a:ext cx="599097" cy="599097"/>
          </a:xfrm>
          <a:prstGeom prst="line">
            <a:avLst/>
          </a:prstGeom>
          <a:noFill/>
          <a:ln w="25400" cap="sq">
            <a:solidFill>
              <a:schemeClr val="tx1">
                <a:lumMod val="50000"/>
                <a:lumOff val="50000"/>
                <a:alpha val="20000"/>
              </a:schemeClr>
            </a:solidFill>
            <a:miter/>
          </a:ln>
        </p:spPr>
      </p:cxn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400479" y="3883371"/>
            <a:ext cx="4499768" cy="17480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• Social-Anxiety Smile (</a:t>
            </a:r>
            <a:r>
              <a:rPr kumimoji="1" lang="zh-CN" altLang="en-US"/>
              <a:t>社恐式微笑</a:t>
            </a:r>
            <a:r>
              <a:rPr kumimoji="1" lang="en-US" altLang="zh-CN"/>
              <a:t>)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• Viral GIFs</a:t>
            </a:r>
            <a:r>
              <a:rPr kumimoji="1" lang="zh-CN" altLang="en-US"/>
              <a:t>：</a:t>
            </a:r>
            <a:r>
              <a:rPr kumimoji="1" lang="en-US" altLang="zh-CN"/>
              <a:t>Huawei’s ‘Always Leading</a:t>
            </a:r>
            <a:r>
              <a:rPr kumimoji="1" lang="zh-CN" altLang="en-US"/>
              <a:t>（遥遥领先）</a:t>
            </a:r>
            <a:endParaRPr kumimoji="1" lang="zh-CN" altLang="en-US"/>
          </a:p>
        </p:txBody>
      </p:sp>
      <p:cxnSp>
        <p:nvCxnSpPr>
          <p:cNvPr id="5" name="标题 1"/>
          <p:cNvCxnSpPr/>
          <p:nvPr>
            <p:custDataLst>
              <p:tags r:id="rId3"/>
            </p:custDataLst>
          </p:nvPr>
        </p:nvCxnSpPr>
        <p:spPr>
          <a:xfrm>
            <a:off x="1485062" y="3683066"/>
            <a:ext cx="4389785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6433358" y="1197255"/>
            <a:ext cx="4499768" cy="17480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/>
              <a:t>•	Social-Anxiety Smile (</a:t>
            </a:r>
            <a:r>
              <a:rPr kumimoji="1" lang="zh-CN" altLang="en-US" sz="1600"/>
              <a:t>社恐式微笑</a:t>
            </a:r>
            <a:r>
              <a:rPr kumimoji="1" lang="en-US" altLang="zh-CN" sz="1600"/>
              <a:t>): A set of stickers showing cringe-worthy, forced smiles—perfect for reacting to awkward group chats.</a:t>
            </a:r>
            <a:endParaRPr kumimoji="1" lang="en-US" altLang="zh-CN" sz="1600"/>
          </a:p>
          <a:p>
            <a:pPr algn="l">
              <a:lnSpc>
                <a:spcPct val="150000"/>
              </a:lnSpc>
            </a:pPr>
            <a:r>
              <a:rPr kumimoji="1" lang="en-US" altLang="zh-CN" sz="1600"/>
              <a:t>•	Viral GIFs: From the “Huawei: Always Leading” animation to the global “Drake Hotline Bling” pose, these GIFs illustrate how quickly a single image can become a shared shorthand across chat platforms.</a:t>
            </a:r>
            <a:endParaRPr kumimoji="1" lang="en-US" altLang="zh-CN" sz="1600"/>
          </a:p>
          <a:p>
            <a:pPr algn="l">
              <a:lnSpc>
                <a:spcPct val="150000"/>
              </a:lnSpc>
            </a:pPr>
            <a:endParaRPr kumimoji="1" lang="en-US" altLang="zh-CN" sz="1600"/>
          </a:p>
        </p:txBody>
      </p:sp>
      <p:cxnSp>
        <p:nvCxnSpPr>
          <p:cNvPr id="7" name="标题 1"/>
          <p:cNvCxnSpPr/>
          <p:nvPr>
            <p:custDataLst>
              <p:tags r:id="rId5"/>
            </p:custDataLst>
          </p:nvPr>
        </p:nvCxnSpPr>
        <p:spPr>
          <a:xfrm>
            <a:off x="6456346" y="836930"/>
            <a:ext cx="4389785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1435100" y="1544125"/>
            <a:ext cx="9497429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  <a:sym typeface="+mn-ea"/>
              </a:rPr>
              <a:t>Examples: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33251" y="1486037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ahLst/>
            <a:cxnLst/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15759" y="13983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Visual-Emoji Memes</a:t>
            </a:r>
            <a:endParaRPr kumimoji="1" lang="en-US" altLang="zh-CN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6615" r="15715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5664273" y="2106238"/>
            <a:ext cx="5906101" cy="182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Social-Psychological Analysis</a:t>
            </a:r>
            <a:endParaRPr kumimoji="1" lang="en-US" altLang="zh-CN" sz="4800">
              <a:ln w="12700">
                <a:noFill/>
              </a:ln>
              <a:solidFill>
                <a:srgbClr val="FF6A0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8229600" y="4434372"/>
            <a:ext cx="3962400" cy="1055078"/>
          </a:xfrm>
          <a:prstGeom prst="rect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8047152" y="4317631"/>
            <a:ext cx="735196" cy="73519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8183201" y="4454638"/>
            <a:ext cx="464820" cy="46482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 flipH="1">
            <a:off x="8307628" y="4684750"/>
            <a:ext cx="225154" cy="0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9" name="标题 1"/>
          <p:cNvCxnSpPr/>
          <p:nvPr/>
        </p:nvCxnSpPr>
        <p:spPr>
          <a:xfrm flipH="1" flipV="1">
            <a:off x="8298439" y="4684750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0" name="标题 1"/>
          <p:cNvCxnSpPr/>
          <p:nvPr/>
        </p:nvCxnSpPr>
        <p:spPr>
          <a:xfrm flipH="1">
            <a:off x="8298439" y="4574471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1" name="标题 1"/>
          <p:cNvSpPr txBox="1"/>
          <p:nvPr/>
        </p:nvSpPr>
        <p:spPr>
          <a:xfrm>
            <a:off x="11181570" y="3933876"/>
            <a:ext cx="372298" cy="125596"/>
          </a:xfrm>
          <a:custGeom>
            <a:avLst/>
            <a:gdLst>
              <a:gd name="connsiteX0" fmla="*/ 279764 w 372298"/>
              <a:gd name="connsiteY0" fmla="*/ 0 h 125596"/>
              <a:gd name="connsiteX1" fmla="*/ 372298 w 372298"/>
              <a:gd name="connsiteY1" fmla="*/ 0 h 125596"/>
              <a:gd name="connsiteX2" fmla="*/ 349164 w 372298"/>
              <a:gd name="connsiteY2" fmla="*/ 125596 h 125596"/>
              <a:gd name="connsiteX3" fmla="*/ 256630 w 372298"/>
              <a:gd name="connsiteY3" fmla="*/ 125596 h 125596"/>
              <a:gd name="connsiteX4" fmla="*/ 151449 w 372298"/>
              <a:gd name="connsiteY4" fmla="*/ 0 h 125596"/>
              <a:gd name="connsiteX5" fmla="*/ 243983 w 372298"/>
              <a:gd name="connsiteY5" fmla="*/ 0 h 125596"/>
              <a:gd name="connsiteX6" fmla="*/ 220849 w 372298"/>
              <a:gd name="connsiteY6" fmla="*/ 125596 h 125596"/>
              <a:gd name="connsiteX7" fmla="*/ 128315 w 372298"/>
              <a:gd name="connsiteY7" fmla="*/ 125596 h 125596"/>
              <a:gd name="connsiteX8" fmla="*/ 23134 w 372298"/>
              <a:gd name="connsiteY8" fmla="*/ 0 h 125596"/>
              <a:gd name="connsiteX9" fmla="*/ 115668 w 372298"/>
              <a:gd name="connsiteY9" fmla="*/ 0 h 125596"/>
              <a:gd name="connsiteX10" fmla="*/ 92534 w 372298"/>
              <a:gd name="connsiteY10" fmla="*/ 125596 h 125596"/>
              <a:gd name="connsiteX11" fmla="*/ 0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279764" y="0"/>
                </a:moveTo>
                <a:lnTo>
                  <a:pt x="372298" y="0"/>
                </a:lnTo>
                <a:lnTo>
                  <a:pt x="349164" y="125596"/>
                </a:lnTo>
                <a:lnTo>
                  <a:pt x="256630" y="125596"/>
                </a:lnTo>
                <a:close/>
                <a:moveTo>
                  <a:pt x="151449" y="0"/>
                </a:moveTo>
                <a:lnTo>
                  <a:pt x="243983" y="0"/>
                </a:lnTo>
                <a:lnTo>
                  <a:pt x="220849" y="125596"/>
                </a:lnTo>
                <a:lnTo>
                  <a:pt x="128315" y="125596"/>
                </a:lnTo>
                <a:close/>
                <a:moveTo>
                  <a:pt x="23134" y="0"/>
                </a:moveTo>
                <a:lnTo>
                  <a:pt x="115668" y="0"/>
                </a:lnTo>
                <a:lnTo>
                  <a:pt x="92534" y="125596"/>
                </a:lnTo>
                <a:lnTo>
                  <a:pt x="0" y="125596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258418" y="0"/>
            <a:ext cx="662609" cy="6858000"/>
          </a:xfrm>
          <a:prstGeom prst="rect">
            <a:avLst/>
          </a:prstGeom>
          <a:gradFill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0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2395331" y="0"/>
            <a:ext cx="662609" cy="6858000"/>
          </a:xfrm>
          <a:prstGeom prst="rect">
            <a:avLst/>
          </a:prstGeom>
          <a:gradFill>
            <a:gsLst>
              <a:gs pos="0">
                <a:schemeClr val="accent2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52939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843941" y="4491758"/>
            <a:ext cx="1873279" cy="8377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774440" y="3344361"/>
            <a:ext cx="1267624" cy="198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6299200" y="3970432"/>
            <a:ext cx="4686300" cy="381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4445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0641522">
            <a:off x="5472687" y="552448"/>
            <a:ext cx="1247082" cy="1247082"/>
          </a:xfrm>
          <a:prstGeom prst="flowChartConnector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116276" y="1556899"/>
            <a:ext cx="8246924" cy="3342129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567971" y="1485472"/>
            <a:ext cx="7497205" cy="2320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  <a:sym typeface="+mn-ea"/>
              </a:rPr>
              <a:t>Collective Anxiety &amp; Self-Deprecation</a:t>
            </a:r>
            <a:endParaRPr kumimoji="1" lang="en-US" altLang="zh-CN" sz="28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Words like “involution” and “lying flat” become </a:t>
            </a:r>
            <a:r>
              <a:rPr kumimoji="1"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cathartic</a:t>
            </a: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 outlets for young people facing sky-high housing prices and job markets, turning private stress into communal humor.</a:t>
            </a:r>
            <a:endParaRPr kumimoji="1"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815759" y="13983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/>
              <a:t>•	</a:t>
            </a:r>
            <a:endParaRPr kumimoji="1"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28618" y="3884106"/>
            <a:ext cx="1226203" cy="1226202"/>
          </a:xfrm>
          <a:custGeom>
            <a:avLst/>
            <a:gdLst>
              <a:gd name="connsiteX0" fmla="*/ 103145 w 873021"/>
              <a:gd name="connsiteY0" fmla="*/ 0 h 873021"/>
              <a:gd name="connsiteX1" fmla="*/ 0 w 873021"/>
              <a:gd name="connsiteY1" fmla="*/ 103222 h 873021"/>
              <a:gd name="connsiteX2" fmla="*/ 0 w 873021"/>
              <a:gd name="connsiteY2" fmla="*/ 873022 h 873021"/>
              <a:gd name="connsiteX3" fmla="*/ 873021 w 873021"/>
              <a:gd name="connsiteY3" fmla="*/ 0 h 873021"/>
              <a:gd name="connsiteX4" fmla="*/ 103145 w 873021"/>
              <a:gd name="connsiteY4" fmla="*/ 0 h 873021"/>
            </a:gdLst>
            <a:ahLst/>
            <a:cxnLst/>
            <a:rect l="l" t="t" r="r" b="b"/>
            <a:pathLst>
              <a:path w="873021" h="873021">
                <a:moveTo>
                  <a:pt x="103145" y="0"/>
                </a:moveTo>
                <a:lnTo>
                  <a:pt x="0" y="103222"/>
                </a:lnTo>
                <a:lnTo>
                  <a:pt x="0" y="873022"/>
                </a:lnTo>
                <a:lnTo>
                  <a:pt x="873021" y="0"/>
                </a:lnTo>
                <a:lnTo>
                  <a:pt x="10314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01918" y="4027904"/>
            <a:ext cx="1391510" cy="1391510"/>
          </a:xfrm>
          <a:custGeom>
            <a:avLst/>
            <a:gdLst>
              <a:gd name="connsiteX0" fmla="*/ 0 w 990715"/>
              <a:gd name="connsiteY0" fmla="*/ 990716 h 990715"/>
              <a:gd name="connsiteX1" fmla="*/ 990715 w 990715"/>
              <a:gd name="connsiteY1" fmla="*/ 0 h 990715"/>
              <a:gd name="connsiteX2" fmla="*/ 990715 w 990715"/>
              <a:gd name="connsiteY2" fmla="*/ 769876 h 990715"/>
              <a:gd name="connsiteX3" fmla="*/ 769799 w 990715"/>
              <a:gd name="connsiteY3" fmla="*/ 990716 h 990715"/>
              <a:gd name="connsiteX4" fmla="*/ 0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0" y="990716"/>
                </a:moveTo>
                <a:lnTo>
                  <a:pt x="990715" y="0"/>
                </a:lnTo>
                <a:lnTo>
                  <a:pt x="990715" y="769876"/>
                </a:lnTo>
                <a:lnTo>
                  <a:pt x="769799" y="990716"/>
                </a:lnTo>
                <a:lnTo>
                  <a:pt x="0" y="99071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87002" y="2398008"/>
            <a:ext cx="9790844" cy="2871053"/>
          </a:xfrm>
          <a:custGeom>
            <a:avLst/>
            <a:gdLst>
              <a:gd name="connsiteX0" fmla="*/ 4480732 w 4480732"/>
              <a:gd name="connsiteY0" fmla="*/ 1095469 h 1095469"/>
              <a:gd name="connsiteX1" fmla="*/ 0 w 4480732"/>
              <a:gd name="connsiteY1" fmla="*/ 1095469 h 1095469"/>
              <a:gd name="connsiteX2" fmla="*/ 0 w 4480732"/>
              <a:gd name="connsiteY2" fmla="*/ 0 h 1095469"/>
              <a:gd name="connsiteX3" fmla="*/ 4480732 w 4480732"/>
              <a:gd name="connsiteY3" fmla="*/ 0 h 1095469"/>
              <a:gd name="connsiteX4" fmla="*/ 4480732 w 4480732"/>
              <a:gd name="connsiteY4" fmla="*/ 1095469 h 1095469"/>
            </a:gdLst>
            <a:ahLst/>
            <a:cxnLst/>
            <a:rect l="l" t="t" r="r" b="b"/>
            <a:pathLst>
              <a:path w="4480732" h="1095469">
                <a:moveTo>
                  <a:pt x="4480732" y="1095469"/>
                </a:moveTo>
                <a:lnTo>
                  <a:pt x="0" y="1095469"/>
                </a:lnTo>
                <a:lnTo>
                  <a:pt x="0" y="0"/>
                </a:lnTo>
                <a:lnTo>
                  <a:pt x="4480732" y="0"/>
                </a:lnTo>
                <a:lnTo>
                  <a:pt x="4480732" y="1095469"/>
                </a:ln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28618" y="4027904"/>
            <a:ext cx="1391510" cy="1391510"/>
          </a:xfrm>
          <a:custGeom>
            <a:avLst/>
            <a:gdLst>
              <a:gd name="connsiteX0" fmla="*/ 990715 w 990715"/>
              <a:gd name="connsiteY0" fmla="*/ 990716 h 990715"/>
              <a:gd name="connsiteX1" fmla="*/ 0 w 990715"/>
              <a:gd name="connsiteY1" fmla="*/ 0 h 990715"/>
              <a:gd name="connsiteX2" fmla="*/ 0 w 990715"/>
              <a:gd name="connsiteY2" fmla="*/ 769876 h 990715"/>
              <a:gd name="connsiteX3" fmla="*/ 220916 w 990715"/>
              <a:gd name="connsiteY3" fmla="*/ 990716 h 990715"/>
              <a:gd name="connsiteX4" fmla="*/ 990715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990715" y="990716"/>
                </a:moveTo>
                <a:lnTo>
                  <a:pt x="0" y="0"/>
                </a:lnTo>
                <a:lnTo>
                  <a:pt x="0" y="769876"/>
                </a:lnTo>
                <a:lnTo>
                  <a:pt x="220916" y="990716"/>
                </a:lnTo>
                <a:lnTo>
                  <a:pt x="990715" y="99071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12877" y="1982097"/>
            <a:ext cx="5477669" cy="431020"/>
          </a:xfrm>
          <a:custGeom>
            <a:avLst/>
            <a:gdLst>
              <a:gd name="connsiteX0" fmla="*/ 0 w 2929877"/>
              <a:gd name="connsiteY0" fmla="*/ 0 h 197254"/>
              <a:gd name="connsiteX1" fmla="*/ 197255 w 2929877"/>
              <a:gd name="connsiteY1" fmla="*/ 197255 h 197254"/>
              <a:gd name="connsiteX2" fmla="*/ 2929877 w 2929877"/>
              <a:gd name="connsiteY2" fmla="*/ 197255 h 197254"/>
              <a:gd name="connsiteX3" fmla="*/ 2896338 w 2929877"/>
              <a:gd name="connsiteY3" fmla="*/ 98627 h 197254"/>
              <a:gd name="connsiteX4" fmla="*/ 2929877 w 2929877"/>
              <a:gd name="connsiteY4" fmla="*/ 0 h 197254"/>
              <a:gd name="connsiteX5" fmla="*/ 0 w 2929877"/>
              <a:gd name="connsiteY5" fmla="*/ 0 h 197254"/>
            </a:gdLst>
            <a:ahLst/>
            <a:cxnLst/>
            <a:rect l="l" t="t" r="r" b="b"/>
            <a:pathLst>
              <a:path w="2929877" h="197254">
                <a:moveTo>
                  <a:pt x="0" y="0"/>
                </a:moveTo>
                <a:lnTo>
                  <a:pt x="197255" y="197255"/>
                </a:lnTo>
                <a:lnTo>
                  <a:pt x="2929877" y="197255"/>
                </a:lnTo>
                <a:lnTo>
                  <a:pt x="2896338" y="98627"/>
                </a:lnTo>
                <a:lnTo>
                  <a:pt x="292987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87002" y="1620570"/>
            <a:ext cx="2206561" cy="773360"/>
          </a:xfrm>
          <a:custGeom>
            <a:avLst/>
            <a:gdLst>
              <a:gd name="connsiteX0" fmla="*/ 640758 w 2206561"/>
              <a:gd name="connsiteY0" fmla="*/ 4337 h 773360"/>
              <a:gd name="connsiteX1" fmla="*/ 1146674 w 2206561"/>
              <a:gd name="connsiteY1" fmla="*/ 4337 h 773360"/>
              <a:gd name="connsiteX2" fmla="*/ 1531185 w 2206561"/>
              <a:gd name="connsiteY2" fmla="*/ 388849 h 773360"/>
              <a:gd name="connsiteX3" fmla="*/ 1146674 w 2206561"/>
              <a:gd name="connsiteY3" fmla="*/ 773360 h 773360"/>
              <a:gd name="connsiteX4" fmla="*/ 640758 w 2206561"/>
              <a:gd name="connsiteY4" fmla="*/ 773360 h 773360"/>
              <a:gd name="connsiteX5" fmla="*/ 1025270 w 2206561"/>
              <a:gd name="connsiteY5" fmla="*/ 388849 h 773360"/>
              <a:gd name="connsiteX6" fmla="*/ 0 w 2206561"/>
              <a:gd name="connsiteY6" fmla="*/ 4337 h 773360"/>
              <a:gd name="connsiteX7" fmla="*/ 505916 w 2206561"/>
              <a:gd name="connsiteY7" fmla="*/ 4337 h 773360"/>
              <a:gd name="connsiteX8" fmla="*/ 890427 w 2206561"/>
              <a:gd name="connsiteY8" fmla="*/ 388849 h 773360"/>
              <a:gd name="connsiteX9" fmla="*/ 505916 w 2206561"/>
              <a:gd name="connsiteY9" fmla="*/ 773360 h 773360"/>
              <a:gd name="connsiteX10" fmla="*/ 0 w 2206561"/>
              <a:gd name="connsiteY10" fmla="*/ 773360 h 773360"/>
              <a:gd name="connsiteX11" fmla="*/ 384512 w 2206561"/>
              <a:gd name="connsiteY11" fmla="*/ 388849 h 773360"/>
              <a:gd name="connsiteX12" fmla="*/ 1316134 w 2206561"/>
              <a:gd name="connsiteY12" fmla="*/ 0 h 773360"/>
              <a:gd name="connsiteX13" fmla="*/ 1819881 w 2206561"/>
              <a:gd name="connsiteY13" fmla="*/ 0 h 773360"/>
              <a:gd name="connsiteX14" fmla="*/ 2206561 w 2206561"/>
              <a:gd name="connsiteY14" fmla="*/ 386680 h 773360"/>
              <a:gd name="connsiteX15" fmla="*/ 1819881 w 2206561"/>
              <a:gd name="connsiteY15" fmla="*/ 773360 h 773360"/>
              <a:gd name="connsiteX16" fmla="*/ 1316134 w 2206561"/>
              <a:gd name="connsiteY16" fmla="*/ 773360 h 773360"/>
              <a:gd name="connsiteX17" fmla="*/ 1702814 w 2206561"/>
              <a:gd name="connsiteY17" fmla="*/ 386680 h 773360"/>
            </a:gdLst>
            <a:ahLst/>
            <a:cxnLst/>
            <a:rect l="l" t="t" r="r" b="b"/>
            <a:pathLst>
              <a:path w="2206561" h="773360">
                <a:moveTo>
                  <a:pt x="640758" y="4337"/>
                </a:moveTo>
                <a:lnTo>
                  <a:pt x="1146674" y="4337"/>
                </a:lnTo>
                <a:lnTo>
                  <a:pt x="1531185" y="388849"/>
                </a:lnTo>
                <a:lnTo>
                  <a:pt x="1146674" y="773360"/>
                </a:lnTo>
                <a:lnTo>
                  <a:pt x="640758" y="773360"/>
                </a:lnTo>
                <a:lnTo>
                  <a:pt x="1025270" y="388849"/>
                </a:lnTo>
                <a:close/>
                <a:moveTo>
                  <a:pt x="0" y="4337"/>
                </a:moveTo>
                <a:lnTo>
                  <a:pt x="505916" y="4337"/>
                </a:lnTo>
                <a:lnTo>
                  <a:pt x="890427" y="388849"/>
                </a:lnTo>
                <a:lnTo>
                  <a:pt x="505916" y="773360"/>
                </a:lnTo>
                <a:lnTo>
                  <a:pt x="0" y="773360"/>
                </a:lnTo>
                <a:lnTo>
                  <a:pt x="384512" y="388849"/>
                </a:lnTo>
                <a:close/>
                <a:moveTo>
                  <a:pt x="1316134" y="0"/>
                </a:moveTo>
                <a:lnTo>
                  <a:pt x="1819881" y="0"/>
                </a:lnTo>
                <a:lnTo>
                  <a:pt x="2206561" y="386680"/>
                </a:lnTo>
                <a:lnTo>
                  <a:pt x="1819881" y="773360"/>
                </a:lnTo>
                <a:lnTo>
                  <a:pt x="1316134" y="773360"/>
                </a:lnTo>
                <a:lnTo>
                  <a:pt x="1702814" y="38668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314212" y="5259219"/>
            <a:ext cx="1563634" cy="548026"/>
          </a:xfrm>
          <a:custGeom>
            <a:avLst/>
            <a:gdLst>
              <a:gd name="connsiteX0" fmla="*/ 454060 w 1563634"/>
              <a:gd name="connsiteY0" fmla="*/ 3073 h 548026"/>
              <a:gd name="connsiteX1" fmla="*/ 812567 w 1563634"/>
              <a:gd name="connsiteY1" fmla="*/ 3073 h 548026"/>
              <a:gd name="connsiteX2" fmla="*/ 1085043 w 1563634"/>
              <a:gd name="connsiteY2" fmla="*/ 275550 h 548026"/>
              <a:gd name="connsiteX3" fmla="*/ 812567 w 1563634"/>
              <a:gd name="connsiteY3" fmla="*/ 548026 h 548026"/>
              <a:gd name="connsiteX4" fmla="*/ 454060 w 1563634"/>
              <a:gd name="connsiteY4" fmla="*/ 548026 h 548026"/>
              <a:gd name="connsiteX5" fmla="*/ 726537 w 1563634"/>
              <a:gd name="connsiteY5" fmla="*/ 275550 h 548026"/>
              <a:gd name="connsiteX6" fmla="*/ 0 w 1563634"/>
              <a:gd name="connsiteY6" fmla="*/ 3073 h 548026"/>
              <a:gd name="connsiteX7" fmla="*/ 358507 w 1563634"/>
              <a:gd name="connsiteY7" fmla="*/ 3073 h 548026"/>
              <a:gd name="connsiteX8" fmla="*/ 630983 w 1563634"/>
              <a:gd name="connsiteY8" fmla="*/ 275550 h 548026"/>
              <a:gd name="connsiteX9" fmla="*/ 358507 w 1563634"/>
              <a:gd name="connsiteY9" fmla="*/ 548026 h 548026"/>
              <a:gd name="connsiteX10" fmla="*/ 0 w 1563634"/>
              <a:gd name="connsiteY10" fmla="*/ 548026 h 548026"/>
              <a:gd name="connsiteX11" fmla="*/ 272477 w 1563634"/>
              <a:gd name="connsiteY11" fmla="*/ 275550 h 548026"/>
              <a:gd name="connsiteX12" fmla="*/ 932651 w 1563634"/>
              <a:gd name="connsiteY12" fmla="*/ 0 h 548026"/>
              <a:gd name="connsiteX13" fmla="*/ 1289621 w 1563634"/>
              <a:gd name="connsiteY13" fmla="*/ 0 h 548026"/>
              <a:gd name="connsiteX14" fmla="*/ 1563634 w 1563634"/>
              <a:gd name="connsiteY14" fmla="*/ 274013 h 548026"/>
              <a:gd name="connsiteX15" fmla="*/ 1289621 w 1563634"/>
              <a:gd name="connsiteY15" fmla="*/ 548026 h 548026"/>
              <a:gd name="connsiteX16" fmla="*/ 932651 w 1563634"/>
              <a:gd name="connsiteY16" fmla="*/ 548026 h 548026"/>
              <a:gd name="connsiteX17" fmla="*/ 1206664 w 1563634"/>
              <a:gd name="connsiteY17" fmla="*/ 274013 h 548026"/>
            </a:gdLst>
            <a:ahLst/>
            <a:cxnLst/>
            <a:rect l="l" t="t" r="r" b="b"/>
            <a:pathLst>
              <a:path w="1563634" h="548026">
                <a:moveTo>
                  <a:pt x="454060" y="3073"/>
                </a:moveTo>
                <a:lnTo>
                  <a:pt x="812567" y="3073"/>
                </a:lnTo>
                <a:lnTo>
                  <a:pt x="1085043" y="275550"/>
                </a:lnTo>
                <a:lnTo>
                  <a:pt x="812567" y="548026"/>
                </a:lnTo>
                <a:lnTo>
                  <a:pt x="454060" y="548026"/>
                </a:lnTo>
                <a:lnTo>
                  <a:pt x="726537" y="275550"/>
                </a:lnTo>
                <a:close/>
                <a:moveTo>
                  <a:pt x="0" y="3073"/>
                </a:moveTo>
                <a:lnTo>
                  <a:pt x="358507" y="3073"/>
                </a:lnTo>
                <a:lnTo>
                  <a:pt x="630983" y="275550"/>
                </a:lnTo>
                <a:lnTo>
                  <a:pt x="358507" y="548026"/>
                </a:lnTo>
                <a:lnTo>
                  <a:pt x="0" y="548026"/>
                </a:lnTo>
                <a:lnTo>
                  <a:pt x="272477" y="275550"/>
                </a:lnTo>
                <a:close/>
                <a:moveTo>
                  <a:pt x="932651" y="0"/>
                </a:moveTo>
                <a:lnTo>
                  <a:pt x="1289621" y="0"/>
                </a:lnTo>
                <a:lnTo>
                  <a:pt x="1563634" y="274013"/>
                </a:lnTo>
                <a:lnTo>
                  <a:pt x="1289621" y="548026"/>
                </a:lnTo>
                <a:lnTo>
                  <a:pt x="932651" y="548026"/>
                </a:lnTo>
                <a:lnTo>
                  <a:pt x="1206664" y="27401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343732" y="2584157"/>
            <a:ext cx="8614444" cy="144359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Symbolic, Instant Communication</a:t>
            </a:r>
            <a:endParaRPr kumimoji="1"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Acronyms and image-memes satisfy the fragmented, fast-paced nature of online chats—transmitting complex feelings in a blink.</a:t>
            </a:r>
            <a:endParaRPr kumimoji="1"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054932" y="405258"/>
            <a:ext cx="8614444" cy="78811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15759" y="13983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/>
              <a:t>•	</a:t>
            </a:r>
            <a:endParaRPr kumimoji="1" lang="en-US" altLang="zh-CN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03669" y="764616"/>
            <a:ext cx="9006875" cy="3057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  <a:sym typeface="+mn-ea"/>
              </a:rPr>
              <a:t>Cultural Identity &amp; Subculture Fusion</a:t>
            </a:r>
            <a:endParaRPr kumimoji="1" lang="en-US" altLang="zh-CN" sz="2400" b="1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charset="0"/>
                <a:cs typeface="Times New Roman" panose="02020603050405020304" charset="0"/>
              </a:rPr>
              <a:t>The mix of Chinese, English, gaming, and anime references shows how Chinese netizens craft “interest-based communities,” bonding over shared jokes and niche passions.</a:t>
            </a: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400" b="1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  <a:sym typeface="+mn-ea"/>
              </a:rPr>
              <a:t>Commercialization &amp; Meme Inflation</a:t>
            </a:r>
            <a:endParaRPr kumimoji="1"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Brands co-opt viral memes (e.g., registering “Involution” as a trademark), highlighting both the marketing power of memes and the risk of over-commercialization diluting their original bite.</a:t>
            </a: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330908" y="1819029"/>
            <a:ext cx="388740" cy="3887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864410">
            <a:off x="1407935" y="1910473"/>
            <a:ext cx="234687" cy="150331"/>
          </a:xfrm>
          <a:custGeom>
            <a:avLst/>
            <a:gdLst>
              <a:gd name="connsiteX0" fmla="*/ 598101 w 598101"/>
              <a:gd name="connsiteY0" fmla="*/ 294512 h 383119"/>
              <a:gd name="connsiteX1" fmla="*/ 598101 w 598101"/>
              <a:gd name="connsiteY1" fmla="*/ 383119 h 383119"/>
              <a:gd name="connsiteX2" fmla="*/ 1844 w 598101"/>
              <a:gd name="connsiteY2" fmla="*/ 383119 h 383119"/>
              <a:gd name="connsiteX3" fmla="*/ 1844 w 598101"/>
              <a:gd name="connsiteY3" fmla="*/ 368685 h 383119"/>
              <a:gd name="connsiteX4" fmla="*/ 0 w 598101"/>
              <a:gd name="connsiteY4" fmla="*/ 368613 h 383119"/>
              <a:gd name="connsiteX5" fmla="*/ 1844 w 598101"/>
              <a:gd name="connsiteY5" fmla="*/ 321357 h 383119"/>
              <a:gd name="connsiteX6" fmla="*/ 1844 w 598101"/>
              <a:gd name="connsiteY6" fmla="*/ 294512 h 383119"/>
              <a:gd name="connsiteX7" fmla="*/ 2892 w 598101"/>
              <a:gd name="connsiteY7" fmla="*/ 294512 h 383119"/>
              <a:gd name="connsiteX8" fmla="*/ 14387 w 598101"/>
              <a:gd name="connsiteY8" fmla="*/ 0 h 383119"/>
              <a:gd name="connsiteX9" fmla="*/ 102926 w 598101"/>
              <a:gd name="connsiteY9" fmla="*/ 3456 h 383119"/>
              <a:gd name="connsiteX10" fmla="*/ 91566 w 598101"/>
              <a:gd name="connsiteY10" fmla="*/ 294512 h 383119"/>
            </a:gdLst>
            <a:ahLst/>
            <a:cxnLst/>
            <a:rect l="l" t="t" r="r" b="b"/>
            <a:pathLst>
              <a:path w="598101" h="383119">
                <a:moveTo>
                  <a:pt x="598101" y="294512"/>
                </a:moveTo>
                <a:lnTo>
                  <a:pt x="598101" y="383119"/>
                </a:lnTo>
                <a:lnTo>
                  <a:pt x="1844" y="383119"/>
                </a:lnTo>
                <a:lnTo>
                  <a:pt x="1844" y="368685"/>
                </a:lnTo>
                <a:lnTo>
                  <a:pt x="0" y="368613"/>
                </a:lnTo>
                <a:lnTo>
                  <a:pt x="1844" y="321357"/>
                </a:lnTo>
                <a:lnTo>
                  <a:pt x="1844" y="294512"/>
                </a:lnTo>
                <a:lnTo>
                  <a:pt x="2892" y="294512"/>
                </a:lnTo>
                <a:lnTo>
                  <a:pt x="14387" y="0"/>
                </a:lnTo>
                <a:lnTo>
                  <a:pt x="102926" y="3456"/>
                </a:lnTo>
                <a:lnTo>
                  <a:pt x="91566" y="29451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16275" y="139700"/>
            <a:ext cx="9328785" cy="10655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15759" y="13983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/>
              <a:t>•	</a:t>
            </a:r>
            <a:endParaRPr kumimoji="1" lang="en-US" altLang="zh-CN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6615" r="1571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638132" y="1840622"/>
            <a:ext cx="5856797" cy="1817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Thank you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4361910"/>
            <a:ext cx="4432852" cy="1055078"/>
          </a:xfrm>
          <a:prstGeom prst="rect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38132" y="4756304"/>
            <a:ext cx="45719" cy="32686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284449" y="4756304"/>
            <a:ext cx="45719" cy="326865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897343" y="4245169"/>
            <a:ext cx="735196" cy="73519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031670" y="4382176"/>
            <a:ext cx="464820" cy="46482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0" name="标题 1"/>
          <p:cNvCxnSpPr/>
          <p:nvPr/>
        </p:nvCxnSpPr>
        <p:spPr>
          <a:xfrm>
            <a:off x="4146909" y="4612288"/>
            <a:ext cx="225154" cy="0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1" name="标题 1"/>
          <p:cNvCxnSpPr/>
          <p:nvPr/>
        </p:nvCxnSpPr>
        <p:spPr>
          <a:xfrm flipV="1">
            <a:off x="4293949" y="4612288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2" name="标题 1"/>
          <p:cNvCxnSpPr/>
          <p:nvPr/>
        </p:nvCxnSpPr>
        <p:spPr>
          <a:xfrm>
            <a:off x="4293949" y="4502009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3" name="标题 1"/>
          <p:cNvSpPr txBox="1"/>
          <p:nvPr/>
        </p:nvSpPr>
        <p:spPr>
          <a:xfrm flipH="1">
            <a:off x="638132" y="3906058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270973" y="0"/>
            <a:ext cx="662609" cy="6858000"/>
          </a:xfrm>
          <a:prstGeom prst="rect">
            <a:avLst/>
          </a:prstGeom>
          <a:gradFill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1529391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134060" y="0"/>
            <a:ext cx="662609" cy="6858000"/>
          </a:xfrm>
          <a:prstGeom prst="rect">
            <a:avLst/>
          </a:prstGeom>
          <a:gradFill>
            <a:gsLst>
              <a:gs pos="0">
                <a:schemeClr val="accent2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376452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603422" y="4779357"/>
            <a:ext cx="681027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Sean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04071" y="4779357"/>
            <a:ext cx="8993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414860" y="4788777"/>
            <a:ext cx="679552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098599" y="4788777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2025.5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68400" y="3949806"/>
            <a:ext cx="4686300" cy="381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7365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03669" y="2348941"/>
            <a:ext cx="9006875" cy="3057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absolutely(</a:t>
            </a:r>
            <a:r>
              <a:rPr kumimoji="1" lang="zh-CN" altLang="en-US"/>
              <a:t>包的）？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ThaiCoolah(</a:t>
            </a:r>
            <a:r>
              <a:rPr kumimoji="1" lang="zh-CN" altLang="en-US"/>
              <a:t>泰裤辣</a:t>
            </a:r>
            <a:r>
              <a:rPr kumimoji="1" lang="en-US" altLang="zh-CN"/>
              <a:t>)</a:t>
            </a:r>
            <a:r>
              <a:rPr kumimoji="1" lang="zh-CN" altLang="en-US"/>
              <a:t>？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Trudoo? Falsedoo</a:t>
            </a:r>
            <a:r>
              <a:rPr kumimoji="1" lang="zh-CN" altLang="en-US"/>
              <a:t>（真嘟假嘟）</a:t>
            </a:r>
            <a:r>
              <a:rPr kumimoji="1" lang="en-US" altLang="zh-CN"/>
              <a:t>?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778210" y="1849288"/>
            <a:ext cx="903266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What’s your Catchphrase(</a:t>
            </a:r>
            <a:r>
              <a:rPr kumimoji="1" lang="zh-CN" altLang="en-US" sz="2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口头禅</a:t>
            </a:r>
            <a:r>
              <a:rPr kumimoji="1" lang="en-US" altLang="zh-CN" sz="2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)?</a:t>
            </a:r>
            <a:endParaRPr kumimoji="1" lang="en-US" altLang="zh-CN" sz="2800">
              <a:ln w="12700">
                <a:noFill/>
              </a:ln>
              <a:solidFill>
                <a:srgbClr val="FF6A0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39470" y="116205"/>
            <a:ext cx="7433945" cy="530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Warm-up</a:t>
            </a:r>
            <a:endParaRPr kumimoji="1" lang="en-US" altLang="zh-CN"/>
          </a:p>
        </p:txBody>
      </p:sp>
      <p:sp>
        <p:nvSpPr>
          <p:cNvPr id="9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750946"/>
            <a:ext cx="12192000" cy="3972910"/>
          </a:xfrm>
          <a:custGeom>
            <a:avLst/>
            <a:gdLst>
              <a:gd name="connsiteX0" fmla="*/ 0 w 12192000"/>
              <a:gd name="connsiteY0" fmla="*/ 0 h 3972910"/>
              <a:gd name="connsiteX1" fmla="*/ 6315 w 12192000"/>
              <a:gd name="connsiteY1" fmla="*/ 0 h 3972910"/>
              <a:gd name="connsiteX2" fmla="*/ 6697 w 12192000"/>
              <a:gd name="connsiteY2" fmla="*/ 207935 h 3972910"/>
              <a:gd name="connsiteX3" fmla="*/ 392205 w 12192000"/>
              <a:gd name="connsiteY3" fmla="*/ 371613 h 3972910"/>
              <a:gd name="connsiteX4" fmla="*/ 11517308 w 12192000"/>
              <a:gd name="connsiteY4" fmla="*/ 1779498 h 3972910"/>
              <a:gd name="connsiteX5" fmla="*/ 12192000 w 12192000"/>
              <a:gd name="connsiteY5" fmla="*/ 1771019 h 3972910"/>
              <a:gd name="connsiteX6" fmla="*/ 12192000 w 12192000"/>
              <a:gd name="connsiteY6" fmla="*/ 3972910 h 3972910"/>
              <a:gd name="connsiteX7" fmla="*/ 0 w 12192000"/>
              <a:gd name="connsiteY7" fmla="*/ 3972910 h 3972910"/>
            </a:gdLst>
            <a:ahLst/>
            <a:cxnLst/>
            <a:rect l="l" t="t" r="r" b="b"/>
            <a:pathLst>
              <a:path w="12192000" h="3972910">
                <a:moveTo>
                  <a:pt x="0" y="0"/>
                </a:moveTo>
                <a:lnTo>
                  <a:pt x="6315" y="0"/>
                </a:lnTo>
                <a:cubicBezTo>
                  <a:pt x="6442" y="69312"/>
                  <a:pt x="6570" y="138623"/>
                  <a:pt x="6697" y="207935"/>
                </a:cubicBezTo>
                <a:lnTo>
                  <a:pt x="392205" y="371613"/>
                </a:lnTo>
                <a:cubicBezTo>
                  <a:pt x="2496055" y="1163718"/>
                  <a:pt x="6800014" y="1779498"/>
                  <a:pt x="11517308" y="1779498"/>
                </a:cubicBezTo>
                <a:lnTo>
                  <a:pt x="12192000" y="1771019"/>
                </a:lnTo>
                <a:lnTo>
                  <a:pt x="12192000" y="3972910"/>
                </a:lnTo>
                <a:lnTo>
                  <a:pt x="0" y="397291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2885090"/>
            <a:ext cx="12192000" cy="3972910"/>
          </a:xfrm>
          <a:custGeom>
            <a:avLst/>
            <a:gdLst>
              <a:gd name="connsiteX0" fmla="*/ 0 w 12192000"/>
              <a:gd name="connsiteY0" fmla="*/ 0 h 3972910"/>
              <a:gd name="connsiteX1" fmla="*/ 6315 w 12192000"/>
              <a:gd name="connsiteY1" fmla="*/ 0 h 3972910"/>
              <a:gd name="connsiteX2" fmla="*/ 6697 w 12192000"/>
              <a:gd name="connsiteY2" fmla="*/ 207935 h 3972910"/>
              <a:gd name="connsiteX3" fmla="*/ 392205 w 12192000"/>
              <a:gd name="connsiteY3" fmla="*/ 371613 h 3972910"/>
              <a:gd name="connsiteX4" fmla="*/ 11316587 w 12192000"/>
              <a:gd name="connsiteY4" fmla="*/ 1701441 h 3972910"/>
              <a:gd name="connsiteX5" fmla="*/ 12192000 w 12192000"/>
              <a:gd name="connsiteY5" fmla="*/ 1692400 h 3972910"/>
              <a:gd name="connsiteX6" fmla="*/ 12192000 w 12192000"/>
              <a:gd name="connsiteY6" fmla="*/ 3972910 h 3972910"/>
              <a:gd name="connsiteX7" fmla="*/ 0 w 12192000"/>
              <a:gd name="connsiteY7" fmla="*/ 3972910 h 3972910"/>
            </a:gdLst>
            <a:ahLst/>
            <a:cxnLst/>
            <a:rect l="l" t="t" r="r" b="b"/>
            <a:pathLst>
              <a:path w="12192000" h="3972910">
                <a:moveTo>
                  <a:pt x="0" y="0"/>
                </a:moveTo>
                <a:lnTo>
                  <a:pt x="6315" y="0"/>
                </a:lnTo>
                <a:lnTo>
                  <a:pt x="6697" y="207935"/>
                </a:lnTo>
                <a:lnTo>
                  <a:pt x="392205" y="371613"/>
                </a:lnTo>
                <a:cubicBezTo>
                  <a:pt x="2496055" y="1163718"/>
                  <a:pt x="6599293" y="1701441"/>
                  <a:pt x="11316587" y="1701441"/>
                </a:cubicBezTo>
                <a:lnTo>
                  <a:pt x="12192000" y="1692400"/>
                </a:lnTo>
                <a:lnTo>
                  <a:pt x="12192000" y="3972910"/>
                </a:lnTo>
                <a:lnTo>
                  <a:pt x="0" y="397291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1842164" y="3107558"/>
            <a:ext cx="2064515" cy="2695902"/>
          </a:xfrm>
          <a:custGeom>
            <a:avLst/>
            <a:gdLst>
              <a:gd name="connsiteX0" fmla="*/ 0 w 2064515"/>
              <a:gd name="connsiteY0" fmla="*/ 0 h 2695902"/>
              <a:gd name="connsiteX1" fmla="*/ 1581738 w 2064515"/>
              <a:gd name="connsiteY1" fmla="*/ 0 h 2695902"/>
              <a:gd name="connsiteX2" fmla="*/ 2054708 w 2064515"/>
              <a:gd name="connsiteY2" fmla="*/ 385482 h 2695902"/>
              <a:gd name="connsiteX3" fmla="*/ 2064515 w 2064515"/>
              <a:gd name="connsiteY3" fmla="*/ 482768 h 2695902"/>
              <a:gd name="connsiteX4" fmla="*/ 2064515 w 2064515"/>
              <a:gd name="connsiteY4" fmla="*/ 588322 h 2695902"/>
              <a:gd name="connsiteX5" fmla="*/ 2064515 w 2064515"/>
              <a:gd name="connsiteY5" fmla="*/ 808081 h 2695902"/>
              <a:gd name="connsiteX6" fmla="*/ 2064515 w 2064515"/>
              <a:gd name="connsiteY6" fmla="*/ 2695902 h 2695902"/>
              <a:gd name="connsiteX7" fmla="*/ 0 w 2064515"/>
              <a:gd name="connsiteY7" fmla="*/ 2695902 h 2695902"/>
              <a:gd name="connsiteX8" fmla="*/ 0 w 2064515"/>
              <a:gd name="connsiteY8" fmla="*/ 1290849 h 2695902"/>
              <a:gd name="connsiteX9" fmla="*/ 0 w 2064515"/>
              <a:gd name="connsiteY9" fmla="*/ 588322 h 2695902"/>
            </a:gdLst>
            <a:ahLst/>
            <a:cxnLst/>
            <a:rect l="l" t="t" r="r" b="b"/>
            <a:pathLst>
              <a:path w="2064515" h="2695902">
                <a:moveTo>
                  <a:pt x="0" y="0"/>
                </a:moveTo>
                <a:lnTo>
                  <a:pt x="1581738" y="0"/>
                </a:lnTo>
                <a:cubicBezTo>
                  <a:pt x="1815040" y="0"/>
                  <a:pt x="2009691" y="165488"/>
                  <a:pt x="2054708" y="385482"/>
                </a:cubicBezTo>
                <a:lnTo>
                  <a:pt x="2064515" y="482768"/>
                </a:lnTo>
                <a:lnTo>
                  <a:pt x="2064515" y="588322"/>
                </a:lnTo>
                <a:lnTo>
                  <a:pt x="2064515" y="808081"/>
                </a:lnTo>
                <a:lnTo>
                  <a:pt x="2064515" y="2695902"/>
                </a:lnTo>
                <a:lnTo>
                  <a:pt x="0" y="2695902"/>
                </a:lnTo>
                <a:lnTo>
                  <a:pt x="0" y="1290849"/>
                </a:lnTo>
                <a:lnTo>
                  <a:pt x="0" y="588322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2582674" y="3351730"/>
            <a:ext cx="571500" cy="558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solidFill>
                    <a:srgbClr val="3058ED">
                      <a:alpha val="100000"/>
                    </a:srgbClr>
                  </a:solidFill>
                </a:ln>
                <a:noFill/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2777988" y="3992674"/>
            <a:ext cx="192867" cy="192867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ahLst/>
            <a:cxnLst/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2691808" y="5204283"/>
            <a:ext cx="365224" cy="335322"/>
          </a:xfrm>
          <a:custGeom>
            <a:avLst/>
            <a:gdLst>
              <a:gd name="connsiteX0" fmla="*/ 48196 w 511007"/>
              <a:gd name="connsiteY0" fmla="*/ -63 h 469169"/>
              <a:gd name="connsiteX1" fmla="*/ -51 w 511007"/>
              <a:gd name="connsiteY1" fmla="*/ 48184 h 469169"/>
              <a:gd name="connsiteX2" fmla="*/ -51 w 511007"/>
              <a:gd name="connsiteY2" fmla="*/ 420859 h 469169"/>
              <a:gd name="connsiteX3" fmla="*/ 48196 w 511007"/>
              <a:gd name="connsiteY3" fmla="*/ 469107 h 469169"/>
              <a:gd name="connsiteX4" fmla="*/ 462709 w 511007"/>
              <a:gd name="connsiteY4" fmla="*/ 469107 h 469169"/>
              <a:gd name="connsiteX5" fmla="*/ 510956 w 511007"/>
              <a:gd name="connsiteY5" fmla="*/ 420859 h 469169"/>
              <a:gd name="connsiteX6" fmla="*/ 510956 w 511007"/>
              <a:gd name="connsiteY6" fmla="*/ 48184 h 469169"/>
              <a:gd name="connsiteX7" fmla="*/ 462709 w 511007"/>
              <a:gd name="connsiteY7" fmla="*/ -63 h 469169"/>
              <a:gd name="connsiteX8" fmla="*/ 445891 w 511007"/>
              <a:gd name="connsiteY8" fmla="*/ -63 h 469169"/>
              <a:gd name="connsiteX9" fmla="*/ 445891 w 511007"/>
              <a:gd name="connsiteY9" fmla="*/ 30470 h 469169"/>
              <a:gd name="connsiteX10" fmla="*/ 407314 w 511007"/>
              <a:gd name="connsiteY10" fmla="*/ 65849 h 469169"/>
              <a:gd name="connsiteX11" fmla="*/ 371935 w 511007"/>
              <a:gd name="connsiteY11" fmla="*/ 30470 h 469169"/>
              <a:gd name="connsiteX12" fmla="*/ 371935 w 511007"/>
              <a:gd name="connsiteY12" fmla="*/ -63 h 469169"/>
              <a:gd name="connsiteX13" fmla="*/ 138763 w 511007"/>
              <a:gd name="connsiteY13" fmla="*/ -63 h 469169"/>
              <a:gd name="connsiteX14" fmla="*/ 138763 w 511007"/>
              <a:gd name="connsiteY14" fmla="*/ 30470 h 469169"/>
              <a:gd name="connsiteX15" fmla="*/ 101820 w 511007"/>
              <a:gd name="connsiteY15" fmla="*/ 67414 h 469169"/>
              <a:gd name="connsiteX16" fmla="*/ 64876 w 511007"/>
              <a:gd name="connsiteY16" fmla="*/ 30470 h 469169"/>
              <a:gd name="connsiteX17" fmla="*/ 64876 w 511007"/>
              <a:gd name="connsiteY17" fmla="*/ -63 h 469169"/>
              <a:gd name="connsiteX18" fmla="*/ 78730 w 511007"/>
              <a:gd name="connsiteY18" fmla="*/ 134891 h 469169"/>
              <a:gd name="connsiteX19" fmla="*/ 432175 w 511007"/>
              <a:gd name="connsiteY19" fmla="*/ 134891 h 469169"/>
              <a:gd name="connsiteX20" fmla="*/ 451474 w 511007"/>
              <a:gd name="connsiteY20" fmla="*/ 152329 h 469169"/>
              <a:gd name="connsiteX21" fmla="*/ 451474 w 511007"/>
              <a:gd name="connsiteY21" fmla="*/ 393565 h 469169"/>
              <a:gd name="connsiteX22" fmla="*/ 432175 w 511007"/>
              <a:gd name="connsiteY22" fmla="*/ 411003 h 469169"/>
              <a:gd name="connsiteX23" fmla="*/ 78523 w 511007"/>
              <a:gd name="connsiteY23" fmla="*/ 411003 h 469169"/>
              <a:gd name="connsiteX24" fmla="*/ 59293 w 511007"/>
              <a:gd name="connsiteY24" fmla="*/ 393565 h 469169"/>
              <a:gd name="connsiteX25" fmla="*/ 59293 w 511007"/>
              <a:gd name="connsiteY25" fmla="*/ 152329 h 469169"/>
              <a:gd name="connsiteX26" fmla="*/ 78486 w 511007"/>
              <a:gd name="connsiteY26" fmla="*/ 134753 h 469169"/>
              <a:gd name="connsiteX27" fmla="*/ 78523 w 511007"/>
              <a:gd name="connsiteY27" fmla="*/ 134753 h 469169"/>
            </a:gdLst>
            <a:ahLst/>
            <a:cxnLst/>
            <a:rect l="l" t="t" r="r" b="b"/>
            <a:pathLst>
              <a:path w="511007" h="469169">
                <a:moveTo>
                  <a:pt x="48196" y="-63"/>
                </a:moveTo>
                <a:cubicBezTo>
                  <a:pt x="21550" y="-63"/>
                  <a:pt x="-51" y="21537"/>
                  <a:pt x="-51" y="48184"/>
                </a:cubicBezTo>
                <a:lnTo>
                  <a:pt x="-51" y="420859"/>
                </a:lnTo>
                <a:cubicBezTo>
                  <a:pt x="-51" y="447505"/>
                  <a:pt x="21550" y="469107"/>
                  <a:pt x="48196" y="469107"/>
                </a:cubicBezTo>
                <a:lnTo>
                  <a:pt x="462709" y="469107"/>
                </a:lnTo>
                <a:cubicBezTo>
                  <a:pt x="489355" y="469107"/>
                  <a:pt x="510956" y="447505"/>
                  <a:pt x="510956" y="420859"/>
                </a:cubicBezTo>
                <a:lnTo>
                  <a:pt x="510956" y="48184"/>
                </a:lnTo>
                <a:cubicBezTo>
                  <a:pt x="510956" y="21537"/>
                  <a:pt x="489355" y="-63"/>
                  <a:pt x="462709" y="-63"/>
                </a:cubicBezTo>
                <a:lnTo>
                  <a:pt x="445891" y="-63"/>
                </a:lnTo>
                <a:lnTo>
                  <a:pt x="445891" y="30470"/>
                </a:lnTo>
                <a:cubicBezTo>
                  <a:pt x="445009" y="50893"/>
                  <a:pt x="427737" y="66731"/>
                  <a:pt x="407314" y="65849"/>
                </a:cubicBezTo>
                <a:cubicBezTo>
                  <a:pt x="388133" y="65022"/>
                  <a:pt x="372762" y="49659"/>
                  <a:pt x="371935" y="30470"/>
                </a:cubicBezTo>
                <a:lnTo>
                  <a:pt x="371935" y="-63"/>
                </a:lnTo>
                <a:lnTo>
                  <a:pt x="138763" y="-63"/>
                </a:lnTo>
                <a:lnTo>
                  <a:pt x="138763" y="30470"/>
                </a:lnTo>
                <a:cubicBezTo>
                  <a:pt x="138763" y="50872"/>
                  <a:pt x="122223" y="67414"/>
                  <a:pt x="101820" y="67414"/>
                </a:cubicBezTo>
                <a:cubicBezTo>
                  <a:pt x="81417" y="67414"/>
                  <a:pt x="64876" y="50872"/>
                  <a:pt x="64876" y="30470"/>
                </a:cubicBezTo>
                <a:lnTo>
                  <a:pt x="64876" y="-63"/>
                </a:lnTo>
                <a:close/>
                <a:moveTo>
                  <a:pt x="78730" y="134891"/>
                </a:moveTo>
                <a:lnTo>
                  <a:pt x="432175" y="134891"/>
                </a:lnTo>
                <a:cubicBezTo>
                  <a:pt x="442307" y="134423"/>
                  <a:pt x="450916" y="142204"/>
                  <a:pt x="451474" y="152329"/>
                </a:cubicBezTo>
                <a:lnTo>
                  <a:pt x="451474" y="393565"/>
                </a:lnTo>
                <a:cubicBezTo>
                  <a:pt x="450957" y="403704"/>
                  <a:pt x="442321" y="411513"/>
                  <a:pt x="432175" y="411003"/>
                </a:cubicBezTo>
                <a:lnTo>
                  <a:pt x="78523" y="411003"/>
                </a:lnTo>
                <a:cubicBezTo>
                  <a:pt x="68407" y="411472"/>
                  <a:pt x="59814" y="403677"/>
                  <a:pt x="59293" y="393565"/>
                </a:cubicBezTo>
                <a:lnTo>
                  <a:pt x="59293" y="152329"/>
                </a:lnTo>
                <a:cubicBezTo>
                  <a:pt x="59739" y="142177"/>
                  <a:pt x="68332" y="134305"/>
                  <a:pt x="78486" y="134753"/>
                </a:cubicBezTo>
                <a:cubicBezTo>
                  <a:pt x="78498" y="134753"/>
                  <a:pt x="78511" y="134753"/>
                  <a:pt x="78523" y="134753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2751981" y="5159750"/>
            <a:ext cx="25321" cy="79706"/>
          </a:xfrm>
          <a:custGeom>
            <a:avLst/>
            <a:gdLst>
              <a:gd name="connsiteX0" fmla="*/ -16 w 35428"/>
              <a:gd name="connsiteY0" fmla="*/ 18754 h 111521"/>
              <a:gd name="connsiteX1" fmla="*/ -16 w 35428"/>
              <a:gd name="connsiteY1" fmla="*/ 92641 h 111521"/>
              <a:gd name="connsiteX2" fmla="*/ 16559 w 35428"/>
              <a:gd name="connsiteY2" fmla="*/ 111423 h 111521"/>
              <a:gd name="connsiteX3" fmla="*/ 35342 w 35428"/>
              <a:gd name="connsiteY3" fmla="*/ 94847 h 111521"/>
              <a:gd name="connsiteX4" fmla="*/ 35342 w 35428"/>
              <a:gd name="connsiteY4" fmla="*/ 92641 h 111521"/>
              <a:gd name="connsiteX5" fmla="*/ 35342 w 35428"/>
              <a:gd name="connsiteY5" fmla="*/ 18754 h 111521"/>
              <a:gd name="connsiteX6" fmla="*/ 18767 w 35428"/>
              <a:gd name="connsiteY6" fmla="*/ -28 h 111521"/>
              <a:gd name="connsiteX7" fmla="*/ -16 w 35428"/>
              <a:gd name="connsiteY7" fmla="*/ 16548 h 111521"/>
              <a:gd name="connsiteX8" fmla="*/ -16 w 35428"/>
              <a:gd name="connsiteY8" fmla="*/ 18754 h 111521"/>
            </a:gdLst>
            <a:ahLst/>
            <a:cxnLst/>
            <a:rect l="l" t="t" r="r" b="b"/>
            <a:pathLst>
              <a:path w="35428" h="111521">
                <a:moveTo>
                  <a:pt x="-16" y="18754"/>
                </a:moveTo>
                <a:lnTo>
                  <a:pt x="-16" y="92641"/>
                </a:lnTo>
                <a:cubicBezTo>
                  <a:pt x="-626" y="102408"/>
                  <a:pt x="6795" y="110817"/>
                  <a:pt x="16559" y="111423"/>
                </a:cubicBezTo>
                <a:cubicBezTo>
                  <a:pt x="26323" y="112037"/>
                  <a:pt x="34732" y="104613"/>
                  <a:pt x="35342" y="94847"/>
                </a:cubicBezTo>
                <a:cubicBezTo>
                  <a:pt x="35389" y="94116"/>
                  <a:pt x="35389" y="93379"/>
                  <a:pt x="35342" y="92641"/>
                </a:cubicBezTo>
                <a:lnTo>
                  <a:pt x="35342" y="18754"/>
                </a:lnTo>
                <a:cubicBezTo>
                  <a:pt x="35952" y="8987"/>
                  <a:pt x="28531" y="578"/>
                  <a:pt x="18767" y="-28"/>
                </a:cubicBezTo>
                <a:cubicBezTo>
                  <a:pt x="9004" y="-642"/>
                  <a:pt x="594" y="6782"/>
                  <a:pt x="-16" y="16548"/>
                </a:cubicBezTo>
                <a:cubicBezTo>
                  <a:pt x="-62" y="17279"/>
                  <a:pt x="-62" y="18016"/>
                  <a:pt x="-16" y="18754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2971292" y="5159750"/>
            <a:ext cx="25322" cy="79706"/>
          </a:xfrm>
          <a:custGeom>
            <a:avLst/>
            <a:gdLst>
              <a:gd name="connsiteX0" fmla="*/ -15 w 35430"/>
              <a:gd name="connsiteY0" fmla="*/ 18754 h 111521"/>
              <a:gd name="connsiteX1" fmla="*/ -15 w 35430"/>
              <a:gd name="connsiteY1" fmla="*/ 92641 h 111521"/>
              <a:gd name="connsiteX2" fmla="*/ 16562 w 35430"/>
              <a:gd name="connsiteY2" fmla="*/ 111423 h 111521"/>
              <a:gd name="connsiteX3" fmla="*/ 35344 w 35430"/>
              <a:gd name="connsiteY3" fmla="*/ 94847 h 111521"/>
              <a:gd name="connsiteX4" fmla="*/ 35344 w 35430"/>
              <a:gd name="connsiteY4" fmla="*/ 92641 h 111521"/>
              <a:gd name="connsiteX5" fmla="*/ 35344 w 35430"/>
              <a:gd name="connsiteY5" fmla="*/ 18754 h 111521"/>
              <a:gd name="connsiteX6" fmla="*/ 18767 w 35430"/>
              <a:gd name="connsiteY6" fmla="*/ -28 h 111521"/>
              <a:gd name="connsiteX7" fmla="*/ -15 w 35430"/>
              <a:gd name="connsiteY7" fmla="*/ 16548 h 111521"/>
              <a:gd name="connsiteX8" fmla="*/ -15 w 35430"/>
              <a:gd name="connsiteY8" fmla="*/ 18754 h 111521"/>
            </a:gdLst>
            <a:ahLst/>
            <a:cxnLst/>
            <a:rect l="l" t="t" r="r" b="b"/>
            <a:pathLst>
              <a:path w="35430" h="111521">
                <a:moveTo>
                  <a:pt x="-15" y="18754"/>
                </a:moveTo>
                <a:lnTo>
                  <a:pt x="-15" y="92641"/>
                </a:lnTo>
                <a:cubicBezTo>
                  <a:pt x="-621" y="102408"/>
                  <a:pt x="6795" y="110817"/>
                  <a:pt x="16562" y="111423"/>
                </a:cubicBezTo>
                <a:cubicBezTo>
                  <a:pt x="26321" y="112037"/>
                  <a:pt x="34737" y="104613"/>
                  <a:pt x="35344" y="94847"/>
                </a:cubicBezTo>
                <a:cubicBezTo>
                  <a:pt x="35392" y="94116"/>
                  <a:pt x="35392" y="93379"/>
                  <a:pt x="35344" y="92641"/>
                </a:cubicBezTo>
                <a:lnTo>
                  <a:pt x="35344" y="18754"/>
                </a:lnTo>
                <a:cubicBezTo>
                  <a:pt x="35950" y="8987"/>
                  <a:pt x="28534" y="578"/>
                  <a:pt x="18767" y="-28"/>
                </a:cubicBezTo>
                <a:cubicBezTo>
                  <a:pt x="9007" y="-642"/>
                  <a:pt x="592" y="6782"/>
                  <a:pt x="-15" y="16548"/>
                </a:cubicBezTo>
                <a:cubicBezTo>
                  <a:pt x="-63" y="17279"/>
                  <a:pt x="-63" y="18016"/>
                  <a:pt x="-15" y="18754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2758362" y="5322166"/>
            <a:ext cx="66847" cy="68375"/>
          </a:xfrm>
          <a:custGeom>
            <a:avLst/>
            <a:gdLst>
              <a:gd name="connsiteX0" fmla="*/ 0 w 93530"/>
              <a:gd name="connsiteY0" fmla="*/ 0 h 95667"/>
              <a:gd name="connsiteX1" fmla="*/ 93531 w 93530"/>
              <a:gd name="connsiteY1" fmla="*/ 0 h 95667"/>
              <a:gd name="connsiteX2" fmla="*/ 93531 w 93530"/>
              <a:gd name="connsiteY2" fmla="*/ 95667 h 95667"/>
              <a:gd name="connsiteX3" fmla="*/ 0 w 93530"/>
              <a:gd name="connsiteY3" fmla="*/ 95667 h 95667"/>
            </a:gdLst>
            <a:ahLst/>
            <a:cxnLst/>
            <a:rect l="l" t="t" r="r" b="b"/>
            <a:pathLst>
              <a:path w="93530" h="95667">
                <a:moveTo>
                  <a:pt x="0" y="0"/>
                </a:moveTo>
                <a:lnTo>
                  <a:pt x="93531" y="0"/>
                </a:lnTo>
                <a:lnTo>
                  <a:pt x="93531" y="95667"/>
                </a:lnTo>
                <a:lnTo>
                  <a:pt x="0" y="95667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2842500" y="5322166"/>
            <a:ext cx="66847" cy="68375"/>
          </a:xfrm>
          <a:custGeom>
            <a:avLst/>
            <a:gdLst>
              <a:gd name="connsiteX0" fmla="*/ 0 w 93530"/>
              <a:gd name="connsiteY0" fmla="*/ 0 h 95667"/>
              <a:gd name="connsiteX1" fmla="*/ 93531 w 93530"/>
              <a:gd name="connsiteY1" fmla="*/ 0 h 95667"/>
              <a:gd name="connsiteX2" fmla="*/ 93531 w 93530"/>
              <a:gd name="connsiteY2" fmla="*/ 95667 h 95667"/>
              <a:gd name="connsiteX3" fmla="*/ 0 w 93530"/>
              <a:gd name="connsiteY3" fmla="*/ 95667 h 95667"/>
            </a:gdLst>
            <a:ahLst/>
            <a:cxnLst/>
            <a:rect l="l" t="t" r="r" b="b"/>
            <a:pathLst>
              <a:path w="93530" h="95667">
                <a:moveTo>
                  <a:pt x="0" y="0"/>
                </a:moveTo>
                <a:lnTo>
                  <a:pt x="93531" y="0"/>
                </a:lnTo>
                <a:lnTo>
                  <a:pt x="93531" y="95667"/>
                </a:lnTo>
                <a:lnTo>
                  <a:pt x="0" y="95667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9"/>
            </p:custDataLst>
          </p:nvPr>
        </p:nvSpPr>
        <p:spPr>
          <a:xfrm>
            <a:off x="2758362" y="5406206"/>
            <a:ext cx="66847" cy="68375"/>
          </a:xfrm>
          <a:custGeom>
            <a:avLst/>
            <a:gdLst>
              <a:gd name="connsiteX0" fmla="*/ 0 w 93530"/>
              <a:gd name="connsiteY0" fmla="*/ 0 h 95667"/>
              <a:gd name="connsiteX1" fmla="*/ 93531 w 93530"/>
              <a:gd name="connsiteY1" fmla="*/ 0 h 95667"/>
              <a:gd name="connsiteX2" fmla="*/ 93531 w 93530"/>
              <a:gd name="connsiteY2" fmla="*/ 95667 h 95667"/>
              <a:gd name="connsiteX3" fmla="*/ 0 w 93530"/>
              <a:gd name="connsiteY3" fmla="*/ 95667 h 95667"/>
            </a:gdLst>
            <a:ahLst/>
            <a:cxnLst/>
            <a:rect l="l" t="t" r="r" b="b"/>
            <a:pathLst>
              <a:path w="93530" h="95667">
                <a:moveTo>
                  <a:pt x="0" y="0"/>
                </a:moveTo>
                <a:lnTo>
                  <a:pt x="93531" y="0"/>
                </a:lnTo>
                <a:lnTo>
                  <a:pt x="93531" y="95667"/>
                </a:lnTo>
                <a:lnTo>
                  <a:pt x="0" y="95667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2842500" y="5406206"/>
            <a:ext cx="66847" cy="68375"/>
          </a:xfrm>
          <a:custGeom>
            <a:avLst/>
            <a:gdLst>
              <a:gd name="connsiteX0" fmla="*/ 0 w 93530"/>
              <a:gd name="connsiteY0" fmla="*/ 0 h 95667"/>
              <a:gd name="connsiteX1" fmla="*/ 93531 w 93530"/>
              <a:gd name="connsiteY1" fmla="*/ 0 h 95667"/>
              <a:gd name="connsiteX2" fmla="*/ 93531 w 93530"/>
              <a:gd name="connsiteY2" fmla="*/ 95667 h 95667"/>
              <a:gd name="connsiteX3" fmla="*/ 0 w 93530"/>
              <a:gd name="connsiteY3" fmla="*/ 95667 h 95667"/>
            </a:gdLst>
            <a:ahLst/>
            <a:cxnLst/>
            <a:rect l="l" t="t" r="r" b="b"/>
            <a:pathLst>
              <a:path w="93530" h="95667">
                <a:moveTo>
                  <a:pt x="0" y="0"/>
                </a:moveTo>
                <a:lnTo>
                  <a:pt x="93531" y="0"/>
                </a:lnTo>
                <a:lnTo>
                  <a:pt x="93531" y="95667"/>
                </a:lnTo>
                <a:lnTo>
                  <a:pt x="0" y="95667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1"/>
            </p:custDataLst>
          </p:nvPr>
        </p:nvSpPr>
        <p:spPr>
          <a:xfrm>
            <a:off x="2929742" y="5322166"/>
            <a:ext cx="66847" cy="68375"/>
          </a:xfrm>
          <a:custGeom>
            <a:avLst/>
            <a:gdLst>
              <a:gd name="connsiteX0" fmla="*/ 0 w 93530"/>
              <a:gd name="connsiteY0" fmla="*/ 0 h 95667"/>
              <a:gd name="connsiteX1" fmla="*/ 93531 w 93530"/>
              <a:gd name="connsiteY1" fmla="*/ 0 h 95667"/>
              <a:gd name="connsiteX2" fmla="*/ 93531 w 93530"/>
              <a:gd name="connsiteY2" fmla="*/ 95667 h 95667"/>
              <a:gd name="connsiteX3" fmla="*/ 0 w 93530"/>
              <a:gd name="connsiteY3" fmla="*/ 95667 h 95667"/>
            </a:gdLst>
            <a:ahLst/>
            <a:cxnLst/>
            <a:rect l="l" t="t" r="r" b="b"/>
            <a:pathLst>
              <a:path w="93530" h="95667">
                <a:moveTo>
                  <a:pt x="0" y="0"/>
                </a:moveTo>
                <a:lnTo>
                  <a:pt x="93531" y="0"/>
                </a:lnTo>
                <a:lnTo>
                  <a:pt x="93531" y="95667"/>
                </a:lnTo>
                <a:lnTo>
                  <a:pt x="0" y="95667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2"/>
            </p:custDataLst>
          </p:nvPr>
        </p:nvSpPr>
        <p:spPr>
          <a:xfrm>
            <a:off x="2929742" y="5406206"/>
            <a:ext cx="66847" cy="68375"/>
          </a:xfrm>
          <a:custGeom>
            <a:avLst/>
            <a:gdLst>
              <a:gd name="connsiteX0" fmla="*/ 0 w 93530"/>
              <a:gd name="connsiteY0" fmla="*/ 0 h 95667"/>
              <a:gd name="connsiteX1" fmla="*/ 93531 w 93530"/>
              <a:gd name="connsiteY1" fmla="*/ 0 h 95667"/>
              <a:gd name="connsiteX2" fmla="*/ 93531 w 93530"/>
              <a:gd name="connsiteY2" fmla="*/ 95667 h 95667"/>
              <a:gd name="connsiteX3" fmla="*/ 0 w 93530"/>
              <a:gd name="connsiteY3" fmla="*/ 95667 h 95667"/>
            </a:gdLst>
            <a:ahLst/>
            <a:cxnLst/>
            <a:rect l="l" t="t" r="r" b="b"/>
            <a:pathLst>
              <a:path w="93530" h="95667">
                <a:moveTo>
                  <a:pt x="0" y="0"/>
                </a:moveTo>
                <a:lnTo>
                  <a:pt x="93531" y="0"/>
                </a:lnTo>
                <a:lnTo>
                  <a:pt x="93531" y="95667"/>
                </a:lnTo>
                <a:lnTo>
                  <a:pt x="0" y="95667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3"/>
            </p:custDataLst>
          </p:nvPr>
        </p:nvSpPr>
        <p:spPr>
          <a:xfrm>
            <a:off x="5057392" y="2275426"/>
            <a:ext cx="2064515" cy="2695902"/>
          </a:xfrm>
          <a:custGeom>
            <a:avLst/>
            <a:gdLst>
              <a:gd name="connsiteX0" fmla="*/ 0 w 2064515"/>
              <a:gd name="connsiteY0" fmla="*/ 0 h 2695902"/>
              <a:gd name="connsiteX1" fmla="*/ 1581738 w 2064515"/>
              <a:gd name="connsiteY1" fmla="*/ 0 h 2695902"/>
              <a:gd name="connsiteX2" fmla="*/ 2054708 w 2064515"/>
              <a:gd name="connsiteY2" fmla="*/ 385482 h 2695902"/>
              <a:gd name="connsiteX3" fmla="*/ 2064515 w 2064515"/>
              <a:gd name="connsiteY3" fmla="*/ 482768 h 2695902"/>
              <a:gd name="connsiteX4" fmla="*/ 2064515 w 2064515"/>
              <a:gd name="connsiteY4" fmla="*/ 588322 h 2695902"/>
              <a:gd name="connsiteX5" fmla="*/ 2064515 w 2064515"/>
              <a:gd name="connsiteY5" fmla="*/ 808081 h 2695902"/>
              <a:gd name="connsiteX6" fmla="*/ 2064515 w 2064515"/>
              <a:gd name="connsiteY6" fmla="*/ 2695902 h 2695902"/>
              <a:gd name="connsiteX7" fmla="*/ 0 w 2064515"/>
              <a:gd name="connsiteY7" fmla="*/ 2695902 h 2695902"/>
              <a:gd name="connsiteX8" fmla="*/ 0 w 2064515"/>
              <a:gd name="connsiteY8" fmla="*/ 1290849 h 2695902"/>
              <a:gd name="connsiteX9" fmla="*/ 0 w 2064515"/>
              <a:gd name="connsiteY9" fmla="*/ 588322 h 2695902"/>
            </a:gdLst>
            <a:ahLst/>
            <a:cxnLst/>
            <a:rect l="l" t="t" r="r" b="b"/>
            <a:pathLst>
              <a:path w="2064515" h="2695902">
                <a:moveTo>
                  <a:pt x="0" y="0"/>
                </a:moveTo>
                <a:lnTo>
                  <a:pt x="1581738" y="0"/>
                </a:lnTo>
                <a:cubicBezTo>
                  <a:pt x="1815040" y="0"/>
                  <a:pt x="2009691" y="165488"/>
                  <a:pt x="2054708" y="385482"/>
                </a:cubicBezTo>
                <a:lnTo>
                  <a:pt x="2064515" y="482768"/>
                </a:lnTo>
                <a:lnTo>
                  <a:pt x="2064515" y="588322"/>
                </a:lnTo>
                <a:lnTo>
                  <a:pt x="2064515" y="808081"/>
                </a:lnTo>
                <a:lnTo>
                  <a:pt x="2064515" y="2695902"/>
                </a:lnTo>
                <a:lnTo>
                  <a:pt x="0" y="2695902"/>
                </a:lnTo>
                <a:lnTo>
                  <a:pt x="0" y="1290849"/>
                </a:lnTo>
                <a:lnTo>
                  <a:pt x="0" y="588322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4"/>
            </p:custDataLst>
          </p:nvPr>
        </p:nvSpPr>
        <p:spPr>
          <a:xfrm>
            <a:off x="5751418" y="2519598"/>
            <a:ext cx="673100" cy="558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solidFill>
                    <a:srgbClr val="3058ED">
                      <a:alpha val="100000"/>
                    </a:srgbClr>
                  </a:solidFill>
                </a:ln>
                <a:noFill/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5"/>
            </p:custDataLst>
          </p:nvPr>
        </p:nvSpPr>
        <p:spPr>
          <a:xfrm>
            <a:off x="5993218" y="3160542"/>
            <a:ext cx="192867" cy="192867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ahLst/>
            <a:cxnLst/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6"/>
            </p:custDataLst>
          </p:nvPr>
        </p:nvSpPr>
        <p:spPr>
          <a:xfrm>
            <a:off x="5967901" y="4373678"/>
            <a:ext cx="243499" cy="298475"/>
          </a:xfrm>
          <a:custGeom>
            <a:avLst/>
            <a:gdLst>
              <a:gd name="connsiteX0" fmla="*/ 24831 w 340694"/>
              <a:gd name="connsiteY0" fmla="*/ -63 h 417614"/>
              <a:gd name="connsiteX1" fmla="*/ -51 w 340694"/>
              <a:gd name="connsiteY1" fmla="*/ 24818 h 417614"/>
              <a:gd name="connsiteX2" fmla="*/ -51 w 340694"/>
              <a:gd name="connsiteY2" fmla="*/ 392669 h 417614"/>
              <a:gd name="connsiteX3" fmla="*/ 24831 w 340694"/>
              <a:gd name="connsiteY3" fmla="*/ 417551 h 417614"/>
              <a:gd name="connsiteX4" fmla="*/ 247320 w 340694"/>
              <a:gd name="connsiteY4" fmla="*/ 417551 h 417614"/>
              <a:gd name="connsiteX5" fmla="*/ 247320 w 340694"/>
              <a:gd name="connsiteY5" fmla="*/ 368683 h 417614"/>
              <a:gd name="connsiteX6" fmla="*/ 286469 w 340694"/>
              <a:gd name="connsiteY6" fmla="*/ 329603 h 417614"/>
              <a:gd name="connsiteX7" fmla="*/ 340643 w 340694"/>
              <a:gd name="connsiteY7" fmla="*/ 329603 h 417614"/>
              <a:gd name="connsiteX8" fmla="*/ 340643 w 340694"/>
              <a:gd name="connsiteY8" fmla="*/ 24818 h 417614"/>
              <a:gd name="connsiteX9" fmla="*/ 315762 w 340694"/>
              <a:gd name="connsiteY9" fmla="*/ -63 h 417614"/>
              <a:gd name="connsiteX10" fmla="*/ 275441 w 340694"/>
              <a:gd name="connsiteY10" fmla="*/ 227801 h 417614"/>
              <a:gd name="connsiteX11" fmla="*/ 64807 w 340694"/>
              <a:gd name="connsiteY11" fmla="*/ 227801 h 417614"/>
              <a:gd name="connsiteX12" fmla="*/ 64807 w 340694"/>
              <a:gd name="connsiteY12" fmla="*/ 210639 h 417614"/>
              <a:gd name="connsiteX13" fmla="*/ 275441 w 340694"/>
              <a:gd name="connsiteY13" fmla="*/ 210639 h 417614"/>
              <a:gd name="connsiteX14" fmla="*/ 275441 w 340694"/>
              <a:gd name="connsiteY14" fmla="*/ 167837 h 417614"/>
              <a:gd name="connsiteX15" fmla="*/ 64807 w 340694"/>
              <a:gd name="connsiteY15" fmla="*/ 167837 h 417614"/>
              <a:gd name="connsiteX16" fmla="*/ 64807 w 340694"/>
              <a:gd name="connsiteY16" fmla="*/ 150744 h 417614"/>
              <a:gd name="connsiteX17" fmla="*/ 275441 w 340694"/>
              <a:gd name="connsiteY17" fmla="*/ 150744 h 417614"/>
              <a:gd name="connsiteX18" fmla="*/ 275441 w 340694"/>
              <a:gd name="connsiteY18" fmla="*/ 107941 h 417614"/>
              <a:gd name="connsiteX19" fmla="*/ 64807 w 340694"/>
              <a:gd name="connsiteY19" fmla="*/ 107941 h 417614"/>
              <a:gd name="connsiteX20" fmla="*/ 64807 w 340694"/>
              <a:gd name="connsiteY20" fmla="*/ 90779 h 417614"/>
              <a:gd name="connsiteX21" fmla="*/ 275441 w 340694"/>
              <a:gd name="connsiteY21" fmla="*/ 90779 h 417614"/>
            </a:gdLst>
            <a:ahLst/>
            <a:cxnLst/>
            <a:rect l="l" t="t" r="r" b="b"/>
            <a:pathLst>
              <a:path w="340694" h="417614">
                <a:moveTo>
                  <a:pt x="24831" y="-63"/>
                </a:moveTo>
                <a:cubicBezTo>
                  <a:pt x="11087" y="-63"/>
                  <a:pt x="-51" y="11075"/>
                  <a:pt x="-51" y="24818"/>
                </a:cubicBezTo>
                <a:lnTo>
                  <a:pt x="-51" y="392669"/>
                </a:lnTo>
                <a:cubicBezTo>
                  <a:pt x="-51" y="406413"/>
                  <a:pt x="11087" y="417551"/>
                  <a:pt x="24831" y="417551"/>
                </a:cubicBezTo>
                <a:lnTo>
                  <a:pt x="247320" y="417551"/>
                </a:lnTo>
                <a:lnTo>
                  <a:pt x="247320" y="368683"/>
                </a:lnTo>
                <a:cubicBezTo>
                  <a:pt x="247354" y="347089"/>
                  <a:pt x="264875" y="329603"/>
                  <a:pt x="286469" y="329603"/>
                </a:cubicBezTo>
                <a:lnTo>
                  <a:pt x="340643" y="329603"/>
                </a:lnTo>
                <a:lnTo>
                  <a:pt x="340643" y="24818"/>
                </a:lnTo>
                <a:cubicBezTo>
                  <a:pt x="340643" y="11075"/>
                  <a:pt x="329505" y="-63"/>
                  <a:pt x="315762" y="-63"/>
                </a:cubicBezTo>
                <a:close/>
                <a:moveTo>
                  <a:pt x="275441" y="227801"/>
                </a:moveTo>
                <a:lnTo>
                  <a:pt x="64807" y="227801"/>
                </a:lnTo>
                <a:lnTo>
                  <a:pt x="64807" y="210639"/>
                </a:lnTo>
                <a:lnTo>
                  <a:pt x="275441" y="210639"/>
                </a:lnTo>
                <a:close/>
                <a:moveTo>
                  <a:pt x="275441" y="167837"/>
                </a:moveTo>
                <a:lnTo>
                  <a:pt x="64807" y="167837"/>
                </a:lnTo>
                <a:lnTo>
                  <a:pt x="64807" y="150744"/>
                </a:lnTo>
                <a:lnTo>
                  <a:pt x="275441" y="150744"/>
                </a:lnTo>
                <a:close/>
                <a:moveTo>
                  <a:pt x="275441" y="107941"/>
                </a:moveTo>
                <a:lnTo>
                  <a:pt x="64807" y="107941"/>
                </a:lnTo>
                <a:lnTo>
                  <a:pt x="64807" y="90779"/>
                </a:lnTo>
                <a:lnTo>
                  <a:pt x="275441" y="90779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7"/>
            </p:custDataLst>
          </p:nvPr>
        </p:nvSpPr>
        <p:spPr>
          <a:xfrm>
            <a:off x="6154553" y="4619444"/>
            <a:ext cx="48867" cy="46010"/>
          </a:xfrm>
          <a:custGeom>
            <a:avLst/>
            <a:gdLst>
              <a:gd name="connsiteX0" fmla="*/ -51 w 68373"/>
              <a:gd name="connsiteY0" fmla="*/ 24818 h 64375"/>
              <a:gd name="connsiteX1" fmla="*/ -51 w 68373"/>
              <a:gd name="connsiteY1" fmla="*/ 64312 h 64375"/>
              <a:gd name="connsiteX2" fmla="*/ 68322 w 68373"/>
              <a:gd name="connsiteY2" fmla="*/ -63 h 64375"/>
              <a:gd name="connsiteX3" fmla="*/ 24900 w 68373"/>
              <a:gd name="connsiteY3" fmla="*/ -63 h 64375"/>
              <a:gd name="connsiteX4" fmla="*/ -51 w 68373"/>
              <a:gd name="connsiteY4" fmla="*/ 24818 h 64375"/>
            </a:gdLst>
            <a:ahLst/>
            <a:cxnLst/>
            <a:rect l="l" t="t" r="r" b="b"/>
            <a:pathLst>
              <a:path w="68373" h="64375">
                <a:moveTo>
                  <a:pt x="-51" y="24818"/>
                </a:moveTo>
                <a:lnTo>
                  <a:pt x="-51" y="64312"/>
                </a:lnTo>
                <a:lnTo>
                  <a:pt x="68322" y="-63"/>
                </a:lnTo>
                <a:lnTo>
                  <a:pt x="24900" y="-63"/>
                </a:lnTo>
                <a:cubicBezTo>
                  <a:pt x="11149" y="-63"/>
                  <a:pt x="-16" y="11068"/>
                  <a:pt x="-51" y="24818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8"/>
            </p:custDataLst>
          </p:nvPr>
        </p:nvSpPr>
        <p:spPr>
          <a:xfrm>
            <a:off x="8272621" y="3107558"/>
            <a:ext cx="2064515" cy="2695902"/>
          </a:xfrm>
          <a:custGeom>
            <a:avLst/>
            <a:gdLst>
              <a:gd name="connsiteX0" fmla="*/ 0 w 2064515"/>
              <a:gd name="connsiteY0" fmla="*/ 0 h 2695902"/>
              <a:gd name="connsiteX1" fmla="*/ 1581738 w 2064515"/>
              <a:gd name="connsiteY1" fmla="*/ 0 h 2695902"/>
              <a:gd name="connsiteX2" fmla="*/ 2054708 w 2064515"/>
              <a:gd name="connsiteY2" fmla="*/ 385482 h 2695902"/>
              <a:gd name="connsiteX3" fmla="*/ 2064515 w 2064515"/>
              <a:gd name="connsiteY3" fmla="*/ 482768 h 2695902"/>
              <a:gd name="connsiteX4" fmla="*/ 2064515 w 2064515"/>
              <a:gd name="connsiteY4" fmla="*/ 588322 h 2695902"/>
              <a:gd name="connsiteX5" fmla="*/ 2064515 w 2064515"/>
              <a:gd name="connsiteY5" fmla="*/ 808081 h 2695902"/>
              <a:gd name="connsiteX6" fmla="*/ 2064515 w 2064515"/>
              <a:gd name="connsiteY6" fmla="*/ 2695902 h 2695902"/>
              <a:gd name="connsiteX7" fmla="*/ 0 w 2064515"/>
              <a:gd name="connsiteY7" fmla="*/ 2695902 h 2695902"/>
              <a:gd name="connsiteX8" fmla="*/ 0 w 2064515"/>
              <a:gd name="connsiteY8" fmla="*/ 1290849 h 2695902"/>
              <a:gd name="connsiteX9" fmla="*/ 0 w 2064515"/>
              <a:gd name="connsiteY9" fmla="*/ 588322 h 2695902"/>
            </a:gdLst>
            <a:ahLst/>
            <a:cxnLst/>
            <a:rect l="l" t="t" r="r" b="b"/>
            <a:pathLst>
              <a:path w="2064515" h="2695902">
                <a:moveTo>
                  <a:pt x="0" y="0"/>
                </a:moveTo>
                <a:lnTo>
                  <a:pt x="1581738" y="0"/>
                </a:lnTo>
                <a:cubicBezTo>
                  <a:pt x="1815040" y="0"/>
                  <a:pt x="2009691" y="165488"/>
                  <a:pt x="2054708" y="385482"/>
                </a:cubicBezTo>
                <a:lnTo>
                  <a:pt x="2064515" y="482768"/>
                </a:lnTo>
                <a:lnTo>
                  <a:pt x="2064515" y="588322"/>
                </a:lnTo>
                <a:lnTo>
                  <a:pt x="2064515" y="808081"/>
                </a:lnTo>
                <a:lnTo>
                  <a:pt x="2064515" y="2695902"/>
                </a:lnTo>
                <a:lnTo>
                  <a:pt x="0" y="2695902"/>
                </a:lnTo>
                <a:lnTo>
                  <a:pt x="0" y="1290849"/>
                </a:lnTo>
                <a:lnTo>
                  <a:pt x="0" y="588322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9"/>
            </p:custDataLst>
          </p:nvPr>
        </p:nvSpPr>
        <p:spPr>
          <a:xfrm>
            <a:off x="8966645" y="3351730"/>
            <a:ext cx="673100" cy="558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solidFill>
                    <a:srgbClr val="3058ED">
                      <a:alpha val="100000"/>
                    </a:srgbClr>
                  </a:solidFill>
                </a:ln>
                <a:noFill/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0"/>
            </p:custDataLst>
          </p:nvPr>
        </p:nvSpPr>
        <p:spPr>
          <a:xfrm>
            <a:off x="9208445" y="3992674"/>
            <a:ext cx="192867" cy="192867"/>
          </a:xfrm>
          <a:custGeom>
            <a:avLst/>
            <a:gdLst>
              <a:gd name="connsiteX0" fmla="*/ 347281 w 524065"/>
              <a:gd name="connsiteY0" fmla="*/ 176784 h 524065"/>
              <a:gd name="connsiteX1" fmla="*/ 524065 w 524065"/>
              <a:gd name="connsiteY1" fmla="*/ 262033 h 524065"/>
              <a:gd name="connsiteX2" fmla="*/ 347281 w 524065"/>
              <a:gd name="connsiteY2" fmla="*/ 347282 h 524065"/>
              <a:gd name="connsiteX3" fmla="*/ 262033 w 524065"/>
              <a:gd name="connsiteY3" fmla="*/ 524065 h 524065"/>
              <a:gd name="connsiteX4" fmla="*/ 176784 w 524065"/>
              <a:gd name="connsiteY4" fmla="*/ 347282 h 524065"/>
              <a:gd name="connsiteX5" fmla="*/ 0 w 524065"/>
              <a:gd name="connsiteY5" fmla="*/ 262033 h 524065"/>
              <a:gd name="connsiteX6" fmla="*/ 176784 w 524065"/>
              <a:gd name="connsiteY6" fmla="*/ 176784 h 524065"/>
              <a:gd name="connsiteX7" fmla="*/ 262033 w 524065"/>
              <a:gd name="connsiteY7" fmla="*/ 0 h 524065"/>
              <a:gd name="connsiteX8" fmla="*/ 347281 w 524065"/>
              <a:gd name="connsiteY8" fmla="*/ 176784 h 524065"/>
            </a:gdLst>
            <a:ahLst/>
            <a:cxnLst/>
            <a:rect l="0" t="0" r="0" b="0"/>
            <a:pathLst>
              <a:path w="524065" h="524065">
                <a:moveTo>
                  <a:pt x="347281" y="176784"/>
                </a:moveTo>
                <a:cubicBezTo>
                  <a:pt x="410242" y="239744"/>
                  <a:pt x="524065" y="262033"/>
                  <a:pt x="524065" y="262033"/>
                </a:cubicBezTo>
                <a:cubicBezTo>
                  <a:pt x="524065" y="262033"/>
                  <a:pt x="402812" y="291656"/>
                  <a:pt x="347281" y="347282"/>
                </a:cubicBezTo>
                <a:cubicBezTo>
                  <a:pt x="291751" y="402908"/>
                  <a:pt x="262033" y="524065"/>
                  <a:pt x="262033" y="524065"/>
                </a:cubicBezTo>
                <a:cubicBezTo>
                  <a:pt x="262033" y="524065"/>
                  <a:pt x="243459" y="413957"/>
                  <a:pt x="176784" y="347282"/>
                </a:cubicBezTo>
                <a:cubicBezTo>
                  <a:pt x="113824" y="284321"/>
                  <a:pt x="0" y="262033"/>
                  <a:pt x="0" y="262033"/>
                </a:cubicBezTo>
                <a:cubicBezTo>
                  <a:pt x="0" y="262033"/>
                  <a:pt x="117538" y="236125"/>
                  <a:pt x="176784" y="176784"/>
                </a:cubicBezTo>
                <a:cubicBezTo>
                  <a:pt x="232410" y="121158"/>
                  <a:pt x="262033" y="0"/>
                  <a:pt x="262033" y="0"/>
                </a:cubicBezTo>
                <a:cubicBezTo>
                  <a:pt x="262033" y="0"/>
                  <a:pt x="287941" y="117443"/>
                  <a:pt x="347281" y="17678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1"/>
            </p:custDataLst>
          </p:nvPr>
        </p:nvSpPr>
        <p:spPr>
          <a:xfrm>
            <a:off x="9321055" y="5192363"/>
            <a:ext cx="91527" cy="129606"/>
          </a:xfrm>
          <a:custGeom>
            <a:avLst/>
            <a:gdLst>
              <a:gd name="connsiteX0" fmla="*/ 128011 w 128061"/>
              <a:gd name="connsiteY0" fmla="*/ 49287 h 181340"/>
              <a:gd name="connsiteX1" fmla="*/ 1121 w 128061"/>
              <a:gd name="connsiteY1" fmla="*/ -63 h 181340"/>
              <a:gd name="connsiteX2" fmla="*/ -51 w 128061"/>
              <a:gd name="connsiteY2" fmla="*/ 181277 h 181340"/>
            </a:gdLst>
            <a:ahLst/>
            <a:cxnLst/>
            <a:rect l="l" t="t" r="r" b="b"/>
            <a:pathLst>
              <a:path w="128061" h="181340">
                <a:moveTo>
                  <a:pt x="128011" y="49287"/>
                </a:moveTo>
                <a:cubicBezTo>
                  <a:pt x="92983" y="18181"/>
                  <a:pt x="47960" y="674"/>
                  <a:pt x="1121" y="-63"/>
                </a:cubicBezTo>
                <a:lnTo>
                  <a:pt x="-51" y="181277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2"/>
            </p:custDataLst>
          </p:nvPr>
        </p:nvSpPr>
        <p:spPr>
          <a:xfrm>
            <a:off x="9137951" y="5191477"/>
            <a:ext cx="312367" cy="332317"/>
          </a:xfrm>
          <a:custGeom>
            <a:avLst/>
            <a:gdLst>
              <a:gd name="connsiteX0" fmla="*/ 223196 w 437051"/>
              <a:gd name="connsiteY0" fmla="*/ -63 h 464965"/>
              <a:gd name="connsiteX1" fmla="*/ -51 w 437051"/>
              <a:gd name="connsiteY1" fmla="*/ 232419 h 464965"/>
              <a:gd name="connsiteX2" fmla="*/ 232432 w 437051"/>
              <a:gd name="connsiteY2" fmla="*/ 464902 h 464965"/>
              <a:gd name="connsiteX3" fmla="*/ 437000 w 437051"/>
              <a:gd name="connsiteY3" fmla="*/ 343112 h 464965"/>
              <a:gd name="connsiteX4" fmla="*/ 227883 w 437051"/>
              <a:gd name="connsiteY4" fmla="*/ 232419 h 464965"/>
              <a:gd name="connsiteX5" fmla="*/ 227883 w 437051"/>
              <a:gd name="connsiteY5" fmla="*/ 74 h 464965"/>
            </a:gdLst>
            <a:ahLst/>
            <a:cxnLst/>
            <a:rect l="l" t="t" r="r" b="b"/>
            <a:pathLst>
              <a:path w="437051" h="464965">
                <a:moveTo>
                  <a:pt x="223196" y="-63"/>
                </a:moveTo>
                <a:cubicBezTo>
                  <a:pt x="94789" y="-63"/>
                  <a:pt x="-51" y="104013"/>
                  <a:pt x="-51" y="232419"/>
                </a:cubicBezTo>
                <a:cubicBezTo>
                  <a:pt x="-51" y="360819"/>
                  <a:pt x="104035" y="464902"/>
                  <a:pt x="232432" y="464902"/>
                </a:cubicBezTo>
                <a:cubicBezTo>
                  <a:pt x="322447" y="464902"/>
                  <a:pt x="406191" y="411692"/>
                  <a:pt x="437000" y="343112"/>
                </a:cubicBezTo>
                <a:lnTo>
                  <a:pt x="227883" y="232419"/>
                </a:lnTo>
                <a:lnTo>
                  <a:pt x="227883" y="74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3"/>
            </p:custDataLst>
          </p:nvPr>
        </p:nvSpPr>
        <p:spPr>
          <a:xfrm>
            <a:off x="9359084" y="5262561"/>
            <a:ext cx="47980" cy="108720"/>
          </a:xfrm>
          <a:custGeom>
            <a:avLst/>
            <a:gdLst>
              <a:gd name="connsiteX0" fmla="*/ 33704 w 67132"/>
              <a:gd name="connsiteY0" fmla="*/ 34462 h 152116"/>
              <a:gd name="connsiteX1" fmla="*/ 0 w 67132"/>
              <a:gd name="connsiteY1" fmla="*/ 141709 h 152116"/>
              <a:gd name="connsiteX2" fmla="*/ 19437 w 67132"/>
              <a:gd name="connsiteY2" fmla="*/ 152117 h 152116"/>
              <a:gd name="connsiteX3" fmla="*/ 67133 w 67132"/>
              <a:gd name="connsiteY3" fmla="*/ 0 h 152116"/>
              <a:gd name="connsiteX4" fmla="*/ 33704 w 67132"/>
              <a:gd name="connsiteY4" fmla="*/ 34462 h 152116"/>
            </a:gdLst>
            <a:ahLst/>
            <a:cxnLst/>
            <a:rect l="l" t="t" r="r" b="b"/>
            <a:pathLst>
              <a:path w="67132" h="152116">
                <a:moveTo>
                  <a:pt x="33704" y="34462"/>
                </a:moveTo>
                <a:lnTo>
                  <a:pt x="0" y="141709"/>
                </a:lnTo>
                <a:lnTo>
                  <a:pt x="19437" y="152117"/>
                </a:lnTo>
                <a:lnTo>
                  <a:pt x="67133" y="0"/>
                </a:lnTo>
                <a:lnTo>
                  <a:pt x="33704" y="34462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4"/>
            </p:custDataLst>
          </p:nvPr>
        </p:nvSpPr>
        <p:spPr>
          <a:xfrm>
            <a:off x="9341105" y="5294482"/>
            <a:ext cx="34975" cy="67143"/>
          </a:xfrm>
          <a:custGeom>
            <a:avLst/>
            <a:gdLst>
              <a:gd name="connsiteX0" fmla="*/ 15439 w 48936"/>
              <a:gd name="connsiteY0" fmla="*/ 34393 h 93944"/>
              <a:gd name="connsiteX1" fmla="*/ 0 w 48936"/>
              <a:gd name="connsiteY1" fmla="*/ 83537 h 93944"/>
              <a:gd name="connsiteX2" fmla="*/ 19437 w 48936"/>
              <a:gd name="connsiteY2" fmla="*/ 93944 h 93944"/>
              <a:gd name="connsiteX3" fmla="*/ 48937 w 48936"/>
              <a:gd name="connsiteY3" fmla="*/ 0 h 93944"/>
              <a:gd name="connsiteX4" fmla="*/ 15439 w 48936"/>
              <a:gd name="connsiteY4" fmla="*/ 34393 h 93944"/>
            </a:gdLst>
            <a:ahLst/>
            <a:cxnLst/>
            <a:rect l="l" t="t" r="r" b="b"/>
            <a:pathLst>
              <a:path w="48936" h="93944">
                <a:moveTo>
                  <a:pt x="15439" y="34393"/>
                </a:moveTo>
                <a:lnTo>
                  <a:pt x="0" y="83537"/>
                </a:lnTo>
                <a:lnTo>
                  <a:pt x="19437" y="93944"/>
                </a:lnTo>
                <a:lnTo>
                  <a:pt x="48937" y="0"/>
                </a:lnTo>
                <a:lnTo>
                  <a:pt x="15439" y="34393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5"/>
            </p:custDataLst>
          </p:nvPr>
        </p:nvSpPr>
        <p:spPr>
          <a:xfrm>
            <a:off x="9413027" y="5272906"/>
            <a:ext cx="47537" cy="127291"/>
          </a:xfrm>
          <a:custGeom>
            <a:avLst/>
            <a:gdLst>
              <a:gd name="connsiteX0" fmla="*/ 52676 w 66512"/>
              <a:gd name="connsiteY0" fmla="*/ -63 h 178101"/>
              <a:gd name="connsiteX1" fmla="*/ -51 w 66512"/>
              <a:gd name="connsiteY1" fmla="*/ 167630 h 178101"/>
              <a:gd name="connsiteX2" fmla="*/ 19386 w 66512"/>
              <a:gd name="connsiteY2" fmla="*/ 178038 h 178101"/>
              <a:gd name="connsiteX3" fmla="*/ 66461 w 66512"/>
              <a:gd name="connsiteY3" fmla="*/ 27989 h 178101"/>
              <a:gd name="connsiteX4" fmla="*/ 52676 w 66512"/>
              <a:gd name="connsiteY4" fmla="*/ -63 h 178101"/>
            </a:gdLst>
            <a:ahLst/>
            <a:cxnLst/>
            <a:rect l="l" t="t" r="r" b="b"/>
            <a:pathLst>
              <a:path w="66512" h="178101">
                <a:moveTo>
                  <a:pt x="52676" y="-63"/>
                </a:moveTo>
                <a:lnTo>
                  <a:pt x="-51" y="167630"/>
                </a:lnTo>
                <a:lnTo>
                  <a:pt x="19386" y="178038"/>
                </a:lnTo>
                <a:lnTo>
                  <a:pt x="66461" y="27989"/>
                </a:lnTo>
                <a:cubicBezTo>
                  <a:pt x="62519" y="18333"/>
                  <a:pt x="57915" y="8959"/>
                  <a:pt x="52676" y="-63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26"/>
            </p:custDataLst>
          </p:nvPr>
        </p:nvSpPr>
        <p:spPr>
          <a:xfrm>
            <a:off x="9431056" y="5299901"/>
            <a:ext cx="39310" cy="109902"/>
          </a:xfrm>
          <a:custGeom>
            <a:avLst/>
            <a:gdLst>
              <a:gd name="connsiteX0" fmla="*/ 44957 w 55001"/>
              <a:gd name="connsiteY0" fmla="*/ -63 h 153770"/>
              <a:gd name="connsiteX1" fmla="*/ -51 w 55001"/>
              <a:gd name="connsiteY1" fmla="*/ 143369 h 153770"/>
              <a:gd name="connsiteX2" fmla="*/ 19386 w 55001"/>
              <a:gd name="connsiteY2" fmla="*/ 153707 h 153770"/>
              <a:gd name="connsiteX3" fmla="*/ 54951 w 55001"/>
              <a:gd name="connsiteY3" fmla="*/ 40464 h 153770"/>
              <a:gd name="connsiteX4" fmla="*/ 44957 w 55001"/>
              <a:gd name="connsiteY4" fmla="*/ -63 h 153770"/>
            </a:gdLst>
            <a:ahLst/>
            <a:cxnLst/>
            <a:rect l="l" t="t" r="r" b="b"/>
            <a:pathLst>
              <a:path w="55001" h="153770">
                <a:moveTo>
                  <a:pt x="44957" y="-63"/>
                </a:moveTo>
                <a:lnTo>
                  <a:pt x="-51" y="143369"/>
                </a:lnTo>
                <a:lnTo>
                  <a:pt x="19386" y="153707"/>
                </a:lnTo>
                <a:lnTo>
                  <a:pt x="54951" y="40464"/>
                </a:lnTo>
                <a:cubicBezTo>
                  <a:pt x="53035" y="26645"/>
                  <a:pt x="49685" y="13060"/>
                  <a:pt x="44957" y="-63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27"/>
            </p:custDataLst>
          </p:nvPr>
        </p:nvSpPr>
        <p:spPr>
          <a:xfrm>
            <a:off x="9449283" y="5340444"/>
            <a:ext cx="22524" cy="75961"/>
          </a:xfrm>
          <a:custGeom>
            <a:avLst/>
            <a:gdLst>
              <a:gd name="connsiteX0" fmla="*/ 31379 w 31515"/>
              <a:gd name="connsiteY0" fmla="*/ 10826 h 106281"/>
              <a:gd name="connsiteX1" fmla="*/ 31379 w 31515"/>
              <a:gd name="connsiteY1" fmla="*/ -63 h 106281"/>
              <a:gd name="connsiteX2" fmla="*/ -51 w 31515"/>
              <a:gd name="connsiteY2" fmla="*/ 100084 h 106281"/>
              <a:gd name="connsiteX3" fmla="*/ 11322 w 31515"/>
              <a:gd name="connsiteY3" fmla="*/ 106218 h 106281"/>
              <a:gd name="connsiteX4" fmla="*/ 31379 w 31515"/>
              <a:gd name="connsiteY4" fmla="*/ 10826 h 106281"/>
            </a:gdLst>
            <a:ahLst/>
            <a:cxnLst/>
            <a:rect l="l" t="t" r="r" b="b"/>
            <a:pathLst>
              <a:path w="31515" h="106281">
                <a:moveTo>
                  <a:pt x="31379" y="10826"/>
                </a:moveTo>
                <a:cubicBezTo>
                  <a:pt x="31379" y="7174"/>
                  <a:pt x="31379" y="3520"/>
                  <a:pt x="31379" y="-63"/>
                </a:cubicBezTo>
                <a:lnTo>
                  <a:pt x="-51" y="100084"/>
                </a:lnTo>
                <a:lnTo>
                  <a:pt x="11322" y="106218"/>
                </a:lnTo>
                <a:cubicBezTo>
                  <a:pt x="25451" y="76450"/>
                  <a:pt x="32323" y="43759"/>
                  <a:pt x="31379" y="10826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28"/>
            </p:custDataLst>
          </p:nvPr>
        </p:nvSpPr>
        <p:spPr>
          <a:xfrm>
            <a:off x="9377115" y="5242068"/>
            <a:ext cx="55566" cy="138917"/>
          </a:xfrm>
          <a:custGeom>
            <a:avLst/>
            <a:gdLst>
              <a:gd name="connsiteX0" fmla="*/ 69839 w 77746"/>
              <a:gd name="connsiteY0" fmla="*/ -63 h 194367"/>
              <a:gd name="connsiteX1" fmla="*/ 51849 w 77746"/>
              <a:gd name="connsiteY1" fmla="*/ 18477 h 194367"/>
              <a:gd name="connsiteX2" fmla="*/ -51 w 77746"/>
              <a:gd name="connsiteY2" fmla="*/ 183897 h 194367"/>
              <a:gd name="connsiteX3" fmla="*/ 19317 w 77746"/>
              <a:gd name="connsiteY3" fmla="*/ 194304 h 194367"/>
              <a:gd name="connsiteX4" fmla="*/ 77696 w 77746"/>
              <a:gd name="connsiteY4" fmla="*/ 8208 h 194367"/>
              <a:gd name="connsiteX5" fmla="*/ 69839 w 77746"/>
              <a:gd name="connsiteY5" fmla="*/ -63 h 194367"/>
            </a:gdLst>
            <a:ahLst/>
            <a:cxnLst/>
            <a:rect l="l" t="t" r="r" b="b"/>
            <a:pathLst>
              <a:path w="77746" h="194367">
                <a:moveTo>
                  <a:pt x="69839" y="-63"/>
                </a:moveTo>
                <a:lnTo>
                  <a:pt x="51849" y="18477"/>
                </a:lnTo>
                <a:lnTo>
                  <a:pt x="-51" y="183897"/>
                </a:lnTo>
                <a:lnTo>
                  <a:pt x="19317" y="194304"/>
                </a:lnTo>
                <a:lnTo>
                  <a:pt x="77696" y="8208"/>
                </a:lnTo>
                <a:cubicBezTo>
                  <a:pt x="75146" y="5658"/>
                  <a:pt x="72527" y="2694"/>
                  <a:pt x="69839" y="-63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>
            <p:custDataLst>
              <p:tags r:id="rId29"/>
            </p:custDataLst>
          </p:nvPr>
        </p:nvSpPr>
        <p:spPr>
          <a:xfrm>
            <a:off x="9325882" y="5326354"/>
            <a:ext cx="19162" cy="25615"/>
          </a:xfrm>
          <a:custGeom>
            <a:avLst/>
            <a:gdLst>
              <a:gd name="connsiteX0" fmla="*/ 0 w 26811"/>
              <a:gd name="connsiteY0" fmla="*/ 27570 h 35840"/>
              <a:gd name="connsiteX1" fmla="*/ 15577 w 26811"/>
              <a:gd name="connsiteY1" fmla="*/ 35841 h 35840"/>
              <a:gd name="connsiteX2" fmla="*/ 26812 w 26811"/>
              <a:gd name="connsiteY2" fmla="*/ 0 h 35840"/>
              <a:gd name="connsiteX3" fmla="*/ 0 w 26811"/>
              <a:gd name="connsiteY3" fmla="*/ 27570 h 35840"/>
            </a:gdLst>
            <a:ahLst/>
            <a:cxnLst/>
            <a:rect l="l" t="t" r="r" b="b"/>
            <a:pathLst>
              <a:path w="26811" h="35840">
                <a:moveTo>
                  <a:pt x="0" y="27570"/>
                </a:moveTo>
                <a:lnTo>
                  <a:pt x="15577" y="35841"/>
                </a:lnTo>
                <a:lnTo>
                  <a:pt x="26812" y="0"/>
                </a:lnTo>
                <a:lnTo>
                  <a:pt x="0" y="27570"/>
                </a:ln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>
            <p:custDataLst>
              <p:tags r:id="rId30"/>
            </p:custDataLst>
          </p:nvPr>
        </p:nvSpPr>
        <p:spPr>
          <a:xfrm>
            <a:off x="9395095" y="5252166"/>
            <a:ext cx="52414" cy="138375"/>
          </a:xfrm>
          <a:custGeom>
            <a:avLst/>
            <a:gdLst>
              <a:gd name="connsiteX0" fmla="*/ 57432 w 73335"/>
              <a:gd name="connsiteY0" fmla="*/ -63 h 193609"/>
              <a:gd name="connsiteX1" fmla="*/ -51 w 73335"/>
              <a:gd name="connsiteY1" fmla="*/ 183138 h 193609"/>
              <a:gd name="connsiteX2" fmla="*/ 19386 w 73335"/>
              <a:gd name="connsiteY2" fmla="*/ 193546 h 193609"/>
              <a:gd name="connsiteX3" fmla="*/ 73285 w 73335"/>
              <a:gd name="connsiteY3" fmla="*/ 21717 h 193609"/>
              <a:gd name="connsiteX4" fmla="*/ 57432 w 73335"/>
              <a:gd name="connsiteY4" fmla="*/ -63 h 193609"/>
            </a:gdLst>
            <a:ahLst/>
            <a:cxnLst/>
            <a:rect l="l" t="t" r="r" b="b"/>
            <a:pathLst>
              <a:path w="73335" h="193609">
                <a:moveTo>
                  <a:pt x="57432" y="-63"/>
                </a:moveTo>
                <a:lnTo>
                  <a:pt x="-51" y="183138"/>
                </a:lnTo>
                <a:lnTo>
                  <a:pt x="19386" y="193546"/>
                </a:lnTo>
                <a:lnTo>
                  <a:pt x="73285" y="21717"/>
                </a:lnTo>
                <a:cubicBezTo>
                  <a:pt x="68474" y="14122"/>
                  <a:pt x="63180" y="6850"/>
                  <a:pt x="57432" y="-63"/>
                </a:cubicBezTo>
                <a:close/>
              </a:path>
            </a:pathLst>
          </a:custGeom>
          <a:solidFill>
            <a:schemeClr val="accent1"/>
          </a:solidFill>
          <a:ln w="689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5403503" y="301282"/>
            <a:ext cx="1371600" cy="7493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5395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5395909" y="1101213"/>
            <a:ext cx="1478280" cy="3708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CONTENT</a:t>
            </a:r>
            <a:endParaRPr kumimoji="1" lang="zh-CN" altLang="en-US"/>
          </a:p>
        </p:txBody>
      </p:sp>
      <p:cxnSp>
        <p:nvCxnSpPr>
          <p:cNvPr id="37" name="标题 1"/>
          <p:cNvCxnSpPr/>
          <p:nvPr/>
        </p:nvCxnSpPr>
        <p:spPr>
          <a:xfrm>
            <a:off x="4300365" y="528615"/>
            <a:ext cx="790688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</p:cxnSp>
      <p:cxnSp>
        <p:nvCxnSpPr>
          <p:cNvPr id="38" name="标题 1"/>
          <p:cNvCxnSpPr/>
          <p:nvPr/>
        </p:nvCxnSpPr>
        <p:spPr>
          <a:xfrm>
            <a:off x="3379304" y="687946"/>
            <a:ext cx="1884026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</p:cxnSp>
      <p:cxnSp>
        <p:nvCxnSpPr>
          <p:cNvPr id="39" name="标题 1"/>
          <p:cNvCxnSpPr/>
          <p:nvPr/>
        </p:nvCxnSpPr>
        <p:spPr>
          <a:xfrm flipH="1">
            <a:off x="7159555" y="528615"/>
            <a:ext cx="790688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</p:cxnSp>
      <p:cxnSp>
        <p:nvCxnSpPr>
          <p:cNvPr id="40" name="标题 1"/>
          <p:cNvCxnSpPr/>
          <p:nvPr/>
        </p:nvCxnSpPr>
        <p:spPr>
          <a:xfrm flipH="1">
            <a:off x="6987278" y="687946"/>
            <a:ext cx="1884026" cy="0"/>
          </a:xfrm>
          <a:prstGeom prst="line">
            <a:avLst/>
          </a:prstGeom>
          <a:noFill/>
          <a:ln w="63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</p:cxnSp>
      <p:sp>
        <p:nvSpPr>
          <p:cNvPr id="41" name="标题 1"/>
          <p:cNvSpPr txBox="1"/>
          <p:nvPr/>
        </p:nvSpPr>
        <p:spPr>
          <a:xfrm>
            <a:off x="240291" y="213442"/>
            <a:ext cx="258868" cy="258868"/>
          </a:xfrm>
          <a:prstGeom prst="ellipse">
            <a:avLst/>
          </a:prstGeom>
          <a:noFill/>
          <a:ln w="1905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+</a:t>
            </a: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1692842" y="240901"/>
            <a:ext cx="258867" cy="3951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>
            <a:off x="11692842" y="335802"/>
            <a:ext cx="258867" cy="3951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11692842" y="430701"/>
            <a:ext cx="258867" cy="4160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标题 1"/>
          <p:cNvSpPr txBox="1"/>
          <p:nvPr>
            <p:custDataLst>
              <p:tags r:id="rId31"/>
            </p:custDataLst>
          </p:nvPr>
        </p:nvSpPr>
        <p:spPr>
          <a:xfrm>
            <a:off x="1923373" y="3213602"/>
            <a:ext cx="1902098" cy="2503909"/>
          </a:xfrm>
          <a:custGeom>
            <a:avLst/>
            <a:gdLst>
              <a:gd name="connsiteX0" fmla="*/ 0 w 2064515"/>
              <a:gd name="connsiteY0" fmla="*/ 0 h 2695902"/>
              <a:gd name="connsiteX1" fmla="*/ 1581738 w 2064515"/>
              <a:gd name="connsiteY1" fmla="*/ 0 h 2695902"/>
              <a:gd name="connsiteX2" fmla="*/ 2054708 w 2064515"/>
              <a:gd name="connsiteY2" fmla="*/ 385482 h 2695902"/>
              <a:gd name="connsiteX3" fmla="*/ 2064515 w 2064515"/>
              <a:gd name="connsiteY3" fmla="*/ 482768 h 2695902"/>
              <a:gd name="connsiteX4" fmla="*/ 2064515 w 2064515"/>
              <a:gd name="connsiteY4" fmla="*/ 588322 h 2695902"/>
              <a:gd name="connsiteX5" fmla="*/ 2064515 w 2064515"/>
              <a:gd name="connsiteY5" fmla="*/ 808081 h 2695902"/>
              <a:gd name="connsiteX6" fmla="*/ 2064515 w 2064515"/>
              <a:gd name="connsiteY6" fmla="*/ 2695902 h 2695902"/>
              <a:gd name="connsiteX7" fmla="*/ 0 w 2064515"/>
              <a:gd name="connsiteY7" fmla="*/ 2695902 h 2695902"/>
              <a:gd name="connsiteX8" fmla="*/ 0 w 2064515"/>
              <a:gd name="connsiteY8" fmla="*/ 1290849 h 2695902"/>
              <a:gd name="connsiteX9" fmla="*/ 0 w 2064515"/>
              <a:gd name="connsiteY9" fmla="*/ 588322 h 2695902"/>
            </a:gdLst>
            <a:ahLst/>
            <a:cxnLst/>
            <a:rect l="l" t="t" r="r" b="b"/>
            <a:pathLst>
              <a:path w="2064515" h="2695902">
                <a:moveTo>
                  <a:pt x="0" y="0"/>
                </a:moveTo>
                <a:lnTo>
                  <a:pt x="1581738" y="0"/>
                </a:lnTo>
                <a:cubicBezTo>
                  <a:pt x="1815040" y="0"/>
                  <a:pt x="2009691" y="165488"/>
                  <a:pt x="2054708" y="385482"/>
                </a:cubicBezTo>
                <a:lnTo>
                  <a:pt x="2064515" y="482768"/>
                </a:lnTo>
                <a:lnTo>
                  <a:pt x="2064515" y="588322"/>
                </a:lnTo>
                <a:lnTo>
                  <a:pt x="2064515" y="808081"/>
                </a:lnTo>
                <a:lnTo>
                  <a:pt x="2064515" y="2695902"/>
                </a:lnTo>
                <a:lnTo>
                  <a:pt x="0" y="2695902"/>
                </a:lnTo>
                <a:lnTo>
                  <a:pt x="0" y="1290849"/>
                </a:lnTo>
                <a:lnTo>
                  <a:pt x="0" y="588322"/>
                </a:ln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>
            <p:custDataLst>
              <p:tags r:id="rId32"/>
            </p:custDataLst>
          </p:nvPr>
        </p:nvSpPr>
        <p:spPr>
          <a:xfrm>
            <a:off x="8353829" y="3203555"/>
            <a:ext cx="1902098" cy="2503909"/>
          </a:xfrm>
          <a:custGeom>
            <a:avLst/>
            <a:gdLst>
              <a:gd name="connsiteX0" fmla="*/ 0 w 2064515"/>
              <a:gd name="connsiteY0" fmla="*/ 0 h 2695902"/>
              <a:gd name="connsiteX1" fmla="*/ 1581738 w 2064515"/>
              <a:gd name="connsiteY1" fmla="*/ 0 h 2695902"/>
              <a:gd name="connsiteX2" fmla="*/ 2054708 w 2064515"/>
              <a:gd name="connsiteY2" fmla="*/ 385482 h 2695902"/>
              <a:gd name="connsiteX3" fmla="*/ 2064515 w 2064515"/>
              <a:gd name="connsiteY3" fmla="*/ 482768 h 2695902"/>
              <a:gd name="connsiteX4" fmla="*/ 2064515 w 2064515"/>
              <a:gd name="connsiteY4" fmla="*/ 588322 h 2695902"/>
              <a:gd name="connsiteX5" fmla="*/ 2064515 w 2064515"/>
              <a:gd name="connsiteY5" fmla="*/ 808081 h 2695902"/>
              <a:gd name="connsiteX6" fmla="*/ 2064515 w 2064515"/>
              <a:gd name="connsiteY6" fmla="*/ 2695902 h 2695902"/>
              <a:gd name="connsiteX7" fmla="*/ 0 w 2064515"/>
              <a:gd name="connsiteY7" fmla="*/ 2695902 h 2695902"/>
              <a:gd name="connsiteX8" fmla="*/ 0 w 2064515"/>
              <a:gd name="connsiteY8" fmla="*/ 1290849 h 2695902"/>
              <a:gd name="connsiteX9" fmla="*/ 0 w 2064515"/>
              <a:gd name="connsiteY9" fmla="*/ 588322 h 2695902"/>
            </a:gdLst>
            <a:ahLst/>
            <a:cxnLst/>
            <a:rect l="l" t="t" r="r" b="b"/>
            <a:pathLst>
              <a:path w="2064515" h="2695902">
                <a:moveTo>
                  <a:pt x="0" y="0"/>
                </a:moveTo>
                <a:lnTo>
                  <a:pt x="1581738" y="0"/>
                </a:lnTo>
                <a:cubicBezTo>
                  <a:pt x="1815040" y="0"/>
                  <a:pt x="2009691" y="165488"/>
                  <a:pt x="2054708" y="385482"/>
                </a:cubicBezTo>
                <a:lnTo>
                  <a:pt x="2064515" y="482768"/>
                </a:lnTo>
                <a:lnTo>
                  <a:pt x="2064515" y="588322"/>
                </a:lnTo>
                <a:lnTo>
                  <a:pt x="2064515" y="808081"/>
                </a:lnTo>
                <a:lnTo>
                  <a:pt x="2064515" y="2695902"/>
                </a:lnTo>
                <a:lnTo>
                  <a:pt x="0" y="2695902"/>
                </a:lnTo>
                <a:lnTo>
                  <a:pt x="0" y="1290849"/>
                </a:lnTo>
                <a:lnTo>
                  <a:pt x="0" y="588322"/>
                </a:ln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7" name="标题 1"/>
          <p:cNvSpPr txBox="1"/>
          <p:nvPr>
            <p:custDataLst>
              <p:tags r:id="rId33"/>
            </p:custDataLst>
          </p:nvPr>
        </p:nvSpPr>
        <p:spPr>
          <a:xfrm>
            <a:off x="5138601" y="2371423"/>
            <a:ext cx="1902098" cy="2503909"/>
          </a:xfrm>
          <a:custGeom>
            <a:avLst/>
            <a:gdLst>
              <a:gd name="connsiteX0" fmla="*/ 0 w 2064515"/>
              <a:gd name="connsiteY0" fmla="*/ 0 h 2695902"/>
              <a:gd name="connsiteX1" fmla="*/ 1581738 w 2064515"/>
              <a:gd name="connsiteY1" fmla="*/ 0 h 2695902"/>
              <a:gd name="connsiteX2" fmla="*/ 2054708 w 2064515"/>
              <a:gd name="connsiteY2" fmla="*/ 385482 h 2695902"/>
              <a:gd name="connsiteX3" fmla="*/ 2064515 w 2064515"/>
              <a:gd name="connsiteY3" fmla="*/ 482768 h 2695902"/>
              <a:gd name="connsiteX4" fmla="*/ 2064515 w 2064515"/>
              <a:gd name="connsiteY4" fmla="*/ 588322 h 2695902"/>
              <a:gd name="connsiteX5" fmla="*/ 2064515 w 2064515"/>
              <a:gd name="connsiteY5" fmla="*/ 808081 h 2695902"/>
              <a:gd name="connsiteX6" fmla="*/ 2064515 w 2064515"/>
              <a:gd name="connsiteY6" fmla="*/ 2695902 h 2695902"/>
              <a:gd name="connsiteX7" fmla="*/ 0 w 2064515"/>
              <a:gd name="connsiteY7" fmla="*/ 2695902 h 2695902"/>
              <a:gd name="connsiteX8" fmla="*/ 0 w 2064515"/>
              <a:gd name="connsiteY8" fmla="*/ 1290849 h 2695902"/>
              <a:gd name="connsiteX9" fmla="*/ 0 w 2064515"/>
              <a:gd name="connsiteY9" fmla="*/ 588322 h 2695902"/>
            </a:gdLst>
            <a:ahLst/>
            <a:cxnLst/>
            <a:rect l="l" t="t" r="r" b="b"/>
            <a:pathLst>
              <a:path w="2064515" h="2695902">
                <a:moveTo>
                  <a:pt x="0" y="0"/>
                </a:moveTo>
                <a:lnTo>
                  <a:pt x="1581738" y="0"/>
                </a:lnTo>
                <a:cubicBezTo>
                  <a:pt x="1815040" y="0"/>
                  <a:pt x="2009691" y="165488"/>
                  <a:pt x="2054708" y="385482"/>
                </a:cubicBezTo>
                <a:lnTo>
                  <a:pt x="2064515" y="482768"/>
                </a:lnTo>
                <a:lnTo>
                  <a:pt x="2064515" y="588322"/>
                </a:lnTo>
                <a:lnTo>
                  <a:pt x="2064515" y="808081"/>
                </a:lnTo>
                <a:lnTo>
                  <a:pt x="2064515" y="2695902"/>
                </a:lnTo>
                <a:lnTo>
                  <a:pt x="0" y="2695902"/>
                </a:lnTo>
                <a:lnTo>
                  <a:pt x="0" y="1290849"/>
                </a:lnTo>
                <a:lnTo>
                  <a:pt x="0" y="588322"/>
                </a:ln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  <a:effectLst>
            <a:outerShdw blurRad="254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8" name="标题 1"/>
          <p:cNvSpPr txBox="1"/>
          <p:nvPr>
            <p:custDataLst>
              <p:tags r:id="rId34"/>
            </p:custDataLst>
          </p:nvPr>
        </p:nvSpPr>
        <p:spPr>
          <a:xfrm>
            <a:off x="2053684" y="4262105"/>
            <a:ext cx="1641475" cy="8800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Classification of Internet Memes</a:t>
            </a:r>
            <a:endParaRPr kumimoji="1" lang="en-US" altLang="zh-CN"/>
          </a:p>
        </p:txBody>
      </p:sp>
      <p:sp>
        <p:nvSpPr>
          <p:cNvPr id="49" name="标题 1"/>
          <p:cNvSpPr txBox="1"/>
          <p:nvPr>
            <p:custDataLst>
              <p:tags r:id="rId35"/>
            </p:custDataLst>
          </p:nvPr>
        </p:nvSpPr>
        <p:spPr>
          <a:xfrm>
            <a:off x="5268913" y="3429973"/>
            <a:ext cx="1641475" cy="8800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Main Examples</a:t>
            </a:r>
            <a:endParaRPr kumimoji="1" lang="zh-CN" altLang="en-US"/>
          </a:p>
        </p:txBody>
      </p:sp>
      <p:sp>
        <p:nvSpPr>
          <p:cNvPr id="50" name="标题 1"/>
          <p:cNvSpPr txBox="1"/>
          <p:nvPr>
            <p:custDataLst>
              <p:tags r:id="rId36"/>
            </p:custDataLst>
          </p:nvPr>
        </p:nvSpPr>
        <p:spPr>
          <a:xfrm>
            <a:off x="8484142" y="4262105"/>
            <a:ext cx="1641475" cy="8800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Social-Psychological Analysis</a:t>
            </a:r>
            <a:endParaRPr kumimoji="1" lang="en-US" altLang="zh-CN" sz="2000">
              <a:ln w="12700">
                <a:noFill/>
              </a:ln>
              <a:solidFill>
                <a:srgbClr val="FF6A0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6615" r="15715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5647763" y="1934153"/>
            <a:ext cx="5906101" cy="182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Classification of Internet Memes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8229600" y="4434372"/>
            <a:ext cx="3962400" cy="1055078"/>
          </a:xfrm>
          <a:prstGeom prst="rect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8047152" y="4317631"/>
            <a:ext cx="735196" cy="73519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8183201" y="4454638"/>
            <a:ext cx="464820" cy="46482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 flipH="1">
            <a:off x="8307628" y="4684750"/>
            <a:ext cx="225154" cy="0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9" name="标题 1"/>
          <p:cNvCxnSpPr/>
          <p:nvPr/>
        </p:nvCxnSpPr>
        <p:spPr>
          <a:xfrm flipH="1" flipV="1">
            <a:off x="8298439" y="4684750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0" name="标题 1"/>
          <p:cNvCxnSpPr/>
          <p:nvPr/>
        </p:nvCxnSpPr>
        <p:spPr>
          <a:xfrm flipH="1">
            <a:off x="8298439" y="4574471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1" name="标题 1"/>
          <p:cNvSpPr txBox="1"/>
          <p:nvPr/>
        </p:nvSpPr>
        <p:spPr>
          <a:xfrm>
            <a:off x="11181570" y="3933876"/>
            <a:ext cx="372298" cy="125596"/>
          </a:xfrm>
          <a:custGeom>
            <a:avLst/>
            <a:gdLst>
              <a:gd name="connsiteX0" fmla="*/ 279764 w 372298"/>
              <a:gd name="connsiteY0" fmla="*/ 0 h 125596"/>
              <a:gd name="connsiteX1" fmla="*/ 372298 w 372298"/>
              <a:gd name="connsiteY1" fmla="*/ 0 h 125596"/>
              <a:gd name="connsiteX2" fmla="*/ 349164 w 372298"/>
              <a:gd name="connsiteY2" fmla="*/ 125596 h 125596"/>
              <a:gd name="connsiteX3" fmla="*/ 256630 w 372298"/>
              <a:gd name="connsiteY3" fmla="*/ 125596 h 125596"/>
              <a:gd name="connsiteX4" fmla="*/ 151449 w 372298"/>
              <a:gd name="connsiteY4" fmla="*/ 0 h 125596"/>
              <a:gd name="connsiteX5" fmla="*/ 243983 w 372298"/>
              <a:gd name="connsiteY5" fmla="*/ 0 h 125596"/>
              <a:gd name="connsiteX6" fmla="*/ 220849 w 372298"/>
              <a:gd name="connsiteY6" fmla="*/ 125596 h 125596"/>
              <a:gd name="connsiteX7" fmla="*/ 128315 w 372298"/>
              <a:gd name="connsiteY7" fmla="*/ 125596 h 125596"/>
              <a:gd name="connsiteX8" fmla="*/ 23134 w 372298"/>
              <a:gd name="connsiteY8" fmla="*/ 0 h 125596"/>
              <a:gd name="connsiteX9" fmla="*/ 115668 w 372298"/>
              <a:gd name="connsiteY9" fmla="*/ 0 h 125596"/>
              <a:gd name="connsiteX10" fmla="*/ 92534 w 372298"/>
              <a:gd name="connsiteY10" fmla="*/ 125596 h 125596"/>
              <a:gd name="connsiteX11" fmla="*/ 0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279764" y="0"/>
                </a:moveTo>
                <a:lnTo>
                  <a:pt x="372298" y="0"/>
                </a:lnTo>
                <a:lnTo>
                  <a:pt x="349164" y="125596"/>
                </a:lnTo>
                <a:lnTo>
                  <a:pt x="256630" y="125596"/>
                </a:lnTo>
                <a:close/>
                <a:moveTo>
                  <a:pt x="151449" y="0"/>
                </a:moveTo>
                <a:lnTo>
                  <a:pt x="243983" y="0"/>
                </a:lnTo>
                <a:lnTo>
                  <a:pt x="220849" y="125596"/>
                </a:lnTo>
                <a:lnTo>
                  <a:pt x="128315" y="125596"/>
                </a:lnTo>
                <a:close/>
                <a:moveTo>
                  <a:pt x="23134" y="0"/>
                </a:moveTo>
                <a:lnTo>
                  <a:pt x="115668" y="0"/>
                </a:lnTo>
                <a:lnTo>
                  <a:pt x="92534" y="125596"/>
                </a:lnTo>
                <a:lnTo>
                  <a:pt x="0" y="125596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258418" y="0"/>
            <a:ext cx="662609" cy="6858000"/>
          </a:xfrm>
          <a:prstGeom prst="rect">
            <a:avLst/>
          </a:prstGeom>
          <a:gradFill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0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2395331" y="0"/>
            <a:ext cx="662609" cy="6858000"/>
          </a:xfrm>
          <a:prstGeom prst="rect">
            <a:avLst/>
          </a:prstGeom>
          <a:gradFill>
            <a:gsLst>
              <a:gs pos="0">
                <a:schemeClr val="accent2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52939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843941" y="4491758"/>
            <a:ext cx="1873279" cy="8377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774440" y="3344361"/>
            <a:ext cx="1267624" cy="198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6299200" y="3970432"/>
            <a:ext cx="4686300" cy="381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03999" y="2238451"/>
            <a:ext cx="9006875" cy="3057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endParaRPr kumimoji="1" lang="en-US" altLang="zh-CN"/>
          </a:p>
          <a:p>
            <a:pPr algn="l">
              <a:lnSpc>
                <a:spcPct val="150000"/>
              </a:lnSpc>
            </a:pPr>
            <a:endParaRPr kumimoji="1" lang="en-US" altLang="zh-CN"/>
          </a:p>
        </p:txBody>
      </p:sp>
      <p:sp>
        <p:nvSpPr>
          <p:cNvPr id="7" name="标题 1"/>
          <p:cNvSpPr txBox="1"/>
          <p:nvPr/>
        </p:nvSpPr>
        <p:spPr>
          <a:xfrm>
            <a:off x="1778210" y="1849288"/>
            <a:ext cx="903266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en-US" altLang="zh-CN"/>
          </a:p>
        </p:txBody>
      </p:sp>
      <p:sp>
        <p:nvSpPr>
          <p:cNvPr id="8" name="标题 1"/>
          <p:cNvSpPr txBox="1"/>
          <p:nvPr/>
        </p:nvSpPr>
        <p:spPr>
          <a:xfrm>
            <a:off x="815975" y="139700"/>
            <a:ext cx="7433945" cy="530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355" y="332105"/>
            <a:ext cx="10718165" cy="63887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75463" y="1626772"/>
            <a:ext cx="10030687" cy="3954877"/>
          </a:xfrm>
          <a:prstGeom prst="roundRect">
            <a:avLst>
              <a:gd name="adj" fmla="val 3513"/>
            </a:avLst>
          </a:prstGeom>
          <a:noFill/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03999" y="2238451"/>
            <a:ext cx="9006875" cy="3057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>
                <a:latin typeface="Calibri" panose="020F0502020204030204" charset="0"/>
              </a:rPr>
              <a:t>① </a:t>
            </a:r>
            <a:r>
              <a:rPr kumimoji="1" lang="en-US" altLang="zh-CN"/>
              <a:t>Social-Phenomenon Memes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>
                <a:latin typeface="Calibri" panose="020F0502020204030204" charset="0"/>
              </a:rPr>
              <a:t>② </a:t>
            </a:r>
            <a:r>
              <a:rPr kumimoji="1" lang="en-US" altLang="zh-CN"/>
              <a:t>Language-Play Memes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>
                <a:latin typeface="Calibri" panose="020F0502020204030204" charset="0"/>
              </a:rPr>
              <a:t>③ </a:t>
            </a:r>
            <a:r>
              <a:rPr kumimoji="1" lang="en-US" altLang="zh-CN"/>
              <a:t>Visual-Emoji Memes</a:t>
            </a:r>
            <a:endParaRPr kumimoji="1" lang="en-US" altLang="zh-CN"/>
          </a:p>
        </p:txBody>
      </p:sp>
      <p:sp>
        <p:nvSpPr>
          <p:cNvPr id="5" name="标题 1"/>
          <p:cNvSpPr txBox="1"/>
          <p:nvPr/>
        </p:nvSpPr>
        <p:spPr>
          <a:xfrm>
            <a:off x="1330908" y="1819029"/>
            <a:ext cx="388740" cy="3887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864410">
            <a:off x="1407935" y="1910473"/>
            <a:ext cx="234687" cy="150331"/>
          </a:xfrm>
          <a:custGeom>
            <a:avLst/>
            <a:gdLst>
              <a:gd name="connsiteX0" fmla="*/ 598101 w 598101"/>
              <a:gd name="connsiteY0" fmla="*/ 294512 h 383119"/>
              <a:gd name="connsiteX1" fmla="*/ 598101 w 598101"/>
              <a:gd name="connsiteY1" fmla="*/ 383119 h 383119"/>
              <a:gd name="connsiteX2" fmla="*/ 1844 w 598101"/>
              <a:gd name="connsiteY2" fmla="*/ 383119 h 383119"/>
              <a:gd name="connsiteX3" fmla="*/ 1844 w 598101"/>
              <a:gd name="connsiteY3" fmla="*/ 368685 h 383119"/>
              <a:gd name="connsiteX4" fmla="*/ 0 w 598101"/>
              <a:gd name="connsiteY4" fmla="*/ 368613 h 383119"/>
              <a:gd name="connsiteX5" fmla="*/ 1844 w 598101"/>
              <a:gd name="connsiteY5" fmla="*/ 321357 h 383119"/>
              <a:gd name="connsiteX6" fmla="*/ 1844 w 598101"/>
              <a:gd name="connsiteY6" fmla="*/ 294512 h 383119"/>
              <a:gd name="connsiteX7" fmla="*/ 2892 w 598101"/>
              <a:gd name="connsiteY7" fmla="*/ 294512 h 383119"/>
              <a:gd name="connsiteX8" fmla="*/ 14387 w 598101"/>
              <a:gd name="connsiteY8" fmla="*/ 0 h 383119"/>
              <a:gd name="connsiteX9" fmla="*/ 102926 w 598101"/>
              <a:gd name="connsiteY9" fmla="*/ 3456 h 383119"/>
              <a:gd name="connsiteX10" fmla="*/ 91566 w 598101"/>
              <a:gd name="connsiteY10" fmla="*/ 294512 h 383119"/>
            </a:gdLst>
            <a:ahLst/>
            <a:cxnLst/>
            <a:rect l="l" t="t" r="r" b="b"/>
            <a:pathLst>
              <a:path w="598101" h="383119">
                <a:moveTo>
                  <a:pt x="598101" y="294512"/>
                </a:moveTo>
                <a:lnTo>
                  <a:pt x="598101" y="383119"/>
                </a:lnTo>
                <a:lnTo>
                  <a:pt x="1844" y="383119"/>
                </a:lnTo>
                <a:lnTo>
                  <a:pt x="1844" y="368685"/>
                </a:lnTo>
                <a:lnTo>
                  <a:pt x="0" y="368613"/>
                </a:lnTo>
                <a:lnTo>
                  <a:pt x="1844" y="321357"/>
                </a:lnTo>
                <a:lnTo>
                  <a:pt x="1844" y="294512"/>
                </a:lnTo>
                <a:lnTo>
                  <a:pt x="2892" y="294512"/>
                </a:lnTo>
                <a:lnTo>
                  <a:pt x="14387" y="0"/>
                </a:lnTo>
                <a:lnTo>
                  <a:pt x="102926" y="3456"/>
                </a:lnTo>
                <a:lnTo>
                  <a:pt x="91566" y="29451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778210" y="1849288"/>
            <a:ext cx="903266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Main </a:t>
            </a:r>
            <a:r>
              <a:rPr kumimoji="1" lang="en-US" altLang="zh-CN"/>
              <a:t>categories</a:t>
            </a:r>
            <a:endParaRPr kumimoji="1" lang="en-US" altLang="zh-CN"/>
          </a:p>
        </p:txBody>
      </p:sp>
      <p:sp>
        <p:nvSpPr>
          <p:cNvPr id="8" name="标题 1"/>
          <p:cNvSpPr txBox="1"/>
          <p:nvPr/>
        </p:nvSpPr>
        <p:spPr>
          <a:xfrm>
            <a:off x="815759" y="13983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Classification of Internet Memes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6615" r="15715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5647763" y="1934153"/>
            <a:ext cx="5906101" cy="182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6A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Main Examples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8229600" y="4434372"/>
            <a:ext cx="3962400" cy="1055078"/>
          </a:xfrm>
          <a:prstGeom prst="rect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8047152" y="4317631"/>
            <a:ext cx="735196" cy="73519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8183201" y="4454638"/>
            <a:ext cx="464820" cy="46482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 flipH="1">
            <a:off x="8307628" y="4684750"/>
            <a:ext cx="225154" cy="0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9" name="标题 1"/>
          <p:cNvCxnSpPr/>
          <p:nvPr/>
        </p:nvCxnSpPr>
        <p:spPr>
          <a:xfrm flipH="1" flipV="1">
            <a:off x="8298439" y="4684750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cxnSp>
        <p:nvCxnSpPr>
          <p:cNvPr id="10" name="标题 1"/>
          <p:cNvCxnSpPr/>
          <p:nvPr/>
        </p:nvCxnSpPr>
        <p:spPr>
          <a:xfrm flipH="1">
            <a:off x="8298439" y="4574471"/>
            <a:ext cx="87303" cy="114875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1" name="标题 1"/>
          <p:cNvSpPr txBox="1"/>
          <p:nvPr/>
        </p:nvSpPr>
        <p:spPr>
          <a:xfrm>
            <a:off x="11181570" y="3933876"/>
            <a:ext cx="372298" cy="125596"/>
          </a:xfrm>
          <a:custGeom>
            <a:avLst/>
            <a:gdLst>
              <a:gd name="connsiteX0" fmla="*/ 279764 w 372298"/>
              <a:gd name="connsiteY0" fmla="*/ 0 h 125596"/>
              <a:gd name="connsiteX1" fmla="*/ 372298 w 372298"/>
              <a:gd name="connsiteY1" fmla="*/ 0 h 125596"/>
              <a:gd name="connsiteX2" fmla="*/ 349164 w 372298"/>
              <a:gd name="connsiteY2" fmla="*/ 125596 h 125596"/>
              <a:gd name="connsiteX3" fmla="*/ 256630 w 372298"/>
              <a:gd name="connsiteY3" fmla="*/ 125596 h 125596"/>
              <a:gd name="connsiteX4" fmla="*/ 151449 w 372298"/>
              <a:gd name="connsiteY4" fmla="*/ 0 h 125596"/>
              <a:gd name="connsiteX5" fmla="*/ 243983 w 372298"/>
              <a:gd name="connsiteY5" fmla="*/ 0 h 125596"/>
              <a:gd name="connsiteX6" fmla="*/ 220849 w 372298"/>
              <a:gd name="connsiteY6" fmla="*/ 125596 h 125596"/>
              <a:gd name="connsiteX7" fmla="*/ 128315 w 372298"/>
              <a:gd name="connsiteY7" fmla="*/ 125596 h 125596"/>
              <a:gd name="connsiteX8" fmla="*/ 23134 w 372298"/>
              <a:gd name="connsiteY8" fmla="*/ 0 h 125596"/>
              <a:gd name="connsiteX9" fmla="*/ 115668 w 372298"/>
              <a:gd name="connsiteY9" fmla="*/ 0 h 125596"/>
              <a:gd name="connsiteX10" fmla="*/ 92534 w 372298"/>
              <a:gd name="connsiteY10" fmla="*/ 125596 h 125596"/>
              <a:gd name="connsiteX11" fmla="*/ 0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279764" y="0"/>
                </a:moveTo>
                <a:lnTo>
                  <a:pt x="372298" y="0"/>
                </a:lnTo>
                <a:lnTo>
                  <a:pt x="349164" y="125596"/>
                </a:lnTo>
                <a:lnTo>
                  <a:pt x="256630" y="125596"/>
                </a:lnTo>
                <a:close/>
                <a:moveTo>
                  <a:pt x="151449" y="0"/>
                </a:moveTo>
                <a:lnTo>
                  <a:pt x="243983" y="0"/>
                </a:lnTo>
                <a:lnTo>
                  <a:pt x="220849" y="125596"/>
                </a:lnTo>
                <a:lnTo>
                  <a:pt x="128315" y="125596"/>
                </a:lnTo>
                <a:close/>
                <a:moveTo>
                  <a:pt x="23134" y="0"/>
                </a:moveTo>
                <a:lnTo>
                  <a:pt x="115668" y="0"/>
                </a:lnTo>
                <a:lnTo>
                  <a:pt x="92534" y="125596"/>
                </a:lnTo>
                <a:lnTo>
                  <a:pt x="0" y="125596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258418" y="0"/>
            <a:ext cx="662609" cy="6858000"/>
          </a:xfrm>
          <a:prstGeom prst="rect">
            <a:avLst/>
          </a:prstGeom>
          <a:gradFill>
            <a:gsLst>
              <a:gs pos="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0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2395331" y="0"/>
            <a:ext cx="662609" cy="6858000"/>
          </a:xfrm>
          <a:prstGeom prst="rect">
            <a:avLst/>
          </a:prstGeom>
          <a:gradFill>
            <a:gsLst>
              <a:gs pos="0">
                <a:schemeClr val="accent2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152939" y="0"/>
            <a:ext cx="662609" cy="6858000"/>
          </a:xfrm>
          <a:prstGeom prst="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843941" y="4491758"/>
            <a:ext cx="1873279" cy="8377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774440" y="3344361"/>
            <a:ext cx="1267624" cy="198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6299200" y="3970432"/>
            <a:ext cx="4686300" cy="381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16205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07670" y="1544491"/>
            <a:ext cx="8547100" cy="864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Examples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：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744335" y="2924810"/>
            <a:ext cx="4945380" cy="39293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/>
              <a:t>• Involution (</a:t>
            </a:r>
            <a:r>
              <a:rPr kumimoji="1" lang="zh-CN" altLang="en-US" sz="1400"/>
              <a:t>内卷</a:t>
            </a:r>
            <a:r>
              <a:rPr kumimoji="1" lang="en-US" altLang="zh-CN" sz="1400"/>
              <a:t>): Too much competition for little reward.</a:t>
            </a:r>
            <a:endParaRPr kumimoji="1" lang="en-US" altLang="zh-CN" sz="1400"/>
          </a:p>
          <a:p>
            <a:pPr algn="l">
              <a:lnSpc>
                <a:spcPct val="150000"/>
              </a:lnSpc>
            </a:pPr>
            <a:endParaRPr kumimoji="1" lang="en-US" altLang="zh-CN" sz="1400"/>
          </a:p>
          <a:p>
            <a:pPr algn="l">
              <a:lnSpc>
                <a:spcPct val="150000"/>
              </a:lnSpc>
            </a:pPr>
            <a:r>
              <a:rPr kumimoji="1" lang="en-US" altLang="zh-CN" sz="1400"/>
              <a:t>• Lying Flat (</a:t>
            </a:r>
            <a:r>
              <a:rPr kumimoji="1" lang="zh-CN" altLang="en-US" sz="1400"/>
              <a:t>躺平</a:t>
            </a:r>
            <a:r>
              <a:rPr kumimoji="1" lang="en-US" altLang="zh-CN" sz="1400"/>
              <a:t>): Choosing rest over burnout from work.</a:t>
            </a:r>
            <a:endParaRPr kumimoji="1" lang="en-US" altLang="zh-CN" sz="1400"/>
          </a:p>
          <a:p>
            <a:pPr algn="l">
              <a:lnSpc>
                <a:spcPct val="150000"/>
              </a:lnSpc>
            </a:pPr>
            <a:endParaRPr kumimoji="1" lang="en-US" altLang="zh-CN" sz="1400"/>
          </a:p>
        </p:txBody>
      </p:sp>
      <p:sp>
        <p:nvSpPr>
          <p:cNvPr id="7" name="标题 1"/>
          <p:cNvSpPr txBox="1"/>
          <p:nvPr/>
        </p:nvSpPr>
        <p:spPr>
          <a:xfrm>
            <a:off x="1343957" y="2564968"/>
            <a:ext cx="3862400" cy="2880000"/>
          </a:xfrm>
          <a:prstGeom prst="snip1Rect">
            <a:avLst>
              <a:gd name="adj" fmla="val 26607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776102" y="3213269"/>
            <a:ext cx="3210200" cy="16249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• Involution (or rat race) (</a:t>
            </a:r>
            <a:r>
              <a:rPr kumimoji="1" lang="zh-CN" altLang="en-US"/>
              <a:t>内卷</a:t>
            </a:r>
            <a:r>
              <a:rPr kumimoji="1" lang="en-US" altLang="zh-CN"/>
              <a:t>)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• Lying Flat (</a:t>
            </a:r>
            <a:r>
              <a:rPr kumimoji="1" lang="zh-CN" altLang="en-US"/>
              <a:t>躺平</a:t>
            </a:r>
            <a:r>
              <a:rPr kumimoji="1" lang="en-US" altLang="zh-CN"/>
              <a:t>)</a:t>
            </a:r>
            <a:endParaRPr kumimoji="1" lang="en-US" altLang="zh-CN"/>
          </a:p>
          <a:p>
            <a:pPr algn="l">
              <a:lnSpc>
                <a:spcPct val="150000"/>
              </a:lnSpc>
            </a:pPr>
            <a:r>
              <a:rPr kumimoji="1" lang="en-US" altLang="zh-CN"/>
              <a:t>• Four-No Youth (</a:t>
            </a:r>
            <a:r>
              <a:rPr kumimoji="1" lang="zh-CN" altLang="en-US"/>
              <a:t>四不青年</a:t>
            </a:r>
            <a:r>
              <a:rPr kumimoji="1" lang="en-US" altLang="zh-CN"/>
              <a:t>)</a:t>
            </a:r>
            <a:endParaRPr kumimoji="1" lang="en-US" altLang="zh-CN"/>
          </a:p>
        </p:txBody>
      </p:sp>
      <p:sp>
        <p:nvSpPr>
          <p:cNvPr id="9" name="标题 1"/>
          <p:cNvSpPr txBox="1"/>
          <p:nvPr/>
        </p:nvSpPr>
        <p:spPr>
          <a:xfrm>
            <a:off x="1487645" y="2730754"/>
            <a:ext cx="432000" cy="432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sq">
            <a:noFill/>
            <a:miter/>
          </a:ln>
        </p:spPr>
        <p:txBody>
          <a:bodyPr vert="horz" wrap="square" lIns="45719" tIns="45720" rIns="45719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15759" y="13983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Social-Phenomenon Memes</a:t>
            </a:r>
            <a:endParaRPr kumimoji="1" lang="en-US" altLang="zh-CN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35000"/>
                </a:schemeClr>
              </a:gs>
              <a:gs pos="74000">
                <a:schemeClr val="bg1">
                  <a:alpha val="10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872400" y="2395516"/>
            <a:ext cx="4384221" cy="3382984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567039" y="2799395"/>
            <a:ext cx="504000" cy="50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217250" y="2955718"/>
            <a:ext cx="863600" cy="5588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203304" y="3657534"/>
            <a:ext cx="3722413" cy="19470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sym typeface="+mn-ea"/>
              </a:rPr>
              <a:t>•”YYDS”</a:t>
            </a:r>
            <a:endParaRPr kumimoji="1" lang="en-US" altLang="zh-CN" sz="20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sym typeface="+mn-ea"/>
              </a:rPr>
              <a:t>•“</a:t>
            </a:r>
            <a:r>
              <a:rPr kumimoji="1" lang="en-US" altLang="zh-CN" sz="2000">
                <a:sym typeface="+mn-ea"/>
              </a:rPr>
              <a:t>Versailles Literature</a:t>
            </a:r>
            <a:r>
              <a:rPr kumimoji="1" lang="en-US" altLang="zh-CN" sz="2000">
                <a:sym typeface="+mn-ea"/>
              </a:rPr>
              <a:t>”</a:t>
            </a:r>
            <a:endParaRPr kumimoji="1" lang="en-US" altLang="zh-CN" sz="20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sym typeface="+mn-ea"/>
              </a:rPr>
              <a:t>•“</a:t>
            </a:r>
            <a:r>
              <a:rPr kumimoji="1" lang="en-US" altLang="zh-CN" sz="2000">
                <a:sym typeface="+mn-ea"/>
              </a:rPr>
              <a:t>City bu City?</a:t>
            </a:r>
            <a:r>
              <a:rPr kumimoji="1" lang="en-US" altLang="zh-CN" sz="2000">
                <a:sym typeface="+mn-ea"/>
              </a:rPr>
              <a:t>”</a:t>
            </a:r>
            <a:endParaRPr kumimoji="1" lang="zh-CN" altLang="en-US" sz="2000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7032483" y="620710"/>
            <a:ext cx="504000" cy="504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7216729" y="3083036"/>
            <a:ext cx="863600" cy="30416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7221833" y="3657534"/>
            <a:ext cx="3684313" cy="19470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endParaRPr kumimoji="1" lang="en-US" altLang="zh-CN" sz="1400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5708600" y="3720919"/>
            <a:ext cx="787500" cy="756000"/>
          </a:xfrm>
          <a:prstGeom prst="rightArrow">
            <a:avLst>
              <a:gd name="adj1" fmla="val 64800"/>
              <a:gd name="adj2" fmla="val 36770"/>
            </a:avLst>
          </a:prstGeom>
          <a:gradFill>
            <a:gsLst>
              <a:gs pos="10000">
                <a:schemeClr val="bg1">
                  <a:alpha val="0"/>
                </a:schemeClr>
              </a:gs>
              <a:gs pos="9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76300" y="1308715"/>
            <a:ext cx="10312400" cy="368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  <a:sym typeface="+mn-ea"/>
              </a:rPr>
              <a:t>Examples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：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15759" y="13983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Language-Play Memes</a:t>
            </a:r>
            <a:endParaRPr kumimoji="1" lang="en-US" altLang="zh-CN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95208" y="226031"/>
            <a:ext cx="421240" cy="36313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4530" y="174661"/>
            <a:ext cx="174661" cy="1746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680325" y="476250"/>
            <a:ext cx="4064000" cy="3562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kumimoji="1" lang="en-US" altLang="zh-CN" sz="1600">
                <a:sym typeface="+mn-ea"/>
              </a:rPr>
              <a:t>•	YYDS: Pinyin acronym for “</a:t>
            </a:r>
            <a:r>
              <a:rPr kumimoji="1" lang="zh-CN" altLang="en-US" sz="1600">
                <a:sym typeface="+mn-ea"/>
              </a:rPr>
              <a:t>永远的神</a:t>
            </a:r>
            <a:r>
              <a:rPr kumimoji="1" lang="en-US" altLang="zh-CN" sz="1600">
                <a:sym typeface="+mn-ea"/>
              </a:rPr>
              <a:t>” (“Forever the God”). </a:t>
            </a:r>
            <a:endParaRPr kumimoji="1" lang="en-US" altLang="zh-CN" sz="1600"/>
          </a:p>
          <a:p>
            <a:pPr algn="l">
              <a:lnSpc>
                <a:spcPct val="150000"/>
              </a:lnSpc>
            </a:pPr>
            <a:r>
              <a:rPr kumimoji="1" lang="en-US" altLang="zh-CN" sz="1600">
                <a:sym typeface="+mn-ea"/>
              </a:rPr>
              <a:t>•	Versailles Literature (</a:t>
            </a:r>
            <a:r>
              <a:rPr kumimoji="1" lang="zh-CN" altLang="en-US" sz="1600">
                <a:sym typeface="+mn-ea"/>
              </a:rPr>
              <a:t>凡尔赛文学</a:t>
            </a:r>
            <a:r>
              <a:rPr kumimoji="1" lang="en-US" altLang="zh-CN" sz="1600">
                <a:sym typeface="+mn-ea"/>
              </a:rPr>
              <a:t>): Self-deprecating boasting packaged in faux-humble remarks, </a:t>
            </a:r>
            <a:endParaRPr kumimoji="1" lang="en-US" altLang="zh-CN" sz="16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>
                <a:sym typeface="+mn-ea"/>
              </a:rPr>
              <a:t>•	“City bu City”: A playful fusion of English and Chinese, it sounds like “so trendy!” </a:t>
            </a:r>
            <a:endParaRPr kumimoji="1" lang="en-US" altLang="zh-CN" sz="1600"/>
          </a:p>
          <a:p>
            <a:pPr algn="ctr">
              <a:lnSpc>
                <a:spcPct val="110000"/>
              </a:lnSpc>
            </a:pPr>
            <a:endParaRPr kumimoji="1" lang="en-US" altLang="zh-CN" sz="1600"/>
          </a:p>
          <a:p>
            <a:endParaRPr lang="zh-CN" altLang="en-US" sz="16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0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1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2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3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4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5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6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7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8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19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0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1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2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3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4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5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6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7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8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29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0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1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2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3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4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5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6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37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38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39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4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40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41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42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43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44.xml><?xml version="1.0" encoding="utf-8"?>
<p:tagLst xmlns:p="http://schemas.openxmlformats.org/presentationml/2006/main">
  <p:tag name="KSO_WM_DIAGRAM_VIRTUALLY_FRAME" val="{&quot;height&quot;:266.8031496062992,&quot;left&quot;:68.69291338582677,&quot;top&quot;:188.62330708661418,&quot;width&quot;:817.6141732283464}"/>
</p:tagLst>
</file>

<file path=ppt/tags/tag45.xml><?xml version="1.0" encoding="utf-8"?>
<p:tagLst xmlns:p="http://schemas.openxmlformats.org/presentationml/2006/main">
  <p:tag name="KSO_WM_DIAGRAM_VIRTUALLY_FRAME" val="{&quot;height&quot;:210.04189198187515,&quot;left&quot;:110.27393700787403,&quot;top&quot;:233.37865919922723,&quot;width&quot;:746.452125984252}"/>
</p:tagLst>
</file>

<file path=ppt/tags/tag46.xml><?xml version="1.0" encoding="utf-8"?>
<p:tagLst xmlns:p="http://schemas.openxmlformats.org/presentationml/2006/main">
  <p:tag name="KSO_WM_DIAGRAM_VIRTUALLY_FRAME" val="{&quot;height&quot;:210.04189198187515,&quot;left&quot;:110.27393700787403,&quot;top&quot;:233.37865919922723,&quot;width&quot;:746.452125984252}"/>
</p:tagLst>
</file>

<file path=ppt/tags/tag47.xml><?xml version="1.0" encoding="utf-8"?>
<p:tagLst xmlns:p="http://schemas.openxmlformats.org/presentationml/2006/main">
  <p:tag name="KSO_WM_DIAGRAM_VIRTUALLY_FRAME" val="{&quot;height&quot;:210.04189198187515,&quot;left&quot;:110.27393700787403,&quot;top&quot;:233.37865919922723,&quot;width&quot;:746.452125984252}"/>
</p:tagLst>
</file>

<file path=ppt/tags/tag48.xml><?xml version="1.0" encoding="utf-8"?>
<p:tagLst xmlns:p="http://schemas.openxmlformats.org/presentationml/2006/main">
  <p:tag name="KSO_WM_DIAGRAM_VIRTUALLY_FRAME" val="{&quot;height&quot;:210.04189198187515,&quot;left&quot;:110.27393700787403,&quot;top&quot;:233.37865919922723,&quot;width&quot;:746.452125984252}"/>
</p:tagLst>
</file>

<file path=ppt/tags/tag49.xml><?xml version="1.0" encoding="utf-8"?>
<p:tagLst xmlns:p="http://schemas.openxmlformats.org/presentationml/2006/main">
  <p:tag name="KSO_WM_DIAGRAM_VIRTUALLY_FRAME" val="{&quot;height&quot;:210.04189198187515,&quot;left&quot;:110.27393700787403,&quot;top&quot;:233.37865919922723,&quot;width&quot;:746.452125984252}"/>
</p:tagLst>
</file>

<file path=ppt/tags/tag5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6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7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8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ags/tag9.xml><?xml version="1.0" encoding="utf-8"?>
<p:tagLst xmlns:p="http://schemas.openxmlformats.org/presentationml/2006/main">
  <p:tag name="KSO_WM_DIAGRAM_VIRTUALLY_FRAME" val="{&quot;height&quot;:277.79795275590544,&quot;left&quot;:145.05228346456693,&quot;top&quot;:179.16740157480314,&quot;width&quot;:668.895433070866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FF6A00"/>
      </a:accent1>
      <a:accent2>
        <a:srgbClr val="FFC000"/>
      </a:accent2>
      <a:accent3>
        <a:srgbClr val="FF6A00"/>
      </a:accent3>
      <a:accent4>
        <a:srgbClr val="FFC000"/>
      </a:accent4>
      <a:accent5>
        <a:srgbClr val="FF6A00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FF6A00"/>
      </a:accent1>
      <a:accent2>
        <a:srgbClr val="FFC000"/>
      </a:accent2>
      <a:accent3>
        <a:srgbClr val="FF6A00"/>
      </a:accent3>
      <a:accent4>
        <a:srgbClr val="FFC000"/>
      </a:accent4>
      <a:accent5>
        <a:srgbClr val="FF6A00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FF6A00"/>
      </a:accent1>
      <a:accent2>
        <a:srgbClr val="FFC000"/>
      </a:accent2>
      <a:accent3>
        <a:srgbClr val="FF6A00"/>
      </a:accent3>
      <a:accent4>
        <a:srgbClr val="FFC000"/>
      </a:accent4>
      <a:accent5>
        <a:srgbClr val="FF6A00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FF6A00"/>
      </a:accent1>
      <a:accent2>
        <a:srgbClr val="FFC000"/>
      </a:accent2>
      <a:accent3>
        <a:srgbClr val="FF6A00"/>
      </a:accent3>
      <a:accent4>
        <a:srgbClr val="FFC000"/>
      </a:accent4>
      <a:accent5>
        <a:srgbClr val="FF6A00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2210</Words>
  <Application>WPS 演示</Application>
  <PresentationFormat/>
  <Paragraphs>139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Source Han Sans CN Bold</vt:lpstr>
      <vt:lpstr>Source Han Sans</vt:lpstr>
      <vt:lpstr>OPPOSans H</vt:lpstr>
      <vt:lpstr>OPPOSans B</vt:lpstr>
      <vt:lpstr>OPPOSans R</vt:lpstr>
      <vt:lpstr>Calibri</vt:lpstr>
      <vt:lpstr>Times New Roman</vt:lpstr>
      <vt:lpstr>等线</vt:lpstr>
      <vt:lpstr>微软雅黑</vt:lpstr>
      <vt:lpstr>Arial Unicode MS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肖贻康</cp:lastModifiedBy>
  <cp:revision>12</cp:revision>
  <dcterms:created xsi:type="dcterms:W3CDTF">2025-04-30T02:30:00Z</dcterms:created>
  <dcterms:modified xsi:type="dcterms:W3CDTF">2025-05-05T04:50:06Z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A743AF5BF7CE4D59853C187D7E2E6DB0_12</vt:lpwstr>
  </property>
  <property fmtid="{D5CDD505-2E9C-101B-9397-08002B2CF9AE}" pid="3" name="KSOProductBuildVer">
    <vt:lpwstr>2052-12.1.0.19302</vt:lpwstr>
  </property>
</Properties>
</file>