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2" r:id="rId6"/>
    <p:sldId id="269" r:id="rId7"/>
    <p:sldId id="270" r:id="rId8"/>
    <p:sldId id="263" r:id="rId9"/>
    <p:sldId id="272" r:id="rId10"/>
    <p:sldId id="274" r:id="rId11"/>
    <p:sldId id="276" r:id="rId12"/>
    <p:sldId id="277" r:id="rId13"/>
    <p:sldId id="278" r:id="rId14"/>
    <p:sldId id="280" r:id="rId15"/>
    <p:sldId id="282" r:id="rId16"/>
    <p:sldId id="283" r:id="rId17"/>
    <p:sldId id="284" r:id="rId18"/>
    <p:sldId id="265" r:id="rId19"/>
    <p:sldId id="2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536" y="102"/>
      </p:cViewPr>
      <p:guideLst>
        <p:guide orient="horz" pos="2194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5189-BFC2-444D-89CD-4600C4FACC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FC3A-FB2D-47E6-B572-4966A267B4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0786"/>
          <a:stretch>
            <a:fillRect/>
          </a:stretch>
        </p:blipFill>
        <p:spPr>
          <a:xfrm rot="16200000">
            <a:off x="2645672" y="-2645673"/>
            <a:ext cx="6900657" cy="12192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1850" y="2638996"/>
            <a:ext cx="63283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Negation</a:t>
            </a:r>
            <a:endParaRPr lang="en-US" altLang="zh-CN" sz="6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4165" y="4227195"/>
            <a:ext cx="4979670" cy="855345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/>
          </a:p>
        </p:txBody>
      </p:sp>
      <p:sp>
        <p:nvSpPr>
          <p:cNvPr id="9" name="文本框 8"/>
          <p:cNvSpPr txBox="1"/>
          <p:nvPr/>
        </p:nvSpPr>
        <p:spPr>
          <a:xfrm>
            <a:off x="3148965" y="4301490"/>
            <a:ext cx="4675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汉仪书魂体简" panose="02010609000101010101" pitchFamily="49" charset="-122"/>
                <a:ea typeface="汉仪书魂体简" panose="02010609000101010101" pitchFamily="49" charset="-122"/>
              </a:rPr>
              <a:t>Speaker</a:t>
            </a:r>
            <a:r>
              <a:rPr lang="zh-CN" altLang="en-US" sz="2000" dirty="0">
                <a:latin typeface="汉仪书魂体简" panose="02010609000101010101" pitchFamily="49" charset="-122"/>
                <a:ea typeface="汉仪书魂体简" panose="02010609000101010101" pitchFamily="49" charset="-122"/>
              </a:rPr>
              <a:t>：甘奉玉 </a:t>
            </a:r>
            <a:r>
              <a:rPr lang="en-US" altLang="zh-CN" sz="2000" dirty="0">
                <a:latin typeface="汉仪书魂体简" panose="02010609000101010101" pitchFamily="49" charset="-122"/>
                <a:ea typeface="汉仪书魂体简" panose="02010609000101010101" pitchFamily="49" charset="-122"/>
              </a:rPr>
              <a:t>Gan Fengyu</a:t>
            </a:r>
            <a:r>
              <a:rPr lang="zh-CN" altLang="en-US" sz="2000" dirty="0">
                <a:latin typeface="汉仪书魂体简" panose="02010609000101010101" pitchFamily="49" charset="-122"/>
                <a:ea typeface="汉仪书魂体简" panose="02010609000101010101" pitchFamily="49" charset="-122"/>
              </a:rPr>
              <a:t> </a:t>
            </a:r>
            <a:endParaRPr lang="en-US" altLang="zh-CN" sz="2000" dirty="0">
              <a:solidFill>
                <a:schemeClr val="tx1"/>
              </a:solidFill>
              <a:latin typeface="汉仪书魂体简" panose="02010609000101010101" pitchFamily="49" charset="-122"/>
              <a:ea typeface="汉仪书魂体简" panose="0201060900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9515" y="4683760"/>
            <a:ext cx="3731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Partner: </a:t>
            </a:r>
            <a:r>
              <a:rPr lang="zh-CN" altLang="en-US" sz="2000"/>
              <a:t>丁代凤 </a:t>
            </a:r>
            <a:r>
              <a:rPr lang="en-US" altLang="zh-CN" sz="2000"/>
              <a:t>Ding Daifeng</a:t>
            </a:r>
            <a:endParaRPr lang="en-US" altLang="zh-C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  <p:bldP spid="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Prepositions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264" y="3901897"/>
            <a:ext cx="78733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problem is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above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me.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</a:t>
            </a:r>
            <a:r>
              <a:rPr 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解决不了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这个问题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439545" y="5298440"/>
            <a:ext cx="7569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question is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beyond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the five-year-old boy.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译：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那个五岁的小孩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这个问题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62" y="1580225"/>
            <a:ext cx="7963161" cy="1538056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beyond, above, against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0786"/>
          <a:stretch>
            <a:fillRect/>
          </a:stretch>
        </p:blipFill>
        <p:spPr>
          <a:xfrm rot="16200000">
            <a:off x="2645672" y="-2645673"/>
            <a:ext cx="6900657" cy="12192001"/>
          </a:xfrm>
          <a:prstGeom prst="rect">
            <a:avLst/>
          </a:prstGeom>
          <a:solidFill>
            <a:srgbClr val="E2E6CE"/>
          </a:solidFill>
        </p:spPr>
      </p:pic>
      <p:sp>
        <p:nvSpPr>
          <p:cNvPr id="6" name="文本框 5"/>
          <p:cNvSpPr txBox="1"/>
          <p:nvPr/>
        </p:nvSpPr>
        <p:spPr>
          <a:xfrm>
            <a:off x="2931850" y="2638996"/>
            <a:ext cx="6328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0 3</a:t>
            </a:r>
            <a:endParaRPr lang="zh-CN" altLang="en-US" sz="4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5590" y="3347085"/>
            <a:ext cx="4429760" cy="940435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4190" y="3547110"/>
            <a:ext cx="3564255" cy="541020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sym typeface="+mn-ea"/>
              </a:rPr>
              <a:t>Negation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—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Affirmation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Verbs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264" y="3901897"/>
            <a:ext cx="78733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Why do you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dislike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her so much.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你为什么那么</a:t>
            </a:r>
            <a:r>
              <a:rPr 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讨厌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她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439545" y="5298440"/>
            <a:ext cx="7569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We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disagreed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over  this prblem.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译：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我们在这个问题上</a:t>
            </a:r>
            <a:r>
              <a:rPr 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有分歧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62" y="1580225"/>
            <a:ext cx="7963161" cy="1538056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unload, dislike, disappear, disagree, disapprove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Nouns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545" y="3902075"/>
            <a:ext cx="9291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Unemployment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rose last month to its highest level for over five years.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 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上个月</a:t>
            </a:r>
            <a:r>
              <a:rPr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失业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人数上升到五年多来的最高点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439545" y="5298440"/>
            <a:ext cx="7569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machine has two serious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disadvantages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译：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那机器有两个严重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缺陷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45" y="1580515"/>
            <a:ext cx="7767955" cy="1537970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disbelief, unemployment, impatience, disappearence,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disadvantage, disappoinment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Adjectives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264" y="3901897"/>
            <a:ext cx="78733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like that painting, because it's the most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unusual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我喜欢那幅画,它</a:t>
            </a:r>
            <a:r>
              <a:rPr 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独具一格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439545" y="5298440"/>
            <a:ext cx="7569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All the articles are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untouchable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in the museum.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译：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博物馆内一切展品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禁止触摸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62" y="1580225"/>
            <a:ext cx="7963161" cy="1538056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unhappy, impatient, illiterate, unusual, untouchable, careless, uneasy, uncommon 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Phrases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264" y="3901897"/>
            <a:ext cx="78733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will have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 doubt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that he will succeed.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</a:t>
            </a:r>
            <a:r>
              <a:rPr 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坚信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他会成功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439545" y="5298440"/>
            <a:ext cx="7569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train coming from Moscow will arrive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  no time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译：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来自莫斯科的火车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很快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就会到。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45" y="1580515"/>
            <a:ext cx="8462645" cy="1537970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no more than(仅仅), in no time(立刻), not more than(最多),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none but(只有), none other than(正是), not until(直到)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0786"/>
          <a:stretch>
            <a:fillRect/>
          </a:stretch>
        </p:blipFill>
        <p:spPr>
          <a:xfrm rot="16200000">
            <a:off x="2645672" y="-2645673"/>
            <a:ext cx="6900657" cy="12192001"/>
          </a:xfrm>
          <a:prstGeom prst="rect">
            <a:avLst/>
          </a:prstGeom>
          <a:solidFill>
            <a:srgbClr val="E2E6CE"/>
          </a:solidFill>
        </p:spPr>
      </p:pic>
      <p:sp>
        <p:nvSpPr>
          <p:cNvPr id="6" name="文本框 5"/>
          <p:cNvSpPr txBox="1"/>
          <p:nvPr/>
        </p:nvSpPr>
        <p:spPr>
          <a:xfrm>
            <a:off x="2931850" y="2638996"/>
            <a:ext cx="6328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0 4</a:t>
            </a:r>
            <a:endParaRPr lang="zh-CN" altLang="en-US" sz="4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5590" y="3347085"/>
            <a:ext cx="4429760" cy="940435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4190" y="3547110"/>
            <a:ext cx="3564255" cy="541020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b="1">
                <a:solidFill>
                  <a:schemeClr val="tx1"/>
                </a:solidFill>
                <a:sym typeface="+mn-ea"/>
              </a:rPr>
              <a:t>Conclusion</a:t>
            </a:r>
            <a:endParaRPr lang="en-US" altLang="zh-CN" sz="20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2530134" y="2163193"/>
            <a:ext cx="674704" cy="674704"/>
          </a:xfrm>
          <a:prstGeom prst="ellipse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2965" y="2157730"/>
            <a:ext cx="7992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Flexible conversion between positive and negative expressions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30133" y="3150094"/>
            <a:ext cx="674704" cy="674704"/>
          </a:xfrm>
          <a:prstGeom prst="ellipse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03229" y="3144789"/>
            <a:ext cx="66640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Loyal to the original text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30134" y="4136995"/>
            <a:ext cx="674704" cy="674704"/>
          </a:xfrm>
          <a:prstGeom prst="ellipse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3230" y="4136770"/>
            <a:ext cx="66640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Smooth in the translated text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115" y="349885"/>
            <a:ext cx="6306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0786"/>
          <a:stretch>
            <a:fillRect/>
          </a:stretch>
        </p:blipFill>
        <p:spPr>
          <a:xfrm rot="16200000">
            <a:off x="2645672" y="-2688218"/>
            <a:ext cx="6900657" cy="12192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1850" y="2955861"/>
            <a:ext cx="6328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Thank you!</a:t>
            </a:r>
            <a:endParaRPr lang="en-US" altLang="zh-CN" sz="4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3365" y="2030247"/>
            <a:ext cx="707994" cy="236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4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目录</a:t>
            </a:r>
            <a:endParaRPr lang="zh-CN" altLang="en-US" sz="4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2620" y="1308100"/>
            <a:ext cx="4541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Definition and Purposes</a:t>
            </a:r>
            <a:endParaRPr lang="en-US" sz="2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52909" y="2845851"/>
            <a:ext cx="64311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Affirmation—Negation</a:t>
            </a:r>
            <a:endParaRPr lang="en-US" altLang="zh-CN" sz="2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2909" y="4383901"/>
            <a:ext cx="64311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Negation-Affirmation</a:t>
            </a:r>
            <a:endParaRPr lang="en-US" altLang="zh-CN" sz="2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9" name="0"/>
          <p:cNvSpPr>
            <a:spLocks noChangeAspect="1"/>
          </p:cNvSpPr>
          <p:nvPr/>
        </p:nvSpPr>
        <p:spPr bwMode="auto">
          <a:xfrm>
            <a:off x="3774883" y="138118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" name="0"/>
          <p:cNvSpPr>
            <a:spLocks noChangeAspect="1"/>
          </p:cNvSpPr>
          <p:nvPr/>
        </p:nvSpPr>
        <p:spPr bwMode="auto">
          <a:xfrm>
            <a:off x="3774883" y="2940715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" name="0"/>
          <p:cNvSpPr>
            <a:spLocks noChangeAspect="1"/>
          </p:cNvSpPr>
          <p:nvPr/>
        </p:nvSpPr>
        <p:spPr bwMode="auto">
          <a:xfrm>
            <a:off x="3774883" y="580985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0"/>
          <p:cNvSpPr>
            <a:spLocks noChangeAspect="1"/>
          </p:cNvSpPr>
          <p:nvPr/>
        </p:nvSpPr>
        <p:spPr bwMode="auto">
          <a:xfrm>
            <a:off x="3774883" y="454239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" name="文本框 6"/>
          <p:cNvSpPr txBox="1"/>
          <p:nvPr/>
        </p:nvSpPr>
        <p:spPr>
          <a:xfrm>
            <a:off x="4452620" y="5651500"/>
            <a:ext cx="307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200000"/>
              </a:lnSpc>
              <a:buClrTx/>
              <a:buSzTx/>
              <a:buFontTx/>
            </a:pPr>
            <a:r>
              <a:rPr lang="en-US" altLang="zh-CN" sz="2000" b="1" dirty="0">
                <a:latin typeface="汉仪中圆简" panose="02010609000101010101" pitchFamily="49" charset="-122"/>
                <a:ea typeface="汉仪中圆简" panose="02010609000101010101" pitchFamily="49" charset="-122"/>
                <a:sym typeface="+mn-ea"/>
              </a:rPr>
              <a:t>Conclusion</a:t>
            </a:r>
            <a:endParaRPr lang="en-US" altLang="zh-CN" sz="2000" b="1" dirty="0">
              <a:latin typeface="汉仪中圆简" panose="02010609000101010101" pitchFamily="49" charset="-122"/>
              <a:ea typeface="汉仪中圆简" panose="0201060900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0786"/>
          <a:stretch>
            <a:fillRect/>
          </a:stretch>
        </p:blipFill>
        <p:spPr>
          <a:xfrm rot="16200000">
            <a:off x="2645672" y="-2645673"/>
            <a:ext cx="6900657" cy="12192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1850" y="2638996"/>
            <a:ext cx="632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0 1</a:t>
            </a:r>
            <a:endParaRPr lang="zh-CN" altLang="en-US" sz="4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6560" y="3578225"/>
            <a:ext cx="4556760" cy="1095375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4972050" y="3729990"/>
            <a:ext cx="339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汉仪中圆简" panose="02010609000101010101" pitchFamily="49" charset="-122"/>
                <a:ea typeface="汉仪中圆简" panose="02010609000101010101" pitchFamily="49" charset="-122"/>
                <a:sym typeface="+mn-ea"/>
              </a:rPr>
              <a:t>Definition and Purposes</a:t>
            </a:r>
            <a:endParaRPr lang="en-US" altLang="en-US" sz="2000" b="1" dirty="0">
              <a:latin typeface="汉仪中圆简" panose="02010609000101010101" pitchFamily="49" charset="-122"/>
              <a:ea typeface="汉仪中圆简" panose="0201060900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779" y="1994869"/>
            <a:ext cx="4302392" cy="28682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81295" y="485140"/>
            <a:ext cx="637667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Due to different social and cultural backgrounds, people's ways of thinking are very different. Both English and Chinese can express the same concept from the front or the back.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In the process of translation, some sentences expressed from the front can be processed into negative expressions, or the content of negative expressions can be processed into positive expressions.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This kind of translation is called negation.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159" y="484839"/>
            <a:ext cx="4001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Definition</a:t>
            </a:r>
            <a:endParaRPr lang="en-US" sz="28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2530134" y="2163193"/>
            <a:ext cx="674704" cy="674704"/>
          </a:xfrm>
          <a:prstGeom prst="ellipse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3230" y="2147728"/>
            <a:ext cx="66640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To make the meaning clear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30133" y="3150094"/>
            <a:ext cx="674704" cy="674704"/>
          </a:xfrm>
          <a:prstGeom prst="ellipse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03229" y="3144789"/>
            <a:ext cx="66640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To strengthen the rhetorical effect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30134" y="4136995"/>
            <a:ext cx="674704" cy="674704"/>
          </a:xfrm>
          <a:prstGeom prst="ellipse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2965" y="4131945"/>
            <a:ext cx="8202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Make it conform to the idiomatic use of the target language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3880" y="366395"/>
            <a:ext cx="282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Purposes</a:t>
            </a:r>
            <a:endParaRPr lang="en-US" altLang="zh-C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0786"/>
          <a:stretch>
            <a:fillRect/>
          </a:stretch>
        </p:blipFill>
        <p:spPr>
          <a:xfrm rot="16200000">
            <a:off x="2645672" y="-2645673"/>
            <a:ext cx="6900657" cy="12192001"/>
          </a:xfrm>
          <a:prstGeom prst="rect">
            <a:avLst/>
          </a:prstGeom>
          <a:solidFill>
            <a:srgbClr val="E2E6CE"/>
          </a:solidFill>
        </p:spPr>
      </p:pic>
      <p:sp>
        <p:nvSpPr>
          <p:cNvPr id="6" name="文本框 5"/>
          <p:cNvSpPr txBox="1"/>
          <p:nvPr/>
        </p:nvSpPr>
        <p:spPr>
          <a:xfrm>
            <a:off x="2931850" y="2638996"/>
            <a:ext cx="632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0 2</a:t>
            </a:r>
            <a:endParaRPr lang="zh-CN" altLang="en-US" sz="4000" b="1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5590" y="3347085"/>
            <a:ext cx="4429760" cy="940435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4190" y="3547110"/>
            <a:ext cx="3564255" cy="541020"/>
          </a:xfrm>
          <a:prstGeom prst="rect">
            <a:avLst/>
          </a:prstGeom>
          <a:solidFill>
            <a:srgbClr val="EEC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sym typeface="+mn-ea"/>
              </a:rPr>
              <a:t>Affirmation—Negation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Verbs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264" y="3901897"/>
            <a:ext cx="78733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missed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what you have said because of the noise outside.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由于外面的噪音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没听清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楚你说的话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439545" y="5298440"/>
            <a:ext cx="7569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She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'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 still feeling pretty low about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fail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ng that exam.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译：由于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没有通过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那次考试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她的情绪仍然低落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62" y="1580225"/>
            <a:ext cx="7963161" cy="1538056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miss, deny, fail, lack, ignore, neglect, overlook, exclude, refrain, refuse, lose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Nouns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264" y="3901897"/>
            <a:ext cx="78733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Behave yourself during my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absence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译：我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时，你要规矩点。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62" y="1580225"/>
            <a:ext cx="7963161" cy="1538056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absence, failure, refusal, ignorance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shortness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9545" y="5440680"/>
            <a:ext cx="7091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Shortness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of time has required the omission of some states.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译：由于时间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不够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，没能访问一些国家。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764" y="104201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Adjectives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8415" y="3408045"/>
            <a:ext cx="3336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1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264" y="3901897"/>
            <a:ext cx="78733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My key is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lost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译：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我的钥匙</a:t>
            </a:r>
            <a:r>
              <a:rPr 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不见了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</p:txBody>
      </p:sp>
      <p:sp>
        <p:nvSpPr>
          <p:cNvPr id="7" name="0"/>
          <p:cNvSpPr>
            <a:spLocks noChangeAspect="1"/>
          </p:cNvSpPr>
          <p:nvPr/>
        </p:nvSpPr>
        <p:spPr bwMode="auto">
          <a:xfrm>
            <a:off x="790525" y="3407748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文本框 7"/>
          <p:cNvSpPr txBox="1"/>
          <p:nvPr/>
        </p:nvSpPr>
        <p:spPr>
          <a:xfrm>
            <a:off x="554990" y="38036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Some examples </a:t>
            </a:r>
            <a:endParaRPr lang="en-US" altLang="zh-CN" sz="28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0204" y="4899956"/>
            <a:ext cx="33368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汉仪中黑简" panose="02010609000101010101" pitchFamily="49" charset="-122"/>
                <a:ea typeface="汉仪中黑简" panose="02010609000101010101" pitchFamily="49" charset="-122"/>
              </a:rPr>
              <a:t>Sentence 2</a:t>
            </a:r>
            <a:endParaRPr lang="en-US" altLang="zh-CN" sz="2000" b="1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9" name="0"/>
          <p:cNvSpPr>
            <a:spLocks noChangeAspect="1"/>
          </p:cNvSpPr>
          <p:nvPr/>
        </p:nvSpPr>
        <p:spPr bwMode="auto">
          <a:xfrm>
            <a:off x="790525" y="4749503"/>
            <a:ext cx="549679" cy="548879"/>
          </a:xfrm>
          <a:custGeom>
            <a:avLst/>
            <a:gdLst>
              <a:gd name="connsiteX0" fmla="*/ 238769 w 581459"/>
              <a:gd name="connsiteY0" fmla="*/ 505245 h 580612"/>
              <a:gd name="connsiteX1" fmla="*/ 238769 w 581459"/>
              <a:gd name="connsiteY1" fmla="*/ 533685 h 580612"/>
              <a:gd name="connsiteX2" fmla="*/ 261553 w 581459"/>
              <a:gd name="connsiteY2" fmla="*/ 555993 h 580612"/>
              <a:gd name="connsiteX3" fmla="*/ 323497 w 581459"/>
              <a:gd name="connsiteY3" fmla="*/ 555993 h 580612"/>
              <a:gd name="connsiteX4" fmla="*/ 346281 w 581459"/>
              <a:gd name="connsiteY4" fmla="*/ 533685 h 580612"/>
              <a:gd name="connsiteX5" fmla="*/ 346192 w 581459"/>
              <a:gd name="connsiteY5" fmla="*/ 533685 h 580612"/>
              <a:gd name="connsiteX6" fmla="*/ 346192 w 581459"/>
              <a:gd name="connsiteY6" fmla="*/ 505245 h 580612"/>
              <a:gd name="connsiteX7" fmla="*/ 519573 w 581459"/>
              <a:gd name="connsiteY7" fmla="*/ 266808 h 580612"/>
              <a:gd name="connsiteX8" fmla="*/ 581459 w 581459"/>
              <a:gd name="connsiteY8" fmla="*/ 266808 h 580612"/>
              <a:gd name="connsiteX9" fmla="*/ 581459 w 581459"/>
              <a:gd name="connsiteY9" fmla="*/ 291576 h 580612"/>
              <a:gd name="connsiteX10" fmla="*/ 519573 w 581459"/>
              <a:gd name="connsiteY10" fmla="*/ 291576 h 580612"/>
              <a:gd name="connsiteX11" fmla="*/ 0 w 581459"/>
              <a:gd name="connsiteY11" fmla="*/ 266808 h 580612"/>
              <a:gd name="connsiteX12" fmla="*/ 61956 w 581459"/>
              <a:gd name="connsiteY12" fmla="*/ 266808 h 580612"/>
              <a:gd name="connsiteX13" fmla="*/ 61956 w 581459"/>
              <a:gd name="connsiteY13" fmla="*/ 291576 h 580612"/>
              <a:gd name="connsiteX14" fmla="*/ 0 w 581459"/>
              <a:gd name="connsiteY14" fmla="*/ 291576 h 580612"/>
              <a:gd name="connsiteX15" fmla="*/ 290923 w 581459"/>
              <a:gd name="connsiteY15" fmla="*/ 121030 h 580612"/>
              <a:gd name="connsiteX16" fmla="*/ 153151 w 581459"/>
              <a:gd name="connsiteY16" fmla="*/ 236036 h 580612"/>
              <a:gd name="connsiteX17" fmla="*/ 187327 w 581459"/>
              <a:gd name="connsiteY17" fmla="*/ 343489 h 580612"/>
              <a:gd name="connsiteX18" fmla="*/ 237879 w 581459"/>
              <a:gd name="connsiteY18" fmla="*/ 469427 h 580612"/>
              <a:gd name="connsiteX19" fmla="*/ 237879 w 581459"/>
              <a:gd name="connsiteY19" fmla="*/ 480626 h 580612"/>
              <a:gd name="connsiteX20" fmla="*/ 345213 w 581459"/>
              <a:gd name="connsiteY20" fmla="*/ 480626 h 580612"/>
              <a:gd name="connsiteX21" fmla="*/ 345213 w 581459"/>
              <a:gd name="connsiteY21" fmla="*/ 469427 h 580612"/>
              <a:gd name="connsiteX22" fmla="*/ 393273 w 581459"/>
              <a:gd name="connsiteY22" fmla="*/ 344644 h 580612"/>
              <a:gd name="connsiteX23" fmla="*/ 429941 w 581459"/>
              <a:gd name="connsiteY23" fmla="*/ 254523 h 580612"/>
              <a:gd name="connsiteX24" fmla="*/ 290923 w 581459"/>
              <a:gd name="connsiteY24" fmla="*/ 121030 h 580612"/>
              <a:gd name="connsiteX25" fmla="*/ 290745 w 581459"/>
              <a:gd name="connsiteY25" fmla="*/ 96322 h 580612"/>
              <a:gd name="connsiteX26" fmla="*/ 455217 w 581459"/>
              <a:gd name="connsiteY26" fmla="*/ 254523 h 580612"/>
              <a:gd name="connsiteX27" fmla="*/ 410984 w 581459"/>
              <a:gd name="connsiteY27" fmla="*/ 361975 h 580612"/>
              <a:gd name="connsiteX28" fmla="*/ 370489 w 581459"/>
              <a:gd name="connsiteY28" fmla="*/ 469427 h 580612"/>
              <a:gd name="connsiteX29" fmla="*/ 370400 w 581459"/>
              <a:gd name="connsiteY29" fmla="*/ 533685 h 580612"/>
              <a:gd name="connsiteX30" fmla="*/ 322340 w 581459"/>
              <a:gd name="connsiteY30" fmla="*/ 580612 h 580612"/>
              <a:gd name="connsiteX31" fmla="*/ 260396 w 581459"/>
              <a:gd name="connsiteY31" fmla="*/ 580612 h 580612"/>
              <a:gd name="connsiteX32" fmla="*/ 212336 w 581459"/>
              <a:gd name="connsiteY32" fmla="*/ 533685 h 580612"/>
              <a:gd name="connsiteX33" fmla="*/ 212425 w 581459"/>
              <a:gd name="connsiteY33" fmla="*/ 469427 h 580612"/>
              <a:gd name="connsiteX34" fmla="*/ 169527 w 581459"/>
              <a:gd name="connsiteY34" fmla="*/ 359486 h 580612"/>
              <a:gd name="connsiteX35" fmla="*/ 129032 w 581459"/>
              <a:gd name="connsiteY35" fmla="*/ 232215 h 580612"/>
              <a:gd name="connsiteX36" fmla="*/ 290745 w 581459"/>
              <a:gd name="connsiteY36" fmla="*/ 96322 h 580612"/>
              <a:gd name="connsiteX37" fmla="*/ 487166 w 581459"/>
              <a:gd name="connsiteY37" fmla="*/ 72612 h 580612"/>
              <a:gd name="connsiteX38" fmla="*/ 504967 w 581459"/>
              <a:gd name="connsiteY38" fmla="*/ 90297 h 580612"/>
              <a:gd name="connsiteX39" fmla="*/ 461621 w 581459"/>
              <a:gd name="connsiteY39" fmla="*/ 131887 h 580612"/>
              <a:gd name="connsiteX40" fmla="*/ 443998 w 581459"/>
              <a:gd name="connsiteY40" fmla="*/ 114202 h 580612"/>
              <a:gd name="connsiteX41" fmla="*/ 93866 w 581459"/>
              <a:gd name="connsiteY41" fmla="*/ 72541 h 580612"/>
              <a:gd name="connsiteX42" fmla="*/ 137109 w 581459"/>
              <a:gd name="connsiteY42" fmla="*/ 114144 h 580612"/>
              <a:gd name="connsiteX43" fmla="*/ 119403 w 581459"/>
              <a:gd name="connsiteY43" fmla="*/ 131745 h 580612"/>
              <a:gd name="connsiteX44" fmla="*/ 76070 w 581459"/>
              <a:gd name="connsiteY44" fmla="*/ 90142 h 580612"/>
              <a:gd name="connsiteX45" fmla="*/ 278098 w 581459"/>
              <a:gd name="connsiteY45" fmla="*/ 0 h 580612"/>
              <a:gd name="connsiteX46" fmla="*/ 303360 w 581459"/>
              <a:gd name="connsiteY46" fmla="*/ 0 h 580612"/>
              <a:gd name="connsiteX47" fmla="*/ 303360 w 581459"/>
              <a:gd name="connsiteY47" fmla="*/ 59204 h 580612"/>
              <a:gd name="connsiteX48" fmla="*/ 278098 w 581459"/>
              <a:gd name="connsiteY48" fmla="*/ 59204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1459" h="580612">
                <a:moveTo>
                  <a:pt x="238769" y="505245"/>
                </a:moveTo>
                <a:lnTo>
                  <a:pt x="238769" y="533685"/>
                </a:lnTo>
                <a:cubicBezTo>
                  <a:pt x="238769" y="546128"/>
                  <a:pt x="248915" y="555993"/>
                  <a:pt x="261553" y="555993"/>
                </a:cubicBezTo>
                <a:lnTo>
                  <a:pt x="323497" y="555993"/>
                </a:lnTo>
                <a:cubicBezTo>
                  <a:pt x="336224" y="555993"/>
                  <a:pt x="346281" y="546039"/>
                  <a:pt x="346281" y="533685"/>
                </a:cubicBezTo>
                <a:lnTo>
                  <a:pt x="346192" y="533685"/>
                </a:lnTo>
                <a:lnTo>
                  <a:pt x="346192" y="505245"/>
                </a:lnTo>
                <a:close/>
                <a:moveTo>
                  <a:pt x="519573" y="266808"/>
                </a:moveTo>
                <a:lnTo>
                  <a:pt x="581459" y="266808"/>
                </a:lnTo>
                <a:lnTo>
                  <a:pt x="581459" y="291576"/>
                </a:lnTo>
                <a:lnTo>
                  <a:pt x="519573" y="291576"/>
                </a:lnTo>
                <a:close/>
                <a:moveTo>
                  <a:pt x="0" y="266808"/>
                </a:moveTo>
                <a:lnTo>
                  <a:pt x="61956" y="266808"/>
                </a:lnTo>
                <a:lnTo>
                  <a:pt x="61956" y="291576"/>
                </a:lnTo>
                <a:lnTo>
                  <a:pt x="0" y="291576"/>
                </a:lnTo>
                <a:close/>
                <a:moveTo>
                  <a:pt x="290923" y="121030"/>
                </a:moveTo>
                <a:cubicBezTo>
                  <a:pt x="217231" y="121030"/>
                  <a:pt x="162051" y="176756"/>
                  <a:pt x="153151" y="236036"/>
                </a:cubicBezTo>
                <a:cubicBezTo>
                  <a:pt x="148167" y="275587"/>
                  <a:pt x="159559" y="313893"/>
                  <a:pt x="187327" y="343489"/>
                </a:cubicBezTo>
                <a:cubicBezTo>
                  <a:pt x="218833" y="378062"/>
                  <a:pt x="237879" y="423744"/>
                  <a:pt x="237879" y="469427"/>
                </a:cubicBezTo>
                <a:lnTo>
                  <a:pt x="237879" y="480626"/>
                </a:lnTo>
                <a:lnTo>
                  <a:pt x="345213" y="480626"/>
                </a:lnTo>
                <a:lnTo>
                  <a:pt x="345213" y="469427"/>
                </a:lnTo>
                <a:cubicBezTo>
                  <a:pt x="345213" y="421256"/>
                  <a:pt x="361767" y="376817"/>
                  <a:pt x="393273" y="344644"/>
                </a:cubicBezTo>
                <a:cubicBezTo>
                  <a:pt x="417303" y="319936"/>
                  <a:pt x="429941" y="287763"/>
                  <a:pt x="429941" y="254523"/>
                </a:cubicBezTo>
                <a:cubicBezTo>
                  <a:pt x="429941" y="181644"/>
                  <a:pt x="367997" y="121030"/>
                  <a:pt x="290923" y="121030"/>
                </a:cubicBezTo>
                <a:close/>
                <a:moveTo>
                  <a:pt x="290745" y="96322"/>
                </a:moveTo>
                <a:cubicBezTo>
                  <a:pt x="380457" y="96322"/>
                  <a:pt x="455128" y="166713"/>
                  <a:pt x="455217" y="254523"/>
                </a:cubicBezTo>
                <a:cubicBezTo>
                  <a:pt x="455217" y="294073"/>
                  <a:pt x="440087" y="332379"/>
                  <a:pt x="410984" y="361975"/>
                </a:cubicBezTo>
                <a:cubicBezTo>
                  <a:pt x="384373" y="389082"/>
                  <a:pt x="370489" y="427477"/>
                  <a:pt x="370489" y="469427"/>
                </a:cubicBezTo>
                <a:lnTo>
                  <a:pt x="370400" y="533685"/>
                </a:lnTo>
                <a:cubicBezTo>
                  <a:pt x="370400" y="559637"/>
                  <a:pt x="348951" y="580612"/>
                  <a:pt x="322340" y="580612"/>
                </a:cubicBezTo>
                <a:lnTo>
                  <a:pt x="260396" y="580612"/>
                </a:lnTo>
                <a:cubicBezTo>
                  <a:pt x="233785" y="580612"/>
                  <a:pt x="212336" y="559637"/>
                  <a:pt x="212336" y="533685"/>
                </a:cubicBezTo>
                <a:lnTo>
                  <a:pt x="212425" y="469427"/>
                </a:lnTo>
                <a:cubicBezTo>
                  <a:pt x="212425" y="428722"/>
                  <a:pt x="197295" y="389082"/>
                  <a:pt x="169527" y="359486"/>
                </a:cubicBezTo>
                <a:cubicBezTo>
                  <a:pt x="137932" y="324913"/>
                  <a:pt x="122713" y="279142"/>
                  <a:pt x="129032" y="232215"/>
                </a:cubicBezTo>
                <a:cubicBezTo>
                  <a:pt x="139089" y="161824"/>
                  <a:pt x="202724" y="96322"/>
                  <a:pt x="290745" y="96322"/>
                </a:cubicBezTo>
                <a:close/>
                <a:moveTo>
                  <a:pt x="487166" y="72612"/>
                </a:moveTo>
                <a:lnTo>
                  <a:pt x="504967" y="90297"/>
                </a:lnTo>
                <a:lnTo>
                  <a:pt x="461621" y="131887"/>
                </a:lnTo>
                <a:lnTo>
                  <a:pt x="443998" y="114202"/>
                </a:lnTo>
                <a:close/>
                <a:moveTo>
                  <a:pt x="93866" y="72541"/>
                </a:moveTo>
                <a:lnTo>
                  <a:pt x="137109" y="114144"/>
                </a:lnTo>
                <a:lnTo>
                  <a:pt x="119403" y="131745"/>
                </a:lnTo>
                <a:lnTo>
                  <a:pt x="76070" y="90142"/>
                </a:lnTo>
                <a:close/>
                <a:moveTo>
                  <a:pt x="278098" y="0"/>
                </a:moveTo>
                <a:lnTo>
                  <a:pt x="303360" y="0"/>
                </a:lnTo>
                <a:lnTo>
                  <a:pt x="303360" y="59204"/>
                </a:lnTo>
                <a:lnTo>
                  <a:pt x="278098" y="59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439545" y="5298440"/>
            <a:ext cx="7569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I'm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new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to the work.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译：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不熟悉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这份工作。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147" y="1580225"/>
            <a:ext cx="2307084" cy="153805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58862" y="1580225"/>
            <a:ext cx="7963161" cy="1538056"/>
          </a:xfrm>
          <a:prstGeom prst="rect">
            <a:avLst/>
          </a:prstGeom>
          <a:solidFill>
            <a:srgbClr val="E2E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ignorant, new, free, bad, deceptive, lost 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2674</Words>
  <Application>WPS 演示</Application>
  <PresentationFormat>宽屏</PresentationFormat>
  <Paragraphs>198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汉仪中圆简</vt:lpstr>
      <vt:lpstr>汉仪书魂体简</vt:lpstr>
      <vt:lpstr>微软雅黑</vt:lpstr>
      <vt:lpstr>汉仪中黑简</vt:lpstr>
      <vt:lpstr>黑体</vt:lpstr>
      <vt:lpstr>汉仪细圆简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囚于他心@</cp:lastModifiedBy>
  <cp:revision>14</cp:revision>
  <dcterms:created xsi:type="dcterms:W3CDTF">2019-11-07T04:10:00Z</dcterms:created>
  <dcterms:modified xsi:type="dcterms:W3CDTF">2020-11-06T12:31:54Z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2052-11.1.0.10011</vt:lpwstr>
  </property>
</Properties>
</file>