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425" r:id="rId2"/>
    <p:sldId id="470" r:id="rId3"/>
    <p:sldId id="535" r:id="rId4"/>
    <p:sldId id="471" r:id="rId5"/>
    <p:sldId id="508" r:id="rId6"/>
    <p:sldId id="442" r:id="rId7"/>
    <p:sldId id="536" r:id="rId8"/>
    <p:sldId id="522" r:id="rId9"/>
    <p:sldId id="448" r:id="rId10"/>
  </p:sldIdLst>
  <p:sldSz cx="12192000" cy="6858000"/>
  <p:notesSz cx="6858000" cy="9144000"/>
  <p:embeddedFontLst>
    <p:embeddedFont>
      <p:font typeface="汉仪篆书繁" panose="02010600030101010101" charset="-122"/>
      <p:regular r:id="rId12"/>
    </p:embeddedFont>
    <p:embeddedFont>
      <p:font typeface="苏新诗柳楷简" panose="02010600030101010101" charset="-122"/>
      <p:regular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黑体" panose="02010609060101010101" pitchFamily="49" charset="-122"/>
      <p:regular r:id="rId20"/>
    </p:embeddedFont>
    <p:embeddedFont>
      <p:font typeface="华文新魏" panose="02010800040101010101" pitchFamily="2" charset="-122"/>
      <p:regular r:id="rId21"/>
    </p:embeddedFont>
    <p:embeddedFont>
      <p:font typeface="楷体" panose="02010609060101010101" pitchFamily="49" charset="-122"/>
      <p:regular r:id="rId22"/>
    </p:embeddedFont>
    <p:embeddedFont>
      <p:font typeface="微软雅黑" panose="020B0503020204020204" pitchFamily="34" charset="-122"/>
      <p:regular r:id="rId23"/>
      <p:bold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5">
          <p15:clr>
            <a:srgbClr val="A4A3A4"/>
          </p15:clr>
        </p15:guide>
        <p15:guide id="2" orient="horz" pos="3906">
          <p15:clr>
            <a:srgbClr val="A4A3A4"/>
          </p15:clr>
        </p15:guide>
        <p15:guide id="3" orient="horz" pos="1185">
          <p15:clr>
            <a:srgbClr val="A4A3A4"/>
          </p15:clr>
        </p15:guide>
        <p15:guide id="4" pos="3877">
          <p15:clr>
            <a:srgbClr val="A4A3A4"/>
          </p15:clr>
        </p15:guide>
        <p15:guide id="5" pos="166">
          <p15:clr>
            <a:srgbClr val="A4A3A4"/>
          </p15:clr>
        </p15:guide>
        <p15:guide id="6" pos="74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BCA2"/>
    <a:srgbClr val="ECECD3"/>
    <a:srgbClr val="B9B9A0"/>
    <a:srgbClr val="C5C5AA"/>
    <a:srgbClr val="FFFFFF"/>
    <a:srgbClr val="E60012"/>
    <a:srgbClr val="000000"/>
    <a:srgbClr val="EBE7CA"/>
    <a:srgbClr val="F6F1CC"/>
    <a:srgbClr val="C6C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showGuides="1">
      <p:cViewPr varScale="1">
        <p:scale>
          <a:sx n="67" d="100"/>
          <a:sy n="67" d="100"/>
        </p:scale>
        <p:origin x="604" y="52"/>
      </p:cViewPr>
      <p:guideLst>
        <p:guide orient="horz" pos="2455"/>
        <p:guide orient="horz" pos="3906"/>
        <p:guide orient="horz" pos="1185"/>
        <p:guide pos="3877"/>
        <p:guide pos="166"/>
        <p:guide pos="7446"/>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AFFE8-030A-45BD-97D1-493DE8CE3587}" type="datetimeFigureOut">
              <a:rPr lang="zh-CN" altLang="en-US" smtClean="0"/>
              <a:t>2020/10/24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FD313-334C-489C-8091-F869A793CF89}" type="slidenum">
              <a:rPr lang="zh-CN" altLang="en-US" smtClean="0"/>
              <a:t>‹#›</a:t>
            </a:fld>
            <a:endParaRPr lang="zh-CN" altLang="en-US"/>
          </a:p>
        </p:txBody>
      </p:sp>
    </p:spTree>
    <p:extLst>
      <p:ext uri="{BB962C8B-B14F-4D97-AF65-F5344CB8AC3E}">
        <p14:creationId xmlns:p14="http://schemas.microsoft.com/office/powerpoint/2010/main" val="176923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fld id="{397BB3E9-C8C3-465F-A632-6A842C4FA40E}"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4A20BE-8BCA-4D3D-B343-F9A56D7A8A97}" type="datetimeFigureOut">
              <a:rPr lang="zh-CN" altLang="en-US" smtClean="0"/>
              <a:t>2020/10/24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4A20BE-8BCA-4D3D-B343-F9A56D7A8A97}" type="datetimeFigureOut">
              <a:rPr lang="zh-CN" altLang="en-US" smtClean="0"/>
              <a:t>2020/10/24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bg1">
                  <a:lumMod val="75000"/>
                </a:schemeClr>
              </a:gs>
              <a:gs pos="71653">
                <a:srgbClr val="EAEAEA"/>
              </a:gs>
              <a:gs pos="44000">
                <a:schemeClr val="bg1">
                  <a:lumMod val="85000"/>
                </a:schemeClr>
              </a:gs>
              <a:gs pos="24000">
                <a:schemeClr val="bg1">
                  <a:lumMod val="95000"/>
                </a:schemeClr>
              </a:gs>
              <a:gs pos="100000">
                <a:schemeClr val="bg1">
                  <a:lumMod val="9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2174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8" name="直接连接符 7"/>
          <p:cNvCxnSpPr/>
          <p:nvPr userDrawn="1"/>
        </p:nvCxnSpPr>
        <p:spPr>
          <a:xfrm>
            <a:off x="892233" y="1496291"/>
            <a:ext cx="10407535" cy="0"/>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文本框 2"/>
          <p:cNvSpPr txBox="1"/>
          <p:nvPr userDrawn="1"/>
        </p:nvSpPr>
        <p:spPr>
          <a:xfrm>
            <a:off x="8807116" y="6352674"/>
            <a:ext cx="2278188" cy="369332"/>
          </a:xfrm>
          <a:prstGeom prst="rect">
            <a:avLst/>
          </a:prstGeom>
          <a:noFill/>
        </p:spPr>
        <p:txBody>
          <a:bodyPr wrap="none" rtlCol="0">
            <a:spAutoFit/>
          </a:bodyPr>
          <a:lstStyle/>
          <a:p>
            <a:r>
              <a:rPr lang="zh-CN" altLang="en-US" dirty="0">
                <a:solidFill>
                  <a:schemeClr val="bg2">
                    <a:lumMod val="25000"/>
                  </a:schemeClr>
                </a:solidFill>
                <a:latin typeface="微软雅黑" pitchFamily="34" charset="-122"/>
                <a:ea typeface="微软雅黑" pitchFamily="34" charset="-122"/>
              </a:rPr>
              <a:t>新浪微博</a:t>
            </a:r>
            <a:r>
              <a:rPr lang="en-US" altLang="zh-CN" dirty="0">
                <a:solidFill>
                  <a:schemeClr val="bg2">
                    <a:lumMod val="25000"/>
                  </a:schemeClr>
                </a:solidFill>
                <a:latin typeface="微软雅黑" pitchFamily="34" charset="-122"/>
                <a:ea typeface="微软雅黑" pitchFamily="34" charset="-122"/>
              </a:rPr>
              <a:t>@</a:t>
            </a:r>
            <a:r>
              <a:rPr lang="zh-CN" altLang="en-US" dirty="0">
                <a:solidFill>
                  <a:schemeClr val="bg2">
                    <a:lumMod val="25000"/>
                  </a:schemeClr>
                </a:solidFill>
                <a:latin typeface="微软雅黑" pitchFamily="34" charset="-122"/>
                <a:ea typeface="微软雅黑" pitchFamily="34" charset="-122"/>
              </a:rPr>
              <a:t>六月雪</a:t>
            </a:r>
            <a:r>
              <a:rPr lang="en-US" altLang="zh-CN" dirty="0">
                <a:solidFill>
                  <a:schemeClr val="bg2">
                    <a:lumMod val="25000"/>
                  </a:schemeClr>
                </a:solidFill>
                <a:latin typeface="微软雅黑" pitchFamily="34" charset="-122"/>
                <a:ea typeface="微软雅黑" pitchFamily="34" charset="-122"/>
              </a:rPr>
              <a:t>_1</a:t>
            </a:r>
            <a:endParaRPr lang="zh-CN" altLang="en-US" dirty="0">
              <a:solidFill>
                <a:schemeClr val="bg2">
                  <a:lumMod val="25000"/>
                </a:schemeClr>
              </a:solidFill>
              <a:latin typeface="微软雅黑" pitchFamily="34" charset="-122"/>
              <a:ea typeface="微软雅黑"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A4A20BE-8BCA-4D3D-B343-F9A56D7A8A97}" type="datetimeFigureOut">
              <a:rPr lang="zh-CN" altLang="en-US" smtClean="0"/>
              <a:t>2020/10/24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4A20BE-8BCA-4D3D-B343-F9A56D7A8A97}" type="datetimeFigureOut">
              <a:rPr lang="zh-CN" altLang="en-US" smtClean="0"/>
              <a:t>2020/10/24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4A20BE-8BCA-4D3D-B343-F9A56D7A8A97}" type="datetimeFigureOut">
              <a:rPr lang="zh-CN" altLang="en-US" smtClean="0"/>
              <a:t>2020/10/24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4A20BE-8BCA-4D3D-B343-F9A56D7A8A97}" type="datetimeFigureOut">
              <a:rPr lang="zh-CN" altLang="en-US" smtClean="0"/>
              <a:t>2020/10/24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4A20BE-8BCA-4D3D-B343-F9A56D7A8A97}" type="datetimeFigureOut">
              <a:rPr lang="zh-CN" altLang="en-US" smtClean="0"/>
              <a:t>2020/10/24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4A20BE-8BCA-4D3D-B343-F9A56D7A8A97}" type="datetimeFigureOut">
              <a:rPr lang="zh-CN" altLang="en-US" smtClean="0"/>
              <a:t>2020/10/24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4A20BE-8BCA-4D3D-B343-F9A56D7A8A97}" type="datetimeFigureOut">
              <a:rPr lang="zh-CN" altLang="en-US" smtClean="0"/>
              <a:t>2020/10/24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B2C95-8D0F-4557-B351-218702BC4E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A20BE-8BCA-4D3D-B343-F9A56D7A8A97}" type="datetimeFigureOut">
              <a:rPr lang="zh-CN" altLang="en-US" smtClean="0"/>
              <a:t>2020/10/24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B2C95-8D0F-4557-B351-218702BC4E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35035" cy="6858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965" y="0"/>
            <a:ext cx="9135035" cy="68580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482" y="-4876"/>
            <a:ext cx="9135035" cy="6858000"/>
          </a:xfrm>
          <a:prstGeom prst="rect">
            <a:avLst/>
          </a:prstGeom>
          <a:ln>
            <a:noFill/>
          </a:ln>
          <a:effectLst>
            <a:softEdge rad="112500"/>
          </a:effectLst>
        </p:spPr>
      </p:pic>
      <p:sp>
        <p:nvSpPr>
          <p:cNvPr id="5" name="TextBox 16"/>
          <p:cNvSpPr txBox="1"/>
          <p:nvPr/>
        </p:nvSpPr>
        <p:spPr>
          <a:xfrm>
            <a:off x="3314701" y="866776"/>
            <a:ext cx="5229224" cy="3238332"/>
          </a:xfrm>
          <a:prstGeom prst="rect">
            <a:avLst/>
          </a:prstGeom>
          <a:noFill/>
        </p:spPr>
        <p:txBody>
          <a:bodyPr wrap="square" rtlCol="0">
            <a:spAutoFit/>
          </a:bodyPr>
          <a:lstStyle/>
          <a:p>
            <a:pPr algn="ctr"/>
            <a:r>
              <a:rPr lang="en-US" altLang="zh-CN" sz="6600" b="1" dirty="0">
                <a:solidFill>
                  <a:schemeClr val="bg1"/>
                </a:solidFill>
                <a:latin typeface="Times New Roman" panose="02020603050405020304" pitchFamily="18" charset="0"/>
                <a:ea typeface="苏新诗柳楷简" pitchFamily="2" charset="-122"/>
                <a:cs typeface="Times New Roman" panose="02020603050405020304" pitchFamily="18" charset="0"/>
              </a:rPr>
              <a:t>The art of Chinese cooking</a:t>
            </a:r>
            <a:endParaRPr lang="zh-CN" altLang="en-US" sz="6600" b="1" dirty="0">
              <a:solidFill>
                <a:schemeClr val="bg1"/>
              </a:solidFill>
              <a:latin typeface="Times New Roman" panose="02020603050405020304" pitchFamily="18" charset="0"/>
              <a:ea typeface="苏新诗柳楷简" pitchFamily="2" charset="-122"/>
              <a:cs typeface="Times New Roman" panose="02020603050405020304" pitchFamily="18" charset="0"/>
            </a:endParaRPr>
          </a:p>
        </p:txBody>
      </p:sp>
      <p:sp>
        <p:nvSpPr>
          <p:cNvPr id="8" name="TextBox 16"/>
          <p:cNvSpPr txBox="1"/>
          <p:nvPr/>
        </p:nvSpPr>
        <p:spPr>
          <a:xfrm>
            <a:off x="7296150" y="4771829"/>
            <a:ext cx="2809875" cy="400110"/>
          </a:xfrm>
          <a:prstGeom prst="rect">
            <a:avLst/>
          </a:prstGeom>
          <a:noFill/>
        </p:spPr>
        <p:txBody>
          <a:bodyPr wrap="square" rtlCol="0">
            <a:spAutoFit/>
          </a:bodyPr>
          <a:lstStyle/>
          <a:p>
            <a:pPr algn="ctr"/>
            <a:r>
              <a:rPr lang="en-US" altLang="zh-CN" sz="2000" b="1" dirty="0">
                <a:solidFill>
                  <a:schemeClr val="bg1"/>
                </a:solidFill>
                <a:latin typeface="苏新诗柳楷简" pitchFamily="2" charset="-122"/>
                <a:ea typeface="苏新诗柳楷简" pitchFamily="2" charset="-122"/>
              </a:rPr>
              <a:t>Cao</a:t>
            </a:r>
            <a:r>
              <a:rPr lang="zh-CN" altLang="en-US" sz="2000" b="1" dirty="0">
                <a:solidFill>
                  <a:schemeClr val="bg1"/>
                </a:solidFill>
                <a:latin typeface="苏新诗柳楷简" pitchFamily="2" charset="-122"/>
                <a:ea typeface="苏新诗柳楷简" pitchFamily="2" charset="-122"/>
              </a:rPr>
              <a:t> </a:t>
            </a:r>
            <a:r>
              <a:rPr lang="en-US" altLang="zh-CN" sz="2000" b="1" dirty="0" err="1">
                <a:solidFill>
                  <a:schemeClr val="bg1"/>
                </a:solidFill>
                <a:latin typeface="苏新诗柳楷简" pitchFamily="2" charset="-122"/>
                <a:ea typeface="苏新诗柳楷简" pitchFamily="2" charset="-122"/>
              </a:rPr>
              <a:t>Runxin</a:t>
            </a:r>
            <a:r>
              <a:rPr lang="en-US" altLang="zh-CN" sz="2000" b="1" dirty="0">
                <a:solidFill>
                  <a:schemeClr val="bg1"/>
                </a:solidFill>
                <a:latin typeface="苏新诗柳楷简" pitchFamily="2" charset="-122"/>
                <a:ea typeface="苏新诗柳楷简" pitchFamily="2" charset="-122"/>
              </a:rPr>
              <a:t> &amp; Zou </a:t>
            </a:r>
            <a:r>
              <a:rPr lang="en-US" altLang="zh-CN" sz="2000" b="1" dirty="0" err="1">
                <a:solidFill>
                  <a:schemeClr val="bg1"/>
                </a:solidFill>
                <a:latin typeface="苏新诗柳楷简" pitchFamily="2" charset="-122"/>
                <a:ea typeface="苏新诗柳楷简" pitchFamily="2" charset="-122"/>
              </a:rPr>
              <a:t>Xinyu</a:t>
            </a:r>
            <a:endParaRPr lang="zh-CN" altLang="en-US" sz="2000" b="1" dirty="0">
              <a:solidFill>
                <a:schemeClr val="bg1"/>
              </a:solidFill>
              <a:latin typeface="苏新诗柳楷简" pitchFamily="2" charset="-122"/>
              <a:ea typeface="苏新诗柳楷简" pitchFamily="2" charset="-122"/>
            </a:endParaRPr>
          </a:p>
        </p:txBody>
      </p:sp>
      <p:pic>
        <p:nvPicPr>
          <p:cNvPr id="7" name="-希望你的爱永远幸福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04599" y="696277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2" descr="C:\Documents and Settings\Administrator\桌面\2013\中国风 2013 新年 年会\图底.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10"/>
          <p:cNvGrpSpPr/>
          <p:nvPr/>
        </p:nvGrpSpPr>
        <p:grpSpPr bwMode="auto">
          <a:xfrm>
            <a:off x="5792699" y="-803211"/>
            <a:ext cx="6146800" cy="4840817"/>
            <a:chOff x="5700298" y="-933565"/>
            <a:chExt cx="3360016" cy="2686774"/>
          </a:xfrm>
        </p:grpSpPr>
        <p:pic>
          <p:nvPicPr>
            <p:cNvPr id="2090" name="Picture 4" descr="C:\Documents and Settings\Administrator\桌面\2013\中国风 2013 新年 年会\shutterstock_100472128.png"/>
            <p:cNvPicPr>
              <a:picLocks noChangeAspect="1" noChangeArrowheads="1"/>
            </p:cNvPicPr>
            <p:nvPr/>
          </p:nvPicPr>
          <p:blipFill>
            <a:blip r:embed="rId3">
              <a:extLst>
                <a:ext uri="{28A0092B-C50C-407E-A947-70E740481C1C}">
                  <a14:useLocalDpi xmlns:a14="http://schemas.microsoft.com/office/drawing/2010/main" val="0"/>
                </a:ext>
              </a:extLst>
            </a:blip>
            <a:srcRect l="30148"/>
            <a:stretch>
              <a:fillRect/>
            </a:stretch>
          </p:blipFill>
          <p:spPr bwMode="auto">
            <a:xfrm rot="-2345412">
              <a:off x="6730934" y="-933565"/>
              <a:ext cx="2046909" cy="21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 descr="C:\Documents and Settings\Administrator\桌面\2013\中国风 2013 新年 年会\shutterstock_100472128.png"/>
            <p:cNvPicPr>
              <a:picLocks noChangeAspect="1" noChangeArrowheads="1"/>
            </p:cNvPicPr>
            <p:nvPr/>
          </p:nvPicPr>
          <p:blipFill>
            <a:blip r:embed="rId3">
              <a:extLst>
                <a:ext uri="{28A0092B-C50C-407E-A947-70E740481C1C}">
                  <a14:useLocalDpi xmlns:a14="http://schemas.microsoft.com/office/drawing/2010/main" val="0"/>
                </a:ext>
              </a:extLst>
            </a:blip>
            <a:srcRect r="59883"/>
            <a:stretch>
              <a:fillRect/>
            </a:stretch>
          </p:blipFill>
          <p:spPr bwMode="auto">
            <a:xfrm rot="910303">
              <a:off x="5700298" y="-378116"/>
              <a:ext cx="1175569" cy="21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2" name="Picture 4" descr="C:\Documents and Settings\Administrator\桌面\2013\中国风 2013 新年 年会\shutterstock_100472128.png"/>
            <p:cNvPicPr>
              <a:picLocks noChangeAspect="1" noChangeArrowheads="1"/>
            </p:cNvPicPr>
            <p:nvPr/>
          </p:nvPicPr>
          <p:blipFill>
            <a:blip r:embed="rId4">
              <a:extLst>
                <a:ext uri="{28A0092B-C50C-407E-A947-70E740481C1C}">
                  <a14:useLocalDpi xmlns:a14="http://schemas.microsoft.com/office/drawing/2010/main" val="0"/>
                </a:ext>
              </a:extLst>
            </a:blip>
            <a:srcRect l="57021" t="21622" r="23595" b="54942"/>
            <a:stretch>
              <a:fillRect/>
            </a:stretch>
          </p:blipFill>
          <p:spPr bwMode="auto">
            <a:xfrm rot="-5774062">
              <a:off x="7872517" y="24200"/>
              <a:ext cx="384239" cy="33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4" descr="C:\Documents and Settings\Administrator\桌面\2013\中国风 2013 新年 年会\shutterstock_100472128.png"/>
            <p:cNvPicPr>
              <a:picLocks noChangeAspect="1" noChangeArrowheads="1"/>
            </p:cNvPicPr>
            <p:nvPr/>
          </p:nvPicPr>
          <p:blipFill>
            <a:blip r:embed="rId5">
              <a:extLst>
                <a:ext uri="{28A0092B-C50C-407E-A947-70E740481C1C}">
                  <a14:useLocalDpi xmlns:a14="http://schemas.microsoft.com/office/drawing/2010/main" val="0"/>
                </a:ext>
              </a:extLst>
            </a:blip>
            <a:srcRect l="57021" t="21622" r="23595" b="54942"/>
            <a:stretch>
              <a:fillRect/>
            </a:stretch>
          </p:blipFill>
          <p:spPr bwMode="auto">
            <a:xfrm rot="-5774062">
              <a:off x="8722168" y="218700"/>
              <a:ext cx="359863" cy="3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4" descr="C:\Documents and Settings\Administrator\桌面\2013\中国风 2013 新年 年会\shutterstock_100472128.png"/>
            <p:cNvPicPr>
              <a:picLocks noChangeAspect="1" noChangeArrowheads="1"/>
            </p:cNvPicPr>
            <p:nvPr/>
          </p:nvPicPr>
          <p:blipFill>
            <a:blip r:embed="rId3">
              <a:extLst>
                <a:ext uri="{28A0092B-C50C-407E-A947-70E740481C1C}">
                  <a14:useLocalDpi xmlns:a14="http://schemas.microsoft.com/office/drawing/2010/main" val="0"/>
                </a:ext>
              </a:extLst>
            </a:blip>
            <a:srcRect l="57021" t="21622" r="23595" b="54942"/>
            <a:stretch>
              <a:fillRect/>
            </a:stretch>
          </p:blipFill>
          <p:spPr bwMode="auto">
            <a:xfrm rot="-8191834">
              <a:off x="7474309" y="304931"/>
              <a:ext cx="501116" cy="50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7" descr="C:\Documents and Settings\Administrator\桌面\2013\吉祥如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718" y="3151298"/>
            <a:ext cx="478367" cy="37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椭圆 1"/>
          <p:cNvSpPr/>
          <p:nvPr/>
        </p:nvSpPr>
        <p:spPr>
          <a:xfrm>
            <a:off x="445902" y="1261324"/>
            <a:ext cx="450166" cy="4232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latin typeface="汉仪篆书繁" pitchFamily="49" charset="-122"/>
                <a:ea typeface="汉仪篆书繁" pitchFamily="49" charset="-122"/>
              </a:rPr>
              <a:t>标</a:t>
            </a:r>
          </a:p>
        </p:txBody>
      </p:sp>
      <p:sp>
        <p:nvSpPr>
          <p:cNvPr id="51" name="椭圆 50"/>
          <p:cNvSpPr/>
          <p:nvPr/>
        </p:nvSpPr>
        <p:spPr>
          <a:xfrm>
            <a:off x="417163" y="1815593"/>
            <a:ext cx="450166" cy="42326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latin typeface="汉仪篆书繁" pitchFamily="49" charset="-122"/>
                <a:ea typeface="汉仪篆书繁" pitchFamily="49" charset="-122"/>
              </a:rPr>
              <a:t>题</a:t>
            </a:r>
          </a:p>
        </p:txBody>
      </p:sp>
      <p:sp>
        <p:nvSpPr>
          <p:cNvPr id="3" name="矩形 2"/>
          <p:cNvSpPr/>
          <p:nvPr/>
        </p:nvSpPr>
        <p:spPr>
          <a:xfrm>
            <a:off x="445902" y="2377440"/>
            <a:ext cx="421427" cy="773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苏新诗柳楷简" pitchFamily="2" charset="-122"/>
                <a:ea typeface="苏新诗柳楷简" pitchFamily="2" charset="-122"/>
              </a:rPr>
              <a:t>副标题</a:t>
            </a:r>
          </a:p>
        </p:txBody>
      </p:sp>
      <p:sp>
        <p:nvSpPr>
          <p:cNvPr id="53" name="Rectangle 1"/>
          <p:cNvSpPr>
            <a:spLocks noChangeArrowheads="1"/>
          </p:cNvSpPr>
          <p:nvPr/>
        </p:nvSpPr>
        <p:spPr bwMode="auto">
          <a:xfrm>
            <a:off x="1284492" y="1666718"/>
            <a:ext cx="10491466" cy="5506800"/>
          </a:xfrm>
          <a:prstGeom prst="rect">
            <a:avLst/>
          </a:prstGeom>
          <a:noFill/>
          <a:ln>
            <a:noFill/>
          </a:ln>
          <a:effectLst/>
        </p:spPr>
        <p:txBody>
          <a:bodyPr vert="horz" wrap="square" lIns="0" tIns="0" rIns="0" bIns="88872" numCol="1" anchor="ctr" anchorCtr="0" compatLnSpc="1">
            <a:spAutoFit/>
          </a:bodyPr>
          <a:lstStyle/>
          <a:p>
            <a:pPr>
              <a:lnSpc>
                <a:spcPct val="120000"/>
              </a:lnSpc>
            </a:pPr>
            <a:r>
              <a:rPr lang="zh-CN" altLang="en-US" sz="2000" b="1" dirty="0">
                <a:solidFill>
                  <a:srgbClr val="333333"/>
                </a:solidFill>
                <a:latin typeface="楷体" pitchFamily="49" charset="-122"/>
                <a:ea typeface="楷体" pitchFamily="49" charset="-122"/>
                <a:cs typeface="Arial" pitchFamily="34" charset="0"/>
              </a:rPr>
              <a:t>    </a:t>
            </a:r>
            <a:endParaRPr lang="en-US" altLang="zh-CN" sz="2000" b="1" dirty="0">
              <a:solidFill>
                <a:srgbClr val="333333"/>
              </a:solidFill>
              <a:latin typeface="楷体" pitchFamily="49" charset="-122"/>
              <a:ea typeface="楷体" pitchFamily="49" charset="-122"/>
              <a:cs typeface="Arial" pitchFamily="34" charset="0"/>
            </a:endParaRPr>
          </a:p>
          <a:p>
            <a:pPr>
              <a:lnSpc>
                <a:spcPct val="120000"/>
              </a:lnSpc>
            </a:pPr>
            <a:endParaRPr lang="en-US" altLang="zh-CN" sz="2000" b="1" dirty="0">
              <a:solidFill>
                <a:srgbClr val="333333"/>
              </a:solidFill>
              <a:latin typeface="楷体" pitchFamily="49" charset="-122"/>
              <a:ea typeface="楷体" pitchFamily="49" charset="-122"/>
              <a:cs typeface="Arial" pitchFamily="34" charset="0"/>
            </a:endParaRPr>
          </a:p>
          <a:p>
            <a:pPr>
              <a:lnSpc>
                <a:spcPct val="120000"/>
              </a:lnSpc>
            </a:pPr>
            <a:r>
              <a:rPr lang="en-US" altLang="zh-CN" sz="2800" b="1" dirty="0">
                <a:solidFill>
                  <a:srgbClr val="333333"/>
                </a:solidFill>
                <a:latin typeface="Times New Roman" panose="02020603050405020304" pitchFamily="18" charset="0"/>
                <a:ea typeface="楷体" pitchFamily="49" charset="-122"/>
                <a:cs typeface="Times New Roman" panose="02020603050405020304" pitchFamily="18" charset="0"/>
              </a:rPr>
              <a:t>  1.Raw materials and combination of ingredients</a:t>
            </a:r>
            <a:r>
              <a:rPr lang="zh-CN" altLang="en-US" sz="2800" b="1" dirty="0">
                <a:solidFill>
                  <a:srgbClr val="333333"/>
                </a:solidFill>
                <a:latin typeface="Times New Roman" panose="02020603050405020304" pitchFamily="18" charset="0"/>
                <a:ea typeface="楷体" pitchFamily="49" charset="-122"/>
                <a:cs typeface="Times New Roman" panose="02020603050405020304" pitchFamily="18" charset="0"/>
              </a:rPr>
              <a:t> </a:t>
            </a:r>
            <a:endParaRPr lang="en-US" altLang="zh-CN" sz="2800" b="1" dirty="0">
              <a:solidFill>
                <a:srgbClr val="333333"/>
              </a:solidFill>
              <a:latin typeface="Times New Roman" panose="02020603050405020304" pitchFamily="18" charset="0"/>
              <a:ea typeface="楷体" pitchFamily="49" charset="-122"/>
              <a:cs typeface="Times New Roman" panose="02020603050405020304" pitchFamily="18" charset="0"/>
            </a:endParaRPr>
          </a:p>
          <a:p>
            <a:pPr>
              <a:lnSpc>
                <a:spcPct val="120000"/>
              </a:lnSpc>
            </a:pPr>
            <a:r>
              <a:rPr lang="zh-CN" altLang="en-US" sz="2800" b="1" dirty="0">
                <a:solidFill>
                  <a:srgbClr val="333333"/>
                </a:solidFill>
                <a:latin typeface="Times New Roman" panose="02020603050405020304" pitchFamily="18" charset="0"/>
                <a:ea typeface="楷体" pitchFamily="49" charset="-122"/>
                <a:cs typeface="Times New Roman" panose="02020603050405020304" pitchFamily="18" charset="0"/>
              </a:rPr>
              <a:t>         </a:t>
            </a:r>
            <a:endParaRPr kumimoji="0" lang="en-US" altLang="zh-CN" sz="2800" b="1" i="0" u="none" strike="noStrike" cap="none" normalizeH="0" baseline="0" dirty="0">
              <a:ln>
                <a:noFill/>
              </a:ln>
              <a:solidFill>
                <a:srgbClr val="333333"/>
              </a:solidFill>
              <a:effectLst/>
              <a:latin typeface="Times New Roman" panose="02020603050405020304" pitchFamily="18" charset="0"/>
              <a:ea typeface="楷体" pitchFamily="49" charset="-122"/>
              <a:cs typeface="Times New Roman" panose="02020603050405020304" pitchFamily="18" charset="0"/>
            </a:endParaRPr>
          </a:p>
          <a:p>
            <a:pPr>
              <a:lnSpc>
                <a:spcPct val="120000"/>
              </a:lnSpc>
            </a:pPr>
            <a:r>
              <a:rPr lang="zh-CN" altLang="en-US" sz="2800" b="1" dirty="0">
                <a:solidFill>
                  <a:srgbClr val="333333"/>
                </a:solidFill>
                <a:latin typeface="Times New Roman" panose="02020603050405020304" pitchFamily="18" charset="0"/>
                <a:ea typeface="楷体" pitchFamily="49" charset="-122"/>
                <a:cs typeface="Times New Roman" panose="02020603050405020304" pitchFamily="18" charset="0"/>
              </a:rPr>
              <a:t>    </a:t>
            </a:r>
            <a:r>
              <a:rPr lang="en-US" altLang="zh-CN" sz="2800" b="1" dirty="0">
                <a:solidFill>
                  <a:srgbClr val="333333"/>
                </a:solidFill>
                <a:latin typeface="Times New Roman" panose="02020603050405020304" pitchFamily="18" charset="0"/>
                <a:ea typeface="楷体" pitchFamily="49" charset="-122"/>
                <a:cs typeface="Times New Roman" panose="02020603050405020304" pitchFamily="18" charset="0"/>
              </a:rPr>
              <a:t>2.Cutting</a:t>
            </a:r>
          </a:p>
          <a:p>
            <a:pPr>
              <a:lnSpc>
                <a:spcPct val="120000"/>
              </a:lnSpc>
            </a:pPr>
            <a:endParaRPr lang="en-US" altLang="zh-CN" sz="2800" b="1" dirty="0">
              <a:solidFill>
                <a:srgbClr val="333333"/>
              </a:solidFill>
              <a:latin typeface="Times New Roman" panose="02020603050405020304" pitchFamily="18" charset="0"/>
              <a:ea typeface="楷体" pitchFamily="49" charset="-122"/>
              <a:cs typeface="Times New Roman" panose="02020603050405020304" pitchFamily="18" charset="0"/>
            </a:endParaRPr>
          </a:p>
          <a:p>
            <a:pPr>
              <a:lnSpc>
                <a:spcPct val="120000"/>
              </a:lnSpc>
            </a:pPr>
            <a:r>
              <a:rPr lang="en-US" altLang="zh-CN" sz="2800" b="1" dirty="0">
                <a:solidFill>
                  <a:srgbClr val="333333"/>
                </a:solidFill>
                <a:latin typeface="Times New Roman" panose="02020603050405020304" pitchFamily="18" charset="0"/>
                <a:ea typeface="楷体" pitchFamily="49" charset="-122"/>
                <a:cs typeface="Times New Roman" panose="02020603050405020304" pitchFamily="18" charset="0"/>
              </a:rPr>
              <a:t>    3.Seasoning</a:t>
            </a:r>
          </a:p>
          <a:p>
            <a:pPr>
              <a:lnSpc>
                <a:spcPct val="120000"/>
              </a:lnSpc>
            </a:pPr>
            <a:endParaRPr lang="en-US" altLang="zh-CN" sz="2800" b="1" dirty="0">
              <a:solidFill>
                <a:srgbClr val="333333"/>
              </a:solidFill>
              <a:latin typeface="Times New Roman" panose="02020603050405020304" pitchFamily="18" charset="0"/>
              <a:ea typeface="楷体" pitchFamily="49" charset="-122"/>
              <a:cs typeface="Times New Roman" panose="02020603050405020304" pitchFamily="18" charset="0"/>
            </a:endParaRPr>
          </a:p>
          <a:p>
            <a:pPr>
              <a:lnSpc>
                <a:spcPct val="120000"/>
              </a:lnSpc>
            </a:pPr>
            <a:r>
              <a:rPr lang="en-US" altLang="zh-CN" sz="2800" b="1" dirty="0">
                <a:solidFill>
                  <a:srgbClr val="333333"/>
                </a:solidFill>
                <a:latin typeface="Times New Roman" panose="02020603050405020304" pitchFamily="18" charset="0"/>
                <a:ea typeface="楷体" pitchFamily="49" charset="-122"/>
                <a:cs typeface="Times New Roman" panose="02020603050405020304" pitchFamily="18" charset="0"/>
              </a:rPr>
              <a:t>    4.Time and temperature</a:t>
            </a:r>
          </a:p>
          <a:p>
            <a:pPr>
              <a:lnSpc>
                <a:spcPct val="120000"/>
              </a:lnSpc>
            </a:pPr>
            <a:endParaRPr lang="en-US" altLang="zh-CN" sz="2000" b="1" dirty="0">
              <a:solidFill>
                <a:srgbClr val="333333"/>
              </a:solidFill>
              <a:latin typeface="Times New Roman" panose="02020603050405020304" pitchFamily="18" charset="0"/>
              <a:ea typeface="楷体" pitchFamily="49" charset="-122"/>
              <a:cs typeface="Times New Roman" panose="02020603050405020304" pitchFamily="18" charset="0"/>
            </a:endParaRPr>
          </a:p>
          <a:p>
            <a:pPr>
              <a:lnSpc>
                <a:spcPct val="120000"/>
              </a:lnSpc>
            </a:pPr>
            <a:r>
              <a:rPr lang="en-US" altLang="zh-CN" sz="2000" b="1" dirty="0">
                <a:solidFill>
                  <a:srgbClr val="333333"/>
                </a:solidFill>
                <a:latin typeface="Times New Roman" panose="02020603050405020304" pitchFamily="18" charset="0"/>
                <a:ea typeface="楷体" pitchFamily="49" charset="-122"/>
                <a:cs typeface="Times New Roman" panose="02020603050405020304" pitchFamily="18" charset="0"/>
              </a:rPr>
              <a:t>    </a:t>
            </a:r>
            <a:endParaRPr lang="zh-CN" altLang="zh-CN" sz="2000" b="1" dirty="0">
              <a:latin typeface="Times New Roman" panose="02020603050405020304" pitchFamily="18" charset="0"/>
              <a:ea typeface="楷体" pitchFamily="49" charset="-122"/>
              <a:cs typeface="Times New Roman" panose="02020603050405020304" pitchFamily="18" charset="0"/>
            </a:endParaRPr>
          </a:p>
          <a:p>
            <a:pPr>
              <a:lnSpc>
                <a:spcPct val="120000"/>
              </a:lnSpc>
            </a:pPr>
            <a:endParaRPr lang="zh-CN" altLang="zh-CN" sz="2000" dirty="0">
              <a:latin typeface="楷体" pitchFamily="49" charset="-122"/>
              <a:ea typeface="楷体" pitchFamily="49" charset="-122"/>
            </a:endParaRPr>
          </a:p>
        </p:txBody>
      </p:sp>
      <p:pic>
        <p:nvPicPr>
          <p:cNvPr id="54" name="图片 e" descr="花8.png"/>
          <p:cNvPicPr>
            <a:picLocks noChangeAspect="1"/>
          </p:cNvPicPr>
          <p:nvPr/>
        </p:nvPicPr>
        <p:blipFill>
          <a:blip r:embed="rId7"/>
          <a:srcRect/>
          <a:stretch>
            <a:fillRect/>
          </a:stretch>
        </p:blipFill>
        <p:spPr bwMode="auto">
          <a:xfrm>
            <a:off x="6846242" y="762282"/>
            <a:ext cx="249238" cy="344487"/>
          </a:xfrm>
          <a:prstGeom prst="rect">
            <a:avLst/>
          </a:prstGeom>
          <a:noFill/>
          <a:ln w="9525">
            <a:noFill/>
            <a:miter lim="800000"/>
            <a:headEnd/>
            <a:tailEnd/>
          </a:ln>
        </p:spPr>
      </p:pic>
      <p:pic>
        <p:nvPicPr>
          <p:cNvPr id="55" name="图片 c" descr="花9.png"/>
          <p:cNvPicPr>
            <a:picLocks noChangeAspect="1"/>
          </p:cNvPicPr>
          <p:nvPr/>
        </p:nvPicPr>
        <p:blipFill>
          <a:blip r:embed="rId8"/>
          <a:srcRect/>
          <a:stretch>
            <a:fillRect/>
          </a:stretch>
        </p:blipFill>
        <p:spPr bwMode="auto">
          <a:xfrm>
            <a:off x="9941867" y="317782"/>
            <a:ext cx="230188" cy="239712"/>
          </a:xfrm>
          <a:prstGeom prst="rect">
            <a:avLst/>
          </a:prstGeom>
          <a:noFill/>
          <a:ln w="9525">
            <a:noFill/>
            <a:miter lim="800000"/>
            <a:headEnd/>
            <a:tailEnd/>
          </a:ln>
        </p:spPr>
      </p:pic>
      <p:pic>
        <p:nvPicPr>
          <p:cNvPr id="56" name="图片 b" descr="花1.png"/>
          <p:cNvPicPr>
            <a:picLocks noChangeAspect="1"/>
          </p:cNvPicPr>
          <p:nvPr/>
        </p:nvPicPr>
        <p:blipFill>
          <a:blip r:embed="rId9"/>
          <a:srcRect/>
          <a:stretch>
            <a:fillRect/>
          </a:stretch>
        </p:blipFill>
        <p:spPr bwMode="auto">
          <a:xfrm>
            <a:off x="8484542" y="716244"/>
            <a:ext cx="309563" cy="265113"/>
          </a:xfrm>
          <a:prstGeom prst="rect">
            <a:avLst/>
          </a:prstGeom>
          <a:noFill/>
          <a:ln w="9525">
            <a:noFill/>
            <a:miter lim="800000"/>
            <a:headEnd/>
            <a:tailEnd/>
          </a:ln>
        </p:spPr>
      </p:pic>
      <p:pic>
        <p:nvPicPr>
          <p:cNvPr id="57" name="图片 a" descr="花6.png"/>
          <p:cNvPicPr>
            <a:picLocks noChangeAspect="1"/>
          </p:cNvPicPr>
          <p:nvPr/>
        </p:nvPicPr>
        <p:blipFill>
          <a:blip r:embed="rId10"/>
          <a:srcRect/>
          <a:stretch>
            <a:fillRect/>
          </a:stretch>
        </p:blipFill>
        <p:spPr bwMode="auto">
          <a:xfrm>
            <a:off x="8147992" y="1000407"/>
            <a:ext cx="249238" cy="315912"/>
          </a:xfrm>
          <a:prstGeom prst="rect">
            <a:avLst/>
          </a:prstGeom>
          <a:noFill/>
          <a:ln w="9525">
            <a:noFill/>
            <a:miter lim="800000"/>
            <a:headEnd/>
            <a:tailEnd/>
          </a:ln>
        </p:spPr>
      </p:pic>
      <p:pic>
        <p:nvPicPr>
          <p:cNvPr id="58" name="图片 d" descr="花7.png"/>
          <p:cNvPicPr>
            <a:picLocks noChangeAspect="1"/>
          </p:cNvPicPr>
          <p:nvPr/>
        </p:nvPicPr>
        <p:blipFill>
          <a:blip r:embed="rId11"/>
          <a:srcRect/>
          <a:stretch>
            <a:fillRect/>
          </a:stretch>
        </p:blipFill>
        <p:spPr bwMode="auto">
          <a:xfrm>
            <a:off x="10969537" y="763123"/>
            <a:ext cx="373062" cy="334963"/>
          </a:xfrm>
          <a:prstGeom prst="rect">
            <a:avLst/>
          </a:prstGeom>
          <a:noFill/>
          <a:ln w="9525">
            <a:noFill/>
            <a:miter lim="800000"/>
            <a:headEnd/>
            <a:tailEnd/>
          </a:ln>
        </p:spPr>
      </p:pic>
      <p:pic>
        <p:nvPicPr>
          <p:cNvPr id="59" name="图片 c" descr="花9.png"/>
          <p:cNvPicPr>
            <a:picLocks noChangeAspect="1"/>
          </p:cNvPicPr>
          <p:nvPr/>
        </p:nvPicPr>
        <p:blipFill>
          <a:blip r:embed="rId8"/>
          <a:srcRect/>
          <a:stretch>
            <a:fillRect/>
          </a:stretch>
        </p:blipFill>
        <p:spPr bwMode="auto">
          <a:xfrm>
            <a:off x="8866099" y="1218736"/>
            <a:ext cx="230188" cy="239712"/>
          </a:xfrm>
          <a:prstGeom prst="rect">
            <a:avLst/>
          </a:prstGeom>
          <a:noFill/>
          <a:ln w="9525">
            <a:noFill/>
            <a:miter lim="800000"/>
            <a:headEnd/>
            <a:tailEnd/>
          </a:ln>
        </p:spPr>
      </p:pic>
      <p:pic>
        <p:nvPicPr>
          <p:cNvPr id="60" name="图片 b" descr="花1.png"/>
          <p:cNvPicPr>
            <a:picLocks noChangeAspect="1"/>
          </p:cNvPicPr>
          <p:nvPr/>
        </p:nvPicPr>
        <p:blipFill>
          <a:blip r:embed="rId9"/>
          <a:srcRect/>
          <a:stretch>
            <a:fillRect/>
          </a:stretch>
        </p:blipFill>
        <p:spPr bwMode="auto">
          <a:xfrm>
            <a:off x="7408774" y="1617198"/>
            <a:ext cx="309563" cy="265113"/>
          </a:xfrm>
          <a:prstGeom prst="rect">
            <a:avLst/>
          </a:prstGeom>
          <a:noFill/>
          <a:ln w="9525">
            <a:noFill/>
            <a:miter lim="800000"/>
            <a:headEnd/>
            <a:tailEnd/>
          </a:ln>
        </p:spPr>
      </p:pic>
      <p:pic>
        <p:nvPicPr>
          <p:cNvPr id="61" name="图片 f" descr="花10.png"/>
          <p:cNvPicPr>
            <a:picLocks noChangeAspect="1"/>
          </p:cNvPicPr>
          <p:nvPr/>
        </p:nvPicPr>
        <p:blipFill>
          <a:blip r:embed="rId12"/>
          <a:srcRect/>
          <a:stretch>
            <a:fillRect/>
          </a:stretch>
        </p:blipFill>
        <p:spPr bwMode="auto">
          <a:xfrm>
            <a:off x="8505737" y="-29039"/>
            <a:ext cx="325437" cy="344487"/>
          </a:xfrm>
          <a:prstGeom prst="rect">
            <a:avLst/>
          </a:prstGeom>
          <a:noFill/>
          <a:ln w="9525">
            <a:noFill/>
            <a:miter lim="800000"/>
            <a:headEnd/>
            <a:tailEnd/>
          </a:ln>
        </p:spPr>
      </p:pic>
      <p:sp>
        <p:nvSpPr>
          <p:cNvPr id="24" name="TextBox 16"/>
          <p:cNvSpPr txBox="1"/>
          <p:nvPr/>
        </p:nvSpPr>
        <p:spPr>
          <a:xfrm>
            <a:off x="2020114" y="1074234"/>
            <a:ext cx="3797147" cy="830997"/>
          </a:xfrm>
          <a:prstGeom prst="rect">
            <a:avLst/>
          </a:prstGeom>
          <a:noFill/>
        </p:spPr>
        <p:txBody>
          <a:bodyPr wrap="square" rtlCol="0">
            <a:spAutoFit/>
          </a:bodyPr>
          <a:lstStyle/>
          <a:p>
            <a:pPr algn="ctr"/>
            <a:r>
              <a:rPr lang="en-US" altLang="zh-CN" sz="4800" b="1" dirty="0">
                <a:solidFill>
                  <a:srgbClr val="C00000"/>
                </a:solidFill>
                <a:latin typeface="Times New Roman" panose="02020603050405020304" pitchFamily="18" charset="0"/>
                <a:ea typeface="苏新诗柳楷简" pitchFamily="2" charset="-122"/>
                <a:cs typeface="Times New Roman" panose="02020603050405020304" pitchFamily="18" charset="0"/>
              </a:rPr>
              <a:t>Contents</a:t>
            </a:r>
            <a:endParaRPr lang="zh-CN" altLang="en-US" sz="4800" b="1" dirty="0">
              <a:solidFill>
                <a:srgbClr val="C00000"/>
              </a:solidFill>
              <a:latin typeface="Times New Roman" panose="02020603050405020304" pitchFamily="18" charset="0"/>
              <a:ea typeface="苏新诗柳楷简"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0">
        <p:pull/>
      </p:transition>
    </mc:Choice>
    <mc:Fallback xmlns="">
      <p:transition spd="slow" advClick="0" advTm="30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par>
                          <p:cTn id="8" fill="hold">
                            <p:stCondLst>
                              <p:cond delay="5000"/>
                            </p:stCondLst>
                            <p:childTnLst>
                              <p:par>
                                <p:cTn id="9" presetID="23" presetClass="entr" presetSubtype="28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1000"/>
                                        <p:tgtEl>
                                          <p:spTgt spid="57"/>
                                        </p:tgtEl>
                                      </p:cBhvr>
                                    </p:animEffect>
                                  </p:childTnLst>
                                </p:cTn>
                              </p:par>
                              <p:par>
                                <p:cTn id="16" presetID="0" presetClass="path" presetSubtype="0" repeatCount="indefinite" accel="50000" decel="50000" fill="hold" nodeType="withEffect">
                                  <p:stCondLst>
                                    <p:cond delay="100"/>
                                  </p:stCondLst>
                                  <p:childTnLst>
                                    <p:animMotion origin="layout" path="M 4.375E-6 2.77556E-17 C -0.00196 0.01019 -0.0056 0.0213 -0.00691 0.03171 C -0.03685 0.18495 0.01406 0.19421 0.03893 0.25509 C 0.05299 0.29005 0.07382 0.34144 0.06679 0.41505 C 0.06263 0.44213 0.04895 0.4912 0.04739 0.5037 C 0.03346 0.56991 0.04739 0.64352 0.07929 0.69051 " pathEditMode="relative" rAng="0" ptsTypes="AAAAAA">
                                      <p:cBhvr>
                                        <p:cTn id="17" dur="3100" fill="hold"/>
                                        <p:tgtEl>
                                          <p:spTgt spid="57"/>
                                        </p:tgtEl>
                                        <p:attrNameLst>
                                          <p:attrName>ppt_x</p:attrName>
                                          <p:attrName>ppt_y</p:attrName>
                                        </p:attrNameLst>
                                      </p:cBhvr>
                                      <p:rCtr x="3151" y="34514"/>
                                    </p:animMotion>
                                  </p:childTnLst>
                                </p:cTn>
                              </p:par>
                              <p:par>
                                <p:cTn id="18" presetID="10"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childTnLst>
                                </p:cTn>
                              </p:par>
                              <p:par>
                                <p:cTn id="21" presetID="0" presetClass="path" presetSubtype="0" repeatCount="indefinite" accel="50000" decel="50000" fill="hold" nodeType="withEffect">
                                  <p:stCondLst>
                                    <p:cond delay="700"/>
                                  </p:stCondLst>
                                  <p:childTnLst>
                                    <p:animMotion origin="layout" path="M -3.75E-6 -1.11111E-6 C -0.00937 0.0206 -0.02747 0.05023 -0.01106 0.12917 C 0.03503 0.34306 -0.07461 0.38843 -0.03893 0.53079 C -0.01211 0.64514 -0.05377 0.68542 -0.07604 0.71991 " pathEditMode="relative" rAng="0" ptsTypes="AAAA">
                                      <p:cBhvr>
                                        <p:cTn id="22" dur="3200" fill="hold"/>
                                        <p:tgtEl>
                                          <p:spTgt spid="56"/>
                                        </p:tgtEl>
                                        <p:attrNameLst>
                                          <p:attrName>ppt_x</p:attrName>
                                          <p:attrName>ppt_y</p:attrName>
                                        </p:attrNameLst>
                                      </p:cBhvr>
                                      <p:rCtr x="-3789" y="35995"/>
                                    </p:animMotion>
                                  </p:childTnLst>
                                </p:cTn>
                              </p:par>
                              <p:par>
                                <p:cTn id="23" presetID="10"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childTnLst>
                                </p:cTn>
                              </p:par>
                              <p:par>
                                <p:cTn id="26" presetID="0" presetClass="path" presetSubtype="0" repeatCount="indefinite" accel="50000" decel="50000" fill="hold" nodeType="withEffect">
                                  <p:stCondLst>
                                    <p:cond delay="1000"/>
                                  </p:stCondLst>
                                  <p:childTnLst>
                                    <p:animMotion origin="layout" path="M 2.08333E-7 2.59259E-6 C -0.01003 0.0294 -0.02253 0.04537 -0.02083 0.09537 C -0.01836 0.1544 0.03021 0.18865 0.0306 0.30416 C 0.03021 0.40694 -0.03503 0.48194 -0.0069 0.57453 C 0.01354 0.65671 0.12331 0.65903 0.04583 0.75903 " pathEditMode="relative" rAng="0" ptsTypes="AAAAA">
                                      <p:cBhvr>
                                        <p:cTn id="27" dur="3000" fill="hold"/>
                                        <p:tgtEl>
                                          <p:spTgt spid="55"/>
                                        </p:tgtEl>
                                        <p:attrNameLst>
                                          <p:attrName>ppt_x</p:attrName>
                                          <p:attrName>ppt_y</p:attrName>
                                        </p:attrNameLst>
                                      </p:cBhvr>
                                      <p:rCtr x="2591" y="37940"/>
                                    </p:animMotion>
                                  </p:childTnLst>
                                </p:cTn>
                              </p:par>
                              <p:par>
                                <p:cTn id="28" presetID="10"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childTnLst>
                                </p:cTn>
                              </p:par>
                              <p:par>
                                <p:cTn id="31" presetID="0" presetClass="path" presetSubtype="0" repeatCount="indefinite" accel="50000" decel="50000" fill="hold" nodeType="withEffect">
                                  <p:stCondLst>
                                    <p:cond delay="500"/>
                                  </p:stCondLst>
                                  <p:childTnLst>
                                    <p:animMotion origin="layout" path="M -4.79167E-6 -1.11111E-6 C -0.02812 0.06019 -0.04335 0.06736 -0.0444 0.14931 C -0.04335 0.27408 0.05795 0.32662 0.0125 0.45857 C -0.03645 0.60926 -0.01562 0.65463 0.0056 0.70417 " pathEditMode="relative" rAng="0" ptsTypes="AAAA">
                                      <p:cBhvr>
                                        <p:cTn id="32" dur="3100" fill="hold"/>
                                        <p:tgtEl>
                                          <p:spTgt spid="54"/>
                                        </p:tgtEl>
                                        <p:attrNameLst>
                                          <p:attrName>ppt_x</p:attrName>
                                          <p:attrName>ppt_y</p:attrName>
                                        </p:attrNameLst>
                                      </p:cBhvr>
                                      <p:rCtr x="-1016" y="35208"/>
                                    </p:animMotion>
                                  </p:childTnLst>
                                </p:cTn>
                              </p:par>
                              <p:par>
                                <p:cTn id="33" presetID="10"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childTnLst>
                                </p:cTn>
                              </p:par>
                              <p:par>
                                <p:cTn id="36" presetID="0" presetClass="path" presetSubtype="0" repeatCount="indefinite" accel="50000" decel="50000" fill="hold" nodeType="withEffect">
                                  <p:stCondLst>
                                    <p:cond delay="700"/>
                                  </p:stCondLst>
                                  <p:childTnLst>
                                    <p:animMotion origin="layout" path="M -2.5E-6 -2.59259E-6 C -0.00937 0.0206 -0.02747 0.05023 -0.01107 0.12917 C 0.03503 0.34306 -0.07461 0.38843 -0.03893 0.53102 C -0.01211 0.64514 -0.05377 0.68565 -0.07604 0.72037 " pathEditMode="relative" rAng="0" ptsTypes="AAAA">
                                      <p:cBhvr>
                                        <p:cTn id="37" dur="3200" fill="hold"/>
                                        <p:tgtEl>
                                          <p:spTgt spid="60"/>
                                        </p:tgtEl>
                                        <p:attrNameLst>
                                          <p:attrName>ppt_x</p:attrName>
                                          <p:attrName>ppt_y</p:attrName>
                                        </p:attrNameLst>
                                      </p:cBhvr>
                                      <p:rCtr x="-3789" y="36019"/>
                                    </p:animMotion>
                                  </p:childTnLst>
                                </p:cTn>
                              </p:par>
                              <p:par>
                                <p:cTn id="38" presetID="10"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childTnLst>
                                </p:cTn>
                              </p:par>
                              <p:par>
                                <p:cTn id="41" presetID="0" presetClass="path" presetSubtype="0" repeatCount="indefinite" accel="50000" decel="50000" fill="hold" nodeType="withEffect">
                                  <p:stCondLst>
                                    <p:cond delay="1000"/>
                                  </p:stCondLst>
                                  <p:childTnLst>
                                    <p:animMotion origin="layout" path="M 1.45833E-6 1.11111E-6 C -0.01003 0.0294 -0.02253 0.04537 -0.02083 0.09537 C -0.01836 0.1544 0.03021 0.18866 0.0306 0.30417 C 0.03021 0.40694 -0.03503 0.48194 -0.0069 0.57454 C 0.01354 0.65671 0.12331 0.65903 0.04583 0.75903 " pathEditMode="relative" rAng="0" ptsTypes="AAAAA">
                                      <p:cBhvr>
                                        <p:cTn id="42" dur="3000" fill="hold"/>
                                        <p:tgtEl>
                                          <p:spTgt spid="59"/>
                                        </p:tgtEl>
                                        <p:attrNameLst>
                                          <p:attrName>ppt_x</p:attrName>
                                          <p:attrName>ppt_y</p:attrName>
                                        </p:attrNameLst>
                                      </p:cBhvr>
                                      <p:rCtr x="2591" y="37940"/>
                                    </p:animMotion>
                                  </p:childTnLst>
                                </p:cTn>
                              </p:par>
                              <p:par>
                                <p:cTn id="43" presetID="10"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childTnLst>
                                </p:cTn>
                              </p:par>
                              <p:par>
                                <p:cTn id="46" presetID="0" presetClass="path" presetSubtype="0" repeatCount="indefinite" accel="50000" decel="50000" fill="hold" nodeType="withEffect">
                                  <p:stCondLst>
                                    <p:cond delay="400"/>
                                  </p:stCondLst>
                                  <p:childTnLst>
                                    <p:animMotion origin="layout" path="M -3.95833E-6 1.85185E-6 C 0.00886 0.03217 0.02136 0.05509 0.01993 0.10278 C 0.01446 0.18356 -0.03971 0.21273 -0.0375 0.28796 C -0.03007 0.3618 0.01342 0.40856 0.025 0.43935 C 0.06302 0.53194 0.02396 0.58958 0.01368 0.63727 C -0.00104 0.71204 0.01758 0.75 0.07982 0.80903 " pathEditMode="relative" rAng="0" ptsTypes="AAAAAA">
                                      <p:cBhvr>
                                        <p:cTn id="47" dur="3000" fill="hold"/>
                                        <p:tgtEl>
                                          <p:spTgt spid="58"/>
                                        </p:tgtEl>
                                        <p:attrNameLst>
                                          <p:attrName>ppt_x</p:attrName>
                                          <p:attrName>ppt_y</p:attrName>
                                        </p:attrNameLst>
                                      </p:cBhvr>
                                      <p:rCtr x="2109" y="40440"/>
                                    </p:animMotion>
                                  </p:childTnLst>
                                </p:cTn>
                              </p:par>
                              <p:par>
                                <p:cTn id="48" presetID="10" presetClass="entr" presetSubtype="0" fill="hold"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1000"/>
                                        <p:tgtEl>
                                          <p:spTgt spid="61"/>
                                        </p:tgtEl>
                                      </p:cBhvr>
                                    </p:animEffect>
                                  </p:childTnLst>
                                </p:cTn>
                              </p:par>
                              <p:par>
                                <p:cTn id="51" presetID="0" presetClass="path" presetSubtype="0" repeatCount="indefinite" accel="50000" decel="50000" fill="hold" nodeType="withEffect">
                                  <p:stCondLst>
                                    <p:cond delay="800"/>
                                  </p:stCondLst>
                                  <p:childTnLst>
                                    <p:animMotion origin="layout" path="M 2.5E-6 -3.33333E-6 C 0.02122 0.14144 -0.05664 0.15186 -0.06211 0.26783 C -0.06914 0.39422 0.00117 0.39422 0.00312 0.47361 C 0.00312 0.5588 -0.04649 0.61111 -0.04414 0.70672 C -0.0405 0.77199 0.03502 0.80232 0.0181 0.92246 " pathEditMode="relative" rAng="0" ptsTypes="AAAAA">
                                      <p:cBhvr>
                                        <p:cTn id="52" dur="3500" fill="hold"/>
                                        <p:tgtEl>
                                          <p:spTgt spid="61"/>
                                        </p:tgtEl>
                                        <p:attrNameLst>
                                          <p:attrName>ppt_x</p:attrName>
                                          <p:attrName>ppt_y</p:attrName>
                                        </p:attrNameLst>
                                      </p:cBhvr>
                                      <p:rCtr x="-2109" y="4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新模板\国粹\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665" y="312738"/>
            <a:ext cx="26431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0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8055" y="1174683"/>
            <a:ext cx="6384925"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0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378" y="6330950"/>
            <a:ext cx="9144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x201i\Desktop\水乡 (1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7928" y="4310923"/>
            <a:ext cx="4554071" cy="2594702"/>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335756" y="599529"/>
            <a:ext cx="7684762" cy="6625532"/>
          </a:xfrm>
          <a:prstGeom prst="rect">
            <a:avLst/>
          </a:prstGeom>
          <a:noFill/>
        </p:spPr>
        <p:txBody>
          <a:bodyPr wrap="square" rtlCol="0">
            <a:spAutoFit/>
          </a:bodyPr>
          <a:lstStyle/>
          <a:p>
            <a:pPr>
              <a:lnSpc>
                <a:spcPct val="130000"/>
              </a:lnSpc>
            </a:pPr>
            <a:r>
              <a:rPr lang="en-US" altLang="zh-CN" sz="2000" dirty="0">
                <a:latin typeface="华文新魏" pitchFamily="2" charset="-122"/>
                <a:ea typeface="华文新魏" pitchFamily="2" charset="-122"/>
              </a:rPr>
              <a:t>      </a:t>
            </a:r>
            <a:r>
              <a:rPr lang="en-US" altLang="zh-CN" sz="2800" b="1" dirty="0">
                <a:solidFill>
                  <a:srgbClr val="FF0000"/>
                </a:solidFill>
                <a:latin typeface="Times New Roman" panose="02020603050405020304" pitchFamily="18" charset="0"/>
                <a:ea typeface="华文新魏" pitchFamily="2" charset="-122"/>
                <a:cs typeface="Times New Roman" panose="02020603050405020304" pitchFamily="18" charset="0"/>
              </a:rPr>
              <a:t>Raw materials and combination of ingredients</a:t>
            </a:r>
          </a:p>
          <a:p>
            <a:pPr>
              <a:lnSpc>
                <a:spcPct val="130000"/>
              </a:lnSpc>
            </a:pPr>
            <a:endParaRPr lang="en-US" altLang="zh-CN" sz="2000" dirty="0">
              <a:latin typeface="华文新魏" pitchFamily="2" charset="-122"/>
              <a:ea typeface="华文新魏" pitchFamily="2" charset="-122"/>
            </a:endParaRPr>
          </a:p>
          <a:p>
            <a:pPr>
              <a:lnSpc>
                <a:spcPct val="130000"/>
              </a:lnSpc>
            </a:pPr>
            <a:r>
              <a:rPr lang="en-US" altLang="zh-CN" sz="2000" dirty="0">
                <a:latin typeface="华文新魏" pitchFamily="2" charset="-122"/>
                <a:ea typeface="华文新魏" pitchFamily="2" charset="-122"/>
              </a:rPr>
              <a:t> </a:t>
            </a:r>
            <a:r>
              <a:rPr lang="en-US" altLang="zh-CN" sz="2000" b="1" i="0" u="none" strike="noStrike" dirty="0">
                <a:effectLst/>
                <a:latin typeface="Times New Roman" panose="02020603050405020304" pitchFamily="18" charset="0"/>
                <a:cs typeface="Times New Roman" panose="02020603050405020304" pitchFamily="18" charset="0"/>
              </a:rPr>
              <a:t>Chinese cooking emphasizes proper selection of ingredients</a:t>
            </a:r>
            <a:endParaRPr lang="en-US" altLang="zh-CN" sz="2000" b="1" dirty="0">
              <a:latin typeface="Times New Roman" panose="02020603050405020304" pitchFamily="18" charset="0"/>
              <a:ea typeface="华文新魏" pitchFamily="2" charset="-122"/>
              <a:cs typeface="Times New Roman" panose="02020603050405020304" pitchFamily="18" charset="0"/>
            </a:endParaRPr>
          </a:p>
          <a:p>
            <a:pPr>
              <a:lnSpc>
                <a:spcPct val="130000"/>
              </a:lnSpc>
            </a:pPr>
            <a:endParaRPr lang="en-US" altLang="zh-CN" sz="2000" dirty="0">
              <a:latin typeface="华文新魏" pitchFamily="2" charset="-122"/>
              <a:ea typeface="华文新魏" pitchFamily="2" charset="-122"/>
            </a:endParaRPr>
          </a:p>
          <a:p>
            <a:pPr>
              <a:lnSpc>
                <a:spcPct val="130000"/>
              </a:lnSpc>
            </a:pPr>
            <a:r>
              <a:rPr lang="zh-CN" altLang="en-US" sz="2000" b="0" i="0" u="none" strike="noStrike" dirty="0">
                <a:effectLst/>
                <a:latin typeface="Times New Roman" panose="02020603050405020304" pitchFamily="18" charset="0"/>
                <a:cs typeface="Times New Roman" panose="02020603050405020304" pitchFamily="18" charset="0"/>
              </a:rPr>
              <a:t>合时：</a:t>
            </a:r>
            <a:r>
              <a:rPr lang="en-US" altLang="zh-CN" sz="2000" b="0" i="0" u="none" strike="noStrike" dirty="0">
                <a:effectLst/>
                <a:latin typeface="Times New Roman" panose="02020603050405020304" pitchFamily="18" charset="0"/>
                <a:cs typeface="Times New Roman" panose="02020603050405020304" pitchFamily="18" charset="0"/>
              </a:rPr>
              <a:t>choosing the right ingredients at the right time</a:t>
            </a:r>
            <a:endParaRPr lang="en-US" altLang="zh-CN" sz="2000" dirty="0">
              <a:latin typeface="Times New Roman" panose="02020603050405020304" pitchFamily="18" charset="0"/>
              <a:ea typeface="华文新魏" pitchFamily="2" charset="-122"/>
              <a:cs typeface="Times New Roman" panose="02020603050405020304" pitchFamily="18" charset="0"/>
            </a:endParaRPr>
          </a:p>
          <a:p>
            <a:pPr>
              <a:lnSpc>
                <a:spcPct val="130000"/>
              </a:lnSpc>
            </a:pPr>
            <a:r>
              <a:rPr lang="en-US" altLang="zh-CN" sz="2000" dirty="0">
                <a:latin typeface="Times New Roman" panose="02020603050405020304" pitchFamily="18" charset="0"/>
                <a:cs typeface="Times New Roman" panose="02020603050405020304" pitchFamily="18" charset="0"/>
              </a:rPr>
              <a:t> </a:t>
            </a:r>
          </a:p>
          <a:p>
            <a:pPr>
              <a:lnSpc>
                <a:spcPct val="130000"/>
              </a:lnSpc>
            </a:pPr>
            <a:r>
              <a:rPr lang="zh-CN" altLang="en-US" sz="2000" b="0" i="0" u="none" strike="noStrike" dirty="0">
                <a:effectLst/>
                <a:latin typeface="Times New Roman" panose="02020603050405020304" pitchFamily="18" charset="0"/>
                <a:cs typeface="Times New Roman" panose="02020603050405020304" pitchFamily="18" charset="0"/>
              </a:rPr>
              <a:t>合地：</a:t>
            </a:r>
            <a:r>
              <a:rPr lang="en-US" altLang="zh-CN" sz="2000" b="0" i="0" u="none" strike="noStrike" dirty="0">
                <a:effectLst/>
                <a:latin typeface="Times New Roman" panose="02020603050405020304" pitchFamily="18" charset="0"/>
                <a:cs typeface="Times New Roman" panose="02020603050405020304" pitchFamily="18" charset="0"/>
              </a:rPr>
              <a:t>choosing raw materials suitable for local people’s eating habits</a:t>
            </a:r>
          </a:p>
          <a:p>
            <a:pPr>
              <a:lnSpc>
                <a:spcPct val="130000"/>
              </a:lnSpc>
            </a:pPr>
            <a:endParaRPr lang="en-US" altLang="zh-CN" sz="2000" dirty="0">
              <a:latin typeface="Times New Roman" panose="02020603050405020304" pitchFamily="18" charset="0"/>
              <a:ea typeface="华文新魏" pitchFamily="2" charset="-122"/>
              <a:cs typeface="Times New Roman" panose="02020603050405020304" pitchFamily="18" charset="0"/>
            </a:endParaRPr>
          </a:p>
          <a:p>
            <a:pPr>
              <a:lnSpc>
                <a:spcPct val="130000"/>
              </a:lnSpc>
            </a:pPr>
            <a:r>
              <a:rPr lang="zh-CN" altLang="en-US" sz="2000" b="0" i="0" u="none" strike="noStrike" dirty="0">
                <a:effectLst/>
                <a:latin typeface="Times New Roman" panose="02020603050405020304" pitchFamily="18" charset="0"/>
                <a:cs typeface="Times New Roman" panose="02020603050405020304" pitchFamily="18" charset="0"/>
              </a:rPr>
              <a:t>合烹：</a:t>
            </a:r>
            <a:r>
              <a:rPr lang="en-US" altLang="zh-CN" sz="2000" b="0" i="0" u="none" strike="noStrike" dirty="0">
                <a:effectLst/>
                <a:latin typeface="Times New Roman" panose="02020603050405020304" pitchFamily="18" charset="0"/>
                <a:cs typeface="Times New Roman" panose="02020603050405020304" pitchFamily="18" charset="0"/>
              </a:rPr>
              <a:t>the selection of raw materials should meet the cooking requirements, and the best parts of the raw materials should be selected, and the cooking method should be selected according to the different parts of the raw materials.</a:t>
            </a:r>
            <a:endParaRPr lang="en-US" altLang="zh-CN" sz="2000" dirty="0">
              <a:latin typeface="Times New Roman" panose="02020603050405020304" pitchFamily="18" charset="0"/>
              <a:ea typeface="华文新魏" pitchFamily="2" charset="-122"/>
              <a:cs typeface="Times New Roman" panose="02020603050405020304" pitchFamily="18" charset="0"/>
            </a:endParaRPr>
          </a:p>
          <a:p>
            <a:pPr>
              <a:lnSpc>
                <a:spcPct val="130000"/>
              </a:lnSpc>
            </a:pPr>
            <a:endParaRPr lang="en-US" altLang="zh-CN" sz="2000" dirty="0">
              <a:latin typeface="Times New Roman" panose="02020603050405020304" pitchFamily="18" charset="0"/>
              <a:ea typeface="华文新魏" pitchFamily="2" charset="-122"/>
              <a:cs typeface="Times New Roman" panose="02020603050405020304" pitchFamily="18" charset="0"/>
            </a:endParaRPr>
          </a:p>
          <a:p>
            <a:pPr>
              <a:lnSpc>
                <a:spcPct val="130000"/>
              </a:lnSpc>
            </a:pPr>
            <a:endParaRPr lang="en-US" altLang="zh-CN" sz="2000" dirty="0">
              <a:latin typeface="华文新魏" pitchFamily="2" charset="-122"/>
              <a:ea typeface="华文新魏" pitchFamily="2" charset="-122"/>
            </a:endParaRPr>
          </a:p>
          <a:p>
            <a:pPr>
              <a:lnSpc>
                <a:spcPct val="130000"/>
              </a:lnSpc>
            </a:pPr>
            <a:endParaRPr lang="en-US" altLang="zh-CN" sz="2000" dirty="0">
              <a:latin typeface="华文新魏" pitchFamily="2" charset="-122"/>
              <a:ea typeface="华文新魏" pitchFamily="2" charset="-122"/>
            </a:endParaRPr>
          </a:p>
          <a:p>
            <a:pPr>
              <a:lnSpc>
                <a:spcPct val="130000"/>
              </a:lnSpc>
            </a:pPr>
            <a:endParaRPr lang="en-US" altLang="zh-CN" sz="2000" dirty="0">
              <a:latin typeface="华文新魏" pitchFamily="2" charset="-122"/>
              <a:ea typeface="华文新魏"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p:pull/>
      </p:transition>
    </mc:Choice>
    <mc:Fallback xmlns="">
      <p:transition spd="slow" advClick="0" advTm="20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未标题-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857250"/>
            <a:ext cx="21812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oup 3"/>
          <p:cNvGrpSpPr/>
          <p:nvPr/>
        </p:nvGrpSpPr>
        <p:grpSpPr bwMode="auto">
          <a:xfrm>
            <a:off x="2027238" y="0"/>
            <a:ext cx="69850" cy="6858000"/>
            <a:chOff x="1277" y="0"/>
            <a:chExt cx="44" cy="4320"/>
          </a:xfrm>
        </p:grpSpPr>
        <p:sp>
          <p:nvSpPr>
            <p:cNvPr id="12303" name="Line 4"/>
            <p:cNvSpPr>
              <a:spLocks noChangeShapeType="1"/>
            </p:cNvSpPr>
            <p:nvPr/>
          </p:nvSpPr>
          <p:spPr bwMode="auto">
            <a:xfrm>
              <a:off x="1321" y="0"/>
              <a:ext cx="0" cy="4320"/>
            </a:xfrm>
            <a:prstGeom prst="line">
              <a:avLst/>
            </a:prstGeom>
            <a:noFill/>
            <a:ln w="9525">
              <a:solidFill>
                <a:srgbClr val="96969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04" name="Rectangle 5"/>
            <p:cNvSpPr>
              <a:spLocks noChangeArrowheads="1"/>
            </p:cNvSpPr>
            <p:nvPr/>
          </p:nvSpPr>
          <p:spPr bwMode="auto">
            <a:xfrm>
              <a:off x="1277" y="160"/>
              <a:ext cx="44" cy="138"/>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30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ct val="300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ct val="300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ct val="300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ct val="300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spcBef>
                  <a:spcPct val="0"/>
                </a:spcBef>
                <a:buFontTx/>
                <a:buNone/>
              </a:pPr>
              <a:endParaRPr lang="zh-CN" altLang="en-US" sz="1800"/>
            </a:p>
          </p:txBody>
        </p:sp>
      </p:grpSp>
      <p:grpSp>
        <p:nvGrpSpPr>
          <p:cNvPr id="41990" name="Group 6"/>
          <p:cNvGrpSpPr/>
          <p:nvPr/>
        </p:nvGrpSpPr>
        <p:grpSpPr bwMode="auto">
          <a:xfrm>
            <a:off x="11488738" y="188913"/>
            <a:ext cx="512762" cy="460375"/>
            <a:chOff x="7237" y="119"/>
            <a:chExt cx="323" cy="290"/>
          </a:xfrm>
        </p:grpSpPr>
        <p:grpSp>
          <p:nvGrpSpPr>
            <p:cNvPr id="12295" name="Group 7"/>
            <p:cNvGrpSpPr/>
            <p:nvPr/>
          </p:nvGrpSpPr>
          <p:grpSpPr bwMode="auto">
            <a:xfrm>
              <a:off x="7237" y="119"/>
              <a:ext cx="322" cy="144"/>
              <a:chOff x="6471" y="244"/>
              <a:chExt cx="322" cy="144"/>
            </a:xfrm>
          </p:grpSpPr>
          <p:pic>
            <p:nvPicPr>
              <p:cNvPr id="12301" name="Picture 8" descr="未标题-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1" y="255"/>
                <a:ext cx="32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9"/>
              <p:cNvSpPr txBox="1">
                <a:spLocks noChangeArrowheads="1"/>
              </p:cNvSpPr>
              <p:nvPr/>
            </p:nvSpPr>
            <p:spPr bwMode="auto">
              <a:xfrm>
                <a:off x="6472" y="244"/>
                <a:ext cx="31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30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ct val="300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ct val="300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ct val="300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ct val="300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9pPr>
              </a:lstStyle>
              <a:p>
                <a:pPr algn="dist">
                  <a:lnSpc>
                    <a:spcPct val="100000"/>
                  </a:lnSpc>
                  <a:spcBef>
                    <a:spcPct val="0"/>
                  </a:spcBef>
                  <a:buFontTx/>
                  <a:buNone/>
                </a:pPr>
                <a:r>
                  <a:rPr lang="zh-CN" altLang="en-US" sz="900">
                    <a:solidFill>
                      <a:srgbClr val="333333"/>
                    </a:solidFill>
                  </a:rPr>
                  <a:t>上页</a:t>
                </a:r>
              </a:p>
            </p:txBody>
          </p:sp>
        </p:grpSp>
        <p:grpSp>
          <p:nvGrpSpPr>
            <p:cNvPr id="12296" name="Group 10"/>
            <p:cNvGrpSpPr/>
            <p:nvPr/>
          </p:nvGrpSpPr>
          <p:grpSpPr bwMode="auto">
            <a:xfrm>
              <a:off x="7237" y="265"/>
              <a:ext cx="322" cy="144"/>
              <a:chOff x="6471" y="244"/>
              <a:chExt cx="322" cy="144"/>
            </a:xfrm>
          </p:grpSpPr>
          <p:pic>
            <p:nvPicPr>
              <p:cNvPr id="12299" name="Picture 11" descr="未标题-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1" y="255"/>
                <a:ext cx="32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2"/>
              <p:cNvSpPr txBox="1">
                <a:spLocks noChangeArrowheads="1"/>
              </p:cNvSpPr>
              <p:nvPr/>
            </p:nvSpPr>
            <p:spPr bwMode="auto">
              <a:xfrm>
                <a:off x="6472" y="244"/>
                <a:ext cx="31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30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ct val="300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ct val="300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ct val="300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ct val="300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9pPr>
              </a:lstStyle>
              <a:p>
                <a:pPr algn="dist">
                  <a:lnSpc>
                    <a:spcPct val="100000"/>
                  </a:lnSpc>
                  <a:spcBef>
                    <a:spcPct val="0"/>
                  </a:spcBef>
                  <a:buFontTx/>
                  <a:buNone/>
                </a:pPr>
                <a:r>
                  <a:rPr lang="zh-CN" altLang="en-US" sz="900">
                    <a:solidFill>
                      <a:srgbClr val="333333"/>
                    </a:solidFill>
                  </a:rPr>
                  <a:t>下页</a:t>
                </a:r>
              </a:p>
            </p:txBody>
          </p:sp>
        </p:grpSp>
        <p:sp>
          <p:nvSpPr>
            <p:cNvPr id="12297" name="Rectangle 13">
              <a:hlinkClick r:id="" action="ppaction://hlinkshowjump?jump=previousslide"/>
            </p:cNvPr>
            <p:cNvSpPr>
              <a:spLocks noChangeArrowheads="1"/>
            </p:cNvSpPr>
            <p:nvPr/>
          </p:nvSpPr>
          <p:spPr bwMode="auto">
            <a:xfrm>
              <a:off x="7238" y="132"/>
              <a:ext cx="322" cy="125"/>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30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ct val="300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ct val="300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ct val="300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ct val="300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spcBef>
                  <a:spcPct val="0"/>
                </a:spcBef>
                <a:buFontTx/>
                <a:buNone/>
              </a:pPr>
              <a:endParaRPr lang="zh-CN" altLang="en-US" sz="1800"/>
            </a:p>
          </p:txBody>
        </p:sp>
        <p:sp>
          <p:nvSpPr>
            <p:cNvPr id="12298" name="Rectangle 14">
              <a:hlinkClick r:id="" action="ppaction://hlinkshowjump?jump=nextslide"/>
            </p:cNvPr>
            <p:cNvSpPr>
              <a:spLocks noChangeArrowheads="1"/>
            </p:cNvSpPr>
            <p:nvPr/>
          </p:nvSpPr>
          <p:spPr bwMode="auto">
            <a:xfrm>
              <a:off x="7238" y="276"/>
              <a:ext cx="322" cy="125"/>
            </a:xfrm>
            <a:prstGeom prst="rect">
              <a:avLst/>
            </a:prstGeom>
            <a:solidFill>
              <a:schemeClr val="accent1">
                <a:alpha val="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30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ct val="300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ct val="300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ct val="300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ct val="300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ct val="300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ct val="100000"/>
                </a:lnSpc>
                <a:spcBef>
                  <a:spcPct val="0"/>
                </a:spcBef>
                <a:buFontTx/>
                <a:buNone/>
              </a:pPr>
              <a:endParaRPr lang="zh-CN" altLang="en-US" sz="1800"/>
            </a:p>
          </p:txBody>
        </p:sp>
      </p:grpSp>
      <p:pic>
        <p:nvPicPr>
          <p:cNvPr id="4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356506" y="1699508"/>
            <a:ext cx="4833356" cy="3384603"/>
          </a:xfrm>
          <a:prstGeom prst="rect">
            <a:avLst/>
          </a:prstGeom>
          <a:blipFill>
            <a:blip r:embed="rId6"/>
            <a:stretch>
              <a:fillRect/>
            </a:stretch>
          </a:blipFill>
          <a:ln>
            <a:solidFill>
              <a:schemeClr val="bg1"/>
            </a:solidFill>
          </a:ln>
          <a:effectLst>
            <a:outerShdw blurRad="63500" algn="ctr" rotWithShape="0">
              <a:prstClr val="black">
                <a:alpha val="40000"/>
              </a:prstClr>
            </a:outerShdw>
          </a:effectLst>
        </p:spPr>
      </p:pic>
      <p:sp>
        <p:nvSpPr>
          <p:cNvPr id="54" name="Rectangle 6"/>
          <p:cNvSpPr>
            <a:spLocks noChangeArrowheads="1"/>
          </p:cNvSpPr>
          <p:nvPr/>
        </p:nvSpPr>
        <p:spPr bwMode="auto">
          <a:xfrm>
            <a:off x="11274796" y="1604434"/>
            <a:ext cx="451534" cy="3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465" dirty="0">
                <a:solidFill>
                  <a:srgbClr val="7D7447"/>
                </a:solidFill>
                <a:latin typeface="黑体" pitchFamily="49" charset="-122"/>
                <a:ea typeface="黑体" pitchFamily="49" charset="-122"/>
              </a:rPr>
              <a:t>XXXXXXXXXXXXXXXXXXXXXXXXXXX&gt;&gt;</a:t>
            </a:r>
            <a:endParaRPr lang="zh-CN" altLang="zh-CN" sz="1465" dirty="0">
              <a:solidFill>
                <a:srgbClr val="7D7447"/>
              </a:solidFill>
              <a:latin typeface="黑体" pitchFamily="49" charset="-122"/>
              <a:ea typeface="黑体" pitchFamily="49" charset="-122"/>
            </a:endParaRPr>
          </a:p>
          <a:p>
            <a:pPr eaLnBrk="1" hangingPunct="1"/>
            <a:endParaRPr lang="zh-CN" altLang="zh-CN" sz="1465" dirty="0">
              <a:solidFill>
                <a:srgbClr val="7D7447"/>
              </a:solidFill>
              <a:latin typeface="黑体" pitchFamily="49" charset="-122"/>
              <a:ea typeface="黑体" pitchFamily="49" charset="-122"/>
            </a:endParaRPr>
          </a:p>
        </p:txBody>
      </p:sp>
      <p:sp>
        <p:nvSpPr>
          <p:cNvPr id="56" name="Rectangle 6"/>
          <p:cNvSpPr>
            <a:spLocks noChangeArrowheads="1"/>
          </p:cNvSpPr>
          <p:nvPr/>
        </p:nvSpPr>
        <p:spPr bwMode="auto">
          <a:xfrm>
            <a:off x="304207" y="5647764"/>
            <a:ext cx="4959819" cy="16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465" dirty="0">
                <a:solidFill>
                  <a:srgbClr val="7D7447"/>
                </a:solidFill>
                <a:latin typeface="黑体" pitchFamily="49" charset="-122"/>
                <a:ea typeface="黑体" pitchFamily="49" charset="-122"/>
              </a:rPr>
              <a:t>XXXXXXXXXXXXXXXXXXXX&gt;&gt;</a:t>
            </a:r>
            <a:endParaRPr lang="zh-CN" altLang="zh-CN" sz="1465" dirty="0">
              <a:solidFill>
                <a:srgbClr val="7D7447"/>
              </a:solidFill>
              <a:latin typeface="黑体" pitchFamily="49" charset="-122"/>
              <a:ea typeface="黑体" pitchFamily="49" charset="-122"/>
            </a:endParaRPr>
          </a:p>
        </p:txBody>
      </p:sp>
      <p:sp>
        <p:nvSpPr>
          <p:cNvPr id="5" name="文本框 4">
            <a:extLst>
              <a:ext uri="{FF2B5EF4-FFF2-40B4-BE49-F238E27FC236}">
                <a16:creationId xmlns:a16="http://schemas.microsoft.com/office/drawing/2014/main" id="{751898E8-BF21-463C-8DCE-6F4C27014B45}"/>
              </a:ext>
            </a:extLst>
          </p:cNvPr>
          <p:cNvSpPr txBox="1"/>
          <p:nvPr/>
        </p:nvSpPr>
        <p:spPr>
          <a:xfrm>
            <a:off x="7591425" y="1320747"/>
            <a:ext cx="3524247" cy="3693319"/>
          </a:xfrm>
          <a:prstGeom prst="rect">
            <a:avLst/>
          </a:prstGeom>
          <a:noFill/>
        </p:spPr>
        <p:txBody>
          <a:bodyPr wrap="square" rtlCol="0">
            <a:spAutoFit/>
          </a:bodyPr>
          <a:lstStyle/>
          <a:p>
            <a:r>
              <a:rPr lang="en-US" altLang="zh-CN" b="0" i="0" u="none" strike="noStrike" dirty="0">
                <a:effectLst/>
                <a:latin typeface="Times New Roman" panose="02020603050405020304" pitchFamily="18" charset="0"/>
                <a:cs typeface="Times New Roman" panose="02020603050405020304" pitchFamily="18" charset="0"/>
              </a:rPr>
              <a:t>The scientific side dishes in Chinese cooking are more realized through artistic means. For example, the famous Suzhou dish “Cherry Meat”, the flesh is red, resembling cherries, surrounded by green vegetables, The meal is delicious, meat and vegetable match</a:t>
            </a:r>
            <a:r>
              <a:rPr lang="en-US" altLang="zh-CN" dirty="0">
                <a:latin typeface="Times New Roman" panose="02020603050405020304" pitchFamily="18" charset="0"/>
                <a:cs typeface="Times New Roman" panose="02020603050405020304" pitchFamily="18" charset="0"/>
              </a:rPr>
              <a:t>.</a:t>
            </a:r>
            <a:r>
              <a:rPr lang="en-US" altLang="zh-CN" b="0" i="0" u="none" strike="noStrike" dirty="0">
                <a:effectLst/>
                <a:latin typeface="Times New Roman" panose="02020603050405020304" pitchFamily="18" charset="0"/>
                <a:cs typeface="Times New Roman" panose="02020603050405020304" pitchFamily="18" charset="0"/>
              </a:rPr>
              <a:t> The food content is rich and colorful, diverse and unified, reflecting the obvious characteristics of the art of Chinese side dishes, and the scientific and reasonable meal matching. </a:t>
            </a:r>
            <a:endParaRPr lang="zh-CN" altLang="en-US" dirty="0">
              <a:latin typeface="Times New Roman" panose="02020603050405020304" pitchFamily="18" charset="0"/>
              <a:cs typeface="Times New Roman" panose="02020603050405020304" pitchFamily="18" charset="0"/>
            </a:endParaRPr>
          </a:p>
        </p:txBody>
      </p:sp>
      <p:sp>
        <p:nvSpPr>
          <p:cNvPr id="7" name="椭圆 6">
            <a:extLst>
              <a:ext uri="{FF2B5EF4-FFF2-40B4-BE49-F238E27FC236}">
                <a16:creationId xmlns:a16="http://schemas.microsoft.com/office/drawing/2014/main" id="{6531D57B-4595-46C1-8051-23E9CF22A7EC}"/>
              </a:ext>
            </a:extLst>
          </p:cNvPr>
          <p:cNvSpPr/>
          <p:nvPr/>
        </p:nvSpPr>
        <p:spPr>
          <a:xfrm>
            <a:off x="2166938" y="134144"/>
            <a:ext cx="3662350" cy="128801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24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Cheery meat</a:t>
            </a:r>
            <a:endParaRPr lang="zh-CN" altLang="en-US" sz="24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4.79167E-6 3.33333E-6 L 4.79167E-6 0.01041 " pathEditMode="relative" ptsTypes="AA">
                                      <p:cBhvr>
                                        <p:cTn id="6" dur="1000" fill="hold"/>
                                        <p:tgtEl>
                                          <p:spTgt spid="41990"/>
                                        </p:tgtEl>
                                        <p:attrNameLst>
                                          <p:attrName>ppt_x</p:attrName>
                                          <p:attrName>ppt_y</p:attrName>
                                        </p:attrNameLst>
                                      </p:cBhvr>
                                    </p:animMotion>
                                  </p:childTnLst>
                                </p:cTn>
                              </p:par>
                            </p:childTnLst>
                          </p:cTn>
                        </p:par>
                        <p:par>
                          <p:cTn id="7" fill="hold">
                            <p:stCondLst>
                              <p:cond delay="2000"/>
                            </p:stCondLst>
                            <p:childTnLst>
                              <p:par>
                                <p:cTn id="8" presetID="12" presetClass="entr" presetSubtype="1" fill="hold" grpId="0" nodeType="afterEffect">
                                  <p:stCondLst>
                                    <p:cond delay="0"/>
                                  </p:stCondLst>
                                  <p:childTnLst>
                                    <p:set>
                                      <p:cBhvr>
                                        <p:cTn id="9" dur="1" fill="hold">
                                          <p:stCondLst>
                                            <p:cond delay="0"/>
                                          </p:stCondLst>
                                        </p:cTn>
                                        <p:tgtEl>
                                          <p:spTgt spid="54"/>
                                        </p:tgtEl>
                                        <p:attrNameLst>
                                          <p:attrName>style.visibility</p:attrName>
                                        </p:attrNameLst>
                                      </p:cBhvr>
                                      <p:to>
                                        <p:strVal val="visible"/>
                                      </p:to>
                                    </p:set>
                                    <p:anim calcmode="lin" valueType="num">
                                      <p:cBhvr additive="base">
                                        <p:cTn id="10" dur="750"/>
                                        <p:tgtEl>
                                          <p:spTgt spid="54"/>
                                        </p:tgtEl>
                                        <p:attrNameLst>
                                          <p:attrName>ppt_y</p:attrName>
                                        </p:attrNameLst>
                                      </p:cBhvr>
                                      <p:tavLst>
                                        <p:tav tm="0">
                                          <p:val>
                                            <p:strVal val="#ppt_y-#ppt_h*1.125000"/>
                                          </p:val>
                                        </p:tav>
                                        <p:tav tm="100000">
                                          <p:val>
                                            <p:strVal val="#ppt_y"/>
                                          </p:val>
                                        </p:tav>
                                      </p:tavLst>
                                    </p:anim>
                                    <p:animEffect transition="in" filter="wipe(down)">
                                      <p:cBhvr>
                                        <p:cTn id="11" dur="750"/>
                                        <p:tgtEl>
                                          <p:spTgt spid="54"/>
                                        </p:tgtEl>
                                      </p:cBhvr>
                                    </p:animEffect>
                                  </p:childTnLst>
                                </p:cTn>
                              </p:par>
                              <p:par>
                                <p:cTn id="12" presetID="12" presetClass="entr" presetSubtype="1" fill="hold" grpId="0" nodeType="withEffect">
                                  <p:stCondLst>
                                    <p:cond delay="2600"/>
                                  </p:stCondLst>
                                  <p:childTnLst>
                                    <p:set>
                                      <p:cBhvr>
                                        <p:cTn id="13" dur="1" fill="hold">
                                          <p:stCondLst>
                                            <p:cond delay="0"/>
                                          </p:stCondLst>
                                        </p:cTn>
                                        <p:tgtEl>
                                          <p:spTgt spid="56"/>
                                        </p:tgtEl>
                                        <p:attrNameLst>
                                          <p:attrName>style.visibility</p:attrName>
                                        </p:attrNameLst>
                                      </p:cBhvr>
                                      <p:to>
                                        <p:strVal val="visible"/>
                                      </p:to>
                                    </p:set>
                                    <p:anim calcmode="lin" valueType="num">
                                      <p:cBhvr additive="base">
                                        <p:cTn id="14" dur="750"/>
                                        <p:tgtEl>
                                          <p:spTgt spid="56"/>
                                        </p:tgtEl>
                                        <p:attrNameLst>
                                          <p:attrName>ppt_y</p:attrName>
                                        </p:attrNameLst>
                                      </p:cBhvr>
                                      <p:tavLst>
                                        <p:tav tm="0">
                                          <p:val>
                                            <p:strVal val="#ppt_y-#ppt_h*1.125000"/>
                                          </p:val>
                                        </p:tav>
                                        <p:tav tm="100000">
                                          <p:val>
                                            <p:strVal val="#ppt_y"/>
                                          </p:val>
                                        </p:tav>
                                      </p:tavLst>
                                    </p:anim>
                                    <p:animEffect transition="in" filter="wipe(down)">
                                      <p:cBhvr>
                                        <p:cTn id="15" dur="750"/>
                                        <p:tgtEl>
                                          <p:spTgt spid="56"/>
                                        </p:tgtEl>
                                      </p:cBhvr>
                                    </p:animEffect>
                                  </p:childTnLst>
                                </p:cTn>
                              </p:par>
                              <p:par>
                                <p:cTn id="16" presetID="12" presetClass="entr" presetSubtype="2" fill="hold" nodeType="withEffect">
                                  <p:stCondLst>
                                    <p:cond delay="330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p:tgtEl>
                                          <p:spTgt spid="47"/>
                                        </p:tgtEl>
                                        <p:attrNameLst>
                                          <p:attrName>ppt_x</p:attrName>
                                        </p:attrNameLst>
                                      </p:cBhvr>
                                      <p:tavLst>
                                        <p:tav tm="0">
                                          <p:val>
                                            <p:strVal val="#ppt_x+#ppt_w*1.125000"/>
                                          </p:val>
                                        </p:tav>
                                        <p:tav tm="100000">
                                          <p:val>
                                            <p:strVal val="#ppt_x"/>
                                          </p:val>
                                        </p:tav>
                                      </p:tavLst>
                                    </p:anim>
                                    <p:animEffect transition="in" filter="wipe(left)">
                                      <p:cBhvr>
                                        <p:cTn id="1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6315" y="1766204"/>
            <a:ext cx="6004780" cy="2922018"/>
          </a:xfrm>
          <a:prstGeom prst="rect">
            <a:avLst/>
          </a:prstGeom>
          <a:solidFill>
            <a:srgbClr val="FFFFFF">
              <a:alpha val="27059"/>
            </a:srgbClr>
          </a:solidFill>
        </p:spPr>
        <p:txBody>
          <a:bodyPr wrap="square">
            <a:spAutoFit/>
          </a:bodyPr>
          <a:lstStyle/>
          <a:p>
            <a:pPr>
              <a:lnSpc>
                <a:spcPct val="130000"/>
              </a:lnSpc>
            </a:pPr>
            <a:endParaRPr lang="en-US" altLang="zh-CN" dirty="0">
              <a:latin typeface="Roboto"/>
            </a:endParaRPr>
          </a:p>
          <a:p>
            <a:pPr>
              <a:lnSpc>
                <a:spcPct val="130000"/>
              </a:lnSpc>
            </a:pPr>
            <a:r>
              <a:rPr lang="en-US" altLang="zh-CN" dirty="0">
                <a:latin typeface="Times New Roman" panose="02020603050405020304" pitchFamily="18" charset="0"/>
                <a:cs typeface="Times New Roman" panose="02020603050405020304" pitchFamily="18" charset="0"/>
              </a:rPr>
              <a:t>Cutting</a:t>
            </a:r>
            <a:r>
              <a:rPr lang="en-US" altLang="zh-CN" b="0" i="0" u="none" strike="noStrike" dirty="0">
                <a:effectLst/>
                <a:latin typeface="Times New Roman" panose="02020603050405020304" pitchFamily="18" charset="0"/>
                <a:cs typeface="Times New Roman" panose="02020603050405020304" pitchFamily="18" charset="0"/>
              </a:rPr>
              <a:t> is an important condition for the visual aesthetics of Chinese cooking, and it is also the charm of Chinese cuisine.</a:t>
            </a:r>
            <a:endParaRPr lang="en-US" altLang="zh-CN" b="1" dirty="0">
              <a:latin typeface="Times New Roman" panose="02020603050405020304" pitchFamily="18" charset="0"/>
              <a:cs typeface="Times New Roman" panose="02020603050405020304" pitchFamily="18" charset="0"/>
            </a:endParaRPr>
          </a:p>
          <a:p>
            <a:pPr>
              <a:lnSpc>
                <a:spcPct val="130000"/>
              </a:lnSpc>
            </a:pPr>
            <a:endParaRPr lang="en-US" altLang="zh-CN" b="1" dirty="0">
              <a:latin typeface="Times New Roman" panose="02020603050405020304" pitchFamily="18" charset="0"/>
              <a:cs typeface="Times New Roman" panose="02020603050405020304" pitchFamily="18" charset="0"/>
            </a:endParaRPr>
          </a:p>
          <a:p>
            <a:pPr>
              <a:lnSpc>
                <a:spcPct val="130000"/>
              </a:lnSpc>
            </a:pPr>
            <a:r>
              <a:rPr lang="en-US" altLang="zh-CN" b="0" i="0" u="none" strike="noStrike" dirty="0">
                <a:effectLst/>
                <a:latin typeface="Times New Roman" panose="02020603050405020304" pitchFamily="18" charset="0"/>
                <a:cs typeface="Times New Roman" panose="02020603050405020304" pitchFamily="18" charset="0"/>
              </a:rPr>
              <a:t>There are </a:t>
            </a:r>
            <a:r>
              <a:rPr lang="en-US" altLang="zh-CN" dirty="0">
                <a:latin typeface="Times New Roman" panose="02020603050405020304" pitchFamily="18" charset="0"/>
                <a:cs typeface="Times New Roman" panose="02020603050405020304" pitchFamily="18" charset="0"/>
              </a:rPr>
              <a:t>so many </a:t>
            </a:r>
            <a:r>
              <a:rPr lang="en-US" altLang="zh-CN" b="0" i="0" u="none" strike="noStrike" dirty="0">
                <a:effectLst/>
                <a:latin typeface="Times New Roman" panose="02020603050405020304" pitchFamily="18" charset="0"/>
                <a:cs typeface="Times New Roman" panose="02020603050405020304" pitchFamily="18" charset="0"/>
              </a:rPr>
              <a:t>knife skills, They all use superb techniques to give the dish a new shape, giving people the enjoyment of neat and harmonious beauty.</a:t>
            </a:r>
            <a:endParaRPr lang="en-US" altLang="zh-CN" b="1" dirty="0">
              <a:latin typeface="Times New Roman" panose="02020603050405020304" pitchFamily="18" charset="0"/>
              <a:cs typeface="Times New Roman" panose="02020603050405020304" pitchFamily="18" charset="0"/>
            </a:endParaRPr>
          </a:p>
          <a:p>
            <a:pPr>
              <a:lnSpc>
                <a:spcPct val="130000"/>
              </a:lnSpc>
            </a:pPr>
            <a:endParaRPr lang="en-US" altLang="zh-CN" b="1" dirty="0">
              <a:latin typeface="宋体" pitchFamily="2" charset="-122"/>
            </a:endParaRPr>
          </a:p>
        </p:txBody>
      </p:sp>
      <p:pic>
        <p:nvPicPr>
          <p:cNvPr id="4" name="图片 3">
            <a:extLst>
              <a:ext uri="{FF2B5EF4-FFF2-40B4-BE49-F238E27FC236}">
                <a16:creationId xmlns:a16="http://schemas.microsoft.com/office/drawing/2014/main" id="{ECB43A5B-8F42-4CE2-A291-BE6C0DEDA5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3573" y="2093270"/>
            <a:ext cx="3792112" cy="4038600"/>
          </a:xfrm>
          <a:prstGeom prst="rect">
            <a:avLst/>
          </a:prstGeom>
        </p:spPr>
      </p:pic>
      <p:sp>
        <p:nvSpPr>
          <p:cNvPr id="5" name="文本框 4">
            <a:extLst>
              <a:ext uri="{FF2B5EF4-FFF2-40B4-BE49-F238E27FC236}">
                <a16:creationId xmlns:a16="http://schemas.microsoft.com/office/drawing/2014/main" id="{9FEDA938-2925-4863-9C38-AE8E2991283B}"/>
              </a:ext>
            </a:extLst>
          </p:cNvPr>
          <p:cNvSpPr txBox="1"/>
          <p:nvPr/>
        </p:nvSpPr>
        <p:spPr>
          <a:xfrm>
            <a:off x="7743824" y="1352550"/>
            <a:ext cx="3667125" cy="461665"/>
          </a:xfrm>
          <a:prstGeom prst="rect">
            <a:avLst/>
          </a:prstGeom>
          <a:noFill/>
        </p:spPr>
        <p:txBody>
          <a:bodyPr wrap="square" rtlCol="0">
            <a:spAutoFit/>
          </a:bodyPr>
          <a:lstStyle/>
          <a:p>
            <a:r>
              <a:rPr lang="en-US" altLang="zh-CN" sz="2400" b="0" i="0" u="none" strike="noStrike" dirty="0">
                <a:solidFill>
                  <a:schemeClr val="accent4">
                    <a:lumMod val="75000"/>
                  </a:schemeClr>
                </a:solidFill>
                <a:effectLst/>
                <a:latin typeface="Times New Roman" panose="02020603050405020304" pitchFamily="18" charset="0"/>
                <a:cs typeface="Times New Roman" panose="02020603050405020304" pitchFamily="18" charset="0"/>
              </a:rPr>
              <a:t>Chrysanthemum tofu</a:t>
            </a:r>
            <a:endParaRPr lang="zh-CN" altLang="en-US" sz="24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0BB5EAB8-A9C2-4D11-9B44-309091A99694}"/>
              </a:ext>
            </a:extLst>
          </p:cNvPr>
          <p:cNvSpPr txBox="1"/>
          <p:nvPr/>
        </p:nvSpPr>
        <p:spPr>
          <a:xfrm>
            <a:off x="1049215" y="983218"/>
            <a:ext cx="4332410" cy="769441"/>
          </a:xfrm>
          <a:prstGeom prst="rect">
            <a:avLst/>
          </a:prstGeom>
          <a:noFill/>
        </p:spPr>
        <p:txBody>
          <a:bodyPr wrap="square" rtlCol="0">
            <a:spAutoFit/>
          </a:bodyPr>
          <a:lstStyle/>
          <a:p>
            <a:r>
              <a:rPr lang="en-US" altLang="zh-CN" sz="4400" dirty="0">
                <a:solidFill>
                  <a:srgbClr val="C00000"/>
                </a:solidFill>
                <a:latin typeface="Times New Roman" panose="02020603050405020304" pitchFamily="18" charset="0"/>
                <a:cs typeface="Times New Roman" panose="02020603050405020304" pitchFamily="18" charset="0"/>
              </a:rPr>
              <a:t>Cutting</a:t>
            </a:r>
            <a:endParaRPr lang="zh-CN" altLang="en-US" sz="44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5000">
        <p14:doors dir="vert"/>
      </p:transition>
    </mc:Choice>
    <mc:Fallback xmlns="">
      <p:transition spd="slow" advClick="0" advTm="2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a:extLst>
              <a:ext uri="{FF2B5EF4-FFF2-40B4-BE49-F238E27FC236}">
                <a16:creationId xmlns:a16="http://schemas.microsoft.com/office/drawing/2014/main" id="{A005EDFD-9A0C-4406-A334-40B2CCFB28EB}"/>
              </a:ext>
            </a:extLst>
          </p:cNvPr>
          <p:cNvSpPr txBox="1"/>
          <p:nvPr/>
        </p:nvSpPr>
        <p:spPr>
          <a:xfrm>
            <a:off x="2715691" y="1327190"/>
            <a:ext cx="8768097" cy="3077766"/>
          </a:xfrm>
          <a:prstGeom prst="rect">
            <a:avLst/>
          </a:prstGeom>
          <a:noFill/>
        </p:spPr>
        <p:txBody>
          <a:bodyPr wrap="square" rtlCol="0">
            <a:spAutoFit/>
          </a:bodyPr>
          <a:lstStyle/>
          <a:p>
            <a:r>
              <a:rPr lang="en-US" altLang="zh-CN" sz="4400" dirty="0">
                <a:solidFill>
                  <a:srgbClr val="C00000"/>
                </a:solidFill>
                <a:effectLst>
                  <a:outerShdw blurRad="88900" algn="ctr" rotWithShape="0">
                    <a:srgbClr val="000000"/>
                  </a:outerShdw>
                </a:effectLst>
                <a:latin typeface="Times New Roman" panose="02020603050405020304" pitchFamily="18" charset="0"/>
                <a:ea typeface="TypeLand 康熙字典體" pitchFamily="50" charset="-120"/>
                <a:cs typeface="Times New Roman" panose="02020603050405020304" pitchFamily="18" charset="0"/>
              </a:rPr>
              <a:t>Seasoning</a:t>
            </a:r>
          </a:p>
          <a:p>
            <a:endParaRPr lang="en-US" altLang="zh-CN" sz="3000" dirty="0">
              <a:solidFill>
                <a:srgbClr val="FF0000"/>
              </a:solidFill>
              <a:effectLst>
                <a:outerShdw blurRad="88900" algn="ctr" rotWithShape="0">
                  <a:srgbClr val="000000"/>
                </a:outerShdw>
              </a:effectLst>
              <a:latin typeface="TypeLand 康熙字典體" pitchFamily="50" charset="-120"/>
              <a:ea typeface="TypeLand 康熙字典體" pitchFamily="50" charset="-120"/>
            </a:endParaRPr>
          </a:p>
          <a:p>
            <a:r>
              <a:rPr lang="en-US" altLang="zh-CN" sz="2400" dirty="0">
                <a:effectLst>
                  <a:outerShdw blurRad="88900" algn="ctr" rotWithShape="0">
                    <a:srgbClr val="000000"/>
                  </a:outerShdw>
                </a:effectLst>
                <a:latin typeface="Times New Roman" panose="02020603050405020304" pitchFamily="18" charset="0"/>
                <a:ea typeface="TypeLand 康熙字典體" pitchFamily="50" charset="-120"/>
                <a:cs typeface="Times New Roman" panose="02020603050405020304" pitchFamily="18" charset="0"/>
              </a:rPr>
              <a:t>Seasoning is the soul of Chinese cuisine, and it is also one of the important conditions that constitute the taste of Chinese cooking. The seasoning of Chinese dishes is the proper blending of various seasoning materials and various condiments to make them interact to form the unique flavor of various dishes.</a:t>
            </a:r>
            <a:endParaRPr lang="zh-CN" altLang="en-US" sz="2400" dirty="0">
              <a:effectLst>
                <a:outerShdw blurRad="88900" algn="ctr" rotWithShape="0">
                  <a:srgbClr val="000000"/>
                </a:outerShdw>
              </a:effectLst>
              <a:latin typeface="Times New Roman" panose="02020603050405020304" pitchFamily="18" charset="0"/>
              <a:ea typeface="TypeLand 康熙字典體" pitchFamily="50" charset="-12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BE4C80-A615-4BE6-B9CC-AC1487A836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876" y="3133725"/>
            <a:ext cx="4629150" cy="3086100"/>
          </a:xfrm>
          <a:prstGeom prst="rect">
            <a:avLst/>
          </a:prstGeom>
        </p:spPr>
      </p:pic>
      <p:pic>
        <p:nvPicPr>
          <p:cNvPr id="5" name="图片 4">
            <a:extLst>
              <a:ext uri="{FF2B5EF4-FFF2-40B4-BE49-F238E27FC236}">
                <a16:creationId xmlns:a16="http://schemas.microsoft.com/office/drawing/2014/main" id="{216C2262-1476-47FF-B292-BDFFF7B43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976" y="3133725"/>
            <a:ext cx="4772026" cy="3181350"/>
          </a:xfrm>
          <a:prstGeom prst="rect">
            <a:avLst/>
          </a:prstGeom>
        </p:spPr>
      </p:pic>
      <p:sp>
        <p:nvSpPr>
          <p:cNvPr id="6" name="文本框 5">
            <a:extLst>
              <a:ext uri="{FF2B5EF4-FFF2-40B4-BE49-F238E27FC236}">
                <a16:creationId xmlns:a16="http://schemas.microsoft.com/office/drawing/2014/main" id="{024A8605-C079-4808-AD87-BE315ACA34D7}"/>
              </a:ext>
            </a:extLst>
          </p:cNvPr>
          <p:cNvSpPr txBox="1"/>
          <p:nvPr/>
        </p:nvSpPr>
        <p:spPr>
          <a:xfrm>
            <a:off x="600075" y="904875"/>
            <a:ext cx="5600700" cy="1200329"/>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Chinese cuisine is generally a complex taste that has two or more flavors.</a:t>
            </a:r>
          </a:p>
          <a:p>
            <a:endParaRPr lang="en-US" altLang="zh-CN" sz="24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6A2E535D-A6BE-47BE-A848-FFE7A0EB2480}"/>
              </a:ext>
            </a:extLst>
          </p:cNvPr>
          <p:cNvSpPr txBox="1"/>
          <p:nvPr/>
        </p:nvSpPr>
        <p:spPr>
          <a:xfrm>
            <a:off x="7505700" y="2474536"/>
            <a:ext cx="4105275" cy="369332"/>
          </a:xfrm>
          <a:prstGeom prst="rect">
            <a:avLst/>
          </a:prstGeom>
          <a:noFill/>
        </p:spPr>
        <p:txBody>
          <a:bodyPr wrap="square" rtlCol="0">
            <a:spAutoFit/>
          </a:bodyPr>
          <a:lstStyle/>
          <a:p>
            <a:r>
              <a:rPr lang="en-US" altLang="zh-CN" dirty="0">
                <a:solidFill>
                  <a:schemeClr val="accent2">
                    <a:lumMod val="75000"/>
                  </a:schemeClr>
                </a:solidFill>
                <a:latin typeface="Times New Roman" panose="02020603050405020304" pitchFamily="18" charset="0"/>
                <a:cs typeface="Times New Roman" panose="02020603050405020304" pitchFamily="18" charset="0"/>
              </a:rPr>
              <a:t>Sweet and sour pork ribs</a:t>
            </a:r>
            <a:endParaRPr lang="zh-CN" altLang="en-US"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A2124262-0DD5-439D-A06E-005956ACD31E}"/>
              </a:ext>
            </a:extLst>
          </p:cNvPr>
          <p:cNvSpPr txBox="1"/>
          <p:nvPr/>
        </p:nvSpPr>
        <p:spPr>
          <a:xfrm>
            <a:off x="704850" y="2474536"/>
            <a:ext cx="4105275" cy="369332"/>
          </a:xfrm>
          <a:prstGeom prst="rect">
            <a:avLst/>
          </a:prstGeom>
          <a:noFill/>
        </p:spPr>
        <p:txBody>
          <a:bodyPr wrap="square" rtlCol="0">
            <a:spAutoFit/>
          </a:bodyPr>
          <a:lstStyle/>
          <a:p>
            <a:r>
              <a:rPr lang="en-US" altLang="zh-CN" dirty="0">
                <a:solidFill>
                  <a:schemeClr val="accent2">
                    <a:lumMod val="75000"/>
                  </a:schemeClr>
                </a:solidFill>
                <a:latin typeface="Times New Roman" panose="02020603050405020304" pitchFamily="18" charset="0"/>
                <a:cs typeface="Times New Roman" panose="02020603050405020304" pitchFamily="18" charset="0"/>
              </a:rPr>
              <a:t>Fish-flavored shredded pork</a:t>
            </a:r>
            <a:endParaRPr lang="zh-CN" altLang="en-US"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32711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0" y="0"/>
            <a:ext cx="12192000" cy="6858000"/>
          </a:xfrm>
          <a:prstGeom prst="rect">
            <a:avLst/>
          </a:prstGeom>
          <a:solidFill>
            <a:srgbClr val="EBE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C:\Users\x201i\Desktop\未标题-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10590">
            <a:off x="9625910" y="4491193"/>
            <a:ext cx="2413614" cy="2291546"/>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43"/>
          <p:cNvSpPr/>
          <p:nvPr/>
        </p:nvSpPr>
        <p:spPr>
          <a:xfrm>
            <a:off x="501428" y="2822519"/>
            <a:ext cx="9004521" cy="2647648"/>
          </a:xfrm>
          <a:prstGeom prst="rect">
            <a:avLst/>
          </a:prstGeom>
        </p:spPr>
        <p:txBody>
          <a:bodyPr wrap="square">
            <a:spAutoFit/>
          </a:bodyPr>
          <a:lstStyle/>
          <a:p>
            <a:pPr>
              <a:lnSpc>
                <a:spcPct val="150000"/>
              </a:lnSpc>
              <a:spcAft>
                <a:spcPts val="600"/>
              </a:spcAft>
            </a:pPr>
            <a:r>
              <a:rPr lang="en-US" altLang="zh-CN" sz="2200" dirty="0">
                <a:effectLst/>
                <a:latin typeface="Times New Roman" panose="02020603050405020304" pitchFamily="18" charset="0"/>
                <a:ea typeface="楷体" pitchFamily="49" charset="-122"/>
                <a:cs typeface="Times New Roman" panose="02020603050405020304" pitchFamily="18" charset="0"/>
              </a:rPr>
              <a:t>Different cooking time and heat will give people different tastes such as rotten, slippery, tender, soft and crisp.</a:t>
            </a:r>
          </a:p>
          <a:p>
            <a:pPr>
              <a:lnSpc>
                <a:spcPct val="150000"/>
              </a:lnSpc>
              <a:spcAft>
                <a:spcPts val="600"/>
              </a:spcAft>
            </a:pPr>
            <a:r>
              <a:rPr lang="en-US" altLang="zh-CN" sz="2200" dirty="0">
                <a:effectLst/>
                <a:latin typeface="Times New Roman" panose="02020603050405020304" pitchFamily="18" charset="0"/>
                <a:ea typeface="楷体" pitchFamily="49" charset="-122"/>
                <a:cs typeface="Times New Roman" panose="02020603050405020304" pitchFamily="18" charset="0"/>
              </a:rPr>
              <a:t>Accurate control of the heat can not only make the food mature, but also improve the texture of the raw materials , and at the same time the deliciousness of the raw materials can be effectively stimulated.</a:t>
            </a:r>
            <a:endParaRPr lang="zh-CN" altLang="zh-CN" sz="2200" dirty="0">
              <a:effectLst/>
              <a:latin typeface="Times New Roman" panose="02020603050405020304" pitchFamily="18" charset="0"/>
              <a:ea typeface="楷体" pitchFamily="49" charset="-122"/>
              <a:cs typeface="Times New Roman" panose="02020603050405020304" pitchFamily="18" charset="0"/>
            </a:endParaRPr>
          </a:p>
        </p:txBody>
      </p:sp>
      <p:sp>
        <p:nvSpPr>
          <p:cNvPr id="49" name="TextBox 16"/>
          <p:cNvSpPr txBox="1"/>
          <p:nvPr/>
        </p:nvSpPr>
        <p:spPr>
          <a:xfrm>
            <a:off x="-190912" y="1179266"/>
            <a:ext cx="5051607" cy="646331"/>
          </a:xfrm>
          <a:prstGeom prst="rect">
            <a:avLst/>
          </a:prstGeom>
          <a:noFill/>
        </p:spPr>
        <p:txBody>
          <a:bodyPr wrap="square" rtlCol="0">
            <a:spAutoFit/>
          </a:bodyPr>
          <a:lstStyle/>
          <a:p>
            <a:pPr algn="ctr"/>
            <a:r>
              <a:rPr lang="en-US" altLang="zh-CN" sz="3600" b="1" dirty="0">
                <a:solidFill>
                  <a:srgbClr val="C00000"/>
                </a:solidFill>
                <a:latin typeface="Times New Roman" panose="02020603050405020304" pitchFamily="18" charset="0"/>
                <a:ea typeface="苏新诗柳楷简" pitchFamily="2" charset="-122"/>
                <a:cs typeface="Times New Roman" panose="02020603050405020304" pitchFamily="18" charset="0"/>
              </a:rPr>
              <a:t>Time</a:t>
            </a:r>
            <a:r>
              <a:rPr lang="zh-CN" altLang="en-US" sz="3600" b="1" dirty="0">
                <a:solidFill>
                  <a:srgbClr val="C00000"/>
                </a:solidFill>
                <a:latin typeface="Times New Roman" panose="02020603050405020304" pitchFamily="18" charset="0"/>
                <a:ea typeface="苏新诗柳楷简" pitchFamily="2" charset="-122"/>
                <a:cs typeface="Times New Roman" panose="02020603050405020304" pitchFamily="18" charset="0"/>
              </a:rPr>
              <a:t> </a:t>
            </a:r>
            <a:r>
              <a:rPr lang="en-US" altLang="zh-CN" sz="3600" b="1" dirty="0">
                <a:solidFill>
                  <a:srgbClr val="C00000"/>
                </a:solidFill>
                <a:latin typeface="Times New Roman" panose="02020603050405020304" pitchFamily="18" charset="0"/>
                <a:ea typeface="苏新诗柳楷简" pitchFamily="2" charset="-122"/>
                <a:cs typeface="Times New Roman" panose="02020603050405020304" pitchFamily="18" charset="0"/>
              </a:rPr>
              <a:t>and</a:t>
            </a:r>
            <a:r>
              <a:rPr lang="zh-CN" altLang="en-US" sz="3600" b="1" dirty="0">
                <a:solidFill>
                  <a:srgbClr val="C00000"/>
                </a:solidFill>
                <a:latin typeface="Times New Roman" panose="02020603050405020304" pitchFamily="18" charset="0"/>
                <a:ea typeface="苏新诗柳楷简" pitchFamily="2" charset="-122"/>
                <a:cs typeface="Times New Roman" panose="02020603050405020304" pitchFamily="18" charset="0"/>
              </a:rPr>
              <a:t> </a:t>
            </a:r>
            <a:r>
              <a:rPr lang="en-US" altLang="zh-CN" sz="3600" b="1" dirty="0">
                <a:solidFill>
                  <a:srgbClr val="C00000"/>
                </a:solidFill>
                <a:latin typeface="Times New Roman" panose="02020603050405020304" pitchFamily="18" charset="0"/>
                <a:ea typeface="苏新诗柳楷简" pitchFamily="2" charset="-122"/>
                <a:cs typeface="Times New Roman" panose="02020603050405020304" pitchFamily="18" charset="0"/>
              </a:rPr>
              <a:t>temperature</a:t>
            </a:r>
            <a:endParaRPr lang="zh-CN" altLang="en-US" sz="3600" b="1" dirty="0">
              <a:solidFill>
                <a:srgbClr val="C00000"/>
              </a:solidFill>
              <a:latin typeface="Times New Roman" panose="02020603050405020304" pitchFamily="18" charset="0"/>
              <a:ea typeface="苏新诗柳楷简"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035" cy="685800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965" y="0"/>
            <a:ext cx="9135035" cy="68580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964" y="0"/>
            <a:ext cx="9135035" cy="6858000"/>
          </a:xfrm>
          <a:prstGeom prst="rect">
            <a:avLst/>
          </a:prstGeom>
          <a:ln>
            <a:noFill/>
          </a:ln>
          <a:effectLst>
            <a:softEdge rad="112500"/>
          </a:effectLst>
        </p:spPr>
      </p:pic>
      <p:sp>
        <p:nvSpPr>
          <p:cNvPr id="5" name="TextBox 16"/>
          <p:cNvSpPr txBox="1"/>
          <p:nvPr/>
        </p:nvSpPr>
        <p:spPr>
          <a:xfrm>
            <a:off x="3640230" y="2025815"/>
            <a:ext cx="4663889" cy="1323439"/>
          </a:xfrm>
          <a:prstGeom prst="rect">
            <a:avLst/>
          </a:prstGeom>
          <a:noFill/>
        </p:spPr>
        <p:txBody>
          <a:bodyPr wrap="square" rtlCol="0">
            <a:spAutoFit/>
          </a:bodyPr>
          <a:lstStyle/>
          <a:p>
            <a:pPr algn="ctr"/>
            <a:r>
              <a:rPr lang="en-US" altLang="zh-CN" sz="8000" b="1" dirty="0">
                <a:solidFill>
                  <a:schemeClr val="bg1"/>
                </a:solidFill>
                <a:latin typeface="Times New Roman" panose="02020603050405020304" pitchFamily="18" charset="0"/>
                <a:ea typeface="苏新诗柳楷简" pitchFamily="2" charset="-122"/>
                <a:cs typeface="Times New Roman" panose="02020603050405020304" pitchFamily="18" charset="0"/>
              </a:rPr>
              <a:t>Thanks</a:t>
            </a:r>
            <a:endParaRPr lang="zh-CN" altLang="en-US" sz="8000" b="1" dirty="0">
              <a:solidFill>
                <a:schemeClr val="bg1"/>
              </a:solidFill>
              <a:latin typeface="Times New Roman" panose="02020603050405020304" pitchFamily="18" charset="0"/>
              <a:ea typeface="苏新诗柳楷简"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split orient="vert"/>
      </p:transition>
    </mc:Choice>
    <mc:Fallback xmlns="">
      <p:transition spd="slow" advClick="0" advTm="4000">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Snowy road design template</Template>
  <TotalTime>560</TotalTime>
  <Words>410</Words>
  <Application>Microsoft Office PowerPoint</Application>
  <PresentationFormat>宽屏</PresentationFormat>
  <Paragraphs>51</Paragraphs>
  <Slides>9</Slides>
  <Notes>1</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vt:i4>
      </vt:variant>
    </vt:vector>
  </HeadingPairs>
  <TitlesOfParts>
    <vt:vector size="23" baseType="lpstr">
      <vt:lpstr>TypeLand 康熙字典體</vt:lpstr>
      <vt:lpstr>Times New Roman</vt:lpstr>
      <vt:lpstr>宋体</vt:lpstr>
      <vt:lpstr>楷体</vt:lpstr>
      <vt:lpstr>Arial</vt:lpstr>
      <vt:lpstr>汉仪篆书繁</vt:lpstr>
      <vt:lpstr>微软雅黑</vt:lpstr>
      <vt:lpstr>黑体</vt:lpstr>
      <vt:lpstr>Roboto</vt:lpstr>
      <vt:lpstr>Calibri Light</vt:lpstr>
      <vt:lpstr>华文新魏</vt:lpstr>
      <vt:lpstr>Calibri</vt:lpstr>
      <vt:lpstr>苏新诗柳楷简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PPTS</cp:keywords>
  <dc:description>PPTS</dc:description>
  <cp:lastModifiedBy>曹 润鑫</cp:lastModifiedBy>
  <cp:revision>544</cp:revision>
  <dcterms:created xsi:type="dcterms:W3CDTF">2014-05-06T09:04:00Z</dcterms:created>
  <dcterms:modified xsi:type="dcterms:W3CDTF">2020-10-24T14:56:04Z</dcterms:modified>
  <cp:category>PPTS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