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</p:sldMasterIdLst>
  <p:notesMasterIdLst>
    <p:notesMasterId r:id="rId12"/>
  </p:notesMasterIdLst>
  <p:sldIdLst>
    <p:sldId id="261" r:id="rId4"/>
    <p:sldId id="257" r:id="rId5"/>
    <p:sldId id="258" r:id="rId6"/>
    <p:sldId id="259" r:id="rId7"/>
    <p:sldId id="262" r:id="rId8"/>
    <p:sldId id="263" r:id="rId9"/>
    <p:sldId id="265" r:id="rId10"/>
    <p:sldId id="266" r:id="rId11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notesMaster" Target="notesMasters/notesMaster1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9D19F-1A85-46A9-9C98-11B910CA0F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46735-623C-474C-984D-C5360790752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9D19F-1A85-46A9-9C98-11B910CA0F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46735-623C-474C-984D-C5360790752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9D19F-1A85-46A9-9C98-11B910CA0F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46735-623C-474C-984D-C5360790752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9D19F-1A85-46A9-9C98-11B910CA0F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46735-623C-474C-984D-C5360790752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9D19F-1A85-46A9-9C98-11B910CA0F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46735-623C-474C-984D-C5360790752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9D19F-1A85-46A9-9C98-11B910CA0F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46735-623C-474C-984D-C5360790752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9D19F-1A85-46A9-9C98-11B910CA0F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46735-623C-474C-984D-C5360790752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9D19F-1A85-46A9-9C98-11B910CA0F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46735-623C-474C-984D-C5360790752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9D19F-1A85-46A9-9C98-11B910CA0F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46735-623C-474C-984D-C5360790752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9D19F-1A85-46A9-9C98-11B910CA0F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46735-623C-474C-984D-C5360790752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9D19F-1A85-46A9-9C98-11B910CA0F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46735-623C-474C-984D-C5360790752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9D19F-1A85-46A9-9C98-11B910CA0F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46735-623C-474C-984D-C5360790752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9D19F-1A85-46A9-9C98-11B910CA0F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46735-623C-474C-984D-C5360790752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9D19F-1A85-46A9-9C98-11B910CA0F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46735-623C-474C-984D-C5360790752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9D19F-1A85-46A9-9C98-11B910CA0F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46735-623C-474C-984D-C5360790752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9D19F-1A85-46A9-9C98-11B910CA0F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46735-623C-474C-984D-C5360790752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9D19F-1A85-46A9-9C98-11B910CA0F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46735-623C-474C-984D-C5360790752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9D19F-1A85-46A9-9C98-11B910CA0F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46735-623C-474C-984D-C5360790752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9D19F-1A85-46A9-9C98-11B910CA0F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46735-623C-474C-984D-C5360790752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9D19F-1A85-46A9-9C98-11B910CA0F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46735-623C-474C-984D-C5360790752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9D19F-1A85-46A9-9C98-11B910CA0F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46735-623C-474C-984D-C5360790752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9D19F-1A85-46A9-9C98-11B910CA0F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46735-623C-474C-984D-C5360790752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49D19F-1A85-46A9-9C98-11B910CA0F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D46735-623C-474C-984D-C53607907522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49D19F-1A85-46A9-9C98-11B910CA0F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D46735-623C-474C-984D-C53607907522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image" Target="../media/image6.jpeg"/><Relationship Id="rId1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7.xml"/><Relationship Id="rId1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7.xml"/><Relationship Id="rId1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7.xml"/><Relationship Id="rId1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pic>
        <p:nvPicPr>
          <p:cNvPr id="2" name="图片 1" descr="封面1"/>
          <p:cNvPicPr/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635" cy="6858000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111760" y="122555"/>
            <a:ext cx="10686415" cy="6612890"/>
          </a:xfrm>
          <a:prstGeom prst="rect">
            <a:avLst/>
          </a:prstGeom>
          <a:noFill/>
        </p:spPr>
        <p:txBody>
          <a:bodyPr wrap="square" rtlCol="0">
            <a:noAutofit/>
            <a:scene3d>
              <a:camera prst="orthographicFront"/>
              <a:lightRig rig="threePt" dir="t"/>
            </a:scene3d>
          </a:bodyPr>
          <a:p>
            <a:pPr algn="ctr"/>
            <a:endParaRPr kumimoji="1" lang="en-US" altLang="zh-CN" sz="4800" b="1" dirty="0" err="1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Times New Roman" panose="02020603050405020304" pitchFamily="18" charset="0"/>
              <a:ea typeface="Source Han Sans CN Bold" panose="020B0800000000000000" charset="-122"/>
              <a:cs typeface="Times New Roman" panose="02020603050405020304" pitchFamily="18" charset="0"/>
              <a:sym typeface="+mn-ea"/>
            </a:endParaRPr>
          </a:p>
          <a:p>
            <a:pPr algn="ctr"/>
            <a:r>
              <a:rPr kumimoji="1" lang="en-US" altLang="zh-CN" sz="48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ea typeface="Source Han Sans CN Bold" panose="020B0800000000000000" charset="-122"/>
                <a:cs typeface="Times New Roman" panose="02020603050405020304" pitchFamily="18" charset="0"/>
                <a:sym typeface="+mn-ea"/>
              </a:rPr>
              <a:t>Cuju</a:t>
            </a:r>
            <a:r>
              <a:rPr kumimoji="1" lang="en-US" altLang="zh-CN" sz="4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ea typeface="Source Han Sans CN Bold" panose="020B0800000000000000" charset="-122"/>
                <a:cs typeface="Times New Roman" panose="02020603050405020304" pitchFamily="18" charset="0"/>
                <a:sym typeface="+mn-ea"/>
              </a:rPr>
              <a:t>: The Ancient Chinese Football</a:t>
            </a:r>
            <a:endParaRPr kumimoji="1" lang="en-US" altLang="zh-CN" sz="48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Times New Roman" panose="02020603050405020304" pitchFamily="18" charset="0"/>
              <a:ea typeface="Source Han Sans CN Bold" panose="020B0800000000000000" charset="-122"/>
              <a:cs typeface="Times New Roman" panose="02020603050405020304" pitchFamily="18" charset="0"/>
              <a:sym typeface="+mn-ea"/>
            </a:endParaRPr>
          </a:p>
          <a:p>
            <a:pPr algn="r"/>
            <a:endParaRPr kumimoji="1" lang="en-US" altLang="zh-CN" sz="44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algn="r"/>
            <a:endParaRPr kumimoji="1" lang="en-US" altLang="zh-CN" sz="44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algn="r"/>
            <a:endParaRPr kumimoji="1" lang="en-US" altLang="zh-CN" sz="44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algn="r"/>
            <a:endParaRPr kumimoji="1" lang="en-US" altLang="zh-CN" sz="44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algn="r"/>
            <a:endParaRPr kumimoji="1" lang="en-US" altLang="zh-CN" sz="44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algn="r"/>
            <a:endParaRPr kumimoji="1" lang="en-US" altLang="zh-CN" sz="44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algn="r"/>
            <a:r>
              <a:rPr kumimoji="1" lang="en-US" altLang="zh-CN" sz="4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Speaker:Ouyang Yihong</a:t>
            </a:r>
            <a:br>
              <a:rPr kumimoji="1" lang="zh-CN" altLang="en-US" sz="4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</a:br>
            <a:endParaRPr kumimoji="1" lang="zh-CN" altLang="en-US" sz="44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98120" y="426085"/>
            <a:ext cx="10515600" cy="732155"/>
          </a:xfrm>
        </p:spPr>
        <p:txBody>
          <a:bodyPr>
            <a:normAutofit fontScale="90000"/>
          </a:bodyPr>
          <a:lstStyle/>
          <a:p>
            <a:r>
              <a:rPr kumimoji="1" lang="en-US" altLang="zh-CN" sz="4400" b="1" dirty="0">
                <a:ln w="12700">
                  <a:noFill/>
                </a:ln>
                <a:solidFill>
                  <a:srgbClr val="262626">
                    <a:alpha val="100000"/>
                  </a:srgbClr>
                </a:solidFill>
                <a:latin typeface="Times New Roman" panose="02020603050405020304" pitchFamily="18" charset="0"/>
                <a:ea typeface="Source Han Sans CN Bold" panose="020B0800000000000000" charset="-122"/>
                <a:cs typeface="Times New Roman" panose="02020603050405020304" pitchFamily="18" charset="0"/>
              </a:rPr>
              <a:t>Introduction to </a:t>
            </a:r>
            <a:r>
              <a:rPr kumimoji="1" lang="en-US" altLang="zh-CN" sz="4400" b="1" dirty="0" err="1">
                <a:ln w="12700">
                  <a:noFill/>
                </a:ln>
                <a:solidFill>
                  <a:srgbClr val="262626">
                    <a:alpha val="100000"/>
                  </a:srgbClr>
                </a:solidFill>
                <a:latin typeface="Times New Roman" panose="02020603050405020304" pitchFamily="18" charset="0"/>
                <a:ea typeface="Source Han Sans CN Bold" panose="020B0800000000000000" charset="-122"/>
                <a:cs typeface="Times New Roman" panose="02020603050405020304" pitchFamily="18" charset="0"/>
              </a:rPr>
              <a:t>Cuju</a:t>
            </a:r>
            <a:br>
              <a:rPr kumimoji="1" lang="zh-CN" altLang="en-US" dirty="0"/>
            </a:br>
            <a:endParaRPr lang="zh-CN" altLang="en-US" dirty="0"/>
          </a:p>
        </p:txBody>
      </p:sp>
      <p:sp>
        <p:nvSpPr>
          <p:cNvPr id="3" name="文本框 2"/>
          <p:cNvSpPr txBox="1"/>
          <p:nvPr/>
        </p:nvSpPr>
        <p:spPr>
          <a:xfrm>
            <a:off x="198120" y="1158240"/>
            <a:ext cx="6479540" cy="52622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fontAlgn="auto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kumimoji="1" lang="en-US" altLang="zh-CN" sz="2800" dirty="0" err="1">
                <a:ln w="12700">
                  <a:noFill/>
                </a:ln>
                <a:solidFill>
                  <a:srgbClr val="262626">
                    <a:alpha val="100000"/>
                  </a:srgbClr>
                </a:solidFill>
                <a:latin typeface="Times New Roman" panose="02020603050405020304" pitchFamily="18" charset="0"/>
                <a:ea typeface="Source Han Sans" panose="020B0500000000000000" charset="-122"/>
                <a:cs typeface="Times New Roman" panose="02020603050405020304" pitchFamily="18" charset="0"/>
              </a:rPr>
              <a:t>Cuju</a:t>
            </a:r>
            <a:r>
              <a:rPr kumimoji="1" lang="en-US" altLang="zh-CN" sz="2800" dirty="0">
                <a:ln w="12700">
                  <a:noFill/>
                </a:ln>
                <a:solidFill>
                  <a:srgbClr val="262626">
                    <a:alpha val="100000"/>
                  </a:srgbClr>
                </a:solidFill>
                <a:latin typeface="Times New Roman" panose="02020603050405020304" pitchFamily="18" charset="0"/>
                <a:ea typeface="Source Han Sans" panose="020B0500000000000000" charset="-122"/>
                <a:cs typeface="Times New Roman" panose="02020603050405020304" pitchFamily="18" charset="0"/>
              </a:rPr>
              <a:t> means “kick the ball” in Chinese, with “蹴” meaning kick and “鞠” meaning ball. It is a sport with deep historical roots.</a:t>
            </a:r>
            <a:endParaRPr kumimoji="1" lang="en-US" altLang="zh-CN" sz="2800" dirty="0">
              <a:ln w="12700">
                <a:noFill/>
              </a:ln>
              <a:solidFill>
                <a:srgbClr val="262626">
                  <a:alpha val="100000"/>
                </a:srgbClr>
              </a:solidFill>
              <a:latin typeface="Times New Roman" panose="02020603050405020304" pitchFamily="18" charset="0"/>
              <a:ea typeface="Source Han Sans" panose="020B0500000000000000" charset="-122"/>
              <a:cs typeface="Times New Roman" panose="02020603050405020304" pitchFamily="18" charset="0"/>
            </a:endParaRPr>
          </a:p>
          <a:p>
            <a:pPr marL="457200" indent="-457200" fontAlgn="auto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kumimoji="1" lang="en-US" altLang="zh-CN" sz="2800" dirty="0">
                <a:ln w="12700">
                  <a:noFill/>
                </a:ln>
                <a:solidFill>
                  <a:srgbClr val="262626">
                    <a:alpha val="100000"/>
                  </a:srgbClr>
                </a:solidFill>
                <a:latin typeface="Times New Roman" panose="02020603050405020304" pitchFamily="18" charset="0"/>
                <a:ea typeface="Source Han Sans" panose="020B0500000000000000" charset="-122"/>
                <a:cs typeface="Times New Roman" panose="02020603050405020304" pitchFamily="18" charset="0"/>
              </a:rPr>
              <a:t>This ancient game is often considered as the precursor to modern football, showcasing early forms of ball sports in human history.</a:t>
            </a:r>
            <a:endParaRPr lang="zh-CN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图片 8" descr="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77660" y="1076325"/>
            <a:ext cx="5260975" cy="534416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09880" y="263525"/>
            <a:ext cx="10515600" cy="1325563"/>
          </a:xfrm>
        </p:spPr>
        <p:txBody>
          <a:bodyPr>
            <a:normAutofit fontScale="90000"/>
          </a:bodyPr>
          <a:lstStyle/>
          <a:p>
            <a:r>
              <a:rPr kumimoji="1" lang="en-US" altLang="zh-CN" sz="4400" b="1" dirty="0">
                <a:ln w="12700">
                  <a:noFill/>
                </a:ln>
                <a:solidFill>
                  <a:srgbClr val="262626">
                    <a:alpha val="100000"/>
                  </a:srgbClr>
                </a:solidFill>
                <a:latin typeface="Times New Roman" panose="02020603050405020304" pitchFamily="18" charset="0"/>
                <a:ea typeface="Source Han Sans CN Bold" panose="020B0800000000000000" charset="-122"/>
                <a:cs typeface="Times New Roman" panose="02020603050405020304" pitchFamily="18" charset="0"/>
              </a:rPr>
              <a:t>Origin and Development of </a:t>
            </a:r>
            <a:r>
              <a:rPr kumimoji="1" lang="en-US" altLang="zh-CN" sz="4400" b="1" dirty="0" err="1">
                <a:ln w="12700">
                  <a:noFill/>
                </a:ln>
                <a:solidFill>
                  <a:srgbClr val="262626">
                    <a:alpha val="100000"/>
                  </a:srgbClr>
                </a:solidFill>
                <a:latin typeface="Times New Roman" panose="02020603050405020304" pitchFamily="18" charset="0"/>
                <a:ea typeface="Source Han Sans CN Bold" panose="020B0800000000000000" charset="-122"/>
                <a:cs typeface="Times New Roman" panose="02020603050405020304" pitchFamily="18" charset="0"/>
              </a:rPr>
              <a:t>Cuju</a:t>
            </a:r>
            <a:br>
              <a:rPr kumimoji="1" lang="zh-CN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zh-CN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09880" y="1280160"/>
            <a:ext cx="11150600" cy="52622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800" b="1" dirty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Zhou Dynasty (around 500 BC): </a:t>
            </a:r>
            <a:r>
              <a:rPr lang="en-US" altLang="zh-CN" sz="2800" b="1" dirty="0" err="1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Cuju’s</a:t>
            </a:r>
            <a:r>
              <a:rPr lang="en-US" altLang="zh-CN" sz="2800" b="1" dirty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earliest form appeared, </a:t>
            </a:r>
            <a:r>
              <a:rPr kumimoji="1" lang="en-US" altLang="zh-CN" sz="2800" b="1" dirty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Source Han Sans" panose="020B0500000000000000" charset="-122"/>
                <a:cs typeface="Times New Roman" panose="02020603050405020304" pitchFamily="18" charset="0"/>
              </a:rPr>
              <a:t>initially as a form of military training to improve </a:t>
            </a:r>
            <a:r>
              <a:rPr kumimoji="1" lang="en-US" altLang="zh-CN" sz="2800" b="1" dirty="0" err="1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Source Han Sans" panose="020B0500000000000000" charset="-122"/>
                <a:cs typeface="Times New Roman" panose="02020603050405020304" pitchFamily="18" charset="0"/>
              </a:rPr>
              <a:t>soldiers’agility</a:t>
            </a:r>
            <a:r>
              <a:rPr kumimoji="1" lang="en-US" altLang="zh-CN" sz="2800" b="1" dirty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Source Han Sans" panose="020B0500000000000000" charset="-122"/>
                <a:cs typeface="Times New Roman" panose="02020603050405020304" pitchFamily="18" charset="0"/>
              </a:rPr>
              <a:t> and coordination.</a:t>
            </a:r>
            <a:endParaRPr kumimoji="1" lang="en-US" altLang="zh-CN" sz="2800" b="1" dirty="0">
              <a:ln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Source Han Sans" panose="020B0500000000000000" charset="-122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800" b="1" dirty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Han Dynasty (206 BC – 220 AD): </a:t>
            </a:r>
            <a:r>
              <a:rPr lang="en-US" altLang="zh-CN" sz="2800" b="1" dirty="0" err="1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Cuju</a:t>
            </a:r>
            <a:r>
              <a:rPr lang="en-US" altLang="zh-CN" sz="2800" b="1" dirty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became more formalized with rules and structures. It was popular in both royal courts and military training.</a:t>
            </a:r>
            <a:endParaRPr lang="en-US" altLang="zh-CN" sz="2800" b="1" dirty="0">
              <a:ln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800" b="1" dirty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Tang Dynasty (618–907 AD): </a:t>
            </a:r>
            <a:r>
              <a:rPr lang="en-US" altLang="zh-CN" sz="2800" b="1" dirty="0" err="1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Cuju</a:t>
            </a:r>
            <a:r>
              <a:rPr lang="en-US" altLang="zh-CN" sz="2800" b="1" dirty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was at its peak, played widely by nobles and commoners.</a:t>
            </a:r>
            <a:endParaRPr lang="en-US" altLang="zh-CN" sz="2800" b="1" dirty="0">
              <a:ln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40360" y="222885"/>
            <a:ext cx="10515600" cy="1325563"/>
          </a:xfrm>
        </p:spPr>
        <p:txBody>
          <a:bodyPr>
            <a:normAutofit fontScale="90000"/>
          </a:bodyPr>
          <a:lstStyle/>
          <a:p>
            <a:r>
              <a:rPr kumimoji="1" lang="en-US" altLang="zh-CN" sz="4400" b="1" dirty="0">
                <a:ln w="12700">
                  <a:noFill/>
                </a:ln>
                <a:solidFill>
                  <a:srgbClr val="262626">
                    <a:alpha val="100000"/>
                  </a:srgbClr>
                </a:solidFill>
                <a:latin typeface="Times New Roman" panose="02020603050405020304" pitchFamily="18" charset="0"/>
                <a:ea typeface="Source Han Sans CN Bold" panose="020B0800000000000000" charset="-122"/>
                <a:cs typeface="Times New Roman" panose="02020603050405020304" pitchFamily="18" charset="0"/>
              </a:rPr>
              <a:t>Rules and Gameplay of </a:t>
            </a:r>
            <a:r>
              <a:rPr kumimoji="1" lang="en-US" altLang="zh-CN" sz="4400" b="1" dirty="0" err="1">
                <a:ln w="12700">
                  <a:noFill/>
                </a:ln>
                <a:solidFill>
                  <a:srgbClr val="262626">
                    <a:alpha val="100000"/>
                  </a:srgbClr>
                </a:solidFill>
                <a:latin typeface="Times New Roman" panose="02020603050405020304" pitchFamily="18" charset="0"/>
                <a:ea typeface="Source Han Sans CN Bold" panose="020B0800000000000000" charset="-122"/>
                <a:cs typeface="Times New Roman" panose="02020603050405020304" pitchFamily="18" charset="0"/>
              </a:rPr>
              <a:t>Cuju</a:t>
            </a:r>
            <a:br>
              <a:rPr kumimoji="1" lang="zh-CN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zh-CN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93040" y="1198880"/>
            <a:ext cx="7203440" cy="52622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Cuju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was played with a leather ball filled with feathers or cloth.</a:t>
            </a:r>
            <a:endParaRPr lang="en-US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game had no hands—just like modern football. Players kicked the ball using feet, knees, and head.</a:t>
            </a:r>
            <a:endParaRPr lang="en-US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 were different variations of the goalposts: some had netting, while others had a hole in the wall to score through.</a:t>
            </a:r>
            <a:endParaRPr lang="zh-CN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图片 7" descr="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95845" y="410845"/>
            <a:ext cx="4796155" cy="623697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78765" y="200025"/>
            <a:ext cx="10515600" cy="1238250"/>
          </a:xfrm>
        </p:spPr>
        <p:txBody>
          <a:bodyPr/>
          <a:p>
            <a:r>
              <a:rPr lang="en-US" altLang="zh-CN" b="1">
                <a:latin typeface="Times New Roman" panose="02020603050405020304" pitchFamily="18" charset="0"/>
                <a:cs typeface="Times New Roman" panose="02020603050405020304" pitchFamily="18" charset="0"/>
              </a:rPr>
              <a:t>How to make a Cuju ball</a:t>
            </a:r>
            <a:endParaRPr lang="en-US" altLang="zh-CN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339725" y="1332230"/>
            <a:ext cx="7275830" cy="52622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0" fontAlgn="auto">
              <a:lnSpc>
                <a:spcPct val="150000"/>
              </a:lnSpc>
            </a:pPr>
            <a:r>
              <a:rPr lang="en-US" altLang="zh-CN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To make a bamboo-woven Cuju ball:</a:t>
            </a:r>
            <a:endParaRPr lang="en-US" altLang="zh-CN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fontAlgn="auto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800">
                <a:latin typeface="Times New Roman" panose="02020603050405020304" pitchFamily="18" charset="0"/>
                <a:cs typeface="Times New Roman" panose="02020603050405020304" pitchFamily="18" charset="0"/>
              </a:rPr>
              <a:t>Weave bamboo strips into a spherical shape.</a:t>
            </a:r>
            <a:endParaRPr lang="en-US" altLang="zh-CN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fontAlgn="auto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800">
                <a:latin typeface="Times New Roman" panose="02020603050405020304" pitchFamily="18" charset="0"/>
                <a:cs typeface="Times New Roman" panose="02020603050405020304" pitchFamily="18" charset="0"/>
              </a:rPr>
              <a:t>Leave gaps for flexibility and lightness.</a:t>
            </a:r>
            <a:endParaRPr lang="en-US" altLang="zh-CN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fontAlgn="auto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800">
                <a:latin typeface="Times New Roman" panose="02020603050405020304" pitchFamily="18" charset="0"/>
                <a:cs typeface="Times New Roman" panose="02020603050405020304" pitchFamily="18" charset="0"/>
              </a:rPr>
              <a:t>Fill with soft materials like cloth or feathers for bounce.</a:t>
            </a:r>
            <a:endParaRPr lang="en-US" altLang="zh-CN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fontAlgn="auto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800">
                <a:latin typeface="Times New Roman" panose="02020603050405020304" pitchFamily="18" charset="0"/>
                <a:cs typeface="Times New Roman" panose="02020603050405020304" pitchFamily="18" charset="0"/>
              </a:rPr>
              <a:t>Secure ends of the bamboo and close openings. The ball should be lightweight and durable.</a:t>
            </a:r>
            <a:endParaRPr lang="zh-CN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图片 3" descr="做法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866380" y="200025"/>
            <a:ext cx="4049395" cy="2803525"/>
          </a:xfrm>
          <a:prstGeom prst="rect">
            <a:avLst/>
          </a:prstGeom>
        </p:spPr>
      </p:pic>
      <p:pic>
        <p:nvPicPr>
          <p:cNvPr id="5" name="图片 4" descr="蹴鞠图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67320" y="3428365"/>
            <a:ext cx="4261485" cy="342963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70840" y="365125"/>
            <a:ext cx="10515600" cy="965835"/>
          </a:xfrm>
        </p:spPr>
        <p:txBody>
          <a:bodyPr>
            <a:normAutofit fontScale="90000"/>
          </a:bodyPr>
          <a:lstStyle/>
          <a:p>
            <a:r>
              <a:rPr lang="en-US" altLang="zh-CN" sz="489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Modern Revival and Legacy of </a:t>
            </a:r>
            <a:r>
              <a:rPr lang="en-US" altLang="zh-CN" sz="489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Cuju</a:t>
            </a:r>
            <a:br>
              <a:rPr lang="en-US" altLang="zh-CN" sz="489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zh-CN" altLang="en-US" sz="489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6890385" y="1228725"/>
            <a:ext cx="4424045" cy="268732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2004, FIFA officially recognized </a:t>
            </a:r>
            <a:r>
              <a:rPr lang="en-US" altLang="zh-C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Cuju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a prototype to modern football, acknowledging its historical contributions to the </a:t>
            </a:r>
            <a:r>
              <a:rPr lang="en-US" altLang="zh-C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sport. </a:t>
            </a:r>
            <a:endParaRPr lang="en-US" altLang="zh-CN" sz="2800" dirty="0" err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 err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recognition helped raise awareness about </a:t>
            </a:r>
            <a:r>
              <a:rPr lang="en-US" altLang="zh-C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Cuju’s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legacy and its influence on modern football.</a:t>
            </a:r>
            <a:endParaRPr lang="en-US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图片 3" descr="FIFA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4480" y="1331595"/>
            <a:ext cx="6031230" cy="457771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13665" y="134620"/>
            <a:ext cx="10515600" cy="1325563"/>
          </a:xfrm>
        </p:spPr>
        <p:txBody>
          <a:bodyPr/>
          <a:p>
            <a:r>
              <a:rPr lang="en-US" altLang="zh-CN" b="1">
                <a:latin typeface="Times New Roman" panose="02020603050405020304" pitchFamily="18" charset="0"/>
                <a:cs typeface="Times New Roman" panose="02020603050405020304" pitchFamily="18" charset="0"/>
              </a:rPr>
              <a:t>Chinese Cuju’s culture shines in Qatar</a:t>
            </a:r>
            <a:endParaRPr lang="en-US" altLang="zh-CN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96850" y="1353820"/>
            <a:ext cx="4191000" cy="315214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endParaRPr lang="en-US" altLang="zh-CN" sz="2800">
              <a:ln w="15875"/>
              <a:solidFill>
                <a:schemeClr val="bg2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图片 7" descr="足球交流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1460500"/>
            <a:ext cx="7079615" cy="4149090"/>
          </a:xfrm>
          <a:prstGeom prst="rect">
            <a:avLst/>
          </a:prstGeom>
        </p:spPr>
      </p:pic>
      <p:sp>
        <p:nvSpPr>
          <p:cNvPr id="9" name="文本框 8"/>
          <p:cNvSpPr txBox="1"/>
          <p:nvPr/>
        </p:nvSpPr>
        <p:spPr>
          <a:xfrm>
            <a:off x="7176770" y="1771015"/>
            <a:ext cx="4893945" cy="39693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latin typeface="Times New Roman" panose="02020603050405020304" pitchFamily="18" charset="0"/>
                <a:cs typeface="Times New Roman" panose="02020603050405020304" pitchFamily="18" charset="0"/>
              </a:rPr>
              <a:t>A friendly soccer match between Chinese and Qatari youths was held.</a:t>
            </a:r>
            <a:endParaRPr lang="en-US" altLang="zh-CN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>
                <a:latin typeface="Times New Roman" panose="02020603050405020304" pitchFamily="18" charset="0"/>
                <a:cs typeface="Times New Roman" panose="02020603050405020304" pitchFamily="18" charset="0"/>
              </a:rPr>
              <a:t>The event is part of a series of international exchange promotion activities, dubbed Cultural Journey to the Origin of Football.</a:t>
            </a:r>
            <a:endParaRPr lang="zh-CN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55600" y="299085"/>
            <a:ext cx="3228975" cy="1325880"/>
          </a:xfrm>
        </p:spPr>
        <p:txBody>
          <a:bodyPr/>
          <a:p>
            <a:r>
              <a:rPr lang="en-US" altLang="zh-CN" b="1"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endParaRPr lang="en-US" altLang="zh-CN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372745" y="1584325"/>
            <a:ext cx="8493760" cy="39693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457200" indent="-457200" fontAlgn="auto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800">
                <a:latin typeface="Times New Roman" panose="02020603050405020304" pitchFamily="18" charset="0"/>
                <a:cs typeface="Times New Roman" panose="02020603050405020304" pitchFamily="18" charset="0"/>
              </a:rPr>
              <a:t>Cuju is not just an ancient sport, but a key piece of China’s cultural history that influenced the development of modern football.</a:t>
            </a:r>
            <a:endParaRPr lang="en-US" altLang="zh-CN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fontAlgn="auto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800">
                <a:latin typeface="Times New Roman" panose="02020603050405020304" pitchFamily="18" charset="0"/>
                <a:cs typeface="Times New Roman" panose="02020603050405020304" pitchFamily="18" charset="0"/>
              </a:rPr>
              <a:t>From the royal courts to the military training fields, Cuju helps shape the way we play the beautiful game today.</a:t>
            </a:r>
            <a:endParaRPr lang="zh-CN" alt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图片 3" descr="Final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768080" y="658495"/>
            <a:ext cx="3284220" cy="570611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2095</Words>
  <Application>WPS 演示</Application>
  <PresentationFormat>宽屏</PresentationFormat>
  <Paragraphs>53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8</vt:i4>
      </vt:variant>
    </vt:vector>
  </HeadingPairs>
  <TitlesOfParts>
    <vt:vector size="24" baseType="lpstr">
      <vt:lpstr>Arial</vt:lpstr>
      <vt:lpstr>宋体</vt:lpstr>
      <vt:lpstr>Wingdings</vt:lpstr>
      <vt:lpstr>Times New Roman</vt:lpstr>
      <vt:lpstr>Source Han Sans CN Bold</vt:lpstr>
      <vt:lpstr>Source Han Sans</vt:lpstr>
      <vt:lpstr>等线 Light</vt:lpstr>
      <vt:lpstr>微软雅黑</vt:lpstr>
      <vt:lpstr>Arial Unicode MS</vt:lpstr>
      <vt:lpstr>等线</vt:lpstr>
      <vt:lpstr>Calibri</vt:lpstr>
      <vt:lpstr>Wingdings</vt:lpstr>
      <vt:lpstr>MiSans Normal</vt:lpstr>
      <vt:lpstr>MiSans Heavy</vt:lpstr>
      <vt:lpstr>Office 主题​​</vt:lpstr>
      <vt:lpstr>1_Office 主题​​</vt:lpstr>
      <vt:lpstr>PowerPoint 演示文稿</vt:lpstr>
      <vt:lpstr>Introduction to Cuju </vt:lpstr>
      <vt:lpstr>Origins and Development of Cuju </vt:lpstr>
      <vt:lpstr>Rules and Gameplay of Cuju </vt:lpstr>
      <vt:lpstr>PowerPoint 演示文稿</vt:lpstr>
      <vt:lpstr>Modern Revival and Legacy of Cuju 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易红 欧阳</dc:creator>
  <cp:lastModifiedBy>Wild</cp:lastModifiedBy>
  <cp:revision>2</cp:revision>
  <dcterms:created xsi:type="dcterms:W3CDTF">2025-03-04T09:56:00Z</dcterms:created>
  <dcterms:modified xsi:type="dcterms:W3CDTF">2025-03-06T08:16:32Z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C54B1BE9A1D34B0891E2AD948A641218_12</vt:lpwstr>
  </property>
  <property fmtid="{D5CDD505-2E9C-101B-9397-08002B2CF9AE}" pid="3" name="KSOProductBuildVer">
    <vt:lpwstr>2052-12.1.0.20305</vt:lpwstr>
  </property>
</Properties>
</file>