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1" r:id="rId3"/>
  </p:sldMasterIdLst>
  <p:notesMasterIdLst>
    <p:notesMasterId r:id="rId16"/>
  </p:notesMasterIdLst>
  <p:sldIdLst>
    <p:sldId id="258" r:id="rId4"/>
    <p:sldId id="260" r:id="rId5"/>
    <p:sldId id="261" r:id="rId6"/>
    <p:sldId id="281" r:id="rId7"/>
    <p:sldId id="280" r:id="rId8"/>
    <p:sldId id="282" r:id="rId9"/>
    <p:sldId id="283" r:id="rId10"/>
    <p:sldId id="284" r:id="rId11"/>
    <p:sldId id="286" r:id="rId12"/>
    <p:sldId id="287" r:id="rId13"/>
    <p:sldId id="288" r:id="rId14"/>
    <p:sldId id="289" r:id="rId15"/>
    <p:sldId id="293" r:id="rId17"/>
    <p:sldId id="294" r:id="rId18"/>
    <p:sldId id="295" r:id="rId19"/>
    <p:sldId id="290" r:id="rId20"/>
    <p:sldId id="291" r:id="rId21"/>
    <p:sldId id="292" r:id="rId22"/>
    <p:sldId id="265" r:id="rId2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270" y="198"/>
      </p:cViewPr>
      <p:guideLst>
        <p:guide orient="horz" pos="2160"/>
        <p:guide pos="3780"/>
        <p:guide pos="68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19.xml"/><Relationship Id="rId22" Type="http://schemas.openxmlformats.org/officeDocument/2006/relationships/slide" Target="slides/slide18.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notesMaster" Target="notesMasters/notesMaster1.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稻壳儿原创设计师【幻雨工作室】_1"/>
          <p:cNvSpPr/>
          <p:nvPr userDrawn="1"/>
        </p:nvSpPr>
        <p:spPr>
          <a:xfrm>
            <a:off x="-7685" y="2643361"/>
            <a:ext cx="8980235" cy="4223057"/>
          </a:xfrm>
          <a:prstGeom prst="triangle">
            <a:avLst>
              <a:gd name="adj" fmla="val 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稻壳儿原创设计师【幻雨工作室】_2"/>
          <p:cNvSpPr/>
          <p:nvPr userDrawn="1"/>
        </p:nvSpPr>
        <p:spPr>
          <a:xfrm rot="16200000">
            <a:off x="5870033" y="528346"/>
            <a:ext cx="3515311" cy="9143996"/>
          </a:xfrm>
          <a:prstGeom prst="triangle">
            <a:avLst>
              <a:gd name="adj" fmla="val 0"/>
            </a:avLst>
          </a:prstGeom>
          <a:solidFill>
            <a:schemeClr val="accent3">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稻壳儿原创设计师【幻雨工作室】_3"/>
          <p:cNvSpPr/>
          <p:nvPr userDrawn="1"/>
        </p:nvSpPr>
        <p:spPr>
          <a:xfrm>
            <a:off x="571047" y="452542"/>
            <a:ext cx="11049907" cy="5793469"/>
          </a:xfrm>
          <a:prstGeom prst="roundRect">
            <a:avLst>
              <a:gd name="adj" fmla="val 1042"/>
            </a:avLst>
          </a:prstGeom>
          <a:solidFill>
            <a:schemeClr val="bg1"/>
          </a:solidFill>
          <a:ln>
            <a:noFill/>
          </a:ln>
          <a:effectLst>
            <a:glow rad="228600">
              <a:schemeClr val="bg1">
                <a:alpha val="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标题幻灯片">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稻壳儿原创设计师【幻雨工作室】_1"/>
          <p:cNvSpPr/>
          <p:nvPr userDrawn="1"/>
        </p:nvSpPr>
        <p:spPr>
          <a:xfrm>
            <a:off x="-7685" y="2643361"/>
            <a:ext cx="8980235" cy="4223057"/>
          </a:xfrm>
          <a:prstGeom prst="triangle">
            <a:avLst>
              <a:gd name="adj" fmla="val 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稻壳儿原创设计师【幻雨工作室】_2"/>
          <p:cNvSpPr/>
          <p:nvPr userDrawn="1"/>
        </p:nvSpPr>
        <p:spPr>
          <a:xfrm rot="16200000">
            <a:off x="5870033" y="528346"/>
            <a:ext cx="3515311" cy="9143996"/>
          </a:xfrm>
          <a:prstGeom prst="triangle">
            <a:avLst>
              <a:gd name="adj" fmla="val 0"/>
            </a:avLst>
          </a:prstGeom>
          <a:solidFill>
            <a:schemeClr val="accent3">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稻壳儿原创设计师【幻雨工作室】_3"/>
          <p:cNvSpPr/>
          <p:nvPr userDrawn="1"/>
        </p:nvSpPr>
        <p:spPr>
          <a:xfrm>
            <a:off x="243730" y="231158"/>
            <a:ext cx="11704541" cy="63956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幻灯片">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稻壳儿原创设计师【幻雨工作室】_1"/>
          <p:cNvSpPr/>
          <p:nvPr userDrawn="1"/>
        </p:nvSpPr>
        <p:spPr>
          <a:xfrm>
            <a:off x="-7685" y="2643361"/>
            <a:ext cx="8980235" cy="4223057"/>
          </a:xfrm>
          <a:prstGeom prst="triangle">
            <a:avLst>
              <a:gd name="adj" fmla="val 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稻壳儿原创设计师【幻雨工作室】_2"/>
          <p:cNvSpPr/>
          <p:nvPr userDrawn="1"/>
        </p:nvSpPr>
        <p:spPr>
          <a:xfrm rot="16200000">
            <a:off x="5870033" y="528346"/>
            <a:ext cx="3515311" cy="9143996"/>
          </a:xfrm>
          <a:prstGeom prst="triangle">
            <a:avLst>
              <a:gd name="adj" fmla="val 0"/>
            </a:avLst>
          </a:prstGeom>
          <a:solidFill>
            <a:schemeClr val="accent3">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稻壳儿原创设计师【幻雨工作室】_3"/>
          <p:cNvSpPr/>
          <p:nvPr userDrawn="1"/>
        </p:nvSpPr>
        <p:spPr>
          <a:xfrm>
            <a:off x="571047" y="452542"/>
            <a:ext cx="11049907" cy="5793469"/>
          </a:xfrm>
          <a:prstGeom prst="roundRect">
            <a:avLst>
              <a:gd name="adj" fmla="val 1042"/>
            </a:avLst>
          </a:prstGeom>
          <a:solidFill>
            <a:schemeClr val="bg1"/>
          </a:solidFill>
          <a:ln>
            <a:noFill/>
          </a:ln>
          <a:effectLst>
            <a:glow rad="228600">
              <a:schemeClr val="bg1">
                <a:alpha val="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标题幻灯片">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稻壳儿原创设计师【幻雨工作室】_1"/>
          <p:cNvSpPr/>
          <p:nvPr userDrawn="1"/>
        </p:nvSpPr>
        <p:spPr>
          <a:xfrm>
            <a:off x="-7685" y="2643361"/>
            <a:ext cx="8980235" cy="4223057"/>
          </a:xfrm>
          <a:prstGeom prst="triangle">
            <a:avLst>
              <a:gd name="adj" fmla="val 0"/>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稻壳儿原创设计师【幻雨工作室】_2"/>
          <p:cNvSpPr/>
          <p:nvPr userDrawn="1"/>
        </p:nvSpPr>
        <p:spPr>
          <a:xfrm rot="16200000">
            <a:off x="5870033" y="528346"/>
            <a:ext cx="3515311" cy="9143996"/>
          </a:xfrm>
          <a:prstGeom prst="triangle">
            <a:avLst>
              <a:gd name="adj" fmla="val 0"/>
            </a:avLst>
          </a:prstGeom>
          <a:solidFill>
            <a:schemeClr val="accent3">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稻壳儿原创设计师【幻雨工作室】_3"/>
          <p:cNvSpPr/>
          <p:nvPr userDrawn="1"/>
        </p:nvSpPr>
        <p:spPr>
          <a:xfrm>
            <a:off x="243730" y="231158"/>
            <a:ext cx="11704541" cy="63956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43C3B3-0A11-4369-9A0C-64D95D3C1F3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77451C-4E6D-4F1B-9FF2-A014A181AF8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mc:AlternateContent xmlns:mc="http://schemas.openxmlformats.org/markup-compatibility/2006">
    <mc:Choice xmlns:p14="http://schemas.microsoft.com/office/powerpoint/2010/main" Requires="p14">
      <p:transition p14:dur="100">
        <p:cut/>
      </p:transition>
    </mc:Choice>
    <mc:Fallback>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43C3B3-0A11-4369-9A0C-64D95D3C1F3C}"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77451C-4E6D-4F1B-9FF2-A014A181AF8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Lst>
  <mc:AlternateContent xmlns:mc="http://schemas.openxmlformats.org/markup-compatibility/2006">
    <mc:Choice xmlns:p14="http://schemas.microsoft.com/office/powerpoint/2010/main" Requires="p14">
      <p:transition p14:dur="100">
        <p:cut/>
      </p:transition>
    </mc:Choice>
    <mc:Fallback>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7" name="稻壳儿原创设计师【幻雨工作室】_1"/>
          <p:cNvSpPr txBox="1"/>
          <p:nvPr/>
        </p:nvSpPr>
        <p:spPr>
          <a:xfrm>
            <a:off x="1337310" y="2576830"/>
            <a:ext cx="10135870" cy="2306955"/>
          </a:xfrm>
          <a:prstGeom prst="rect">
            <a:avLst/>
          </a:prstGeom>
          <a:noFill/>
        </p:spPr>
        <p:txBody>
          <a:bodyPr wrap="square" rtlCol="0">
            <a:spAutoFit/>
          </a:bodyPr>
          <a:lstStyle>
            <a:defPPr>
              <a:defRPr lang="zh-CN"/>
            </a:defPPr>
            <a:lvl1pPr algn="ctr">
              <a:defRPr sz="6600">
                <a:solidFill>
                  <a:schemeClr val="accent1"/>
                </a:solidFill>
                <a:latin typeface="微软雅黑" panose="020B0503020204020204" pitchFamily="34" charset="-122"/>
                <a:ea typeface="微软雅黑" panose="020B0503020204020204" pitchFamily="34" charset="-122"/>
              </a:defRPr>
            </a:lvl1pPr>
          </a:lstStyle>
          <a:p>
            <a:pPr algn="l"/>
            <a:r>
              <a:rPr lang="en-US" altLang="zh-CN" sz="4800" b="1" dirty="0">
                <a:latin typeface="Times New Roman" panose="02020603050405020304" charset="0"/>
                <a:cs typeface="Times New Roman" panose="02020603050405020304" charset="0"/>
              </a:rPr>
              <a:t>A Brief Introduction to the Two Translation Strategies: Domestication and Foreignization</a:t>
            </a:r>
            <a:endParaRPr lang="en-US" altLang="zh-CN" sz="4800" b="1" dirty="0">
              <a:latin typeface="Times New Roman" panose="02020603050405020304" charset="0"/>
              <a:cs typeface="Times New Roman" panose="02020603050405020304" charset="0"/>
            </a:endParaRPr>
          </a:p>
        </p:txBody>
      </p:sp>
      <p:sp>
        <p:nvSpPr>
          <p:cNvPr id="19" name="稻壳儿原创设计师【幻雨工作室】_3"/>
          <p:cNvSpPr txBox="1"/>
          <p:nvPr/>
        </p:nvSpPr>
        <p:spPr>
          <a:xfrm>
            <a:off x="1418743" y="4935062"/>
            <a:ext cx="4303395" cy="521970"/>
          </a:xfrm>
          <a:prstGeom prst="rect">
            <a:avLst/>
          </a:prstGeom>
          <a:noFill/>
        </p:spPr>
        <p:txBody>
          <a:bodyPr wrap="none" rtlCol="0">
            <a:spAutoFit/>
          </a:bodyPr>
          <a:lstStyle/>
          <a:p>
            <a:pPr algn="ctr"/>
            <a:r>
              <a:rPr lang="en-US" altLang="zh-CN" sz="2800" dirty="0">
                <a:solidFill>
                  <a:schemeClr val="accent1"/>
                </a:solidFill>
                <a:latin typeface="Times New Roman" panose="02020603050405020304" charset="0"/>
                <a:ea typeface="微软雅黑" panose="020B0503020204020204" pitchFamily="34" charset="-122"/>
                <a:cs typeface="Times New Roman" panose="02020603050405020304" charset="0"/>
                <a:sym typeface="+mn-lt"/>
              </a:rPr>
              <a:t>@</a:t>
            </a:r>
            <a:r>
              <a:rPr lang="en-US" altLang="zh-CN" sz="2800" dirty="0">
                <a:solidFill>
                  <a:schemeClr val="accent1"/>
                </a:solidFill>
                <a:latin typeface="Times New Roman" panose="02020603050405020304" charset="0"/>
                <a:cs typeface="Times New Roman" panose="02020603050405020304" charset="0"/>
                <a:sym typeface="+mn-lt"/>
              </a:rPr>
              <a:t>Chen Jing &amp; Chen Xinyi</a:t>
            </a:r>
            <a:endParaRPr lang="zh-CN" altLang="en-US" sz="2800" dirty="0">
              <a:solidFill>
                <a:schemeClr val="accent1"/>
              </a:solidFill>
              <a:latin typeface="Times New Roman" panose="02020603050405020304" charset="0"/>
              <a:cs typeface="Times New Roman" panose="02020603050405020304" charset="0"/>
              <a:sym typeface="+mn-lt"/>
            </a:endParaRPr>
          </a:p>
        </p:txBody>
      </p:sp>
      <p:cxnSp>
        <p:nvCxnSpPr>
          <p:cNvPr id="20" name="稻壳儿原创设计师【幻雨工作室】_4"/>
          <p:cNvCxnSpPr/>
          <p:nvPr/>
        </p:nvCxnSpPr>
        <p:spPr>
          <a:xfrm>
            <a:off x="1367662" y="196743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21" name="稻壳儿原创设计师【幻雨工作室】_5"/>
          <p:cNvCxnSpPr/>
          <p:nvPr/>
        </p:nvCxnSpPr>
        <p:spPr>
          <a:xfrm>
            <a:off x="1367662" y="2352735"/>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9084733" y="1201463"/>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9084733" y="92508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529590" y="762635"/>
            <a:ext cx="8812530"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Differences of the Translation Strategies</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756920" y="1576070"/>
            <a:ext cx="10372725" cy="319214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Literal translating method or free translating method </a:t>
            </a:r>
            <a:r>
              <a:rPr lang="en-US" altLang="en-US" sz="2800" b="0" kern="0">
                <a:uFillTx/>
                <a:latin typeface="Times New Roman" panose="02020603050405020304" charset="0"/>
                <a:ea typeface="宋体" panose="02010600030101010101" pitchFamily="2" charset="-122"/>
              </a:rPr>
              <a:t>focus more on </a:t>
            </a:r>
            <a:r>
              <a:rPr lang="en-US" altLang="en-US" sz="2800" b="0" kern="0">
                <a:solidFill>
                  <a:srgbClr val="C00000"/>
                </a:solidFill>
                <a:uFillTx/>
                <a:latin typeface="Times New Roman" panose="02020603050405020304" charset="0"/>
                <a:ea typeface="宋体" panose="02010600030101010101" pitchFamily="2" charset="-122"/>
              </a:rPr>
              <a:t>the linguistic factors of the source text</a:t>
            </a:r>
            <a:r>
              <a:rPr lang="en-US" altLang="en-US" sz="2800" b="0" kern="0">
                <a:uFillTx/>
                <a:latin typeface="Times New Roman" panose="02020603050405020304" charset="0"/>
                <a:ea typeface="宋体" panose="02010600030101010101" pitchFamily="2" charset="-122"/>
              </a:rPr>
              <a:t> and tries his utmost to keep </a:t>
            </a:r>
            <a:r>
              <a:rPr lang="en-US" altLang="en-US" sz="2800" b="0" kern="0">
                <a:solidFill>
                  <a:srgbClr val="C00000"/>
                </a:solidFill>
                <a:uFillTx/>
                <a:latin typeface="Times New Roman" panose="02020603050405020304" charset="0"/>
                <a:ea typeface="宋体" panose="02010600030101010101" pitchFamily="2" charset="-122"/>
              </a:rPr>
              <a:t>the original meaning in the target text</a:t>
            </a:r>
            <a:r>
              <a:rPr lang="en-US" altLang="en-US" sz="2800" b="0" kern="0">
                <a:uFillTx/>
                <a:latin typeface="Times New Roman" panose="02020603050405020304" charset="0"/>
                <a:ea typeface="宋体" panose="02010600030101010101" pitchFamily="2" charset="-122"/>
              </a:rPr>
              <a:t>.</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Foreignization and domestication </a:t>
            </a:r>
            <a:r>
              <a:rPr lang="en-US" altLang="en-US" sz="2800" b="0" kern="0">
                <a:uFillTx/>
                <a:latin typeface="Times New Roman" panose="02020603050405020304" charset="0"/>
                <a:ea typeface="宋体" panose="02010600030101010101" pitchFamily="2" charset="-122"/>
              </a:rPr>
              <a:t>pay more attention to various </a:t>
            </a:r>
            <a:r>
              <a:rPr lang="en-US" altLang="en-US" sz="2800" b="0" kern="0">
                <a:solidFill>
                  <a:srgbClr val="C00000"/>
                </a:solidFill>
                <a:uFillTx/>
                <a:latin typeface="Times New Roman" panose="02020603050405020304" charset="0"/>
                <a:ea typeface="宋体" panose="02010600030101010101" pitchFamily="2" charset="-122"/>
              </a:rPr>
              <a:t>cultural, poetic, political as well as economic factors</a:t>
            </a:r>
            <a:r>
              <a:rPr lang="en-US" altLang="en-US" sz="2800" b="0" kern="0">
                <a:uFillTx/>
                <a:latin typeface="Times New Roman" panose="02020603050405020304" charset="0"/>
                <a:ea typeface="宋体" panose="02010600030101010101" pitchFamily="2" charset="-122"/>
              </a:rPr>
              <a:t> in the process of translation.</a:t>
            </a:r>
            <a:endParaRPr lang="en-US" altLang="en-US" sz="2800" b="0" kern="0">
              <a:uFillTx/>
              <a:latin typeface="Times New Roman" panose="02020603050405020304" charset="0"/>
              <a:ea typeface="宋体" panose="02010600030101010101" pitchFamily="2" charset="-122"/>
            </a:endParaRPr>
          </a:p>
        </p:txBody>
      </p:sp>
      <p:sp>
        <p:nvSpPr>
          <p:cNvPr id="2" name="圆角矩形 1"/>
          <p:cNvSpPr/>
          <p:nvPr/>
        </p:nvSpPr>
        <p:spPr>
          <a:xfrm>
            <a:off x="647700" y="4489450"/>
            <a:ext cx="11106150" cy="2057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a:latin typeface="Times New Roman" panose="02020603050405020304" charset="0"/>
                <a:cs typeface="Times New Roman" panose="02020603050405020304" charset="0"/>
              </a:rPr>
              <a:t>F</a:t>
            </a:r>
            <a:r>
              <a:rPr lang="zh-CN" altLang="en-US" sz="3600">
                <a:latin typeface="Times New Roman" panose="02020603050405020304" charset="0"/>
                <a:cs typeface="Times New Roman" panose="02020603050405020304" charset="0"/>
              </a:rPr>
              <a:t>oreignization and domestication are a pair of new translation strategies which are more complex and extensive than literal translation and free translation.</a:t>
            </a:r>
            <a:endParaRPr lang="zh-CN" altLang="en-US" sz="36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5" name="稻壳儿原创设计师【幻雨工作室】_1"/>
          <p:cNvSpPr txBox="1"/>
          <p:nvPr/>
        </p:nvSpPr>
        <p:spPr>
          <a:xfrm flipH="1">
            <a:off x="1073785" y="3582035"/>
            <a:ext cx="9571990" cy="1753235"/>
          </a:xfrm>
          <a:prstGeom prst="rect">
            <a:avLst/>
          </a:prstGeom>
          <a:noFill/>
        </p:spPr>
        <p:txBody>
          <a:bodyPr wrap="square" rtlCol="0">
            <a:spAutoFit/>
          </a:bodyPr>
          <a:lstStyle>
            <a:defPPr>
              <a:defRPr lang="zh-CN"/>
            </a:defPPr>
            <a:lvl1pPr algn="ctr" defTabSz="685800">
              <a:defRPr sz="4400">
                <a:solidFill>
                  <a:schemeClr val="accent1"/>
                </a:solidFill>
                <a:latin typeface="微软雅黑" panose="020B0503020204020204" pitchFamily="34" charset="-122"/>
                <a:ea typeface="微软雅黑" panose="020B0503020204020204" pitchFamily="34" charset="-122"/>
              </a:defRPr>
            </a:lvl1pPr>
          </a:lstStyle>
          <a:p>
            <a:pPr algn="l" defTabSz="685800">
              <a:defRPr/>
            </a:pPr>
            <a:r>
              <a:rPr lang="en-US" altLang="zh-CN" sz="5400" dirty="0">
                <a:latin typeface="Times New Roman" panose="02020603050405020304" charset="0"/>
                <a:ea typeface="+mn-ea"/>
                <a:cs typeface="Times New Roman" panose="02020603050405020304" charset="0"/>
                <a:sym typeface="+mn-ea"/>
              </a:rPr>
              <a:t>The Adoption of Translation Strategy</a:t>
            </a:r>
            <a:endParaRPr lang="zh-CN" altLang="en-US" sz="5400" dirty="0"/>
          </a:p>
        </p:txBody>
      </p:sp>
      <p:cxnSp>
        <p:nvCxnSpPr>
          <p:cNvPr id="37" name="稻壳儿原创设计师【幻雨工作室】_3"/>
          <p:cNvCxnSpPr/>
          <p:nvPr/>
        </p:nvCxnSpPr>
        <p:spPr>
          <a:xfrm flipH="1">
            <a:off x="1241661" y="2858277"/>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38" name="稻壳儿原创设计师【幻雨工作室】_4"/>
          <p:cNvCxnSpPr/>
          <p:nvPr/>
        </p:nvCxnSpPr>
        <p:spPr>
          <a:xfrm flipH="1">
            <a:off x="1241661" y="322007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39" name="稻壳儿原创设计师【幻雨工作室】_5"/>
          <p:cNvSpPr txBox="1"/>
          <p:nvPr/>
        </p:nvSpPr>
        <p:spPr>
          <a:xfrm>
            <a:off x="8281771" y="1045663"/>
            <a:ext cx="2645680" cy="1198880"/>
          </a:xfrm>
          <a:prstGeom prst="rect">
            <a:avLst/>
          </a:prstGeom>
          <a:noFill/>
        </p:spPr>
        <p:txBody>
          <a:bodyPr wrap="square" rtlCol="0">
            <a:spAutoFit/>
          </a:bodyPr>
          <a:lstStyle/>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PART</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THREE</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1" name="文本框 100"/>
          <p:cNvSpPr txBox="1"/>
          <p:nvPr/>
        </p:nvSpPr>
        <p:spPr>
          <a:xfrm>
            <a:off x="741680" y="890270"/>
            <a:ext cx="10708640" cy="5077460"/>
          </a:xfrm>
          <a:prstGeom prst="rect">
            <a:avLst/>
          </a:prstGeom>
          <a:noFill/>
          <a:ln w="9525">
            <a:noFill/>
          </a:ln>
        </p:spPr>
        <p:txBody>
          <a:bodyPr wrap="square">
            <a:spAutoFit/>
          </a:bodyPr>
          <a:p>
            <a:pPr indent="0" fontAlgn="auto">
              <a:lnSpc>
                <a:spcPct val="150000"/>
              </a:lnSpc>
              <a:buFont typeface="Wingdings" panose="05000000000000000000" charset="0"/>
              <a:buNone/>
            </a:pPr>
            <a:r>
              <a:rPr lang="en-US" sz="3600" b="0">
                <a:latin typeface="Times New Roman" panose="02020603050405020304" charset="0"/>
                <a:ea typeface="宋体" panose="02010600030101010101" pitchFamily="2" charset="-122"/>
              </a:rPr>
              <a:t>Questions:</a:t>
            </a:r>
            <a:endParaRPr lang="en-US" sz="3600" b="0">
              <a:latin typeface="Times New Roman" panose="02020603050405020304" charset="0"/>
              <a:ea typeface="宋体" panose="02010600030101010101" pitchFamily="2" charset="-122"/>
            </a:endParaRPr>
          </a:p>
          <a:p>
            <a:pPr marL="571500" indent="0" fontAlgn="auto">
              <a:lnSpc>
                <a:spcPct val="150000"/>
              </a:lnSpc>
              <a:buFont typeface="Wingdings" panose="05000000000000000000" charset="0"/>
              <a:buChar char="Ø"/>
            </a:pPr>
            <a:r>
              <a:rPr lang="en-US" sz="3600" b="0">
                <a:latin typeface="Times New Roman" panose="02020603050405020304" charset="0"/>
                <a:ea typeface="宋体" panose="02010600030101010101" pitchFamily="2" charset="-122"/>
              </a:rPr>
              <a:t>Which strategy is more appropriate as far as specific literary work is concerned? </a:t>
            </a:r>
            <a:endParaRPr lang="en-US" sz="3600" b="0">
              <a:latin typeface="Times New Roman" panose="02020603050405020304" charset="0"/>
              <a:ea typeface="宋体" panose="02010600030101010101" pitchFamily="2" charset="-122"/>
            </a:endParaRPr>
          </a:p>
          <a:p>
            <a:pPr marL="571500" indent="0" fontAlgn="auto">
              <a:lnSpc>
                <a:spcPct val="150000"/>
              </a:lnSpc>
              <a:buFont typeface="Wingdings" panose="05000000000000000000" charset="0"/>
              <a:buChar char="Ø"/>
            </a:pPr>
            <a:r>
              <a:rPr lang="en-US" sz="3600" b="0">
                <a:latin typeface="Times New Roman" panose="02020603050405020304" charset="0"/>
                <a:ea typeface="宋体" panose="02010600030101010101" pitchFamily="2" charset="-122"/>
              </a:rPr>
              <a:t>Which strategy can make the translated text have a better effect among its target audience, foreignization or domestication?</a:t>
            </a:r>
            <a:endParaRPr lang="en-US" altLang="en-US" sz="3600" b="0">
              <a:latin typeface="Times New Roman" panose="02020603050405020304" charset="0"/>
              <a:ea typeface="宋体" panose="02010600030101010101" pitchFamily="2" charset="-122"/>
            </a:endParaRPr>
          </a:p>
        </p:txBody>
      </p:sp>
      <p:sp>
        <p:nvSpPr>
          <p:cNvPr id="3" name="圆角矩形 2"/>
          <p:cNvSpPr/>
          <p:nvPr/>
        </p:nvSpPr>
        <p:spPr>
          <a:xfrm>
            <a:off x="1666875" y="2574925"/>
            <a:ext cx="9012555" cy="2057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sz="3600">
                <a:latin typeface="Times New Roman" panose="02020603050405020304" charset="0"/>
                <a:cs typeface="Times New Roman" panose="02020603050405020304" charset="0"/>
              </a:rPr>
              <a:t> Both strategies are justified if used in suitable situations from the perspective of the functionalist theory.</a:t>
            </a:r>
            <a:endParaRPr sz="36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3826933" y="117288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3826933" y="92508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756920" y="676910"/>
            <a:ext cx="8812530"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The Reason</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823595" y="1699895"/>
            <a:ext cx="10658475" cy="4225290"/>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altLang="en-US" sz="3200" b="0" kern="0">
                <a:uFillTx/>
                <a:latin typeface="Times New Roman" panose="02020603050405020304" charset="0"/>
                <a:ea typeface="宋体" panose="02010600030101010101" pitchFamily="2" charset="-122"/>
              </a:rPr>
              <a:t>Since a translation, generally </a:t>
            </a:r>
            <a:r>
              <a:rPr lang="en-US" altLang="en-US" sz="3200" b="0" kern="0">
                <a:solidFill>
                  <a:srgbClr val="C00000"/>
                </a:solidFill>
                <a:uFillTx/>
                <a:latin typeface="Times New Roman" panose="02020603050405020304" charset="0"/>
                <a:ea typeface="宋体" panose="02010600030101010101" pitchFamily="2" charset="-122"/>
              </a:rPr>
              <a:t>involves various purposes</a:t>
            </a:r>
            <a:r>
              <a:rPr lang="en-US" altLang="en-US" sz="3200" b="0" kern="0">
                <a:uFillTx/>
                <a:latin typeface="Times New Roman" panose="02020603050405020304" charset="0"/>
                <a:ea typeface="宋体" panose="02010600030101010101" pitchFamily="2" charset="-122"/>
              </a:rPr>
              <a:t>, </a:t>
            </a:r>
            <a:r>
              <a:rPr lang="en-US" altLang="en-US" sz="3200" b="0" kern="0">
                <a:solidFill>
                  <a:srgbClr val="C00000"/>
                </a:solidFill>
                <a:uFillTx/>
                <a:latin typeface="Times New Roman" panose="02020603050405020304" charset="0"/>
                <a:ea typeface="宋体" panose="02010600030101010101" pitchFamily="2" charset="-122"/>
              </a:rPr>
              <a:t>different strategies have to be taken in order to achieve each of them. </a:t>
            </a:r>
            <a:r>
              <a:rPr lang="en-US" altLang="en-US" sz="3200" b="0" kern="0">
                <a:uFillTx/>
                <a:latin typeface="Times New Roman" panose="02020603050405020304" charset="0"/>
                <a:ea typeface="宋体" panose="02010600030101010101" pitchFamily="2" charset="-122"/>
              </a:rPr>
              <a:t>The functionalist theory can provide guidance for him to decide which strategy is more suitable to employ in a specific translation action.</a:t>
            </a:r>
            <a:endParaRPr lang="en-US" altLang="en-US" sz="32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3200" b="0" kern="0">
                <a:uFillTx/>
                <a:latin typeface="Times New Roman" panose="02020603050405020304" charset="0"/>
                <a:ea typeface="宋体" panose="02010600030101010101" pitchFamily="2" charset="-122"/>
              </a:rPr>
              <a:t>E.g. widening the target readers’ visions V.S. smoother translation for common readers</a:t>
            </a:r>
            <a:endParaRPr lang="en-US" altLang="en-US" sz="3200" b="0" kern="0">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8370570" y="944245"/>
            <a:ext cx="1473200" cy="266700"/>
            <a:chOff x="12582" y="1487"/>
            <a:chExt cx="2320" cy="420"/>
          </a:xfrm>
        </p:grpSpPr>
        <p:cxnSp>
          <p:nvCxnSpPr>
            <p:cNvPr id="7" name="稻壳儿原创设计师【幻雨工作室】_1"/>
            <p:cNvCxnSpPr/>
            <p:nvPr/>
          </p:nvCxnSpPr>
          <p:spPr>
            <a:xfrm flipH="1">
              <a:off x="12582" y="1907"/>
              <a:ext cx="2321"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12582" y="1487"/>
              <a:ext cx="2321"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grpSp>
      <p:sp>
        <p:nvSpPr>
          <p:cNvPr id="9" name="稻壳儿原创设计师【幻雨工作室】_3"/>
          <p:cNvSpPr txBox="1"/>
          <p:nvPr/>
        </p:nvSpPr>
        <p:spPr>
          <a:xfrm flipH="1">
            <a:off x="624840" y="715010"/>
            <a:ext cx="7669530"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en-US" sz="4000" kern="0">
                <a:uFillTx/>
                <a:latin typeface="Times New Roman" panose="02020603050405020304" charset="0"/>
                <a:ea typeface="宋体" panose="02010600030101010101" pitchFamily="2" charset="-122"/>
                <a:sym typeface="+mn-ea"/>
              </a:rPr>
              <a:t>Widening the target readers’ visions</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547370" y="1591945"/>
            <a:ext cx="10658475" cy="422592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Method:</a:t>
            </a:r>
            <a:r>
              <a:rPr lang="en-US" altLang="en-US" sz="2800" b="0" kern="0">
                <a:uFillTx/>
                <a:latin typeface="Times New Roman" panose="02020603050405020304" charset="0"/>
                <a:ea typeface="宋体" panose="02010600030101010101" pitchFamily="2" charset="-122"/>
              </a:rPr>
              <a:t> Foreignization. </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R</a:t>
            </a:r>
            <a:r>
              <a:rPr lang="en-US" altLang="en-US" sz="2800" b="0" kern="0">
                <a:solidFill>
                  <a:srgbClr val="C00000"/>
                </a:solidFill>
                <a:uFillTx/>
                <a:latin typeface="Times New Roman" panose="02020603050405020304" charset="0"/>
                <a:ea typeface="宋体" panose="02010600030101010101" pitchFamily="2" charset="-122"/>
              </a:rPr>
              <a:t>eason:</a:t>
            </a:r>
            <a:r>
              <a:rPr lang="en-US" altLang="en-US" sz="2800" b="0" kern="0">
                <a:uFillTx/>
                <a:latin typeface="Times New Roman" panose="02020603050405020304" charset="0"/>
                <a:ea typeface="宋体" panose="02010600030101010101" pitchFamily="2" charset="-122"/>
              </a:rPr>
              <a:t> The source culture can be transferred into the target culture and further enrich the target culture as well as language.</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Limitation:</a:t>
            </a:r>
            <a:r>
              <a:rPr lang="en-US" altLang="en-US" sz="2800" b="0" kern="0">
                <a:uFillTx/>
                <a:latin typeface="Times New Roman" panose="02020603050405020304" charset="0"/>
                <a:ea typeface="宋体" panose="02010600030101010101" pitchFamily="2" charset="-122"/>
              </a:rPr>
              <a:t> Cultural faithfulness should not be acquired at the expense of a vague broken language, resulting in miscomprehension or making little readability of the target text into sense.</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Final Consequence: </a:t>
            </a:r>
            <a:r>
              <a:rPr lang="en-US" altLang="en-US" sz="2800" b="0" kern="0">
                <a:uFillTx/>
                <a:latin typeface="Times New Roman" panose="02020603050405020304" charset="0"/>
                <a:ea typeface="宋体" panose="02010600030101010101" pitchFamily="2" charset="-122"/>
              </a:rPr>
              <a:t>Translator should also take domestication into consideration when employing the foreignizing strategy.</a:t>
            </a:r>
            <a:endParaRPr lang="en-US" altLang="en-US" sz="2800" b="0" kern="0">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9656445" y="906145"/>
            <a:ext cx="1473200" cy="266700"/>
            <a:chOff x="12582" y="1487"/>
            <a:chExt cx="2320" cy="420"/>
          </a:xfrm>
        </p:grpSpPr>
        <p:cxnSp>
          <p:nvCxnSpPr>
            <p:cNvPr id="7" name="稻壳儿原创设计师【幻雨工作室】_1"/>
            <p:cNvCxnSpPr/>
            <p:nvPr/>
          </p:nvCxnSpPr>
          <p:spPr>
            <a:xfrm flipH="1">
              <a:off x="12582" y="1907"/>
              <a:ext cx="2321"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12582" y="1487"/>
              <a:ext cx="2321"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grpSp>
      <p:sp>
        <p:nvSpPr>
          <p:cNvPr id="9" name="稻壳儿原创设计师【幻雨工作室】_3"/>
          <p:cNvSpPr txBox="1"/>
          <p:nvPr/>
        </p:nvSpPr>
        <p:spPr>
          <a:xfrm flipH="1">
            <a:off x="624840" y="600710"/>
            <a:ext cx="8945880" cy="82994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pPr indent="0" algn="just" fontAlgn="auto">
              <a:lnSpc>
                <a:spcPct val="120000"/>
              </a:lnSpc>
              <a:buNone/>
            </a:pPr>
            <a:r>
              <a:rPr lang="en-US" altLang="en-US" sz="4000" kern="0">
                <a:uFillTx/>
                <a:latin typeface="Times New Roman" panose="02020603050405020304" charset="0"/>
                <a:ea typeface="宋体" panose="02010600030101010101" pitchFamily="2" charset="-122"/>
                <a:sym typeface="+mn-ea"/>
              </a:rPr>
              <a:t> Smoother translation for common readers</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547370" y="1591945"/>
            <a:ext cx="10658475" cy="474281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Method:</a:t>
            </a:r>
            <a:r>
              <a:rPr lang="en-US" altLang="en-US" sz="2800" b="0" kern="0">
                <a:uFillTx/>
                <a:latin typeface="Times New Roman" panose="02020603050405020304" charset="0"/>
                <a:ea typeface="宋体" panose="02010600030101010101" pitchFamily="2" charset="-122"/>
              </a:rPr>
              <a:t> Dometication. </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Reason:</a:t>
            </a:r>
            <a:r>
              <a:rPr lang="en-US" altLang="en-US" sz="2800" b="0" kern="0">
                <a:uFillTx/>
                <a:latin typeface="Times New Roman" panose="02020603050405020304" charset="0"/>
                <a:ea typeface="宋体" panose="02010600030101010101" pitchFamily="2" charset="-122"/>
              </a:rPr>
              <a:t> It will overcome the culture barriers as well as the language ones for providing an easy reading. A successful communication between difference culture can be achieved. </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Limitation:</a:t>
            </a:r>
            <a:r>
              <a:rPr lang="en-US" altLang="en-US" sz="2800" b="0" kern="0">
                <a:uFillTx/>
                <a:latin typeface="Times New Roman" panose="02020603050405020304" charset="0"/>
                <a:ea typeface="宋体" panose="02010600030101010101" pitchFamily="2" charset="-122"/>
              </a:rPr>
              <a:t> It may not be suitable since a translation should read like a translation, remaining something foreign and exotic. If it loses all the characteristics of a translation, it may also lose its attraction. </a:t>
            </a:r>
            <a:endParaRPr lang="en-US" altLang="en-US" sz="2800" b="0" kern="0">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Final Consequence: </a:t>
            </a:r>
            <a:r>
              <a:rPr lang="en-US" altLang="en-US" sz="2800" b="0" kern="0">
                <a:uFillTx/>
                <a:latin typeface="Times New Roman" panose="02020603050405020304" charset="0"/>
                <a:ea typeface="宋体" panose="02010600030101010101" pitchFamily="2" charset="-122"/>
              </a:rPr>
              <a:t>Translator should also take </a:t>
            </a:r>
            <a:r>
              <a:rPr lang="en-US" altLang="en-US" sz="2800" b="0" kern="0">
                <a:uFillTx/>
                <a:latin typeface="Times New Roman" panose="02020603050405020304" charset="0"/>
                <a:ea typeface="宋体" panose="02010600030101010101" pitchFamily="2" charset="-122"/>
              </a:rPr>
              <a:t>foreinization into consideration when employing the domesticating strategy.</a:t>
            </a:r>
            <a:endParaRPr lang="en-US" altLang="en-US" sz="2800" b="0" kern="0">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5" name="稻壳儿原创设计师【幻雨工作室】_1"/>
          <p:cNvSpPr txBox="1"/>
          <p:nvPr/>
        </p:nvSpPr>
        <p:spPr>
          <a:xfrm flipH="1">
            <a:off x="1159510" y="4029710"/>
            <a:ext cx="9571990" cy="922020"/>
          </a:xfrm>
          <a:prstGeom prst="rect">
            <a:avLst/>
          </a:prstGeom>
          <a:noFill/>
        </p:spPr>
        <p:txBody>
          <a:bodyPr wrap="square" rtlCol="0">
            <a:spAutoFit/>
          </a:bodyPr>
          <a:lstStyle>
            <a:defPPr>
              <a:defRPr lang="zh-CN"/>
            </a:defPPr>
            <a:lvl1pPr algn="ctr" defTabSz="685800">
              <a:defRPr sz="4400">
                <a:solidFill>
                  <a:schemeClr val="accent1"/>
                </a:solidFill>
                <a:latin typeface="微软雅黑" panose="020B0503020204020204" pitchFamily="34" charset="-122"/>
                <a:ea typeface="微软雅黑" panose="020B0503020204020204" pitchFamily="34" charset="-122"/>
              </a:defRPr>
            </a:lvl1pPr>
          </a:lstStyle>
          <a:p>
            <a:pPr algn="l" defTabSz="685800">
              <a:defRPr/>
            </a:pPr>
            <a:r>
              <a:rPr lang="en-US" altLang="zh-CN" sz="5400" dirty="0">
                <a:latin typeface="Times New Roman" panose="02020603050405020304" charset="0"/>
                <a:ea typeface="+mn-ea"/>
                <a:cs typeface="Times New Roman" panose="02020603050405020304" charset="0"/>
                <a:sym typeface="+mn-ea"/>
              </a:rPr>
              <a:t>Conclusion</a:t>
            </a:r>
            <a:endParaRPr lang="zh-CN" altLang="en-US" sz="5400" dirty="0"/>
          </a:p>
        </p:txBody>
      </p:sp>
      <p:cxnSp>
        <p:nvCxnSpPr>
          <p:cNvPr id="37" name="稻壳儿原创设计师【幻雨工作室】_3"/>
          <p:cNvCxnSpPr/>
          <p:nvPr/>
        </p:nvCxnSpPr>
        <p:spPr>
          <a:xfrm flipH="1">
            <a:off x="1241661" y="2858277"/>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38" name="稻壳儿原创设计师【幻雨工作室】_4"/>
          <p:cNvCxnSpPr/>
          <p:nvPr/>
        </p:nvCxnSpPr>
        <p:spPr>
          <a:xfrm flipH="1">
            <a:off x="1241661" y="322007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39" name="稻壳儿原创设计师【幻雨工作室】_5"/>
          <p:cNvSpPr txBox="1"/>
          <p:nvPr/>
        </p:nvSpPr>
        <p:spPr>
          <a:xfrm>
            <a:off x="8281771" y="1045663"/>
            <a:ext cx="2645680" cy="1198880"/>
          </a:xfrm>
          <a:prstGeom prst="rect">
            <a:avLst/>
          </a:prstGeom>
          <a:noFill/>
        </p:spPr>
        <p:txBody>
          <a:bodyPr wrap="square" rtlCol="0">
            <a:spAutoFit/>
          </a:bodyPr>
          <a:lstStyle/>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PART</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FOUR</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01" name="文本框 100"/>
          <p:cNvSpPr txBox="1"/>
          <p:nvPr/>
        </p:nvSpPr>
        <p:spPr>
          <a:xfrm>
            <a:off x="741680" y="725805"/>
            <a:ext cx="10708640" cy="5406390"/>
          </a:xfrm>
          <a:prstGeom prst="rect">
            <a:avLst/>
          </a:prstGeom>
          <a:noFill/>
          <a:ln w="9525">
            <a:noFill/>
          </a:ln>
        </p:spPr>
        <p:txBody>
          <a:bodyPr wrap="square">
            <a:spAutoFit/>
          </a:bodyPr>
          <a:p>
            <a:pPr indent="0" fontAlgn="auto">
              <a:lnSpc>
                <a:spcPct val="120000"/>
              </a:lnSpc>
              <a:buFont typeface="Wingdings" panose="05000000000000000000" charset="0"/>
              <a:buNone/>
            </a:pPr>
            <a:r>
              <a:rPr lang="en-US" sz="3200" b="0">
                <a:latin typeface="Times New Roman" panose="02020603050405020304" charset="0"/>
                <a:ea typeface="宋体" panose="02010600030101010101" pitchFamily="2" charset="-122"/>
              </a:rPr>
              <a:t>Domestication and foreignization, as translation strategies, are </a:t>
            </a:r>
            <a:r>
              <a:rPr lang="en-US" sz="3200" b="0">
                <a:solidFill>
                  <a:srgbClr val="C00000"/>
                </a:solidFill>
                <a:latin typeface="Times New Roman" panose="02020603050405020304" charset="0"/>
                <a:ea typeface="宋体" panose="02010600030101010101" pitchFamily="2" charset="-122"/>
              </a:rPr>
              <a:t>both very important and indispensable</a:t>
            </a:r>
            <a:r>
              <a:rPr lang="en-US" sz="3200" b="0">
                <a:latin typeface="Times New Roman" panose="02020603050405020304" charset="0"/>
                <a:ea typeface="宋体" panose="02010600030101010101" pitchFamily="2" charset="-122"/>
              </a:rPr>
              <a:t>. Different translators would adopt different translation strategies due to the constraints of history, politics, culture, language and translation objectives. The mere adoption of the foreignization strategy will simply result in the cultural  misunderstanding of the target language readers. </a:t>
            </a:r>
            <a:r>
              <a:rPr lang="en-US" sz="3200" b="0">
                <a:solidFill>
                  <a:srgbClr val="C00000"/>
                </a:solidFill>
                <a:latin typeface="Times New Roman" panose="02020603050405020304" charset="0"/>
                <a:ea typeface="宋体" panose="02010600030101010101" pitchFamily="2" charset="-122"/>
              </a:rPr>
              <a:t>In order to better carry out the translation and transmission of literature and culture, the two strategies should be used together to supplement each other</a:t>
            </a:r>
            <a:r>
              <a:rPr lang="en-US" sz="3200" b="0">
                <a:latin typeface="Times New Roman" panose="02020603050405020304" charset="0"/>
                <a:ea typeface="宋体" panose="02010600030101010101" pitchFamily="2" charset="-122"/>
              </a:rPr>
              <a:t>.</a:t>
            </a:r>
            <a:endParaRPr lang="en-US" sz="3200" b="0">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3217968" y="98238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3217968" y="686964"/>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615315" y="410210"/>
            <a:ext cx="2602865"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References</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834390" y="1277620"/>
            <a:ext cx="10372725" cy="4887595"/>
          </a:xfrm>
          <a:prstGeom prst="rect">
            <a:avLst/>
          </a:prstGeom>
          <a:noFill/>
          <a:ln w="9525">
            <a:noFill/>
          </a:ln>
        </p:spPr>
        <p:txBody>
          <a:bodyPr wrap="square">
            <a:spAutoFit/>
          </a:bodyPr>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[1] Venuti, L. Translator’s Invisibility: A History of Translation [M]. London and New York:Routledge, 1995. </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[2]邓炎昌，刘润清.语言与文化[M].北京:外语教学与研究出版社，1995.</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[3]冯庆华.实用翻译教程[M].上海:上海外语教育出版社，2002. </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[4]郭建中.当代美国翻译理论[M].武汉:湖北教育出版社，2000.</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[5]柯平.英汉与汉英翻译教程[M].北京:北京大学出版社，1993.</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[6]谭载喜.西方翻译简史[M].北京:商务印书馆，2004.</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[7]武锐.翻译理论探索[M].南京:东南大学出版社，2010.</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[8]杨士焯.英汉翻译教程[M].北京:北京大学出版社，2006.</a:t>
            </a:r>
            <a:endParaRPr lang="en-US" altLang="en-US" sz="2600" b="0" kern="0">
              <a:uFillTx/>
              <a:latin typeface="Times New Roman" panose="02020603050405020304" charset="0"/>
              <a:ea typeface="宋体" panose="02010600030101010101" pitchFamily="2" charset="-122"/>
            </a:endParaRPr>
          </a:p>
          <a:p>
            <a:pPr indent="0" algn="just" fontAlgn="auto">
              <a:lnSpc>
                <a:spcPct val="120000"/>
              </a:lnSpc>
              <a:buNone/>
            </a:pPr>
            <a:r>
              <a:rPr lang="en-US" altLang="en-US" sz="2600" b="0" kern="0">
                <a:uFillTx/>
                <a:latin typeface="Times New Roman" panose="02020603050405020304" charset="0"/>
                <a:ea typeface="宋体" panose="02010600030101010101" pitchFamily="2" charset="-122"/>
              </a:rPr>
              <a:t>[9]张培基.英汉翻译教程[M].上海:上海外语教育出版社，2008.</a:t>
            </a:r>
            <a:endParaRPr lang="en-US" altLang="en-US" sz="2600" b="0" kern="0">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8" name="稻壳儿原创设计师【幻雨工作室】_2"/>
          <p:cNvSpPr/>
          <p:nvPr/>
        </p:nvSpPr>
        <p:spPr>
          <a:xfrm>
            <a:off x="1261110" y="3524885"/>
            <a:ext cx="9669145" cy="1198880"/>
          </a:xfrm>
          <a:prstGeom prst="rect">
            <a:avLst/>
          </a:prstGeom>
        </p:spPr>
        <p:txBody>
          <a:bodyPr wrap="square">
            <a:spAutoFit/>
          </a:bodyPr>
          <a:lstStyle/>
          <a:p>
            <a:r>
              <a:rPr lang="en-US" altLang="zh-CN" sz="7200" dirty="0">
                <a:solidFill>
                  <a:schemeClr val="tx1">
                    <a:lumMod val="65000"/>
                    <a:lumOff val="35000"/>
                  </a:schemeClr>
                </a:solidFill>
                <a:latin typeface="Times New Roman" panose="02020603050405020304" charset="0"/>
                <a:cs typeface="Times New Roman" panose="02020603050405020304" charset="0"/>
              </a:rPr>
              <a:t>Thanks for Listening!</a:t>
            </a:r>
            <a:endParaRPr lang="en-US" altLang="zh-CN" sz="7200" dirty="0">
              <a:solidFill>
                <a:schemeClr val="tx1">
                  <a:lumMod val="65000"/>
                  <a:lumOff val="35000"/>
                </a:schemeClr>
              </a:solidFill>
              <a:latin typeface="Times New Roman" panose="02020603050405020304" charset="0"/>
              <a:cs typeface="Times New Roman" panose="02020603050405020304" charset="0"/>
            </a:endParaRPr>
          </a:p>
        </p:txBody>
      </p:sp>
      <p:sp>
        <p:nvSpPr>
          <p:cNvPr id="19" name="稻壳儿原创设计师【幻雨工作室】_3"/>
          <p:cNvSpPr txBox="1"/>
          <p:nvPr/>
        </p:nvSpPr>
        <p:spPr>
          <a:xfrm>
            <a:off x="1455890" y="4968717"/>
            <a:ext cx="4048760" cy="521970"/>
          </a:xfrm>
          <a:prstGeom prst="rect">
            <a:avLst/>
          </a:prstGeom>
          <a:noFill/>
        </p:spPr>
        <p:txBody>
          <a:bodyPr wrap="none" rtlCol="0">
            <a:spAutoFit/>
          </a:bodyPr>
          <a:lstStyle/>
          <a:p>
            <a:pPr algn="ctr"/>
            <a:r>
              <a:rPr lang="en-US" altLang="zh-CN" sz="2800" dirty="0">
                <a:solidFill>
                  <a:schemeClr val="accent1"/>
                </a:solidFill>
                <a:latin typeface="Times New Roman" panose="02020603050405020304" charset="0"/>
                <a:ea typeface="微软雅黑" panose="020B0503020204020204" pitchFamily="34" charset="-122"/>
                <a:cs typeface="Times New Roman" panose="02020603050405020304" charset="0"/>
                <a:sym typeface="+mn-lt"/>
              </a:rPr>
              <a:t>@</a:t>
            </a:r>
            <a:r>
              <a:rPr lang="en-US" altLang="zh-CN" sz="2800" dirty="0">
                <a:solidFill>
                  <a:schemeClr val="accent1"/>
                </a:solidFill>
                <a:latin typeface="Times New Roman" panose="02020603050405020304" charset="0"/>
                <a:cs typeface="Times New Roman" panose="02020603050405020304" charset="0"/>
                <a:sym typeface="+mn-lt"/>
              </a:rPr>
              <a:t>Chen Jing &amp; Chen Xinyi</a:t>
            </a:r>
            <a:endParaRPr lang="en-US" altLang="zh-CN" sz="2800" dirty="0">
              <a:solidFill>
                <a:schemeClr val="accent1"/>
              </a:solidFill>
              <a:latin typeface="Times New Roman" panose="02020603050405020304" charset="0"/>
              <a:cs typeface="Times New Roman" panose="02020603050405020304" charset="0"/>
              <a:sym typeface="+mn-lt"/>
            </a:endParaRPr>
          </a:p>
        </p:txBody>
      </p:sp>
      <p:cxnSp>
        <p:nvCxnSpPr>
          <p:cNvPr id="20" name="稻壳儿原创设计师【幻雨工作室】_4"/>
          <p:cNvCxnSpPr/>
          <p:nvPr/>
        </p:nvCxnSpPr>
        <p:spPr>
          <a:xfrm>
            <a:off x="1392427" y="290469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21" name="稻壳儿原创设计师【幻雨工作室】_5"/>
          <p:cNvCxnSpPr/>
          <p:nvPr/>
        </p:nvCxnSpPr>
        <p:spPr>
          <a:xfrm>
            <a:off x="1392427" y="3194110"/>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13" name="稻壳儿原创设计师【幻雨工作室】_1"/>
          <p:cNvSpPr/>
          <p:nvPr/>
        </p:nvSpPr>
        <p:spPr>
          <a:xfrm>
            <a:off x="1101435" y="621175"/>
            <a:ext cx="4118862" cy="829945"/>
          </a:xfrm>
          <a:prstGeom prst="rect">
            <a:avLst/>
          </a:prstGeom>
        </p:spPr>
        <p:txBody>
          <a:bodyPr wrap="square">
            <a:spAutoFit/>
          </a:bodyPr>
          <a:lstStyle/>
          <a:p>
            <a:pPr defTabSz="685800">
              <a:defRPr/>
            </a:pPr>
            <a:r>
              <a:rPr lang="en-US" altLang="zh-CN" sz="4800" dirty="0">
                <a:solidFill>
                  <a:schemeClr val="accent1"/>
                </a:solidFill>
                <a:latin typeface="Times New Roman" panose="02020603050405020304" charset="0"/>
                <a:ea typeface="微软雅黑" panose="020B0503020204020204" pitchFamily="34" charset="-122"/>
                <a:cs typeface="Times New Roman" panose="02020603050405020304" charset="0"/>
              </a:rPr>
              <a:t>Contents</a:t>
            </a:r>
            <a:endParaRPr lang="en-US" altLang="zh-CN" sz="4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sp>
        <p:nvSpPr>
          <p:cNvPr id="22" name="稻壳儿原创设计师【幻雨工作室】_2"/>
          <p:cNvSpPr txBox="1">
            <a:spLocks noChangeArrowheads="1"/>
          </p:cNvSpPr>
          <p:nvPr/>
        </p:nvSpPr>
        <p:spPr bwMode="auto">
          <a:xfrm>
            <a:off x="2541905" y="2677795"/>
            <a:ext cx="8762365" cy="107632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华文细黑" panose="02010600040101010101" pitchFamily="2" charset="-122"/>
                <a:ea typeface="华文细黑" panose="02010600040101010101" pitchFamily="2" charset="-122"/>
              </a:defRPr>
            </a:lvl1pPr>
            <a:lvl2pPr marL="742950" indent="-285750">
              <a:defRPr sz="1300">
                <a:solidFill>
                  <a:schemeClr val="tx1"/>
                </a:solidFill>
                <a:latin typeface="华文细黑" panose="02010600040101010101" pitchFamily="2" charset="-122"/>
                <a:ea typeface="华文细黑" panose="02010600040101010101" pitchFamily="2" charset="-122"/>
              </a:defRPr>
            </a:lvl2pPr>
            <a:lvl3pPr marL="1143000" indent="-228600">
              <a:defRPr sz="1300">
                <a:solidFill>
                  <a:schemeClr val="tx1"/>
                </a:solidFill>
                <a:latin typeface="华文细黑" panose="02010600040101010101" pitchFamily="2" charset="-122"/>
                <a:ea typeface="华文细黑" panose="02010600040101010101" pitchFamily="2" charset="-122"/>
              </a:defRPr>
            </a:lvl3pPr>
            <a:lvl4pPr marL="1600200" indent="-228600">
              <a:defRPr sz="1300">
                <a:solidFill>
                  <a:schemeClr val="tx1"/>
                </a:solidFill>
                <a:latin typeface="华文细黑" panose="02010600040101010101" pitchFamily="2" charset="-122"/>
                <a:ea typeface="华文细黑" panose="02010600040101010101" pitchFamily="2" charset="-122"/>
              </a:defRPr>
            </a:lvl4pPr>
            <a:lvl5pPr marL="2057400" indent="-228600">
              <a:defRPr sz="1300">
                <a:solidFill>
                  <a:schemeClr val="tx1"/>
                </a:solidFill>
                <a:latin typeface="华文细黑" panose="02010600040101010101" pitchFamily="2" charset="-122"/>
                <a:ea typeface="华文细黑" panose="02010600040101010101" pitchFamily="2" charset="-122"/>
              </a:defRPr>
            </a:lvl5pPr>
            <a:lvl6pPr marL="25146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6pPr>
            <a:lvl7pPr marL="29718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7pPr>
            <a:lvl8pPr marL="34290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8pPr>
            <a:lvl9pPr marL="38862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9pPr>
          </a:lstStyle>
          <a:p>
            <a:pPr defTabSz="685800">
              <a:defRPr/>
            </a:pPr>
            <a:r>
              <a:rPr lang="en-US" altLang="zh-CN" sz="3200" dirty="0">
                <a:solidFill>
                  <a:schemeClr val="accent1"/>
                </a:solidFill>
                <a:latin typeface="Times New Roman" panose="02020603050405020304" charset="0"/>
                <a:ea typeface="+mn-ea"/>
                <a:cs typeface="Times New Roman" panose="02020603050405020304" charset="0"/>
              </a:rPr>
              <a:t>Overview of the Debate Over Domestication and Foreignization</a:t>
            </a:r>
            <a:endParaRPr lang="en-US" altLang="zh-CN" sz="3200" dirty="0">
              <a:solidFill>
                <a:schemeClr val="accent1"/>
              </a:solidFill>
              <a:latin typeface="Times New Roman" panose="02020603050405020304" charset="0"/>
              <a:ea typeface="+mn-ea"/>
              <a:cs typeface="Times New Roman" panose="02020603050405020304" charset="0"/>
            </a:endParaRPr>
          </a:p>
        </p:txBody>
      </p:sp>
      <p:sp>
        <p:nvSpPr>
          <p:cNvPr id="16" name="稻壳儿原创设计师【幻雨工作室】_4"/>
          <p:cNvSpPr txBox="1">
            <a:spLocks noChangeArrowheads="1"/>
          </p:cNvSpPr>
          <p:nvPr/>
        </p:nvSpPr>
        <p:spPr bwMode="auto">
          <a:xfrm>
            <a:off x="2477135" y="1699895"/>
            <a:ext cx="8361680" cy="58356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华文细黑" panose="02010600040101010101" pitchFamily="2" charset="-122"/>
                <a:ea typeface="华文细黑" panose="02010600040101010101" pitchFamily="2" charset="-122"/>
              </a:defRPr>
            </a:lvl1pPr>
            <a:lvl2pPr marL="742950" indent="-285750">
              <a:defRPr sz="1300">
                <a:solidFill>
                  <a:schemeClr val="tx1"/>
                </a:solidFill>
                <a:latin typeface="华文细黑" panose="02010600040101010101" pitchFamily="2" charset="-122"/>
                <a:ea typeface="华文细黑" panose="02010600040101010101" pitchFamily="2" charset="-122"/>
              </a:defRPr>
            </a:lvl2pPr>
            <a:lvl3pPr marL="1143000" indent="-228600">
              <a:defRPr sz="1300">
                <a:solidFill>
                  <a:schemeClr val="tx1"/>
                </a:solidFill>
                <a:latin typeface="华文细黑" panose="02010600040101010101" pitchFamily="2" charset="-122"/>
                <a:ea typeface="华文细黑" panose="02010600040101010101" pitchFamily="2" charset="-122"/>
              </a:defRPr>
            </a:lvl3pPr>
            <a:lvl4pPr marL="1600200" indent="-228600">
              <a:defRPr sz="1300">
                <a:solidFill>
                  <a:schemeClr val="tx1"/>
                </a:solidFill>
                <a:latin typeface="华文细黑" panose="02010600040101010101" pitchFamily="2" charset="-122"/>
                <a:ea typeface="华文细黑" panose="02010600040101010101" pitchFamily="2" charset="-122"/>
              </a:defRPr>
            </a:lvl4pPr>
            <a:lvl5pPr marL="2057400" indent="-228600">
              <a:defRPr sz="1300">
                <a:solidFill>
                  <a:schemeClr val="tx1"/>
                </a:solidFill>
                <a:latin typeface="华文细黑" panose="02010600040101010101" pitchFamily="2" charset="-122"/>
                <a:ea typeface="华文细黑" panose="02010600040101010101" pitchFamily="2" charset="-122"/>
              </a:defRPr>
            </a:lvl5pPr>
            <a:lvl6pPr marL="25146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6pPr>
            <a:lvl7pPr marL="29718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7pPr>
            <a:lvl8pPr marL="34290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8pPr>
            <a:lvl9pPr marL="38862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9pPr>
          </a:lstStyle>
          <a:p>
            <a:pPr defTabSz="685800">
              <a:defRPr/>
            </a:pPr>
            <a:r>
              <a:rPr lang="en-US" altLang="zh-CN" sz="3200" dirty="0">
                <a:solidFill>
                  <a:schemeClr val="accent1"/>
                </a:solidFill>
                <a:latin typeface="Times New Roman" panose="02020603050405020304" charset="0"/>
                <a:ea typeface="+mn-ea"/>
                <a:cs typeface="Times New Roman" panose="02020603050405020304" charset="0"/>
              </a:rPr>
              <a:t>Definition of Domestication and Foreignization</a:t>
            </a:r>
            <a:endParaRPr lang="en-US" altLang="zh-CN" sz="3200" dirty="0">
              <a:solidFill>
                <a:schemeClr val="accent1"/>
              </a:solidFill>
              <a:latin typeface="Times New Roman" panose="02020603050405020304" charset="0"/>
              <a:ea typeface="+mn-ea"/>
              <a:cs typeface="Times New Roman" panose="02020603050405020304" charset="0"/>
            </a:endParaRPr>
          </a:p>
        </p:txBody>
      </p:sp>
      <p:grpSp>
        <p:nvGrpSpPr>
          <p:cNvPr id="2" name="组合 1"/>
          <p:cNvGrpSpPr/>
          <p:nvPr/>
        </p:nvGrpSpPr>
        <p:grpSpPr>
          <a:xfrm>
            <a:off x="1494155" y="1673225"/>
            <a:ext cx="801370" cy="798830"/>
            <a:chOff x="2335" y="4495"/>
            <a:chExt cx="1262" cy="1258"/>
          </a:xfrm>
        </p:grpSpPr>
        <p:sp>
          <p:nvSpPr>
            <p:cNvPr id="8" name="稻壳儿原创设计师【幻雨工作室】_10"/>
            <p:cNvSpPr>
              <a:spLocks noChangeArrowheads="1"/>
            </p:cNvSpPr>
            <p:nvPr/>
          </p:nvSpPr>
          <p:spPr bwMode="auto">
            <a:xfrm>
              <a:off x="2335" y="4495"/>
              <a:ext cx="1262" cy="1258"/>
            </a:xfrm>
            <a:prstGeom prst="rect">
              <a:avLst/>
            </a:prstGeom>
            <a:solidFill>
              <a:schemeClr val="accent1"/>
            </a:solidFill>
            <a:ln>
              <a:no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sp>
          <p:nvSpPr>
            <p:cNvPr id="14" name="稻壳儿原创设计师【幻雨工作室】_11"/>
            <p:cNvSpPr txBox="1">
              <a:spLocks noChangeArrowheads="1"/>
            </p:cNvSpPr>
            <p:nvPr/>
          </p:nvSpPr>
          <p:spPr bwMode="auto">
            <a:xfrm>
              <a:off x="2489" y="4678"/>
              <a:ext cx="952" cy="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zh-CN"/>
              </a:defPPr>
              <a:lvl1pPr algn="ctr" fontAlgn="base">
                <a:spcBef>
                  <a:spcPct val="0"/>
                </a:spcBef>
                <a:spcAft>
                  <a:spcPct val="0"/>
                </a:spcAft>
                <a:buFontTx/>
                <a:buNone/>
                <a:defRPr sz="3600">
                  <a:solidFill>
                    <a:schemeClr val="bg1"/>
                  </a:solidFill>
                  <a:latin typeface="微软雅黑" panose="020B0503020204020204" pitchFamily="34" charset="-122"/>
                  <a:ea typeface="微软雅黑" panose="020B0503020204020204" pitchFamily="34" charset="-122"/>
                </a:defRPr>
              </a:lvl1pPr>
              <a:lvl2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2pPr>
              <a:lvl3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3pPr>
              <a:lvl4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4pPr>
              <a:lvl5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5pPr>
              <a:lvl6pPr>
                <a:defRPr>
                  <a:latin typeface="Arial" panose="020B0604020202020204" pitchFamily="34" charset="0"/>
                  <a:ea typeface="宋体" panose="02010600030101010101" pitchFamily="2" charset="-122"/>
                </a:defRPr>
              </a:lvl6pPr>
              <a:lvl7pPr>
                <a:defRPr>
                  <a:latin typeface="Arial" panose="020B0604020202020204" pitchFamily="34" charset="0"/>
                  <a:ea typeface="宋体" panose="02010600030101010101" pitchFamily="2" charset="-122"/>
                </a:defRPr>
              </a:lvl7pPr>
              <a:lvl8pPr>
                <a:defRPr>
                  <a:latin typeface="Arial" panose="020B0604020202020204" pitchFamily="34" charset="0"/>
                  <a:ea typeface="宋体" panose="02010600030101010101" pitchFamily="2" charset="-122"/>
                </a:defRPr>
              </a:lvl8pPr>
              <a:lvl9pPr>
                <a:defRPr>
                  <a:latin typeface="Arial" panose="020B0604020202020204" pitchFamily="34" charset="0"/>
                  <a:ea typeface="宋体" panose="02010600030101010101" pitchFamily="2" charset="-122"/>
                </a:defRPr>
              </a:lvl9pPr>
            </a:lstStyle>
            <a:p>
              <a:r>
                <a:rPr lang="en-US" altLang="zh-CN" sz="2800" dirty="0">
                  <a:latin typeface="Times New Roman" panose="02020603050405020304" charset="0"/>
                  <a:cs typeface="Times New Roman" panose="02020603050405020304" charset="0"/>
                </a:rPr>
                <a:t>01</a:t>
              </a:r>
              <a:endParaRPr lang="en-US" altLang="zh-CN" sz="2800" dirty="0">
                <a:latin typeface="Times New Roman" panose="02020603050405020304" charset="0"/>
                <a:cs typeface="Times New Roman" panose="02020603050405020304" charset="0"/>
              </a:endParaRPr>
            </a:p>
          </p:txBody>
        </p:sp>
        <p:sp>
          <p:nvSpPr>
            <p:cNvPr id="31" name="稻壳儿原创设计师【幻雨工作室】_12"/>
            <p:cNvSpPr>
              <a:spLocks noChangeArrowheads="1"/>
            </p:cNvSpPr>
            <p:nvPr/>
          </p:nvSpPr>
          <p:spPr bwMode="auto">
            <a:xfrm>
              <a:off x="2507" y="4633"/>
              <a:ext cx="917" cy="914"/>
            </a:xfrm>
            <a:prstGeom prst="rect">
              <a:avLst/>
            </a:prstGeom>
            <a:noFill/>
            <a:ln w="6350">
              <a:solidFill>
                <a:schemeClr val="bg1"/>
              </a:solid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grpSp>
      <p:grpSp>
        <p:nvGrpSpPr>
          <p:cNvPr id="3" name="组合 2"/>
          <p:cNvGrpSpPr/>
          <p:nvPr/>
        </p:nvGrpSpPr>
        <p:grpSpPr>
          <a:xfrm>
            <a:off x="1493520" y="2854960"/>
            <a:ext cx="801234" cy="798670"/>
            <a:chOff x="2335" y="7534"/>
            <a:chExt cx="1262" cy="1258"/>
          </a:xfrm>
        </p:grpSpPr>
        <p:sp>
          <p:nvSpPr>
            <p:cNvPr id="10" name="稻壳儿原创设计师【幻雨工作室】_13"/>
            <p:cNvSpPr>
              <a:spLocks noChangeArrowheads="1"/>
            </p:cNvSpPr>
            <p:nvPr/>
          </p:nvSpPr>
          <p:spPr bwMode="auto">
            <a:xfrm>
              <a:off x="2335" y="7534"/>
              <a:ext cx="1262" cy="1258"/>
            </a:xfrm>
            <a:prstGeom prst="rect">
              <a:avLst/>
            </a:prstGeom>
            <a:solidFill>
              <a:schemeClr val="accent2">
                <a:lumMod val="20000"/>
                <a:lumOff val="80000"/>
              </a:schemeClr>
            </a:solidFill>
            <a:ln>
              <a:no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sp>
          <p:nvSpPr>
            <p:cNvPr id="15" name="稻壳儿原创设计师【幻雨工作室】_14"/>
            <p:cNvSpPr txBox="1">
              <a:spLocks noChangeArrowheads="1"/>
            </p:cNvSpPr>
            <p:nvPr/>
          </p:nvSpPr>
          <p:spPr bwMode="auto">
            <a:xfrm>
              <a:off x="2489" y="7623"/>
              <a:ext cx="952" cy="8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zh-CN"/>
              </a:defPPr>
              <a:lvl1pPr algn="ctr" fontAlgn="base">
                <a:spcBef>
                  <a:spcPct val="0"/>
                </a:spcBef>
                <a:spcAft>
                  <a:spcPct val="0"/>
                </a:spcAft>
                <a:buFontTx/>
                <a:buNone/>
                <a:defRPr sz="3600">
                  <a:solidFill>
                    <a:schemeClr val="bg1"/>
                  </a:solidFill>
                  <a:latin typeface="微软雅黑" panose="020B0503020204020204" pitchFamily="34" charset="-122"/>
                  <a:ea typeface="微软雅黑" panose="020B0503020204020204" pitchFamily="34" charset="-122"/>
                </a:defRPr>
              </a:lvl1pPr>
              <a:lvl2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2pPr>
              <a:lvl3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3pPr>
              <a:lvl4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4pPr>
              <a:lvl5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5pPr>
              <a:lvl6pPr>
                <a:defRPr>
                  <a:latin typeface="Arial" panose="020B0604020202020204" pitchFamily="34" charset="0"/>
                  <a:ea typeface="宋体" panose="02010600030101010101" pitchFamily="2" charset="-122"/>
                </a:defRPr>
              </a:lvl6pPr>
              <a:lvl7pPr>
                <a:defRPr>
                  <a:latin typeface="Arial" panose="020B0604020202020204" pitchFamily="34" charset="0"/>
                  <a:ea typeface="宋体" panose="02010600030101010101" pitchFamily="2" charset="-122"/>
                </a:defRPr>
              </a:lvl7pPr>
              <a:lvl8pPr>
                <a:defRPr>
                  <a:latin typeface="Arial" panose="020B0604020202020204" pitchFamily="34" charset="0"/>
                  <a:ea typeface="宋体" panose="02010600030101010101" pitchFamily="2" charset="-122"/>
                </a:defRPr>
              </a:lvl8pPr>
              <a:lvl9pPr>
                <a:defRPr>
                  <a:latin typeface="Arial" panose="020B0604020202020204" pitchFamily="34" charset="0"/>
                  <a:ea typeface="宋体" panose="02010600030101010101" pitchFamily="2" charset="-122"/>
                </a:defRPr>
              </a:lvl9pPr>
            </a:lstStyle>
            <a:p>
              <a:r>
                <a:rPr lang="en-US" altLang="zh-CN" sz="2800" dirty="0">
                  <a:solidFill>
                    <a:schemeClr val="accent1"/>
                  </a:solidFill>
                  <a:latin typeface="Times New Roman" panose="02020603050405020304" charset="0"/>
                  <a:cs typeface="Times New Roman" panose="02020603050405020304" charset="0"/>
                </a:rPr>
                <a:t>02</a:t>
              </a:r>
              <a:endParaRPr lang="en-US" altLang="zh-CN" sz="2800" dirty="0">
                <a:solidFill>
                  <a:schemeClr val="accent1"/>
                </a:solidFill>
                <a:latin typeface="Times New Roman" panose="02020603050405020304" charset="0"/>
                <a:cs typeface="Times New Roman" panose="02020603050405020304" charset="0"/>
              </a:endParaRPr>
            </a:p>
          </p:txBody>
        </p:sp>
        <p:sp>
          <p:nvSpPr>
            <p:cNvPr id="32" name="稻壳儿原创设计师【幻雨工作室】_15"/>
            <p:cNvSpPr>
              <a:spLocks noChangeArrowheads="1"/>
            </p:cNvSpPr>
            <p:nvPr/>
          </p:nvSpPr>
          <p:spPr bwMode="auto">
            <a:xfrm>
              <a:off x="2507" y="7580"/>
              <a:ext cx="917" cy="914"/>
            </a:xfrm>
            <a:prstGeom prst="rect">
              <a:avLst/>
            </a:prstGeom>
            <a:noFill/>
            <a:ln w="6350">
              <a:solidFill>
                <a:schemeClr val="accent1"/>
              </a:solid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grpSp>
      <p:sp>
        <p:nvSpPr>
          <p:cNvPr id="4" name="稻壳儿原创设计师【幻雨工作室】_4"/>
          <p:cNvSpPr txBox="1">
            <a:spLocks noChangeArrowheads="1"/>
          </p:cNvSpPr>
          <p:nvPr/>
        </p:nvSpPr>
        <p:spPr bwMode="auto">
          <a:xfrm>
            <a:off x="2522855" y="4210685"/>
            <a:ext cx="8361680" cy="58356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华文细黑" panose="02010600040101010101" pitchFamily="2" charset="-122"/>
                <a:ea typeface="华文细黑" panose="02010600040101010101" pitchFamily="2" charset="-122"/>
              </a:defRPr>
            </a:lvl1pPr>
            <a:lvl2pPr marL="742950" indent="-285750">
              <a:defRPr sz="1300">
                <a:solidFill>
                  <a:schemeClr val="tx1"/>
                </a:solidFill>
                <a:latin typeface="华文细黑" panose="02010600040101010101" pitchFamily="2" charset="-122"/>
                <a:ea typeface="华文细黑" panose="02010600040101010101" pitchFamily="2" charset="-122"/>
              </a:defRPr>
            </a:lvl2pPr>
            <a:lvl3pPr marL="1143000" indent="-228600">
              <a:defRPr sz="1300">
                <a:solidFill>
                  <a:schemeClr val="tx1"/>
                </a:solidFill>
                <a:latin typeface="华文细黑" panose="02010600040101010101" pitchFamily="2" charset="-122"/>
                <a:ea typeface="华文细黑" panose="02010600040101010101" pitchFamily="2" charset="-122"/>
              </a:defRPr>
            </a:lvl3pPr>
            <a:lvl4pPr marL="1600200" indent="-228600">
              <a:defRPr sz="1300">
                <a:solidFill>
                  <a:schemeClr val="tx1"/>
                </a:solidFill>
                <a:latin typeface="华文细黑" panose="02010600040101010101" pitchFamily="2" charset="-122"/>
                <a:ea typeface="华文细黑" panose="02010600040101010101" pitchFamily="2" charset="-122"/>
              </a:defRPr>
            </a:lvl4pPr>
            <a:lvl5pPr marL="2057400" indent="-228600">
              <a:defRPr sz="1300">
                <a:solidFill>
                  <a:schemeClr val="tx1"/>
                </a:solidFill>
                <a:latin typeface="华文细黑" panose="02010600040101010101" pitchFamily="2" charset="-122"/>
                <a:ea typeface="华文细黑" panose="02010600040101010101" pitchFamily="2" charset="-122"/>
              </a:defRPr>
            </a:lvl5pPr>
            <a:lvl6pPr marL="25146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6pPr>
            <a:lvl7pPr marL="29718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7pPr>
            <a:lvl8pPr marL="34290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8pPr>
            <a:lvl9pPr marL="38862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9pPr>
          </a:lstStyle>
          <a:p>
            <a:pPr defTabSz="685800">
              <a:defRPr/>
            </a:pPr>
            <a:r>
              <a:rPr lang="en-US" altLang="zh-CN" sz="3200" dirty="0">
                <a:solidFill>
                  <a:schemeClr val="accent1"/>
                </a:solidFill>
                <a:latin typeface="Times New Roman" panose="02020603050405020304" charset="0"/>
                <a:ea typeface="+mn-ea"/>
                <a:cs typeface="Times New Roman" panose="02020603050405020304" charset="0"/>
              </a:rPr>
              <a:t>The Adoption of Translation Strategy</a:t>
            </a:r>
            <a:endParaRPr lang="en-US" altLang="zh-CN" sz="3200" dirty="0">
              <a:solidFill>
                <a:schemeClr val="accent1"/>
              </a:solidFill>
              <a:latin typeface="Times New Roman" panose="02020603050405020304" charset="0"/>
              <a:ea typeface="+mn-ea"/>
              <a:cs typeface="Times New Roman" panose="02020603050405020304" charset="0"/>
            </a:endParaRPr>
          </a:p>
        </p:txBody>
      </p:sp>
      <p:grpSp>
        <p:nvGrpSpPr>
          <p:cNvPr id="5" name="组合 4"/>
          <p:cNvGrpSpPr/>
          <p:nvPr/>
        </p:nvGrpSpPr>
        <p:grpSpPr>
          <a:xfrm>
            <a:off x="1494155" y="4036695"/>
            <a:ext cx="801370" cy="798830"/>
            <a:chOff x="2335" y="4495"/>
            <a:chExt cx="1262" cy="1258"/>
          </a:xfrm>
        </p:grpSpPr>
        <p:sp>
          <p:nvSpPr>
            <p:cNvPr id="6" name="稻壳儿原创设计师【幻雨工作室】_10"/>
            <p:cNvSpPr>
              <a:spLocks noChangeArrowheads="1"/>
            </p:cNvSpPr>
            <p:nvPr/>
          </p:nvSpPr>
          <p:spPr bwMode="auto">
            <a:xfrm>
              <a:off x="2335" y="4495"/>
              <a:ext cx="1262" cy="1258"/>
            </a:xfrm>
            <a:prstGeom prst="rect">
              <a:avLst/>
            </a:prstGeom>
            <a:solidFill>
              <a:schemeClr val="accent1"/>
            </a:solidFill>
            <a:ln>
              <a:no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sp>
          <p:nvSpPr>
            <p:cNvPr id="7" name="稻壳儿原创设计师【幻雨工作室】_11"/>
            <p:cNvSpPr txBox="1">
              <a:spLocks noChangeArrowheads="1"/>
            </p:cNvSpPr>
            <p:nvPr/>
          </p:nvSpPr>
          <p:spPr bwMode="auto">
            <a:xfrm>
              <a:off x="2541" y="4678"/>
              <a:ext cx="848" cy="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zh-CN"/>
              </a:defPPr>
              <a:lvl1pPr algn="ctr" fontAlgn="base">
                <a:spcBef>
                  <a:spcPct val="0"/>
                </a:spcBef>
                <a:spcAft>
                  <a:spcPct val="0"/>
                </a:spcAft>
                <a:buFontTx/>
                <a:buNone/>
                <a:defRPr sz="3600">
                  <a:solidFill>
                    <a:schemeClr val="bg1"/>
                  </a:solidFill>
                  <a:latin typeface="微软雅黑" panose="020B0503020204020204" pitchFamily="34" charset="-122"/>
                  <a:ea typeface="微软雅黑" panose="020B0503020204020204" pitchFamily="34" charset="-122"/>
                </a:defRPr>
              </a:lvl1pPr>
              <a:lvl2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2pPr>
              <a:lvl3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3pPr>
              <a:lvl4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4pPr>
              <a:lvl5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5pPr>
              <a:lvl6pPr>
                <a:defRPr>
                  <a:latin typeface="Arial" panose="020B0604020202020204" pitchFamily="34" charset="0"/>
                  <a:ea typeface="宋体" panose="02010600030101010101" pitchFamily="2" charset="-122"/>
                </a:defRPr>
              </a:lvl6pPr>
              <a:lvl7pPr>
                <a:defRPr>
                  <a:latin typeface="Arial" panose="020B0604020202020204" pitchFamily="34" charset="0"/>
                  <a:ea typeface="宋体" panose="02010600030101010101" pitchFamily="2" charset="-122"/>
                </a:defRPr>
              </a:lvl7pPr>
              <a:lvl8pPr>
                <a:defRPr>
                  <a:latin typeface="Arial" panose="020B0604020202020204" pitchFamily="34" charset="0"/>
                  <a:ea typeface="宋体" panose="02010600030101010101" pitchFamily="2" charset="-122"/>
                </a:defRPr>
              </a:lvl8pPr>
              <a:lvl9pPr>
                <a:defRPr>
                  <a:latin typeface="Arial" panose="020B0604020202020204" pitchFamily="34" charset="0"/>
                  <a:ea typeface="宋体" panose="02010600030101010101" pitchFamily="2" charset="-122"/>
                </a:defRPr>
              </a:lvl9pPr>
            </a:lstStyle>
            <a:p>
              <a:r>
                <a:rPr lang="en-US" altLang="zh-CN" sz="2800" dirty="0">
                  <a:latin typeface="Times New Roman" panose="02020603050405020304" charset="0"/>
                  <a:cs typeface="Times New Roman" panose="02020603050405020304" charset="0"/>
                </a:rPr>
                <a:t>03</a:t>
              </a:r>
              <a:endParaRPr lang="en-US" altLang="zh-CN" sz="2800" dirty="0">
                <a:latin typeface="Times New Roman" panose="02020603050405020304" charset="0"/>
                <a:cs typeface="Times New Roman" panose="02020603050405020304" charset="0"/>
              </a:endParaRPr>
            </a:p>
          </p:txBody>
        </p:sp>
        <p:sp>
          <p:nvSpPr>
            <p:cNvPr id="9" name="稻壳儿原创设计师【幻雨工作室】_12"/>
            <p:cNvSpPr>
              <a:spLocks noChangeArrowheads="1"/>
            </p:cNvSpPr>
            <p:nvPr/>
          </p:nvSpPr>
          <p:spPr bwMode="auto">
            <a:xfrm>
              <a:off x="2507" y="4633"/>
              <a:ext cx="917" cy="914"/>
            </a:xfrm>
            <a:prstGeom prst="rect">
              <a:avLst/>
            </a:prstGeom>
            <a:noFill/>
            <a:ln w="6350">
              <a:solidFill>
                <a:schemeClr val="bg1"/>
              </a:solid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grpSp>
      <p:grpSp>
        <p:nvGrpSpPr>
          <p:cNvPr id="17" name="组合 16"/>
          <p:cNvGrpSpPr/>
          <p:nvPr/>
        </p:nvGrpSpPr>
        <p:grpSpPr>
          <a:xfrm>
            <a:off x="1482090" y="5146040"/>
            <a:ext cx="801370" cy="798830"/>
            <a:chOff x="2335" y="7409"/>
            <a:chExt cx="1262" cy="1258"/>
          </a:xfrm>
        </p:grpSpPr>
        <p:sp>
          <p:nvSpPr>
            <p:cNvPr id="18" name="稻壳儿原创设计师【幻雨工作室】_13"/>
            <p:cNvSpPr>
              <a:spLocks noChangeArrowheads="1"/>
            </p:cNvSpPr>
            <p:nvPr/>
          </p:nvSpPr>
          <p:spPr bwMode="auto">
            <a:xfrm>
              <a:off x="2335" y="7409"/>
              <a:ext cx="1262" cy="1258"/>
            </a:xfrm>
            <a:prstGeom prst="rect">
              <a:avLst/>
            </a:prstGeom>
            <a:solidFill>
              <a:schemeClr val="accent2">
                <a:lumMod val="20000"/>
                <a:lumOff val="80000"/>
              </a:schemeClr>
            </a:solidFill>
            <a:ln>
              <a:no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sp>
          <p:nvSpPr>
            <p:cNvPr id="19" name="稻壳儿原创设计师【幻雨工作室】_14"/>
            <p:cNvSpPr txBox="1">
              <a:spLocks noChangeArrowheads="1"/>
            </p:cNvSpPr>
            <p:nvPr/>
          </p:nvSpPr>
          <p:spPr bwMode="auto">
            <a:xfrm>
              <a:off x="2541" y="7623"/>
              <a:ext cx="848" cy="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zh-CN"/>
              </a:defPPr>
              <a:lvl1pPr algn="ctr" fontAlgn="base">
                <a:spcBef>
                  <a:spcPct val="0"/>
                </a:spcBef>
                <a:spcAft>
                  <a:spcPct val="0"/>
                </a:spcAft>
                <a:buFontTx/>
                <a:buNone/>
                <a:defRPr sz="3600">
                  <a:solidFill>
                    <a:schemeClr val="bg1"/>
                  </a:solidFill>
                  <a:latin typeface="微软雅黑" panose="020B0503020204020204" pitchFamily="34" charset="-122"/>
                  <a:ea typeface="微软雅黑" panose="020B0503020204020204" pitchFamily="34" charset="-122"/>
                </a:defRPr>
              </a:lvl1pPr>
              <a:lvl2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2pPr>
              <a:lvl3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3pPr>
              <a:lvl4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4pPr>
              <a:lvl5pPr fontAlgn="base">
                <a:spcBef>
                  <a:spcPct val="0"/>
                </a:spcBef>
                <a:spcAft>
                  <a:spcPct val="0"/>
                </a:spcAft>
                <a:buFont typeface="Arial" panose="020B0604020202020204" pitchFamily="34" charset="0"/>
                <a:defRPr>
                  <a:latin typeface="Arial" panose="020B0604020202020204" pitchFamily="34" charset="0"/>
                  <a:ea typeface="宋体" panose="02010600030101010101" pitchFamily="2" charset="-122"/>
                </a:defRPr>
              </a:lvl5pPr>
              <a:lvl6pPr>
                <a:defRPr>
                  <a:latin typeface="Arial" panose="020B0604020202020204" pitchFamily="34" charset="0"/>
                  <a:ea typeface="宋体" panose="02010600030101010101" pitchFamily="2" charset="-122"/>
                </a:defRPr>
              </a:lvl6pPr>
              <a:lvl7pPr>
                <a:defRPr>
                  <a:latin typeface="Arial" panose="020B0604020202020204" pitchFamily="34" charset="0"/>
                  <a:ea typeface="宋体" panose="02010600030101010101" pitchFamily="2" charset="-122"/>
                </a:defRPr>
              </a:lvl7pPr>
              <a:lvl8pPr>
                <a:defRPr>
                  <a:latin typeface="Arial" panose="020B0604020202020204" pitchFamily="34" charset="0"/>
                  <a:ea typeface="宋体" panose="02010600030101010101" pitchFamily="2" charset="-122"/>
                </a:defRPr>
              </a:lvl8pPr>
              <a:lvl9pPr>
                <a:defRPr>
                  <a:latin typeface="Arial" panose="020B0604020202020204" pitchFamily="34" charset="0"/>
                  <a:ea typeface="宋体" panose="02010600030101010101" pitchFamily="2" charset="-122"/>
                </a:defRPr>
              </a:lvl9pPr>
            </a:lstStyle>
            <a:p>
              <a:r>
                <a:rPr lang="en-US" altLang="zh-CN" sz="2800" dirty="0">
                  <a:solidFill>
                    <a:schemeClr val="accent1"/>
                  </a:solidFill>
                  <a:latin typeface="Times New Roman" panose="02020603050405020304" charset="0"/>
                  <a:cs typeface="Times New Roman" panose="02020603050405020304" charset="0"/>
                </a:rPr>
                <a:t>04</a:t>
              </a:r>
              <a:endParaRPr lang="en-US" altLang="zh-CN" sz="2800" dirty="0">
                <a:solidFill>
                  <a:schemeClr val="accent1"/>
                </a:solidFill>
                <a:latin typeface="Times New Roman" panose="02020603050405020304" charset="0"/>
                <a:cs typeface="Times New Roman" panose="02020603050405020304" charset="0"/>
              </a:endParaRPr>
            </a:p>
          </p:txBody>
        </p:sp>
        <p:sp>
          <p:nvSpPr>
            <p:cNvPr id="20" name="稻壳儿原创设计师【幻雨工作室】_15"/>
            <p:cNvSpPr>
              <a:spLocks noChangeArrowheads="1"/>
            </p:cNvSpPr>
            <p:nvPr/>
          </p:nvSpPr>
          <p:spPr bwMode="auto">
            <a:xfrm>
              <a:off x="2507" y="7580"/>
              <a:ext cx="917" cy="914"/>
            </a:xfrm>
            <a:prstGeom prst="rect">
              <a:avLst/>
            </a:prstGeom>
            <a:noFill/>
            <a:ln w="6350">
              <a:solidFill>
                <a:schemeClr val="accent1"/>
              </a:solidFill>
            </a:ln>
          </p:spPr>
          <p:txBody>
            <a:bodyPr/>
            <a:lstStyle>
              <a:defPPr>
                <a:defRPr lang="zh-CN"/>
              </a:defPPr>
              <a:lvl1pPr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buFont typeface="Arial" panose="020B0604020202020204" pitchFamily="34" charset="0"/>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a:lstStyle>
            <a:p>
              <a:pPr eaLnBrk="1" hangingPunct="1">
                <a:buFontTx/>
                <a:buNone/>
              </a:pPr>
              <a:endParaRPr lang="zh-CN" altLang="en-US" sz="2800" dirty="0">
                <a:solidFill>
                  <a:schemeClr val="accent1"/>
                </a:solidFill>
                <a:latin typeface="Times New Roman" panose="02020603050405020304" charset="0"/>
                <a:ea typeface="微软雅黑" panose="020B0503020204020204" pitchFamily="34" charset="-122"/>
                <a:cs typeface="Times New Roman" panose="02020603050405020304" charset="0"/>
              </a:endParaRPr>
            </a:p>
          </p:txBody>
        </p:sp>
      </p:grpSp>
      <p:sp>
        <p:nvSpPr>
          <p:cNvPr id="21" name="稻壳儿原创设计师【幻雨工作室】_2"/>
          <p:cNvSpPr txBox="1">
            <a:spLocks noChangeArrowheads="1"/>
          </p:cNvSpPr>
          <p:nvPr/>
        </p:nvSpPr>
        <p:spPr bwMode="auto">
          <a:xfrm>
            <a:off x="2602230" y="5220335"/>
            <a:ext cx="8762365" cy="583565"/>
          </a:xfrm>
          <a:prstGeom prst="rect">
            <a:avLst/>
          </a:prstGeom>
          <a:noFill/>
          <a:ln w="9525">
            <a:no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sz="1300">
                <a:solidFill>
                  <a:schemeClr val="tx1"/>
                </a:solidFill>
                <a:latin typeface="华文细黑" panose="02010600040101010101" pitchFamily="2" charset="-122"/>
                <a:ea typeface="华文细黑" panose="02010600040101010101" pitchFamily="2" charset="-122"/>
              </a:defRPr>
            </a:lvl1pPr>
            <a:lvl2pPr marL="742950" indent="-285750">
              <a:defRPr sz="1300">
                <a:solidFill>
                  <a:schemeClr val="tx1"/>
                </a:solidFill>
                <a:latin typeface="华文细黑" panose="02010600040101010101" pitchFamily="2" charset="-122"/>
                <a:ea typeface="华文细黑" panose="02010600040101010101" pitchFamily="2" charset="-122"/>
              </a:defRPr>
            </a:lvl2pPr>
            <a:lvl3pPr marL="1143000" indent="-228600">
              <a:defRPr sz="1300">
                <a:solidFill>
                  <a:schemeClr val="tx1"/>
                </a:solidFill>
                <a:latin typeface="华文细黑" panose="02010600040101010101" pitchFamily="2" charset="-122"/>
                <a:ea typeface="华文细黑" panose="02010600040101010101" pitchFamily="2" charset="-122"/>
              </a:defRPr>
            </a:lvl3pPr>
            <a:lvl4pPr marL="1600200" indent="-228600">
              <a:defRPr sz="1300">
                <a:solidFill>
                  <a:schemeClr val="tx1"/>
                </a:solidFill>
                <a:latin typeface="华文细黑" panose="02010600040101010101" pitchFamily="2" charset="-122"/>
                <a:ea typeface="华文细黑" panose="02010600040101010101" pitchFamily="2" charset="-122"/>
              </a:defRPr>
            </a:lvl4pPr>
            <a:lvl5pPr marL="2057400" indent="-228600">
              <a:defRPr sz="1300">
                <a:solidFill>
                  <a:schemeClr val="tx1"/>
                </a:solidFill>
                <a:latin typeface="华文细黑" panose="02010600040101010101" pitchFamily="2" charset="-122"/>
                <a:ea typeface="华文细黑" panose="02010600040101010101" pitchFamily="2" charset="-122"/>
              </a:defRPr>
            </a:lvl5pPr>
            <a:lvl6pPr marL="25146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6pPr>
            <a:lvl7pPr marL="29718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7pPr>
            <a:lvl8pPr marL="34290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8pPr>
            <a:lvl9pPr marL="3886200" indent="-228600" defTabSz="683895" fontAlgn="base">
              <a:spcBef>
                <a:spcPct val="0"/>
              </a:spcBef>
              <a:spcAft>
                <a:spcPct val="0"/>
              </a:spcAft>
              <a:defRPr sz="1300">
                <a:solidFill>
                  <a:schemeClr val="tx1"/>
                </a:solidFill>
                <a:latin typeface="华文细黑" panose="02010600040101010101" pitchFamily="2" charset="-122"/>
                <a:ea typeface="华文细黑" panose="02010600040101010101" pitchFamily="2" charset="-122"/>
              </a:defRPr>
            </a:lvl9pPr>
          </a:lstStyle>
          <a:p>
            <a:pPr defTabSz="685800">
              <a:defRPr/>
            </a:pPr>
            <a:r>
              <a:rPr lang="en-US" altLang="zh-CN" sz="3200" dirty="0">
                <a:solidFill>
                  <a:schemeClr val="accent1"/>
                </a:solidFill>
                <a:latin typeface="Times New Roman" panose="02020603050405020304" charset="0"/>
                <a:ea typeface="+mn-ea"/>
                <a:cs typeface="Times New Roman" panose="02020603050405020304" charset="0"/>
              </a:rPr>
              <a:t>Conclusion</a:t>
            </a:r>
            <a:endParaRPr lang="en-US" altLang="zh-CN" sz="3200" dirty="0">
              <a:solidFill>
                <a:schemeClr val="accent1"/>
              </a:solidFill>
              <a:latin typeface="Times New Roman" panose="02020603050405020304" charset="0"/>
              <a:ea typeface="+mn-ea"/>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5" name="稻壳儿原创设计师【幻雨工作室】_1"/>
          <p:cNvSpPr txBox="1"/>
          <p:nvPr/>
        </p:nvSpPr>
        <p:spPr>
          <a:xfrm flipH="1">
            <a:off x="1007110" y="3491865"/>
            <a:ext cx="9571990" cy="1753235"/>
          </a:xfrm>
          <a:prstGeom prst="rect">
            <a:avLst/>
          </a:prstGeom>
          <a:noFill/>
        </p:spPr>
        <p:txBody>
          <a:bodyPr wrap="square" rtlCol="0">
            <a:spAutoFit/>
          </a:bodyPr>
          <a:lstStyle>
            <a:defPPr>
              <a:defRPr lang="zh-CN"/>
            </a:defPPr>
            <a:lvl1pPr algn="ctr" defTabSz="685800">
              <a:defRPr sz="4400">
                <a:solidFill>
                  <a:schemeClr val="accent1"/>
                </a:solidFill>
                <a:latin typeface="微软雅黑" panose="020B0503020204020204" pitchFamily="34" charset="-122"/>
                <a:ea typeface="微软雅黑" panose="020B0503020204020204" pitchFamily="34" charset="-122"/>
              </a:defRPr>
            </a:lvl1pPr>
          </a:lstStyle>
          <a:p>
            <a:pPr algn="l" defTabSz="685800">
              <a:defRPr/>
            </a:pPr>
            <a:r>
              <a:rPr lang="en-US" altLang="zh-CN" sz="5400" dirty="0">
                <a:latin typeface="Times New Roman" panose="02020603050405020304" charset="0"/>
                <a:ea typeface="+mn-ea"/>
                <a:cs typeface="Times New Roman" panose="02020603050405020304" charset="0"/>
                <a:sym typeface="+mn-ea"/>
              </a:rPr>
              <a:t>Definition of Domestication and Foreignization</a:t>
            </a:r>
            <a:endParaRPr lang="zh-CN" altLang="en-US" sz="5400" dirty="0"/>
          </a:p>
        </p:txBody>
      </p:sp>
      <p:cxnSp>
        <p:nvCxnSpPr>
          <p:cNvPr id="37" name="稻壳儿原创设计师【幻雨工作室】_3"/>
          <p:cNvCxnSpPr/>
          <p:nvPr/>
        </p:nvCxnSpPr>
        <p:spPr>
          <a:xfrm flipH="1">
            <a:off x="1241661" y="2858277"/>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38" name="稻壳儿原创设计师【幻雨工作室】_4"/>
          <p:cNvCxnSpPr/>
          <p:nvPr/>
        </p:nvCxnSpPr>
        <p:spPr>
          <a:xfrm flipH="1">
            <a:off x="1241661" y="322007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39" name="稻壳儿原创设计师【幻雨工作室】_5"/>
          <p:cNvSpPr txBox="1"/>
          <p:nvPr/>
        </p:nvSpPr>
        <p:spPr>
          <a:xfrm>
            <a:off x="8281771" y="1045663"/>
            <a:ext cx="2645680" cy="1200329"/>
          </a:xfrm>
          <a:prstGeom prst="rect">
            <a:avLst/>
          </a:prstGeom>
          <a:noFill/>
        </p:spPr>
        <p:txBody>
          <a:bodyPr wrap="square" rtlCol="0">
            <a:spAutoFit/>
          </a:bodyPr>
          <a:lstStyle/>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PART</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ONE</a:t>
            </a:r>
            <a:endParaRPr lang="zh-CN" altLang="en-US"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7453418" y="102810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7453418" y="131624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567055" y="579755"/>
            <a:ext cx="7116445" cy="1322070"/>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The Proposal of Domestication and Foreignization</a:t>
            </a:r>
            <a:endParaRPr lang="en-US" altLang="zh-CN" sz="4000" dirty="0">
              <a:latin typeface="Times New Roman" panose="02020603050405020304" charset="0"/>
              <a:ea typeface="+mn-ea"/>
              <a:cs typeface="Times New Roman" panose="02020603050405020304" charset="0"/>
              <a:sym typeface="+mn-ea"/>
            </a:endParaRPr>
          </a:p>
        </p:txBody>
      </p:sp>
      <p:sp>
        <p:nvSpPr>
          <p:cNvPr id="100" name="文本框 99"/>
          <p:cNvSpPr txBox="1"/>
          <p:nvPr/>
        </p:nvSpPr>
        <p:spPr>
          <a:xfrm>
            <a:off x="608965" y="2287905"/>
            <a:ext cx="6626860" cy="3046095"/>
          </a:xfrm>
          <a:prstGeom prst="rect">
            <a:avLst/>
          </a:prstGeom>
          <a:noFill/>
          <a:ln w="9525">
            <a:noFill/>
          </a:ln>
        </p:spPr>
        <p:txBody>
          <a:bodyPr wrap="square">
            <a:spAutoFit/>
          </a:bodyPr>
          <a:p>
            <a:pPr indent="0">
              <a:buFont typeface="Wingdings" panose="05000000000000000000" charset="0"/>
              <a:buNone/>
            </a:pPr>
            <a:endParaRPr lang="en-US" sz="3200" b="0">
              <a:latin typeface="Times New Roman" panose="02020603050405020304" charset="0"/>
              <a:ea typeface="宋体" panose="02010600030101010101" pitchFamily="2" charset="-122"/>
            </a:endParaRPr>
          </a:p>
          <a:p>
            <a:pPr marL="342900" indent="-342900">
              <a:buFont typeface="Wingdings" panose="05000000000000000000" charset="0"/>
              <a:buChar char="Ø"/>
            </a:pPr>
            <a:r>
              <a:rPr lang="en-US" sz="3200" b="0">
                <a:latin typeface="Times New Roman" panose="02020603050405020304" charset="0"/>
                <a:ea typeface="宋体" panose="02010600030101010101" pitchFamily="2" charset="-122"/>
              </a:rPr>
              <a:t>American</a:t>
            </a:r>
            <a:r>
              <a:rPr lang="en-US" sz="3200" b="0">
                <a:latin typeface="Times New Roman" panose="02020603050405020304" charset="0"/>
                <a:ea typeface="宋体" panose="02010600030101010101" pitchFamily="2" charset="-122"/>
                <a:cs typeface="Times New Roman" panose="02020603050405020304" charset="0"/>
              </a:rPr>
              <a:t> </a:t>
            </a:r>
            <a:r>
              <a:rPr lang="en-US" sz="3200" b="0">
                <a:latin typeface="Times New Roman" panose="02020603050405020304" charset="0"/>
                <a:ea typeface="宋体" panose="02010600030101010101" pitchFamily="2" charset="-122"/>
              </a:rPr>
              <a:t>scholar Lawrence Venuti</a:t>
            </a:r>
            <a:endParaRPr lang="en-US" sz="3200" b="0">
              <a:latin typeface="Times New Roman" panose="02020603050405020304" charset="0"/>
              <a:ea typeface="宋体" panose="02010600030101010101" pitchFamily="2" charset="-122"/>
            </a:endParaRPr>
          </a:p>
          <a:p>
            <a:pPr marL="342900" indent="-342900">
              <a:buFont typeface="Wingdings" panose="05000000000000000000" charset="0"/>
              <a:buChar char="Ø"/>
            </a:pPr>
            <a:r>
              <a:rPr lang="en-US" sz="3200">
                <a:latin typeface="Times New Roman" panose="02020603050405020304" charset="0"/>
                <a:ea typeface="宋体" panose="02010600030101010101" pitchFamily="2" charset="-122"/>
                <a:sym typeface="+mn-ea"/>
              </a:rPr>
              <a:t>in 1995</a:t>
            </a:r>
            <a:endParaRPr lang="en-US" sz="3200" b="0">
              <a:latin typeface="Times New Roman" panose="02020603050405020304" charset="0"/>
              <a:ea typeface="宋体" panose="02010600030101010101" pitchFamily="2" charset="-122"/>
            </a:endParaRPr>
          </a:p>
          <a:p>
            <a:pPr marL="342900" indent="-342900">
              <a:buFont typeface="Wingdings" panose="05000000000000000000" charset="0"/>
              <a:buChar char="Ø"/>
            </a:pPr>
            <a:r>
              <a:rPr lang="en-US" sz="3200" b="0">
                <a:latin typeface="Times New Roman" panose="02020603050405020304" charset="0"/>
                <a:ea typeface="宋体" panose="02010600030101010101" pitchFamily="2" charset="-122"/>
              </a:rPr>
              <a:t>derived from a paper presented by German scholar Schleiermacher in 1813</a:t>
            </a:r>
            <a:endParaRPr lang="en-US" altLang="en-US" sz="3200" b="0">
              <a:latin typeface="Times New Roman" panose="02020603050405020304" charset="0"/>
              <a:ea typeface="宋体" panose="02010600030101010101" pitchFamily="2" charset="-122"/>
            </a:endParaRPr>
          </a:p>
        </p:txBody>
      </p:sp>
      <p:pic>
        <p:nvPicPr>
          <p:cNvPr id="2" name="图片 1"/>
          <p:cNvPicPr/>
          <p:nvPr/>
        </p:nvPicPr>
        <p:blipFill>
          <a:blip r:embed="rId1"/>
          <a:stretch>
            <a:fillRect/>
          </a:stretch>
        </p:blipFill>
        <p:spPr>
          <a:xfrm>
            <a:off x="7235825" y="1901825"/>
            <a:ext cx="3622675" cy="4418965"/>
          </a:xfrm>
          <a:prstGeom prst="rect">
            <a:avLst/>
          </a:prstGeom>
          <a:noFill/>
          <a:ln w="9525">
            <a:noFill/>
          </a:ln>
        </p:spPr>
      </p:pic>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10248688" y="858563"/>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10248688" y="1125114"/>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339090" y="617855"/>
            <a:ext cx="10136505" cy="645160"/>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dirty="0">
                <a:latin typeface="Times New Roman" panose="02020603050405020304" charset="0"/>
                <a:ea typeface="+mn-ea"/>
                <a:cs typeface="Times New Roman" panose="02020603050405020304" charset="0"/>
                <a:sym typeface="+mn-ea"/>
              </a:rPr>
              <a:t>The Definition of Domestication and Foreignization</a:t>
            </a:r>
            <a:endParaRPr lang="zh-CN" altLang="en-US" dirty="0"/>
          </a:p>
        </p:txBody>
      </p:sp>
      <p:sp>
        <p:nvSpPr>
          <p:cNvPr id="101" name="文本框 100"/>
          <p:cNvSpPr txBox="1"/>
          <p:nvPr/>
        </p:nvSpPr>
        <p:spPr>
          <a:xfrm>
            <a:off x="539115" y="1519555"/>
            <a:ext cx="5504815" cy="474281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sz="2800" b="0" kern="0">
                <a:solidFill>
                  <a:schemeClr val="tx1"/>
                </a:solidFill>
                <a:uFillTx/>
                <a:latin typeface="Times New Roman" panose="02020603050405020304" charset="0"/>
                <a:ea typeface="宋体" panose="02010600030101010101" pitchFamily="2" charset="-122"/>
              </a:rPr>
              <a:t>Domestication is a </a:t>
            </a:r>
            <a:r>
              <a:rPr lang="en-US" sz="2800" b="0" kern="0">
                <a:solidFill>
                  <a:srgbClr val="C00000"/>
                </a:solidFill>
                <a:uFillTx/>
                <a:latin typeface="Times New Roman" panose="02020603050405020304" charset="0"/>
                <a:ea typeface="宋体" panose="02010600030101010101" pitchFamily="2" charset="-122"/>
              </a:rPr>
              <a:t>target-culture-oriented translation.</a:t>
            </a:r>
            <a:endParaRPr lang="en-US" sz="2800" b="0" kern="0">
              <a:solidFill>
                <a:srgbClr val="C00000"/>
              </a:solidFill>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sz="2800" b="0" kern="0">
                <a:solidFill>
                  <a:schemeClr val="tx1"/>
                </a:solidFill>
                <a:uFillTx/>
                <a:latin typeface="Times New Roman" panose="02020603050405020304" charset="0"/>
                <a:ea typeface="宋体" panose="02010600030101010101" pitchFamily="2" charset="-122"/>
              </a:rPr>
              <a:t>Translators exploit the unusual expressions to the target culture  and use some familiar ones so as to </a:t>
            </a:r>
            <a:r>
              <a:rPr lang="en-US" sz="2800" b="0" kern="0">
                <a:solidFill>
                  <a:srgbClr val="C00000"/>
                </a:solidFill>
                <a:uFillTx/>
                <a:latin typeface="Times New Roman" panose="02020603050405020304" charset="0"/>
                <a:ea typeface="宋体" panose="02010600030101010101" pitchFamily="2" charset="-122"/>
              </a:rPr>
              <a:t>make the translated text intelligible and easy for the target readers</a:t>
            </a:r>
            <a:r>
              <a:rPr lang="en-US" sz="2800" b="0" kern="0">
                <a:solidFill>
                  <a:schemeClr val="tx1"/>
                </a:solidFill>
                <a:uFillTx/>
                <a:latin typeface="Times New Roman" panose="02020603050405020304" charset="0"/>
                <a:ea typeface="宋体" panose="02010600030101010101" pitchFamily="2" charset="-122"/>
              </a:rPr>
              <a:t>. </a:t>
            </a:r>
            <a:endParaRPr lang="en-US" sz="2800" b="0" kern="0">
              <a:solidFill>
                <a:schemeClr val="tx1"/>
              </a:solidFill>
              <a:uFillTx/>
              <a:latin typeface="Times New Roman" panose="02020603050405020304" charset="0"/>
              <a:ea typeface="宋体" panose="02010600030101010101" pitchFamily="2" charset="-122"/>
            </a:endParaRPr>
          </a:p>
          <a:p>
            <a:pPr indent="0" algn="just" fontAlgn="auto">
              <a:lnSpc>
                <a:spcPct val="120000"/>
              </a:lnSpc>
              <a:buFont typeface="Wingdings" panose="05000000000000000000" charset="0"/>
              <a:buNone/>
            </a:pPr>
            <a:endParaRPr lang="en-US" altLang="en-US" sz="2800" b="0" kern="0">
              <a:solidFill>
                <a:schemeClr val="tx1"/>
              </a:solidFill>
              <a:uFillTx/>
              <a:latin typeface="Times New Roman" panose="02020603050405020304" charset="0"/>
              <a:ea typeface="宋体" panose="02010600030101010101" pitchFamily="2" charset="-122"/>
            </a:endParaRPr>
          </a:p>
        </p:txBody>
      </p:sp>
      <p:cxnSp>
        <p:nvCxnSpPr>
          <p:cNvPr id="3" name="直接连接符 2"/>
          <p:cNvCxnSpPr/>
          <p:nvPr/>
        </p:nvCxnSpPr>
        <p:spPr>
          <a:xfrm>
            <a:off x="6186805" y="1593215"/>
            <a:ext cx="635" cy="4737100"/>
          </a:xfrm>
          <a:prstGeom prst="line">
            <a:avLst/>
          </a:prstGeom>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6263640" y="1593215"/>
            <a:ext cx="5537200" cy="370903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sz="2800" b="0" kern="0">
                <a:solidFill>
                  <a:schemeClr val="tx1"/>
                </a:solidFill>
                <a:uFillTx/>
                <a:latin typeface="Times New Roman" panose="02020603050405020304" charset="0"/>
                <a:ea typeface="宋体" panose="02010600030101010101" pitchFamily="2" charset="-122"/>
              </a:rPr>
              <a:t>Foreignization is a </a:t>
            </a:r>
            <a:r>
              <a:rPr lang="en-US" sz="2800" b="0" kern="0">
                <a:solidFill>
                  <a:srgbClr val="C00000"/>
                </a:solidFill>
                <a:uFillTx/>
                <a:latin typeface="Times New Roman" panose="02020603050405020304" charset="0"/>
                <a:ea typeface="宋体" panose="02010600030101010101" pitchFamily="2" charset="-122"/>
              </a:rPr>
              <a:t>source-culture-oriented translation.</a:t>
            </a:r>
            <a:endParaRPr lang="en-US" sz="2800" b="0" kern="0">
              <a:solidFill>
                <a:srgbClr val="C00000"/>
              </a:solidFill>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sz="2800" b="0" kern="0">
                <a:solidFill>
                  <a:schemeClr val="tx1"/>
                </a:solidFill>
                <a:uFillTx/>
                <a:latin typeface="Times New Roman" panose="02020603050405020304" charset="0"/>
                <a:ea typeface="宋体" panose="02010600030101010101" pitchFamily="2" charset="-122"/>
              </a:rPr>
              <a:t>Translators</a:t>
            </a:r>
            <a:r>
              <a:rPr lang="en-US" sz="2800" b="0" kern="0">
                <a:solidFill>
                  <a:srgbClr val="C00000"/>
                </a:solidFill>
                <a:uFillTx/>
                <a:latin typeface="Times New Roman" panose="02020603050405020304" charset="0"/>
                <a:ea typeface="宋体" panose="02010600030101010101" pitchFamily="2" charset="-122"/>
              </a:rPr>
              <a:t> </a:t>
            </a:r>
            <a:r>
              <a:rPr lang="en-US" sz="2800" b="0" kern="0">
                <a:solidFill>
                  <a:schemeClr val="tx1"/>
                </a:solidFill>
                <a:uFillTx/>
                <a:latin typeface="Times New Roman" panose="02020603050405020304" charset="0"/>
                <a:ea typeface="宋体" panose="02010600030101010101" pitchFamily="2" charset="-122"/>
              </a:rPr>
              <a:t>strive to</a:t>
            </a:r>
            <a:r>
              <a:rPr lang="en-US" sz="2800" b="0" kern="0">
                <a:solidFill>
                  <a:srgbClr val="C00000"/>
                </a:solidFill>
                <a:uFillTx/>
                <a:latin typeface="Times New Roman" panose="02020603050405020304" charset="0"/>
                <a:ea typeface="宋体" panose="02010600030101010101" pitchFamily="2" charset="-122"/>
              </a:rPr>
              <a:t> preserve the foreign flavor as much as possible</a:t>
            </a:r>
            <a:r>
              <a:rPr lang="en-US" sz="2800" b="0" kern="0">
                <a:solidFill>
                  <a:schemeClr val="tx1"/>
                </a:solidFill>
                <a:uFillTx/>
                <a:latin typeface="Times New Roman" panose="02020603050405020304" charset="0"/>
                <a:ea typeface="宋体" panose="02010600030101010101" pitchFamily="2" charset="-122"/>
              </a:rPr>
              <a:t> in order to transfer the source language and culture into the target one.</a:t>
            </a:r>
            <a:endParaRPr lang="en-US" altLang="en-US" sz="2800" b="0" kern="0">
              <a:solidFill>
                <a:schemeClr val="tx1"/>
              </a:solidFill>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2817283" y="725213"/>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2817283" y="991764"/>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834390" y="535940"/>
            <a:ext cx="1983105" cy="645160"/>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dirty="0">
                <a:latin typeface="Times New Roman" panose="02020603050405020304" charset="0"/>
                <a:ea typeface="+mn-ea"/>
                <a:cs typeface="Times New Roman" panose="02020603050405020304" charset="0"/>
                <a:sym typeface="+mn-ea"/>
              </a:rPr>
              <a:t>E</a:t>
            </a:r>
            <a:r>
              <a:rPr lang="en-US" altLang="zh-CN" dirty="0">
                <a:latin typeface="Times New Roman" panose="02020603050405020304" charset="0"/>
                <a:ea typeface="+mn-ea"/>
                <a:cs typeface="Times New Roman" panose="02020603050405020304" charset="0"/>
                <a:sym typeface="+mn-ea"/>
              </a:rPr>
              <a:t>xample</a:t>
            </a:r>
            <a:endParaRPr lang="en-US" altLang="zh-CN"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524510" y="1487170"/>
            <a:ext cx="11143615" cy="4887595"/>
          </a:xfrm>
          <a:prstGeom prst="rect">
            <a:avLst/>
          </a:prstGeom>
          <a:noFill/>
          <a:ln w="9525">
            <a:noFill/>
          </a:ln>
        </p:spPr>
        <p:txBody>
          <a:bodyPr wrap="square">
            <a:spAutoFit/>
          </a:bodyPr>
          <a:p>
            <a:pPr indent="0" algn="just" fontAlgn="auto">
              <a:lnSpc>
                <a:spcPct val="120000"/>
              </a:lnSpc>
              <a:buFont typeface="Wingdings" panose="05000000000000000000" charset="0"/>
              <a:buNone/>
            </a:pPr>
            <a:r>
              <a:rPr lang="en-US" sz="2600" b="0" kern="0">
                <a:uFillTx/>
                <a:latin typeface="Times New Roman" panose="02020603050405020304" charset="0"/>
                <a:ea typeface="宋体" panose="02010600030101010101" pitchFamily="2" charset="-122"/>
              </a:rPr>
              <a:t>The drive back to my home in Edmoonton was an endless journey of destructive emotions and thoughts. In a truck-stop restaurant, I sat staring at a glass of cheap red wine. </a:t>
            </a:r>
            <a:r>
              <a:rPr lang="en-US" sz="2600" b="0" i="1" kern="0">
                <a:solidFill>
                  <a:srgbClr val="C00000"/>
                </a:solidFill>
                <a:uFillTx/>
                <a:latin typeface="Times New Roman" panose="02020603050405020304" charset="0"/>
                <a:ea typeface="宋体" panose="02010600030101010101" pitchFamily="2" charset="-122"/>
              </a:rPr>
              <a:t>Of all the gin joints in all the towns in all the world, she walks out of mine.</a:t>
            </a:r>
            <a:r>
              <a:rPr lang="en-US" sz="2600" b="0" kern="0">
                <a:solidFill>
                  <a:srgbClr val="C00000"/>
                </a:solidFill>
                <a:uFillTx/>
                <a:latin typeface="Times New Roman" panose="02020603050405020304" charset="0"/>
                <a:ea typeface="宋体" panose="02010600030101010101" pitchFamily="2" charset="-122"/>
              </a:rPr>
              <a:t> </a:t>
            </a:r>
            <a:r>
              <a:rPr lang="en-US" sz="2600" b="0" kern="0">
                <a:solidFill>
                  <a:schemeClr val="tx1"/>
                </a:solidFill>
                <a:uFillTx/>
                <a:latin typeface="Times New Roman" panose="02020603050405020304" charset="0"/>
                <a:ea typeface="宋体" panose="02010600030101010101" pitchFamily="2" charset="-122"/>
              </a:rPr>
              <a:t> </a:t>
            </a:r>
            <a:endParaRPr lang="en-US" altLang="en-US" sz="2600" b="0" kern="0">
              <a:solidFill>
                <a:schemeClr val="tx1"/>
              </a:solidFill>
              <a:uFillTx/>
              <a:latin typeface="Times New Roman" panose="02020603050405020304" charset="0"/>
              <a:ea typeface="宋体" panose="02010600030101010101" pitchFamily="2" charset="-122"/>
            </a:endParaRPr>
          </a:p>
          <a:p>
            <a:pPr marL="457200" indent="-457200" algn="just" fontAlgn="auto">
              <a:lnSpc>
                <a:spcPct val="120000"/>
              </a:lnSpc>
              <a:buFont typeface="Arial" panose="020B0604020202020204" pitchFamily="34" charset="0"/>
              <a:buChar char="•"/>
            </a:pPr>
            <a:r>
              <a:rPr lang="en-US" altLang="en-US" sz="2600" b="0" kern="0">
                <a:solidFill>
                  <a:schemeClr val="tx1"/>
                </a:solidFill>
                <a:uFillTx/>
                <a:latin typeface="Times New Roman" panose="02020603050405020304" charset="0"/>
                <a:ea typeface="宋体" panose="02010600030101010101" pitchFamily="2" charset="-122"/>
              </a:rPr>
              <a:t>Translation using foreignization：在我开车回到埃德蒙顿的路上，我陷入了无尽的悲伤之中。随后，我来到一家汽车旅馆，端着一杯廉价红酒出神，觉着</a:t>
            </a:r>
            <a:r>
              <a:rPr lang="en-US" altLang="en-US" sz="2600" b="0" i="1" kern="0">
                <a:solidFill>
                  <a:srgbClr val="C00000"/>
                </a:solidFill>
                <a:uFillTx/>
                <a:latin typeface="Times New Roman" panose="02020603050405020304" charset="0"/>
                <a:ea typeface="宋体" panose="02010600030101010101" pitchFamily="2" charset="-122"/>
              </a:rPr>
              <a:t>这世上有那么多家旅馆，她终究还是走出了我的那一家。</a:t>
            </a:r>
            <a:endParaRPr lang="en-US" altLang="en-US" sz="2600" b="0" kern="0">
              <a:solidFill>
                <a:schemeClr val="tx1"/>
              </a:solidFill>
              <a:uFillTx/>
              <a:latin typeface="Times New Roman" panose="02020603050405020304" charset="0"/>
              <a:ea typeface="宋体" panose="02010600030101010101" pitchFamily="2" charset="-122"/>
            </a:endParaRPr>
          </a:p>
          <a:p>
            <a:pPr marL="457200" indent="-457200" algn="just" fontAlgn="auto">
              <a:lnSpc>
                <a:spcPct val="120000"/>
              </a:lnSpc>
              <a:buFont typeface="Arial" panose="020B0604020202020204" pitchFamily="34" charset="0"/>
              <a:buChar char="•"/>
            </a:pPr>
            <a:r>
              <a:rPr lang="en-US" altLang="en-US" sz="2600" b="0" kern="0">
                <a:solidFill>
                  <a:schemeClr val="tx1"/>
                </a:solidFill>
                <a:uFillTx/>
                <a:latin typeface="Times New Roman" panose="02020603050405020304" charset="0"/>
                <a:ea typeface="宋体" panose="02010600030101010101" pitchFamily="2" charset="-122"/>
              </a:rPr>
              <a:t>Translation using domestication：在我开车回到埃德蒙顿的路上，我陷入了无尽的悲伤之中。随后，我来到一家汽车旅馆，端着一杯廉价红酒出神，</a:t>
            </a:r>
            <a:r>
              <a:rPr lang="en-US" altLang="en-US" sz="2600" b="0" i="1" kern="0">
                <a:solidFill>
                  <a:srgbClr val="C00000"/>
                </a:solidFill>
                <a:uFillTx/>
                <a:latin typeface="Times New Roman" panose="02020603050405020304" charset="0"/>
                <a:ea typeface="宋体" panose="02010600030101010101" pitchFamily="2" charset="-122"/>
              </a:rPr>
              <a:t>弱水三千，终究我已不是她的那一瓢水了</a:t>
            </a:r>
            <a:r>
              <a:rPr lang="en-US" altLang="en-US" sz="2600" b="0" kern="0">
                <a:solidFill>
                  <a:schemeClr val="tx1"/>
                </a:solidFill>
                <a:uFillTx/>
                <a:latin typeface="Times New Roman" panose="02020603050405020304" charset="0"/>
                <a:ea typeface="宋体" panose="02010600030101010101" pitchFamily="2" charset="-122"/>
              </a:rPr>
              <a:t>。</a:t>
            </a:r>
            <a:endParaRPr lang="en-US" altLang="en-US" sz="2600" b="0" kern="0">
              <a:solidFill>
                <a:schemeClr val="tx1"/>
              </a:solidFill>
              <a:uFillTx/>
              <a:latin typeface="Times New Roman" panose="02020603050405020304" charset="0"/>
              <a:ea typeface="宋体" panose="02010600030101010101" pitchFamily="2" charset="-122"/>
            </a:endParaRPr>
          </a:p>
        </p:txBody>
      </p:sp>
      <p:sp>
        <p:nvSpPr>
          <p:cNvPr id="4" name="圆角矩形标注 3"/>
          <p:cNvSpPr/>
          <p:nvPr/>
        </p:nvSpPr>
        <p:spPr>
          <a:xfrm>
            <a:off x="4971415" y="3535680"/>
            <a:ext cx="6633210" cy="789940"/>
          </a:xfrm>
          <a:prstGeom prst="wedgeRoundRectCallout">
            <a:avLst>
              <a:gd name="adj1" fmla="val 4809"/>
              <a:gd name="adj2" fmla="val 4105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kern="0">
                <a:solidFill>
                  <a:schemeClr val="bg1"/>
                </a:solidFill>
                <a:uFillTx/>
                <a:latin typeface="Times New Roman" panose="02020603050405020304" charset="0"/>
                <a:ea typeface="宋体" panose="02010600030101010101" pitchFamily="2" charset="-122"/>
                <a:sym typeface="+mn-ea"/>
              </a:rPr>
              <a:t>Source-culture-oriented translation</a:t>
            </a:r>
            <a:endParaRPr lang="en-US" altLang="en-US" sz="3200" kern="0">
              <a:solidFill>
                <a:schemeClr val="bg1"/>
              </a:solidFill>
              <a:uFillTx/>
              <a:latin typeface="Times New Roman" panose="02020603050405020304" charset="0"/>
              <a:ea typeface="宋体" panose="02010600030101010101" pitchFamily="2" charset="-122"/>
              <a:cs typeface="Times New Roman" panose="02020603050405020304" charset="0"/>
              <a:sym typeface="+mn-ea"/>
            </a:endParaRPr>
          </a:p>
        </p:txBody>
      </p:sp>
      <p:sp>
        <p:nvSpPr>
          <p:cNvPr id="6" name="圆角矩形标注 5"/>
          <p:cNvSpPr/>
          <p:nvPr/>
        </p:nvSpPr>
        <p:spPr>
          <a:xfrm>
            <a:off x="4971415" y="5034280"/>
            <a:ext cx="6633210" cy="789940"/>
          </a:xfrm>
          <a:prstGeom prst="wedgeRoundRectCallout">
            <a:avLst>
              <a:gd name="adj1" fmla="val 4809"/>
              <a:gd name="adj2" fmla="val 4105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sz="3200" kern="0">
                <a:solidFill>
                  <a:schemeClr val="bg1"/>
                </a:solidFill>
                <a:uFillTx/>
                <a:latin typeface="Times New Roman" panose="02020603050405020304" charset="0"/>
                <a:ea typeface="宋体" panose="02010600030101010101" pitchFamily="2" charset="-122"/>
                <a:sym typeface="+mn-ea"/>
              </a:rPr>
              <a:t>Target-culture-oriented translation</a:t>
            </a:r>
            <a:endParaRPr lang="en-US" altLang="en-US" sz="3200" kern="0">
              <a:solidFill>
                <a:schemeClr val="bg1"/>
              </a:solidFill>
              <a:uFillTx/>
              <a:latin typeface="Times New Roman" panose="02020603050405020304" charset="0"/>
              <a:ea typeface="宋体" panose="02010600030101010101" pitchFamily="2" charset="-122"/>
              <a:cs typeface="Times New Roman" panose="02020603050405020304" charset="0"/>
              <a:sym typeface="+mn-ea"/>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4" grpId="1" animBg="1"/>
      <p:bldP spid="6" grpId="0" bldLvl="0" animBg="1"/>
      <p:bldP spid="6"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35" name="稻壳儿原创设计师【幻雨工作室】_1"/>
          <p:cNvSpPr txBox="1"/>
          <p:nvPr/>
        </p:nvSpPr>
        <p:spPr>
          <a:xfrm flipH="1">
            <a:off x="1073785" y="3582035"/>
            <a:ext cx="9571990" cy="1753235"/>
          </a:xfrm>
          <a:prstGeom prst="rect">
            <a:avLst/>
          </a:prstGeom>
          <a:noFill/>
        </p:spPr>
        <p:txBody>
          <a:bodyPr wrap="square" rtlCol="0">
            <a:spAutoFit/>
          </a:bodyPr>
          <a:lstStyle>
            <a:defPPr>
              <a:defRPr lang="zh-CN"/>
            </a:defPPr>
            <a:lvl1pPr algn="ctr" defTabSz="685800">
              <a:defRPr sz="4400">
                <a:solidFill>
                  <a:schemeClr val="accent1"/>
                </a:solidFill>
                <a:latin typeface="微软雅黑" panose="020B0503020204020204" pitchFamily="34" charset="-122"/>
                <a:ea typeface="微软雅黑" panose="020B0503020204020204" pitchFamily="34" charset="-122"/>
              </a:defRPr>
            </a:lvl1pPr>
          </a:lstStyle>
          <a:p>
            <a:pPr algn="l" defTabSz="685800">
              <a:defRPr/>
            </a:pPr>
            <a:r>
              <a:rPr lang="en-US" altLang="zh-CN" sz="5400" dirty="0">
                <a:latin typeface="Times New Roman" panose="02020603050405020304" charset="0"/>
                <a:ea typeface="+mn-ea"/>
                <a:cs typeface="Times New Roman" panose="02020603050405020304" charset="0"/>
                <a:sym typeface="+mn-ea"/>
              </a:rPr>
              <a:t>Overview of the Debate Over Domestication and Foreignization</a:t>
            </a:r>
            <a:endParaRPr lang="zh-CN" altLang="en-US" sz="5400" dirty="0"/>
          </a:p>
        </p:txBody>
      </p:sp>
      <p:cxnSp>
        <p:nvCxnSpPr>
          <p:cNvPr id="37" name="稻壳儿原创设计师【幻雨工作室】_3"/>
          <p:cNvCxnSpPr/>
          <p:nvPr/>
        </p:nvCxnSpPr>
        <p:spPr>
          <a:xfrm flipH="1">
            <a:off x="1241661" y="2858277"/>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38" name="稻壳儿原创设计师【幻雨工作室】_4"/>
          <p:cNvCxnSpPr/>
          <p:nvPr/>
        </p:nvCxnSpPr>
        <p:spPr>
          <a:xfrm flipH="1">
            <a:off x="1241661" y="3220078"/>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39" name="稻壳儿原创设计师【幻雨工作室】_5"/>
          <p:cNvSpPr txBox="1"/>
          <p:nvPr/>
        </p:nvSpPr>
        <p:spPr>
          <a:xfrm>
            <a:off x="8281771" y="1045663"/>
            <a:ext cx="2645680" cy="1198880"/>
          </a:xfrm>
          <a:prstGeom prst="rect">
            <a:avLst/>
          </a:prstGeom>
          <a:noFill/>
        </p:spPr>
        <p:txBody>
          <a:bodyPr wrap="square" rtlCol="0">
            <a:spAutoFit/>
          </a:bodyPr>
          <a:lstStyle/>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PART</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a:p>
            <a:pPr algn="r"/>
            <a:r>
              <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rPr>
              <a:t>TWO</a:t>
            </a:r>
            <a:endParaRPr lang="en-US" altLang="zh-CN" sz="3600" dirty="0">
              <a:solidFill>
                <a:schemeClr val="accent1"/>
              </a:solidFill>
              <a:latin typeface="微软雅黑" panose="020B0503020204020204" pitchFamily="34" charset="-122"/>
              <a:ea typeface="微软雅黑" panose="020B0503020204020204" pitchFamily="34" charset="-122"/>
              <a:sym typeface="思源黑体 CN Normal" panose="020B0400000000000000" pitchFamily="34" charset="-122"/>
            </a:endParaRPr>
          </a:p>
        </p:txBody>
      </p:sp>
      <p:sp>
        <p:nvSpPr>
          <p:cNvPr id="2" name="圆角矩形标注 1"/>
          <p:cNvSpPr/>
          <p:nvPr/>
        </p:nvSpPr>
        <p:spPr>
          <a:xfrm>
            <a:off x="3638550" y="1296035"/>
            <a:ext cx="5162550" cy="1924050"/>
          </a:xfrm>
          <a:prstGeom prst="wedgeRoundRectCallout">
            <a:avLst>
              <a:gd name="adj1" fmla="val -1648"/>
              <a:gd name="adj2" fmla="val 7735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3200">
                <a:latin typeface="Times New Roman" panose="02020603050405020304" charset="0"/>
                <a:cs typeface="Times New Roman" panose="02020603050405020304" charset="0"/>
              </a:rPr>
              <a:t>the extension of the debate on literal translation and free translation</a:t>
            </a:r>
            <a:endParaRPr lang="zh-CN" altLang="en-US" sz="32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10248688" y="858563"/>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10248688" y="1125114"/>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796290" y="505460"/>
            <a:ext cx="10136505"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Literal Translation V.S. Free Translation</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520065" y="1459865"/>
            <a:ext cx="5504815" cy="4815840"/>
          </a:xfrm>
          <a:prstGeom prst="rect">
            <a:avLst/>
          </a:prstGeom>
          <a:noFill/>
          <a:ln w="9525">
            <a:noFill/>
          </a:ln>
        </p:spPr>
        <p:txBody>
          <a:bodyPr wrap="square">
            <a:spAutoFit/>
          </a:bodyPr>
          <a:p>
            <a:pPr indent="0" algn="just" fontAlgn="auto">
              <a:lnSpc>
                <a:spcPct val="120000"/>
              </a:lnSpc>
              <a:buFont typeface="Wingdings" panose="05000000000000000000" charset="0"/>
              <a:buNone/>
            </a:pPr>
            <a:r>
              <a:rPr lang="en-US" altLang="en-US" sz="3200" b="0" kern="0">
                <a:solidFill>
                  <a:schemeClr val="tx1"/>
                </a:solidFill>
                <a:uFillTx/>
                <a:latin typeface="Times New Roman" panose="02020603050405020304" charset="0"/>
                <a:ea typeface="宋体" panose="02010600030101010101" pitchFamily="2" charset="-122"/>
              </a:rPr>
              <a:t>Literal Translation:</a:t>
            </a:r>
            <a:endParaRPr lang="en-US" altLang="en-US" sz="3200" b="0" kern="0">
              <a:solidFill>
                <a:schemeClr val="tx1"/>
              </a:solidFill>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3200" b="0" kern="0">
                <a:solidFill>
                  <a:schemeClr val="tx1"/>
                </a:solidFill>
                <a:uFillTx/>
                <a:latin typeface="Times New Roman" panose="02020603050405020304" charset="0"/>
                <a:ea typeface="宋体" panose="02010600030101010101" pitchFamily="2" charset="-122"/>
              </a:rPr>
              <a:t>sacrifice the formal elements of the target language and even the intelligibility of the target language text for the sake of </a:t>
            </a:r>
            <a:r>
              <a:rPr lang="en-US" altLang="en-US" sz="3200" b="0" kern="0">
                <a:solidFill>
                  <a:srgbClr val="C00000"/>
                </a:solidFill>
                <a:uFillTx/>
                <a:latin typeface="Times New Roman" panose="02020603050405020304" charset="0"/>
                <a:ea typeface="宋体" panose="02010600030101010101" pitchFamily="2" charset="-122"/>
              </a:rPr>
              <a:t>preserving what they regard as the integrity of the source text</a:t>
            </a:r>
            <a:endParaRPr lang="en-US" altLang="en-US" sz="3200" b="0" kern="0">
              <a:solidFill>
                <a:schemeClr val="tx1"/>
              </a:solidFill>
              <a:uFillTx/>
              <a:latin typeface="Times New Roman" panose="02020603050405020304" charset="0"/>
              <a:ea typeface="宋体" panose="02010600030101010101" pitchFamily="2" charset="-122"/>
            </a:endParaRPr>
          </a:p>
        </p:txBody>
      </p:sp>
      <p:cxnSp>
        <p:nvCxnSpPr>
          <p:cNvPr id="3" name="直接连接符 2"/>
          <p:cNvCxnSpPr/>
          <p:nvPr/>
        </p:nvCxnSpPr>
        <p:spPr>
          <a:xfrm>
            <a:off x="6120130" y="1688465"/>
            <a:ext cx="635" cy="4737100"/>
          </a:xfrm>
          <a:prstGeom prst="line">
            <a:avLst/>
          </a:prstGeom>
        </p:spPr>
        <p:style>
          <a:lnRef idx="1">
            <a:schemeClr val="accent1"/>
          </a:lnRef>
          <a:fillRef idx="0">
            <a:schemeClr val="accent1"/>
          </a:fillRef>
          <a:effectRef idx="0">
            <a:schemeClr val="accent1"/>
          </a:effectRef>
          <a:fontRef idx="minor">
            <a:schemeClr val="tx1"/>
          </a:fontRef>
        </p:style>
      </p:cxnSp>
      <p:sp>
        <p:nvSpPr>
          <p:cNvPr id="5" name="文本框 4"/>
          <p:cNvSpPr txBox="1"/>
          <p:nvPr/>
        </p:nvSpPr>
        <p:spPr>
          <a:xfrm>
            <a:off x="6244590" y="1555115"/>
            <a:ext cx="5537200" cy="3044190"/>
          </a:xfrm>
          <a:prstGeom prst="rect">
            <a:avLst/>
          </a:prstGeom>
          <a:noFill/>
          <a:ln w="9525">
            <a:noFill/>
          </a:ln>
        </p:spPr>
        <p:txBody>
          <a:bodyPr wrap="square">
            <a:spAutoFit/>
          </a:bodyPr>
          <a:p>
            <a:pPr indent="0" algn="just" fontAlgn="auto">
              <a:lnSpc>
                <a:spcPct val="120000"/>
              </a:lnSpc>
              <a:buFont typeface="Wingdings" panose="05000000000000000000" charset="0"/>
              <a:buNone/>
            </a:pPr>
            <a:r>
              <a:rPr lang="en-US" altLang="en-US" sz="3200" b="0" kern="0">
                <a:solidFill>
                  <a:schemeClr val="tx1"/>
                </a:solidFill>
                <a:uFillTx/>
                <a:latin typeface="Times New Roman" panose="02020603050405020304" charset="0"/>
                <a:ea typeface="宋体" panose="02010600030101010101" pitchFamily="2" charset="-122"/>
              </a:rPr>
              <a:t>Free Translation</a:t>
            </a:r>
            <a:r>
              <a:rPr lang="en-US" altLang="en-US" sz="2800" b="0" kern="0">
                <a:solidFill>
                  <a:schemeClr val="tx1"/>
                </a:solidFill>
                <a:uFillTx/>
                <a:latin typeface="Times New Roman" panose="02020603050405020304" charset="0"/>
                <a:ea typeface="宋体" panose="02010600030101010101" pitchFamily="2" charset="-122"/>
              </a:rPr>
              <a:t>:</a:t>
            </a:r>
            <a:endParaRPr lang="en-US" altLang="en-US" sz="2800" b="0" kern="0">
              <a:solidFill>
                <a:schemeClr val="tx1"/>
              </a:solidFill>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3200" b="0" kern="0">
                <a:solidFill>
                  <a:schemeClr val="tx1"/>
                </a:solidFill>
                <a:uFillTx/>
                <a:latin typeface="Times New Roman" panose="02020603050405020304" charset="0"/>
                <a:ea typeface="宋体" panose="02010600030101010101" pitchFamily="2" charset="-122"/>
              </a:rPr>
              <a:t>sacrifice the form of the source language for the sake of </a:t>
            </a:r>
            <a:r>
              <a:rPr lang="en-US" altLang="en-US" sz="3200" b="0" kern="0">
                <a:solidFill>
                  <a:srgbClr val="C00000"/>
                </a:solidFill>
                <a:uFillTx/>
                <a:latin typeface="Times New Roman" panose="02020603050405020304" charset="0"/>
                <a:ea typeface="宋体" panose="02010600030101010101" pitchFamily="2" charset="-122"/>
              </a:rPr>
              <a:t>elegance and intelligibility in the target language</a:t>
            </a:r>
            <a:endParaRPr lang="en-US" altLang="en-US" sz="3200" b="0" kern="0">
              <a:solidFill>
                <a:srgbClr val="C00000"/>
              </a:solidFill>
              <a:uFillTx/>
              <a:latin typeface="Times New Roman" panose="02020603050405020304" charset="0"/>
              <a:ea typeface="宋体" panose="02010600030101010101" pitchFamily="2" charset="-122"/>
            </a:endParaRPr>
          </a:p>
        </p:txBody>
      </p:sp>
      <p:sp>
        <p:nvSpPr>
          <p:cNvPr id="2" name="圆角矩形 1"/>
          <p:cNvSpPr/>
          <p:nvPr/>
        </p:nvSpPr>
        <p:spPr>
          <a:xfrm>
            <a:off x="962025" y="1821815"/>
            <a:ext cx="10267950" cy="3952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en-US" altLang="zh-CN" sz="3600">
                <a:latin typeface="Times New Roman" panose="02020603050405020304" charset="0"/>
                <a:cs typeface="Times New Roman" panose="02020603050405020304" charset="0"/>
              </a:rPr>
              <a:t>L</a:t>
            </a:r>
            <a:r>
              <a:rPr lang="zh-CN" altLang="en-US" sz="3600">
                <a:latin typeface="Times New Roman" panose="02020603050405020304" charset="0"/>
                <a:cs typeface="Times New Roman" panose="02020603050405020304" charset="0"/>
              </a:rPr>
              <a:t>iteral and free translation are limited on the level of content and form, and when two languages are very similar in their structures, the issue of literal versus free translating may not seen to be so acute.</a:t>
            </a:r>
            <a:endParaRPr lang="zh-CN" altLang="en-US" sz="3600">
              <a:latin typeface="Times New Roman" panose="02020603050405020304" charset="0"/>
              <a:cs typeface="Times New Roman" panose="02020603050405020304" charset="0"/>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稻壳儿原创设计师【幻雨工作室】_1"/>
          <p:cNvCxnSpPr/>
          <p:nvPr/>
        </p:nvCxnSpPr>
        <p:spPr>
          <a:xfrm flipH="1">
            <a:off x="8932333" y="1220513"/>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cxnSp>
        <p:nvCxnSpPr>
          <p:cNvPr id="8" name="稻壳儿原创设计师【幻雨工作室】_2"/>
          <p:cNvCxnSpPr/>
          <p:nvPr/>
        </p:nvCxnSpPr>
        <p:spPr>
          <a:xfrm flipH="1">
            <a:off x="8932333" y="867939"/>
            <a:ext cx="1473798" cy="0"/>
          </a:xfrm>
          <a:prstGeom prst="line">
            <a:avLst/>
          </a:prstGeom>
          <a:ln w="25400" cap="rnd">
            <a:round/>
          </a:ln>
        </p:spPr>
        <p:style>
          <a:lnRef idx="1">
            <a:schemeClr val="accent1"/>
          </a:lnRef>
          <a:fillRef idx="0">
            <a:schemeClr val="accent1"/>
          </a:fillRef>
          <a:effectRef idx="0">
            <a:schemeClr val="accent1"/>
          </a:effectRef>
          <a:fontRef idx="minor">
            <a:schemeClr val="tx1"/>
          </a:fontRef>
        </p:style>
      </p:cxnSp>
      <p:sp>
        <p:nvSpPr>
          <p:cNvPr id="9" name="稻壳儿原创设计师【幻雨工作室】_3"/>
          <p:cNvSpPr txBox="1"/>
          <p:nvPr/>
        </p:nvSpPr>
        <p:spPr>
          <a:xfrm flipH="1">
            <a:off x="529590" y="762635"/>
            <a:ext cx="8126730" cy="706755"/>
          </a:xfrm>
          <a:prstGeom prst="rect">
            <a:avLst/>
          </a:prstGeom>
          <a:noFill/>
        </p:spPr>
        <p:txBody>
          <a:bodyPr wrap="square" rtlCol="0">
            <a:spAutoFit/>
          </a:bodyPr>
          <a:lstStyle>
            <a:defPPr>
              <a:defRPr lang="zh-CN"/>
            </a:defPPr>
            <a:lvl1pPr defTabSz="685800">
              <a:defRPr sz="3600">
                <a:solidFill>
                  <a:schemeClr val="accent1"/>
                </a:solidFill>
                <a:latin typeface="微软雅黑" panose="020B0503020204020204" pitchFamily="34" charset="-122"/>
                <a:ea typeface="微软雅黑" panose="020B0503020204020204" pitchFamily="34" charset="-122"/>
              </a:defRPr>
            </a:lvl1pPr>
          </a:lstStyle>
          <a:p>
            <a:r>
              <a:rPr lang="en-US" altLang="zh-CN" sz="4000" dirty="0">
                <a:latin typeface="Times New Roman" panose="02020603050405020304" charset="0"/>
                <a:ea typeface="+mn-ea"/>
                <a:cs typeface="Times New Roman" panose="02020603050405020304" charset="0"/>
                <a:sym typeface="+mn-ea"/>
              </a:rPr>
              <a:t>Similarity of the Translation Strategies</a:t>
            </a:r>
            <a:endParaRPr lang="en-US" altLang="zh-CN" sz="4000" dirty="0">
              <a:latin typeface="Times New Roman" panose="02020603050405020304" charset="0"/>
              <a:ea typeface="+mn-ea"/>
              <a:cs typeface="Times New Roman" panose="02020603050405020304" charset="0"/>
              <a:sym typeface="+mn-ea"/>
            </a:endParaRPr>
          </a:p>
        </p:txBody>
      </p:sp>
      <p:sp>
        <p:nvSpPr>
          <p:cNvPr id="101" name="文本框 100"/>
          <p:cNvSpPr txBox="1"/>
          <p:nvPr/>
        </p:nvSpPr>
        <p:spPr>
          <a:xfrm>
            <a:off x="815340" y="1772920"/>
            <a:ext cx="10372725" cy="4225925"/>
          </a:xfrm>
          <a:prstGeom prst="rect">
            <a:avLst/>
          </a:prstGeom>
          <a:noFill/>
          <a:ln w="9525">
            <a:noFill/>
          </a:ln>
        </p:spPr>
        <p:txBody>
          <a:bodyPr wrap="square">
            <a:spAutoFit/>
          </a:bodyPr>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Literal translation and foreignization</a:t>
            </a:r>
            <a:r>
              <a:rPr lang="en-US" altLang="en-US" sz="2800" b="0" kern="0">
                <a:solidFill>
                  <a:schemeClr val="tx1"/>
                </a:solidFill>
                <a:uFillTx/>
                <a:latin typeface="Times New Roman" panose="02020603050405020304" charset="0"/>
                <a:ea typeface="宋体" panose="02010600030101010101" pitchFamily="2" charset="-122"/>
              </a:rPr>
              <a:t> put emphasis on the linguistic and stylistic features of the source text, and </a:t>
            </a:r>
            <a:r>
              <a:rPr lang="en-US" altLang="en-US" sz="2800" b="0" kern="0">
                <a:solidFill>
                  <a:srgbClr val="C00000"/>
                </a:solidFill>
                <a:uFillTx/>
                <a:latin typeface="Times New Roman" panose="02020603050405020304" charset="0"/>
                <a:ea typeface="宋体" panose="02010600030101010101" pitchFamily="2" charset="-122"/>
              </a:rPr>
              <a:t>the target text</a:t>
            </a:r>
            <a:r>
              <a:rPr lang="en-US" altLang="en-US" sz="2800" b="0" kern="0">
                <a:solidFill>
                  <a:schemeClr val="tx1"/>
                </a:solidFill>
                <a:uFillTx/>
                <a:latin typeface="Times New Roman" panose="02020603050405020304" charset="0"/>
                <a:ea typeface="宋体" panose="02010600030101010101" pitchFamily="2" charset="-122"/>
              </a:rPr>
              <a:t> translated in these ways </a:t>
            </a:r>
            <a:r>
              <a:rPr lang="en-US" altLang="en-US" sz="2800" b="0" kern="0">
                <a:solidFill>
                  <a:srgbClr val="C00000"/>
                </a:solidFill>
                <a:uFillTx/>
                <a:latin typeface="Times New Roman" panose="02020603050405020304" charset="0"/>
                <a:ea typeface="宋体" panose="02010600030101010101" pitchFamily="2" charset="-122"/>
              </a:rPr>
              <a:t>may not be very smooth</a:t>
            </a:r>
            <a:r>
              <a:rPr lang="en-US" altLang="en-US" sz="2800" b="0" kern="0">
                <a:solidFill>
                  <a:schemeClr val="tx1"/>
                </a:solidFill>
                <a:uFillTx/>
                <a:latin typeface="Times New Roman" panose="02020603050405020304" charset="0"/>
                <a:ea typeface="宋体" panose="02010600030101010101" pitchFamily="2" charset="-122"/>
              </a:rPr>
              <a:t>.</a:t>
            </a:r>
            <a:endParaRPr lang="en-US" altLang="en-US" sz="2800" b="0" kern="0">
              <a:solidFill>
                <a:schemeClr val="tx1"/>
              </a:solidFill>
              <a:uFillTx/>
              <a:latin typeface="Times New Roman" panose="02020603050405020304" charset="0"/>
              <a:ea typeface="宋体" panose="02010600030101010101" pitchFamily="2" charset="-122"/>
            </a:endParaRPr>
          </a:p>
          <a:p>
            <a:pPr marL="457200" indent="-457200" algn="just" fontAlgn="auto">
              <a:lnSpc>
                <a:spcPct val="120000"/>
              </a:lnSpc>
              <a:buFont typeface="Wingdings" panose="05000000000000000000" charset="0"/>
              <a:buChar char="Ø"/>
            </a:pPr>
            <a:r>
              <a:rPr lang="en-US" altLang="en-US" sz="2800" b="0" kern="0">
                <a:solidFill>
                  <a:srgbClr val="C00000"/>
                </a:solidFill>
                <a:uFillTx/>
                <a:latin typeface="Times New Roman" panose="02020603050405020304" charset="0"/>
                <a:ea typeface="宋体" panose="02010600030101010101" pitchFamily="2" charset="-122"/>
              </a:rPr>
              <a:t>Free translation and domestication</a:t>
            </a:r>
            <a:r>
              <a:rPr lang="en-US" altLang="en-US" sz="2800" b="0" kern="0">
                <a:solidFill>
                  <a:schemeClr val="tx1"/>
                </a:solidFill>
                <a:uFillTx/>
                <a:latin typeface="Times New Roman" panose="02020603050405020304" charset="0"/>
                <a:ea typeface="宋体" panose="02010600030101010101" pitchFamily="2" charset="-122"/>
              </a:rPr>
              <a:t> pay more attention to the target audience, because of the smooth sentences, the familiar expressions and cultural phenomena, sometimes the target readers may </a:t>
            </a:r>
            <a:r>
              <a:rPr lang="en-US" altLang="en-US" sz="2800" b="0" kern="0">
                <a:solidFill>
                  <a:srgbClr val="C00000"/>
                </a:solidFill>
                <a:uFillTx/>
                <a:latin typeface="Times New Roman" panose="02020603050405020304" charset="0"/>
                <a:ea typeface="宋体" panose="02010600030101010101" pitchFamily="2" charset="-122"/>
              </a:rPr>
              <a:t>not realize that they are actually reading a translated text from another culture.</a:t>
            </a:r>
            <a:endParaRPr lang="en-US" altLang="en-US" sz="2800" b="0" kern="0">
              <a:solidFill>
                <a:srgbClr val="C00000"/>
              </a:solidFill>
              <a:uFillTx/>
              <a:latin typeface="Times New Roman" panose="02020603050405020304" charset="0"/>
              <a:ea typeface="宋体" panose="02010600030101010101" pitchFamily="2" charset="-122"/>
            </a:endParaRPr>
          </a:p>
        </p:txBody>
      </p:sp>
    </p:spTree>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自定义 10">
      <a:dk1>
        <a:sysClr val="windowText" lastClr="000000"/>
      </a:dk1>
      <a:lt1>
        <a:sysClr val="window" lastClr="FFFFFF"/>
      </a:lt1>
      <a:dk2>
        <a:srgbClr val="44546A"/>
      </a:dk2>
      <a:lt2>
        <a:srgbClr val="E7E6E6"/>
      </a:lt2>
      <a:accent1>
        <a:srgbClr val="3E3F41"/>
      </a:accent1>
      <a:accent2>
        <a:srgbClr val="9DA2A4"/>
      </a:accent2>
      <a:accent3>
        <a:srgbClr val="3E3F41"/>
      </a:accent3>
      <a:accent4>
        <a:srgbClr val="9DA2A4"/>
      </a:accent4>
      <a:accent5>
        <a:srgbClr val="3E3F41"/>
      </a:accent5>
      <a:accent6>
        <a:srgbClr val="9DA2A4"/>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主题​​">
  <a:themeElements>
    <a:clrScheme name="自定义 10">
      <a:dk1>
        <a:sysClr val="windowText" lastClr="000000"/>
      </a:dk1>
      <a:lt1>
        <a:sysClr val="window" lastClr="FFFFFF"/>
      </a:lt1>
      <a:dk2>
        <a:srgbClr val="44546A"/>
      </a:dk2>
      <a:lt2>
        <a:srgbClr val="E7E6E6"/>
      </a:lt2>
      <a:accent1>
        <a:srgbClr val="3E3F41"/>
      </a:accent1>
      <a:accent2>
        <a:srgbClr val="9DA2A4"/>
      </a:accent2>
      <a:accent3>
        <a:srgbClr val="3E3F41"/>
      </a:accent3>
      <a:accent4>
        <a:srgbClr val="9DA2A4"/>
      </a:accent4>
      <a:accent5>
        <a:srgbClr val="3E3F41"/>
      </a:accent5>
      <a:accent6>
        <a:srgbClr val="9DA2A4"/>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6075</Words>
  <Application>WPS 演示</Application>
  <PresentationFormat>宽屏</PresentationFormat>
  <Paragraphs>134</Paragraphs>
  <Slides>19</Slides>
  <Notes>0</Notes>
  <HiddenSlides>0</HiddenSlides>
  <MMClips>0</MMClips>
  <ScaleCrop>false</ScaleCrop>
  <HeadingPairs>
    <vt:vector size="6" baseType="variant">
      <vt:variant>
        <vt:lpstr>已用的字体</vt:lpstr>
      </vt:variant>
      <vt:variant>
        <vt:i4>13</vt:i4>
      </vt:variant>
      <vt:variant>
        <vt:lpstr>主题</vt:lpstr>
      </vt:variant>
      <vt:variant>
        <vt:i4>2</vt:i4>
      </vt:variant>
      <vt:variant>
        <vt:lpstr>幻灯片标题</vt:lpstr>
      </vt:variant>
      <vt:variant>
        <vt:i4>19</vt:i4>
      </vt:variant>
    </vt:vector>
  </HeadingPairs>
  <TitlesOfParts>
    <vt:vector size="34" baseType="lpstr">
      <vt:lpstr>Arial</vt:lpstr>
      <vt:lpstr>宋体</vt:lpstr>
      <vt:lpstr>Wingdings</vt:lpstr>
      <vt:lpstr>微软雅黑</vt:lpstr>
      <vt:lpstr>Times New Roman</vt:lpstr>
      <vt:lpstr>华文细黑</vt:lpstr>
      <vt:lpstr>思源黑体 CN Normal</vt:lpstr>
      <vt:lpstr>黑体</vt:lpstr>
      <vt:lpstr>Wingdings</vt:lpstr>
      <vt:lpstr>等线</vt:lpstr>
      <vt:lpstr>Arial Unicode MS</vt:lpstr>
      <vt:lpstr>等线 Light</vt:lpstr>
      <vt:lpstr>Calibri</vt:lpstr>
      <vt:lpstr>Office 主题​​</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陈静</dc:creator>
  <cp:lastModifiedBy>陈静</cp:lastModifiedBy>
  <cp:revision>29</cp:revision>
  <dcterms:created xsi:type="dcterms:W3CDTF">2020-03-31T13:29:00Z</dcterms:created>
  <dcterms:modified xsi:type="dcterms:W3CDTF">2021-12-07T10:54:59Z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2052-11.1.0.11115</vt:lpwstr>
  </property>
  <property fmtid="{D5CDD505-2E9C-101B-9397-08002B2CF9AE}" pid="3" name="KSOTemplateUUID">
    <vt:lpwstr>v1.0_mb_Kq7QJOUyXnqNgsyxWdmJOg==</vt:lpwstr>
  </property>
  <property fmtid="{D5CDD505-2E9C-101B-9397-08002B2CF9AE}" pid="4" name="ICV">
    <vt:lpwstr>DF169B7B1FA24CD98B3916E4D499DB2A</vt:lpwstr>
  </property>
</Properties>
</file>