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263" r:id="rId4"/>
    <p:sldId id="260" r:id="rId6"/>
    <p:sldId id="261" r:id="rId7"/>
    <p:sldId id="11411" r:id="rId8"/>
    <p:sldId id="11434" r:id="rId9"/>
    <p:sldId id="11412" r:id="rId10"/>
    <p:sldId id="11413" r:id="rId11"/>
    <p:sldId id="11414" r:id="rId12"/>
    <p:sldId id="11433" r:id="rId13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EAA"/>
    <a:srgbClr val="FECECB"/>
    <a:srgbClr val="DFD5EA"/>
    <a:srgbClr val="EDD9E5"/>
    <a:srgbClr val="F0C0C1"/>
    <a:srgbClr val="2F4675"/>
    <a:srgbClr val="C9263E"/>
    <a:srgbClr val="F9F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0" autoAdjust="0"/>
    <p:restoredTop sz="96374" autoAdjust="0"/>
  </p:normalViewPr>
  <p:slideViewPr>
    <p:cSldViewPr snapToGrid="0" showGuides="1">
      <p:cViewPr>
        <p:scale>
          <a:sx n="75" d="100"/>
          <a:sy n="75" d="100"/>
        </p:scale>
        <p:origin x="-1920" y="-852"/>
      </p:cViewPr>
      <p:guideLst>
        <p:guide orient="horz" pos="2160"/>
        <p:guide pos="3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1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E76B6-FCC6-457C-AB1F-BB133166CD3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27FC-3844-442F-A098-9FE150A095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79005" y="6739570"/>
            <a:ext cx="1800200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模板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07259-00A1-450C-BE64-52FA851940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F08ED-2C64-4C44-AE57-1149B921B19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5" Type="http://schemas.openxmlformats.org/officeDocument/2006/relationships/notesSlide" Target="../notesSlides/notesSlide3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image" Target="../media/image5.png"/><Relationship Id="rId10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717804" y="-2717801"/>
            <a:ext cx="6858000" cy="1229360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3228249" y="0"/>
            <a:ext cx="5484586" cy="6858000"/>
          </a:xfrm>
          <a:prstGeom prst="rect">
            <a:avLst/>
          </a:prstGeom>
          <a:solidFill>
            <a:srgbClr val="F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" name="矩形: 圆角 2"/>
          <p:cNvSpPr/>
          <p:nvPr/>
        </p:nvSpPr>
        <p:spPr>
          <a:xfrm>
            <a:off x="1279525" y="1136429"/>
            <a:ext cx="9372600" cy="4615847"/>
          </a:xfrm>
          <a:prstGeom prst="roundRect">
            <a:avLst>
              <a:gd name="adj" fmla="val 4836"/>
            </a:avLst>
          </a:prstGeom>
          <a:solidFill>
            <a:schemeClr val="bg1"/>
          </a:solidFill>
          <a:ln>
            <a:noFill/>
          </a:ln>
          <a:effectLst>
            <a:outerShdw blurRad="254000" sx="101000" sy="101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>
                <a:cs typeface="+mn-ea"/>
                <a:sym typeface="+mn-lt"/>
              </a:rPr>
              <a:t>N</a:t>
            </a:r>
            <a:endParaRPr lang="en-US" altLang="zh-CN">
              <a:cs typeface="+mn-ea"/>
              <a:sym typeface="+mn-lt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 rot="5400000">
            <a:off x="5773362" y="3509762"/>
            <a:ext cx="647277" cy="3839020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3066415" y="2806065"/>
            <a:ext cx="6057900" cy="18256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zh-CN" sz="4000" spc="300" dirty="0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Nullartikel</a:t>
            </a:r>
            <a:endParaRPr lang="en-US" altLang="zh-CN" sz="4000" spc="300" dirty="0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  <a:p>
            <a:pPr algn="ctr"/>
            <a:r>
              <a:rPr lang="zh-CN" altLang="en-US" sz="4000" spc="300" dirty="0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零冠词</a:t>
            </a:r>
            <a:r>
              <a:rPr lang="en-US" altLang="zh-CN" sz="2400" spc="300" dirty="0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 </a:t>
            </a:r>
            <a:endParaRPr lang="en-US" altLang="zh-CN" sz="2400" spc="300" dirty="0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943749" y="4865365"/>
            <a:ext cx="4303684" cy="392144"/>
          </a:xfrm>
          <a:prstGeom prst="rect">
            <a:avLst/>
          </a:prstGeom>
          <a:solidFill>
            <a:srgbClr val="FFAEA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汇报人：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Elysee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  </a:t>
            </a:r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4049255" y="1137007"/>
            <a:ext cx="3867512" cy="1195720"/>
            <a:chOff x="5321299" y="1297916"/>
            <a:chExt cx="3867512" cy="1195720"/>
          </a:xfrm>
        </p:grpSpPr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3" cstate="screen"/>
            <a:stretch>
              <a:fillRect/>
            </a:stretch>
          </p:blipFill>
          <p:spPr>
            <a:xfrm rot="10800000">
              <a:off x="5321299" y="1306864"/>
              <a:ext cx="2016125" cy="1186772"/>
            </a:xfrm>
            <a:prstGeom prst="rect">
              <a:avLst/>
            </a:prstGeom>
          </p:spPr>
        </p:pic>
        <p:pic>
          <p:nvPicPr>
            <p:cNvPr id="29" name="图片 28"/>
            <p:cNvPicPr>
              <a:picLocks noChangeAspect="1"/>
            </p:cNvPicPr>
            <p:nvPr/>
          </p:nvPicPr>
          <p:blipFill>
            <a:blip r:embed="rId3" cstate="screen"/>
            <a:stretch>
              <a:fillRect/>
            </a:stretch>
          </p:blipFill>
          <p:spPr>
            <a:xfrm rot="10800000">
              <a:off x="7172686" y="1297916"/>
              <a:ext cx="2016125" cy="1186772"/>
            </a:xfrm>
            <a:prstGeom prst="rect">
              <a:avLst/>
            </a:prstGeom>
          </p:spPr>
        </p:pic>
      </p:grpSp>
      <p:grpSp>
        <p:nvGrpSpPr>
          <p:cNvPr id="2" name="组合 1"/>
          <p:cNvGrpSpPr/>
          <p:nvPr/>
        </p:nvGrpSpPr>
        <p:grpSpPr>
          <a:xfrm>
            <a:off x="3799258" y="3166884"/>
            <a:ext cx="4681821" cy="1085381"/>
            <a:chOff x="3799258" y="3166884"/>
            <a:chExt cx="4681821" cy="1085381"/>
          </a:xfrm>
        </p:grpSpPr>
        <p:cxnSp>
          <p:nvCxnSpPr>
            <p:cNvPr id="19" name="直接连接符 18"/>
            <p:cNvCxnSpPr/>
            <p:nvPr/>
          </p:nvCxnSpPr>
          <p:spPr>
            <a:xfrm>
              <a:off x="3799258" y="3166884"/>
              <a:ext cx="0" cy="1066800"/>
            </a:xfrm>
            <a:prstGeom prst="line">
              <a:avLst/>
            </a:prstGeom>
            <a:ln w="38100">
              <a:gradFill>
                <a:gsLst>
                  <a:gs pos="34000">
                    <a:srgbClr val="EFCDD3"/>
                  </a:gs>
                  <a:gs pos="0">
                    <a:schemeClr val="bg1"/>
                  </a:gs>
                  <a:gs pos="100000">
                    <a:schemeClr val="bg1"/>
                  </a:gs>
                  <a:gs pos="71000">
                    <a:srgbClr val="EDD9E5"/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>
              <a:off x="8481079" y="3185465"/>
              <a:ext cx="0" cy="1066800"/>
            </a:xfrm>
            <a:prstGeom prst="line">
              <a:avLst/>
            </a:prstGeom>
            <a:ln w="38100">
              <a:gradFill>
                <a:gsLst>
                  <a:gs pos="34000">
                    <a:srgbClr val="EFCDD3"/>
                  </a:gs>
                  <a:gs pos="0">
                    <a:schemeClr val="bg1"/>
                  </a:gs>
                  <a:gs pos="100000">
                    <a:schemeClr val="bg1"/>
                  </a:gs>
                  <a:gs pos="71000">
                    <a:srgbClr val="EDD9E5"/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717804" y="-2717801"/>
            <a:ext cx="6858000" cy="1229360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4020456" y="0"/>
            <a:ext cx="4180115" cy="6858000"/>
          </a:xfrm>
          <a:prstGeom prst="rect">
            <a:avLst/>
          </a:prstGeom>
          <a:solidFill>
            <a:srgbClr val="F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888577" y="899431"/>
            <a:ext cx="10414846" cy="5103586"/>
          </a:xfrm>
          <a:prstGeom prst="roundRect">
            <a:avLst>
              <a:gd name="adj" fmla="val 4836"/>
            </a:avLst>
          </a:prstGeom>
          <a:solidFill>
            <a:schemeClr val="bg1"/>
          </a:solidFill>
          <a:ln>
            <a:noFill/>
          </a:ln>
          <a:effectLst>
            <a:outerShdw blurRad="254000" sx="101000" sy="101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5039697" y="1541713"/>
            <a:ext cx="0" cy="3901574"/>
          </a:xfrm>
          <a:prstGeom prst="line">
            <a:avLst/>
          </a:prstGeom>
          <a:ln w="38100">
            <a:gradFill>
              <a:gsLst>
                <a:gs pos="34000">
                  <a:srgbClr val="EFCDD3"/>
                </a:gs>
                <a:gs pos="0">
                  <a:schemeClr val="bg1"/>
                </a:gs>
                <a:gs pos="100000">
                  <a:schemeClr val="bg1"/>
                </a:gs>
                <a:gs pos="71000">
                  <a:srgbClr val="EDD9E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6"/>
          <p:cNvSpPr txBox="1">
            <a:spLocks noChangeArrowheads="1"/>
          </p:cNvSpPr>
          <p:nvPr/>
        </p:nvSpPr>
        <p:spPr bwMode="auto">
          <a:xfrm>
            <a:off x="1472461" y="1287650"/>
            <a:ext cx="321476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ea"/>
                <a:sym typeface="+mn-lt"/>
              </a:rPr>
              <a:t>①</a:t>
            </a:r>
            <a:endParaRPr lang="en-US" altLang="zh-CN" sz="4400" dirty="0">
              <a:solidFill>
                <a:schemeClr val="tx1">
                  <a:lumMod val="75000"/>
                  <a:lumOff val="25000"/>
                </a:schemeClr>
              </a:solidFill>
              <a:ea typeface="+mn-ea"/>
              <a:cs typeface="+mn-ea"/>
              <a:sym typeface="+mn-lt"/>
            </a:endParaRP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5808980" y="1287780"/>
            <a:ext cx="5001895" cy="462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dirty="0">
                <a:latin typeface="+mn-lt"/>
                <a:ea typeface="+mn-ea"/>
                <a:cs typeface="+mn-ea"/>
                <a:sym typeface="+mn-lt"/>
              </a:rPr>
              <a:t>Sie kaufen  eine Tasche.</a:t>
            </a:r>
            <a:endParaRPr lang="en-US" altLang="zh-CN" sz="2800" dirty="0">
              <a:latin typeface="+mn-lt"/>
              <a:ea typeface="+mn-ea"/>
              <a:cs typeface="+mn-ea"/>
              <a:sym typeface="+mn-lt"/>
            </a:endParaRPr>
          </a:p>
          <a:p>
            <a:pPr algn="ctr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↓</a:t>
            </a:r>
            <a:endParaRPr lang="en-US" altLang="zh-CN" sz="2800" dirty="0">
              <a:latin typeface="+mn-lt"/>
              <a:ea typeface="+mn-ea"/>
              <a:cs typeface="+mn-ea"/>
              <a:sym typeface="+mn-lt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dirty="0">
                <a:latin typeface="+mn-lt"/>
                <a:ea typeface="+mn-ea"/>
                <a:cs typeface="+mn-ea"/>
                <a:sym typeface="+mn-lt"/>
              </a:rPr>
              <a:t>Sie kaufen 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Taschen</a:t>
            </a:r>
            <a:r>
              <a:rPr lang="en-US" altLang="zh-CN" sz="2800" dirty="0">
                <a:latin typeface="+mn-lt"/>
                <a:ea typeface="+mn-ea"/>
                <a:cs typeface="+mn-ea"/>
                <a:sym typeface="+mn-lt"/>
              </a:rPr>
              <a:t>.</a:t>
            </a:r>
            <a:endParaRPr lang="en-US" altLang="zh-CN" sz="2800" dirty="0">
              <a:latin typeface="+mn-lt"/>
              <a:ea typeface="+mn-ea"/>
              <a:cs typeface="+mn-ea"/>
              <a:sym typeface="+mn-lt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Sie lesen 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Bücher</a:t>
            </a: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.</a:t>
            </a: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Hier sind </a:t>
            </a:r>
            <a:r>
              <a:rPr lang="en-US" altLang="zh-CN" sz="28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Bilder</a:t>
            </a: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.</a:t>
            </a: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3" name="文本框 6"/>
          <p:cNvSpPr txBox="1">
            <a:spLocks noChangeArrowheads="1"/>
          </p:cNvSpPr>
          <p:nvPr/>
        </p:nvSpPr>
        <p:spPr bwMode="auto">
          <a:xfrm>
            <a:off x="1706245" y="2524125"/>
            <a:ext cx="2564765" cy="1445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泛指的</a:t>
            </a:r>
            <a:endParaRPr lang="zh-CN" alt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复数名词</a:t>
            </a:r>
            <a:endParaRPr lang="zh-CN" alt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717804" y="-2717801"/>
            <a:ext cx="6858000" cy="1229360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4020456" y="0"/>
            <a:ext cx="4180115" cy="6858000"/>
          </a:xfrm>
          <a:prstGeom prst="rect">
            <a:avLst/>
          </a:prstGeom>
          <a:solidFill>
            <a:srgbClr val="F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888365" y="876935"/>
            <a:ext cx="10534015" cy="5103495"/>
          </a:xfrm>
          <a:prstGeom prst="roundRect">
            <a:avLst>
              <a:gd name="adj" fmla="val 4836"/>
            </a:avLst>
          </a:prstGeom>
          <a:solidFill>
            <a:schemeClr val="bg1"/>
          </a:solidFill>
          <a:ln>
            <a:noFill/>
          </a:ln>
          <a:effectLst>
            <a:outerShdw blurRad="254000" sx="101000" sy="101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6"/>
          <p:cNvSpPr txBox="1">
            <a:spLocks noChangeArrowheads="1"/>
          </p:cNvSpPr>
          <p:nvPr/>
        </p:nvSpPr>
        <p:spPr bwMode="auto">
          <a:xfrm>
            <a:off x="4478020" y="987425"/>
            <a:ext cx="358203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32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ea"/>
                <a:sym typeface="+mn-lt"/>
              </a:rPr>
              <a:t>② </a:t>
            </a:r>
            <a:r>
              <a:rPr lang="zh-CN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ea"/>
                <a:sym typeface="+mn-lt"/>
              </a:rPr>
              <a:t>表示职业、身份</a:t>
            </a:r>
            <a:endParaRPr lang="zh-CN" alt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grpSp>
        <p:nvGrpSpPr>
          <p:cNvPr id="18" name="组合 17"/>
          <p:cNvGrpSpPr/>
          <p:nvPr>
            <p:custDataLst>
              <p:tags r:id="rId2"/>
            </p:custDataLst>
          </p:nvPr>
        </p:nvGrpSpPr>
        <p:grpSpPr>
          <a:xfrm>
            <a:off x="5922645" y="3382076"/>
            <a:ext cx="4317365" cy="589469"/>
            <a:chOff x="1323426" y="5243657"/>
            <a:chExt cx="4317572" cy="590471"/>
          </a:xfrm>
        </p:grpSpPr>
        <p:grpSp>
          <p:nvGrpSpPr>
            <p:cNvPr id="19" name="Group 35"/>
            <p:cNvGrpSpPr/>
            <p:nvPr/>
          </p:nvGrpSpPr>
          <p:grpSpPr>
            <a:xfrm>
              <a:off x="1323426" y="5243657"/>
              <a:ext cx="590471" cy="590471"/>
              <a:chOff x="633817" y="2071684"/>
              <a:chExt cx="449414" cy="449414"/>
            </a:xfrm>
          </p:grpSpPr>
          <p:sp>
            <p:nvSpPr>
              <p:cNvPr id="22" name="Oval 61"/>
              <p:cNvSpPr/>
              <p:nvPr>
                <p:custDataLst>
                  <p:tags r:id="rId3"/>
                </p:custDataLst>
              </p:nvPr>
            </p:nvSpPr>
            <p:spPr>
              <a:xfrm>
                <a:off x="633817" y="2071684"/>
                <a:ext cx="449414" cy="4494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65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3" name="Freeform 26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785786" y="2214560"/>
                <a:ext cx="166924" cy="173116"/>
              </a:xfrm>
              <a:custGeom>
                <a:avLst/>
                <a:gdLst>
                  <a:gd name="T0" fmla="*/ 103 w 274"/>
                  <a:gd name="T1" fmla="*/ 284 h 284"/>
                  <a:gd name="T2" fmla="*/ 80 w 274"/>
                  <a:gd name="T3" fmla="*/ 273 h 284"/>
                  <a:gd name="T4" fmla="*/ 9 w 274"/>
                  <a:gd name="T5" fmla="*/ 178 h 284"/>
                  <a:gd name="T6" fmla="*/ 14 w 274"/>
                  <a:gd name="T7" fmla="*/ 139 h 284"/>
                  <a:gd name="T8" fmla="*/ 53 w 274"/>
                  <a:gd name="T9" fmla="*/ 145 h 284"/>
                  <a:gd name="T10" fmla="*/ 100 w 274"/>
                  <a:gd name="T11" fmla="*/ 207 h 284"/>
                  <a:gd name="T12" fmla="*/ 219 w 274"/>
                  <a:gd name="T13" fmla="*/ 17 h 284"/>
                  <a:gd name="T14" fmla="*/ 257 w 274"/>
                  <a:gd name="T15" fmla="*/ 8 h 284"/>
                  <a:gd name="T16" fmla="*/ 266 w 274"/>
                  <a:gd name="T17" fmla="*/ 47 h 284"/>
                  <a:gd name="T18" fmla="*/ 126 w 274"/>
                  <a:gd name="T19" fmla="*/ 271 h 284"/>
                  <a:gd name="T20" fmla="*/ 104 w 274"/>
                  <a:gd name="T21" fmla="*/ 284 h 284"/>
                  <a:gd name="T22" fmla="*/ 103 w 274"/>
                  <a:gd name="T23" fmla="*/ 284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4" h="284">
                    <a:moveTo>
                      <a:pt x="103" y="284"/>
                    </a:moveTo>
                    <a:cubicBezTo>
                      <a:pt x="94" y="284"/>
                      <a:pt x="86" y="280"/>
                      <a:pt x="80" y="273"/>
                    </a:cubicBezTo>
                    <a:cubicBezTo>
                      <a:pt x="9" y="178"/>
                      <a:pt x="9" y="178"/>
                      <a:pt x="9" y="178"/>
                    </a:cubicBezTo>
                    <a:cubicBezTo>
                      <a:pt x="0" y="166"/>
                      <a:pt x="2" y="149"/>
                      <a:pt x="14" y="139"/>
                    </a:cubicBezTo>
                    <a:cubicBezTo>
                      <a:pt x="27" y="130"/>
                      <a:pt x="44" y="133"/>
                      <a:pt x="53" y="145"/>
                    </a:cubicBezTo>
                    <a:cubicBezTo>
                      <a:pt x="100" y="207"/>
                      <a:pt x="100" y="207"/>
                      <a:pt x="100" y="207"/>
                    </a:cubicBezTo>
                    <a:cubicBezTo>
                      <a:pt x="219" y="17"/>
                      <a:pt x="219" y="17"/>
                      <a:pt x="219" y="17"/>
                    </a:cubicBezTo>
                    <a:cubicBezTo>
                      <a:pt x="227" y="4"/>
                      <a:pt x="244" y="0"/>
                      <a:pt x="257" y="8"/>
                    </a:cubicBezTo>
                    <a:cubicBezTo>
                      <a:pt x="270" y="16"/>
                      <a:pt x="274" y="33"/>
                      <a:pt x="266" y="47"/>
                    </a:cubicBezTo>
                    <a:cubicBezTo>
                      <a:pt x="126" y="271"/>
                      <a:pt x="126" y="271"/>
                      <a:pt x="126" y="271"/>
                    </a:cubicBezTo>
                    <a:cubicBezTo>
                      <a:pt x="121" y="279"/>
                      <a:pt x="113" y="283"/>
                      <a:pt x="104" y="284"/>
                    </a:cubicBezTo>
                    <a:cubicBezTo>
                      <a:pt x="104" y="284"/>
                      <a:pt x="103" y="284"/>
                      <a:pt x="103" y="284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txBody>
              <a:bodyPr vert="horz" wrap="square" lIns="120140" tIns="60070" rIns="120140" bIns="60070" numCol="1" anchor="t" anchorCtr="0" compatLnSpc="1"/>
              <a:lstStyle/>
              <a:p>
                <a:endParaRPr lang="en-US" sz="2365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21" name="矩形 20"/>
            <p:cNvSpPr/>
            <p:nvPr>
              <p:custDataLst>
                <p:tags r:id="rId5"/>
              </p:custDataLst>
            </p:nvPr>
          </p:nvSpPr>
          <p:spPr>
            <a:xfrm>
              <a:off x="2097522" y="5403725"/>
              <a:ext cx="3543476" cy="37401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ts val="2200"/>
                </a:lnSpc>
              </a:pPr>
              <a:r>
                <a: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Ich bin </a:t>
              </a:r>
              <a:r>
                <a:rPr lang="en-US" altLang="zh-CN" sz="2400" dirty="0">
                  <a:solidFill>
                    <a:srgbClr val="FF0000"/>
                  </a:solidFill>
                  <a:cs typeface="+mn-ea"/>
                  <a:sym typeface="+mn-lt"/>
                </a:rPr>
                <a:t>studentin</a:t>
              </a:r>
              <a:r>
                <a: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.(</a:t>
              </a:r>
              <a:r>
                <a:rPr lang="zh-CN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身份</a:t>
              </a:r>
              <a:r>
                <a: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)</a:t>
              </a:r>
              <a:endPara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4" name="组合 23"/>
          <p:cNvGrpSpPr/>
          <p:nvPr>
            <p:custDataLst>
              <p:tags r:id="rId6"/>
            </p:custDataLst>
          </p:nvPr>
        </p:nvGrpSpPr>
        <p:grpSpPr>
          <a:xfrm>
            <a:off x="5932802" y="4541389"/>
            <a:ext cx="5599430" cy="590471"/>
            <a:chOff x="1323426" y="5243657"/>
            <a:chExt cx="5599430" cy="590471"/>
          </a:xfrm>
        </p:grpSpPr>
        <p:grpSp>
          <p:nvGrpSpPr>
            <p:cNvPr id="25" name="Group 35"/>
            <p:cNvGrpSpPr/>
            <p:nvPr/>
          </p:nvGrpSpPr>
          <p:grpSpPr>
            <a:xfrm>
              <a:off x="1323426" y="5243657"/>
              <a:ext cx="590471" cy="590471"/>
              <a:chOff x="633817" y="2071684"/>
              <a:chExt cx="449414" cy="449414"/>
            </a:xfrm>
          </p:grpSpPr>
          <p:sp>
            <p:nvSpPr>
              <p:cNvPr id="28" name="Oval 61"/>
              <p:cNvSpPr/>
              <p:nvPr>
                <p:custDataLst>
                  <p:tags r:id="rId7"/>
                </p:custDataLst>
              </p:nvPr>
            </p:nvSpPr>
            <p:spPr>
              <a:xfrm>
                <a:off x="633817" y="2071684"/>
                <a:ext cx="449414" cy="4494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65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26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785786" y="2214560"/>
                <a:ext cx="166924" cy="173116"/>
              </a:xfrm>
              <a:custGeom>
                <a:avLst/>
                <a:gdLst>
                  <a:gd name="T0" fmla="*/ 103 w 274"/>
                  <a:gd name="T1" fmla="*/ 284 h 284"/>
                  <a:gd name="T2" fmla="*/ 80 w 274"/>
                  <a:gd name="T3" fmla="*/ 273 h 284"/>
                  <a:gd name="T4" fmla="*/ 9 w 274"/>
                  <a:gd name="T5" fmla="*/ 178 h 284"/>
                  <a:gd name="T6" fmla="*/ 14 w 274"/>
                  <a:gd name="T7" fmla="*/ 139 h 284"/>
                  <a:gd name="T8" fmla="*/ 53 w 274"/>
                  <a:gd name="T9" fmla="*/ 145 h 284"/>
                  <a:gd name="T10" fmla="*/ 100 w 274"/>
                  <a:gd name="T11" fmla="*/ 207 h 284"/>
                  <a:gd name="T12" fmla="*/ 219 w 274"/>
                  <a:gd name="T13" fmla="*/ 17 h 284"/>
                  <a:gd name="T14" fmla="*/ 257 w 274"/>
                  <a:gd name="T15" fmla="*/ 8 h 284"/>
                  <a:gd name="T16" fmla="*/ 266 w 274"/>
                  <a:gd name="T17" fmla="*/ 47 h 284"/>
                  <a:gd name="T18" fmla="*/ 126 w 274"/>
                  <a:gd name="T19" fmla="*/ 271 h 284"/>
                  <a:gd name="T20" fmla="*/ 104 w 274"/>
                  <a:gd name="T21" fmla="*/ 284 h 284"/>
                  <a:gd name="T22" fmla="*/ 103 w 274"/>
                  <a:gd name="T23" fmla="*/ 284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4" h="284">
                    <a:moveTo>
                      <a:pt x="103" y="284"/>
                    </a:moveTo>
                    <a:cubicBezTo>
                      <a:pt x="94" y="284"/>
                      <a:pt x="86" y="280"/>
                      <a:pt x="80" y="273"/>
                    </a:cubicBezTo>
                    <a:cubicBezTo>
                      <a:pt x="9" y="178"/>
                      <a:pt x="9" y="178"/>
                      <a:pt x="9" y="178"/>
                    </a:cubicBezTo>
                    <a:cubicBezTo>
                      <a:pt x="0" y="166"/>
                      <a:pt x="2" y="149"/>
                      <a:pt x="14" y="139"/>
                    </a:cubicBezTo>
                    <a:cubicBezTo>
                      <a:pt x="27" y="130"/>
                      <a:pt x="44" y="133"/>
                      <a:pt x="53" y="145"/>
                    </a:cubicBezTo>
                    <a:cubicBezTo>
                      <a:pt x="100" y="207"/>
                      <a:pt x="100" y="207"/>
                      <a:pt x="100" y="207"/>
                    </a:cubicBezTo>
                    <a:cubicBezTo>
                      <a:pt x="219" y="17"/>
                      <a:pt x="219" y="17"/>
                      <a:pt x="219" y="17"/>
                    </a:cubicBezTo>
                    <a:cubicBezTo>
                      <a:pt x="227" y="4"/>
                      <a:pt x="244" y="0"/>
                      <a:pt x="257" y="8"/>
                    </a:cubicBezTo>
                    <a:cubicBezTo>
                      <a:pt x="270" y="16"/>
                      <a:pt x="274" y="33"/>
                      <a:pt x="266" y="47"/>
                    </a:cubicBezTo>
                    <a:cubicBezTo>
                      <a:pt x="126" y="271"/>
                      <a:pt x="126" y="271"/>
                      <a:pt x="126" y="271"/>
                    </a:cubicBezTo>
                    <a:cubicBezTo>
                      <a:pt x="121" y="279"/>
                      <a:pt x="113" y="283"/>
                      <a:pt x="104" y="284"/>
                    </a:cubicBezTo>
                    <a:cubicBezTo>
                      <a:pt x="104" y="284"/>
                      <a:pt x="103" y="284"/>
                      <a:pt x="103" y="284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txBody>
              <a:bodyPr vert="horz" wrap="square" lIns="120140" tIns="60070" rIns="120140" bIns="60070" numCol="1" anchor="t" anchorCtr="0" compatLnSpc="1"/>
              <a:lstStyle/>
              <a:p>
                <a:endParaRPr lang="en-US" sz="2365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27" name="矩形 26"/>
            <p:cNvSpPr/>
            <p:nvPr>
              <p:custDataLst>
                <p:tags r:id="rId9"/>
              </p:custDataLst>
            </p:nvPr>
          </p:nvSpPr>
          <p:spPr>
            <a:xfrm>
              <a:off x="2021291" y="5353512"/>
              <a:ext cx="4901565" cy="373380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ts val="2200"/>
                </a:lnSpc>
              </a:pPr>
              <a:r>
                <a: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Ich möchte </a:t>
              </a:r>
              <a:r>
                <a:rPr lang="en-US" altLang="zh-CN" sz="2400" dirty="0">
                  <a:solidFill>
                    <a:srgbClr val="FF0000"/>
                  </a:solidFill>
                  <a:cs typeface="+mn-ea"/>
                  <a:sym typeface="+mn-lt"/>
                </a:rPr>
                <a:t>Lehrer</a:t>
              </a:r>
              <a:r>
                <a: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 werden.(</a:t>
              </a:r>
              <a:r>
                <a:rPr lang="zh-CN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职业</a:t>
              </a:r>
              <a:r>
                <a: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)</a:t>
              </a:r>
              <a:endPara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</p:grpSp>
      <p:sp>
        <p:nvSpPr>
          <p:cNvPr id="4" name="椭圆 3"/>
          <p:cNvSpPr/>
          <p:nvPr/>
        </p:nvSpPr>
        <p:spPr>
          <a:xfrm>
            <a:off x="1299121" y="1839475"/>
            <a:ext cx="3179048" cy="3179048"/>
          </a:xfrm>
          <a:prstGeom prst="ellipse">
            <a:avLst/>
          </a:prstGeom>
          <a:blipFill>
            <a:blip r:embed="rId10" cstate="screen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3212219" y="3217955"/>
            <a:ext cx="2422674" cy="2422674"/>
          </a:xfrm>
          <a:prstGeom prst="ellipse">
            <a:avLst/>
          </a:prstGeom>
          <a:blipFill>
            <a:blip r:embed="rId11" cstate="screen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" name="Oval 61"/>
          <p:cNvSpPr/>
          <p:nvPr>
            <p:custDataLst>
              <p:tags r:id="rId12"/>
            </p:custDataLst>
          </p:nvPr>
        </p:nvSpPr>
        <p:spPr>
          <a:xfrm>
            <a:off x="5922642" y="2287819"/>
            <a:ext cx="590471" cy="590471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365">
              <a:solidFill>
                <a:schemeClr val="tx1">
                  <a:lumMod val="85000"/>
                  <a:lumOff val="1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3" name="Freeform 26"/>
          <p:cNvSpPr/>
          <p:nvPr>
            <p:custDataLst>
              <p:tags r:id="rId13"/>
            </p:custDataLst>
          </p:nvPr>
        </p:nvSpPr>
        <p:spPr bwMode="auto">
          <a:xfrm>
            <a:off x="6121674" y="2492684"/>
            <a:ext cx="219316" cy="227452"/>
          </a:xfrm>
          <a:custGeom>
            <a:avLst/>
            <a:gdLst>
              <a:gd name="T0" fmla="*/ 103 w 274"/>
              <a:gd name="T1" fmla="*/ 284 h 284"/>
              <a:gd name="T2" fmla="*/ 80 w 274"/>
              <a:gd name="T3" fmla="*/ 273 h 284"/>
              <a:gd name="T4" fmla="*/ 9 w 274"/>
              <a:gd name="T5" fmla="*/ 178 h 284"/>
              <a:gd name="T6" fmla="*/ 14 w 274"/>
              <a:gd name="T7" fmla="*/ 139 h 284"/>
              <a:gd name="T8" fmla="*/ 53 w 274"/>
              <a:gd name="T9" fmla="*/ 145 h 284"/>
              <a:gd name="T10" fmla="*/ 100 w 274"/>
              <a:gd name="T11" fmla="*/ 207 h 284"/>
              <a:gd name="T12" fmla="*/ 219 w 274"/>
              <a:gd name="T13" fmla="*/ 17 h 284"/>
              <a:gd name="T14" fmla="*/ 257 w 274"/>
              <a:gd name="T15" fmla="*/ 8 h 284"/>
              <a:gd name="T16" fmla="*/ 266 w 274"/>
              <a:gd name="T17" fmla="*/ 47 h 284"/>
              <a:gd name="T18" fmla="*/ 126 w 274"/>
              <a:gd name="T19" fmla="*/ 271 h 284"/>
              <a:gd name="T20" fmla="*/ 104 w 274"/>
              <a:gd name="T21" fmla="*/ 284 h 284"/>
              <a:gd name="T22" fmla="*/ 103 w 274"/>
              <a:gd name="T23" fmla="*/ 284 h 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4" h="284">
                <a:moveTo>
                  <a:pt x="103" y="284"/>
                </a:moveTo>
                <a:cubicBezTo>
                  <a:pt x="94" y="284"/>
                  <a:pt x="86" y="280"/>
                  <a:pt x="80" y="273"/>
                </a:cubicBezTo>
                <a:cubicBezTo>
                  <a:pt x="9" y="178"/>
                  <a:pt x="9" y="178"/>
                  <a:pt x="9" y="178"/>
                </a:cubicBezTo>
                <a:cubicBezTo>
                  <a:pt x="0" y="166"/>
                  <a:pt x="2" y="149"/>
                  <a:pt x="14" y="139"/>
                </a:cubicBezTo>
                <a:cubicBezTo>
                  <a:pt x="27" y="130"/>
                  <a:pt x="44" y="133"/>
                  <a:pt x="53" y="145"/>
                </a:cubicBezTo>
                <a:cubicBezTo>
                  <a:pt x="100" y="207"/>
                  <a:pt x="100" y="207"/>
                  <a:pt x="100" y="207"/>
                </a:cubicBezTo>
                <a:cubicBezTo>
                  <a:pt x="219" y="17"/>
                  <a:pt x="219" y="17"/>
                  <a:pt x="219" y="17"/>
                </a:cubicBezTo>
                <a:cubicBezTo>
                  <a:pt x="227" y="4"/>
                  <a:pt x="244" y="0"/>
                  <a:pt x="257" y="8"/>
                </a:cubicBezTo>
                <a:cubicBezTo>
                  <a:pt x="270" y="16"/>
                  <a:pt x="274" y="33"/>
                  <a:pt x="266" y="47"/>
                </a:cubicBezTo>
                <a:cubicBezTo>
                  <a:pt x="126" y="271"/>
                  <a:pt x="126" y="271"/>
                  <a:pt x="126" y="271"/>
                </a:cubicBezTo>
                <a:cubicBezTo>
                  <a:pt x="121" y="279"/>
                  <a:pt x="113" y="283"/>
                  <a:pt x="104" y="284"/>
                </a:cubicBezTo>
                <a:cubicBezTo>
                  <a:pt x="104" y="284"/>
                  <a:pt x="103" y="284"/>
                  <a:pt x="103" y="28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120140" tIns="60070" rIns="120140" bIns="60070" numCol="1" anchor="t" anchorCtr="0" compatLnSpc="1"/>
          <a:p>
            <a:endParaRPr lang="en-US" sz="2365" dirty="0">
              <a:solidFill>
                <a:schemeClr val="tx1">
                  <a:lumMod val="85000"/>
                  <a:lumOff val="1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23355" y="2345690"/>
            <a:ext cx="51206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Er studiert </a:t>
            </a:r>
            <a:r>
              <a:rPr lang="en-US" altLang="zh-CN" sz="2400">
                <a:solidFill>
                  <a:srgbClr val="FF0000"/>
                </a:solidFill>
              </a:rPr>
              <a:t>Germanistik</a:t>
            </a:r>
            <a:r>
              <a:rPr lang="en-US" altLang="zh-CN" sz="2400"/>
              <a:t>.(</a:t>
            </a:r>
            <a:r>
              <a:rPr lang="zh-CN" altLang="en-US" sz="2400"/>
              <a:t>学习专业</a:t>
            </a:r>
            <a:r>
              <a:rPr lang="en-US" altLang="zh-CN" sz="2400"/>
              <a:t>)</a:t>
            </a:r>
            <a:endParaRPr lang="en-US" altLang="zh-CN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717804" y="-2717801"/>
            <a:ext cx="6858000" cy="1229360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4020456" y="0"/>
            <a:ext cx="4180115" cy="6858000"/>
          </a:xfrm>
          <a:prstGeom prst="rect">
            <a:avLst/>
          </a:prstGeom>
          <a:solidFill>
            <a:srgbClr val="F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889847" y="877841"/>
            <a:ext cx="10414846" cy="5103586"/>
          </a:xfrm>
          <a:prstGeom prst="roundRect">
            <a:avLst>
              <a:gd name="adj" fmla="val 4836"/>
            </a:avLst>
          </a:prstGeom>
          <a:solidFill>
            <a:schemeClr val="bg1"/>
          </a:solidFill>
          <a:ln>
            <a:noFill/>
          </a:ln>
          <a:effectLst>
            <a:outerShdw blurRad="254000" sx="101000" sy="101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6"/>
          <p:cNvSpPr txBox="1">
            <a:spLocks noChangeArrowheads="1"/>
          </p:cNvSpPr>
          <p:nvPr/>
        </p:nvSpPr>
        <p:spPr bwMode="auto">
          <a:xfrm>
            <a:off x="3065145" y="987425"/>
            <a:ext cx="558355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buFont typeface="Arial" panose="020B0604020202020204" pitchFamily="34" charset="0"/>
              <a:buNone/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</a:defRPr>
            </a:lvl1pPr>
            <a:lvl2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latin typeface="Calibri" panose="020F0502020204030204" pitchFamily="34" charset="0"/>
                <a:sym typeface="+mn-lt"/>
              </a:rPr>
              <a:t>③ </a:t>
            </a:r>
            <a:r>
              <a:rPr lang="zh-CN" altLang="en-US" dirty="0">
                <a:latin typeface="Calibri" panose="020F0502020204030204" pitchFamily="34" charset="0"/>
                <a:sym typeface="+mn-lt"/>
              </a:rPr>
              <a:t>表示国籍、地名</a:t>
            </a:r>
            <a:r>
              <a:rPr lang="en-US" altLang="zh-CN" dirty="0">
                <a:sym typeface="+mn-lt"/>
              </a:rPr>
              <a:t> </a:t>
            </a:r>
            <a:endParaRPr lang="en-US" altLang="zh-CN" dirty="0">
              <a:sym typeface="+mn-lt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1496741" y="2559325"/>
            <a:ext cx="3962400" cy="2165985"/>
            <a:chOff x="7528009" y="3153204"/>
            <a:chExt cx="3962400" cy="2165985"/>
          </a:xfrm>
        </p:grpSpPr>
        <p:sp>
          <p:nvSpPr>
            <p:cNvPr id="27" name="矩形 26"/>
            <p:cNvSpPr/>
            <p:nvPr/>
          </p:nvSpPr>
          <p:spPr>
            <a:xfrm>
              <a:off x="7690569" y="3153204"/>
              <a:ext cx="304990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a.</a:t>
              </a:r>
              <a:r>
                <a:rPr lang="zh-CN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地名</a:t>
              </a:r>
              <a:endPara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7528009" y="3651044"/>
              <a:ext cx="3962400" cy="1668145"/>
            </a:xfrm>
            <a:prstGeom prst="rect">
              <a:avLst/>
            </a:prstGeom>
          </p:spPr>
          <p:txBody>
            <a:bodyPr wrap="square">
              <a:no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>
                <a:lnSpc>
                  <a:spcPts val="2200"/>
                </a:lnSpc>
                <a:defRPr sz="1400">
                  <a:solidFill>
                    <a:schemeClr val="tx1">
                      <a:lumMod val="85000"/>
                      <a:lumOff val="15000"/>
                    </a:schemeClr>
                  </a:solidFill>
                  <a:latin typeface="仓耳明楷 W03" panose="00000500000000000000" pitchFamily="2" charset="-122"/>
                  <a:ea typeface="仓耳明楷 W03" panose="00000500000000000000" pitchFamily="2" charset="-122"/>
                </a:defRPr>
              </a:lvl1pPr>
            </a:lstStyle>
            <a:p>
              <a:pPr algn="l"/>
              <a:r>
                <a:rPr lang="en-US" altLang="zh-CN" sz="2400" dirty="0">
                  <a:latin typeface="+mn-lt"/>
                  <a:ea typeface="+mn-ea"/>
                  <a:cs typeface="+mn-ea"/>
                  <a:sym typeface="+mn-lt"/>
                </a:rPr>
                <a:t>Wann fährt ein Zug nach </a:t>
              </a:r>
              <a:r>
                <a:rPr lang="en-US" altLang="zh-CN" sz="2400" dirty="0">
                  <a:solidFill>
                    <a:srgbClr val="FF0000"/>
                  </a:solidFill>
                  <a:latin typeface="+mn-lt"/>
                  <a:ea typeface="+mn-ea"/>
                  <a:cs typeface="+mn-ea"/>
                  <a:sym typeface="+mn-lt"/>
                </a:rPr>
                <a:t>Heidelberg</a:t>
              </a:r>
              <a:r>
                <a:rPr lang="en-US" altLang="zh-CN" sz="2400" dirty="0">
                  <a:latin typeface="+mn-lt"/>
                  <a:ea typeface="+mn-ea"/>
                  <a:cs typeface="+mn-ea"/>
                  <a:sym typeface="+mn-lt"/>
                </a:rPr>
                <a:t>?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  <a:p>
              <a:pPr algn="l"/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  <a:p>
              <a:pPr algn="l"/>
              <a:r>
                <a:rPr lang="en-US" altLang="zh-CN" sz="2400" dirty="0">
                  <a:latin typeface="+mn-lt"/>
                  <a:ea typeface="+mn-ea"/>
                  <a:cs typeface="+mn-ea"/>
                  <a:sym typeface="+mn-lt"/>
                </a:rPr>
                <a:t>Bald fahre ich nach </a:t>
              </a:r>
              <a:r>
                <a:rPr lang="en-US" altLang="zh-CN" sz="2400" dirty="0">
                  <a:solidFill>
                    <a:srgbClr val="FF0000"/>
                  </a:solidFill>
                  <a:latin typeface="+mn-lt"/>
                  <a:ea typeface="+mn-ea"/>
                  <a:cs typeface="+mn-ea"/>
                  <a:sym typeface="+mn-lt"/>
                </a:rPr>
                <a:t>Deutschland</a:t>
              </a:r>
              <a:r>
                <a:rPr lang="en-US" altLang="zh-CN" sz="2400" dirty="0">
                  <a:latin typeface="+mn-lt"/>
                  <a:ea typeface="+mn-ea"/>
                  <a:cs typeface="+mn-ea"/>
                  <a:sym typeface="+mn-lt"/>
                </a:rPr>
                <a:t>.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7397115" y="2562860"/>
            <a:ext cx="3683000" cy="1505766"/>
            <a:chOff x="7523108" y="3331677"/>
            <a:chExt cx="3331845" cy="1152092"/>
          </a:xfrm>
        </p:grpSpPr>
        <p:sp>
          <p:nvSpPr>
            <p:cNvPr id="25" name="矩形 24"/>
            <p:cNvSpPr/>
            <p:nvPr/>
          </p:nvSpPr>
          <p:spPr>
            <a:xfrm>
              <a:off x="7523108" y="3331677"/>
              <a:ext cx="1061085" cy="3522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b.</a:t>
              </a:r>
              <a:r>
                <a:rPr lang="zh-CN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国籍</a:t>
              </a:r>
              <a:endPara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7541523" y="3766652"/>
              <a:ext cx="3313430" cy="717117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>
                <a:lnSpc>
                  <a:spcPts val="2200"/>
                </a:lnSpc>
                <a:defRPr sz="1400">
                  <a:solidFill>
                    <a:schemeClr val="tx1">
                      <a:lumMod val="85000"/>
                      <a:lumOff val="15000"/>
                    </a:schemeClr>
                  </a:solidFill>
                  <a:latin typeface="仓耳明楷 W03" panose="00000500000000000000" pitchFamily="2" charset="-122"/>
                  <a:ea typeface="仓耳明楷 W03" panose="00000500000000000000" pitchFamily="2" charset="-122"/>
                </a:defRPr>
              </a:lvl1pPr>
            </a:lstStyle>
            <a:p>
              <a:r>
                <a:rPr lang="en-US" altLang="zh-CN" sz="2400" dirty="0">
                  <a:latin typeface="+mn-lt"/>
                  <a:ea typeface="+mn-ea"/>
                  <a:cs typeface="+mn-ea"/>
                  <a:sym typeface="+mn-lt"/>
                </a:rPr>
                <a:t>Herr Lin ist </a:t>
              </a:r>
              <a:r>
                <a:rPr lang="en-US" altLang="zh-CN" sz="2400" dirty="0">
                  <a:solidFill>
                    <a:srgbClr val="FF0000"/>
                  </a:solidFill>
                  <a:latin typeface="+mn-lt"/>
                  <a:ea typeface="+mn-ea"/>
                  <a:cs typeface="+mn-ea"/>
                  <a:sym typeface="+mn-lt"/>
                </a:rPr>
                <a:t>Chinese</a:t>
              </a:r>
              <a:r>
                <a:rPr lang="en-US" altLang="zh-CN" sz="2400" dirty="0">
                  <a:latin typeface="+mn-lt"/>
                  <a:ea typeface="+mn-ea"/>
                  <a:cs typeface="+mn-ea"/>
                  <a:sym typeface="+mn-lt"/>
                </a:rPr>
                <a:t>.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  <a:p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  <a:p>
              <a:r>
                <a:rPr lang="en-US" altLang="zh-CN" sz="2400" dirty="0">
                  <a:latin typeface="+mn-lt"/>
                  <a:ea typeface="+mn-ea"/>
                  <a:cs typeface="+mn-ea"/>
                  <a:sym typeface="+mn-lt"/>
                </a:rPr>
                <a:t>Frau Gao ist </a:t>
              </a:r>
              <a:r>
                <a:rPr lang="en-US" altLang="zh-CN" sz="2400" dirty="0">
                  <a:solidFill>
                    <a:srgbClr val="FF0000"/>
                  </a:solidFill>
                  <a:latin typeface="+mn-lt"/>
                  <a:ea typeface="+mn-ea"/>
                  <a:cs typeface="+mn-ea"/>
                  <a:sym typeface="+mn-lt"/>
                </a:rPr>
                <a:t>Japanerin</a:t>
              </a:r>
              <a:r>
                <a:rPr lang="en-US" altLang="zh-CN" sz="2400" dirty="0">
                  <a:latin typeface="+mn-lt"/>
                  <a:ea typeface="+mn-ea"/>
                  <a:cs typeface="+mn-ea"/>
                  <a:sym typeface="+mn-lt"/>
                </a:rPr>
                <a:t>.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717804" y="-2717801"/>
            <a:ext cx="6858000" cy="1229360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4020456" y="0"/>
            <a:ext cx="4180115" cy="6858000"/>
          </a:xfrm>
          <a:prstGeom prst="rect">
            <a:avLst/>
          </a:prstGeom>
          <a:solidFill>
            <a:srgbClr val="F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889847" y="877841"/>
            <a:ext cx="10414846" cy="5103586"/>
          </a:xfrm>
          <a:prstGeom prst="roundRect">
            <a:avLst>
              <a:gd name="adj" fmla="val 4836"/>
            </a:avLst>
          </a:prstGeom>
          <a:solidFill>
            <a:schemeClr val="bg1"/>
          </a:solidFill>
          <a:ln>
            <a:noFill/>
          </a:ln>
          <a:effectLst>
            <a:outerShdw blurRad="254000" sx="101000" sy="101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6"/>
          <p:cNvSpPr txBox="1">
            <a:spLocks noChangeArrowheads="1"/>
          </p:cNvSpPr>
          <p:nvPr/>
        </p:nvSpPr>
        <p:spPr bwMode="auto">
          <a:xfrm>
            <a:off x="3065145" y="987425"/>
            <a:ext cx="558355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buFont typeface="Arial" panose="020B0604020202020204" pitchFamily="34" charset="0"/>
              <a:buNone/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</a:defRPr>
            </a:lvl1pPr>
            <a:lvl2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latin typeface="Calibri" panose="020F0502020204030204" pitchFamily="34" charset="0"/>
                <a:sym typeface="+mn-lt"/>
              </a:rPr>
              <a:t>③ </a:t>
            </a:r>
            <a:r>
              <a:rPr lang="zh-CN" altLang="en-US" dirty="0">
                <a:latin typeface="Calibri" panose="020F0502020204030204" pitchFamily="34" charset="0"/>
                <a:sym typeface="+mn-lt"/>
              </a:rPr>
              <a:t>表示国籍、地名</a:t>
            </a:r>
            <a:r>
              <a:rPr lang="en-US" altLang="zh-CN" dirty="0">
                <a:sym typeface="+mn-lt"/>
              </a:rPr>
              <a:t> </a:t>
            </a:r>
            <a:endParaRPr lang="en-US" altLang="zh-CN" dirty="0">
              <a:sym typeface="+mn-lt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960754" y="2305685"/>
            <a:ext cx="10638155" cy="3376295"/>
            <a:chOff x="5644248" y="2949845"/>
            <a:chExt cx="8102062" cy="2829403"/>
          </a:xfrm>
        </p:grpSpPr>
        <p:sp>
          <p:nvSpPr>
            <p:cNvPr id="23" name="矩形 22"/>
            <p:cNvSpPr/>
            <p:nvPr/>
          </p:nvSpPr>
          <p:spPr>
            <a:xfrm>
              <a:off x="7974323" y="2949845"/>
              <a:ext cx="3292475" cy="592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000" dirty="0">
                  <a:solidFill>
                    <a:srgbClr val="FF00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cs typeface="+mn-ea"/>
                  <a:sym typeface="+mn-lt"/>
                </a:rPr>
                <a:t>!</a:t>
              </a:r>
              <a:r>
                <a:rPr lang="en-US" altLang="zh-CN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 </a:t>
              </a:r>
              <a:r>
                <a:rPr lang="en-US" altLang="zh-CN" sz="28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+mn-ea"/>
                  <a:sym typeface="+mn-lt"/>
                </a:rPr>
                <a:t>eine Ausnahme sein</a:t>
              </a:r>
              <a:endPara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5644248" y="3817770"/>
              <a:ext cx="8102062" cy="1961478"/>
            </a:xfrm>
            <a:prstGeom prst="rect">
              <a:avLst/>
            </a:prstGeom>
          </p:spPr>
          <p:txBody>
            <a:bodyPr wrap="square">
              <a:no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>
                <a:lnSpc>
                  <a:spcPts val="2200"/>
                </a:lnSpc>
                <a:defRPr sz="1400">
                  <a:solidFill>
                    <a:schemeClr val="tx1">
                      <a:lumMod val="85000"/>
                      <a:lumOff val="15000"/>
                    </a:schemeClr>
                  </a:solidFill>
                  <a:latin typeface="仓耳明楷 W03" panose="00000500000000000000" pitchFamily="2" charset="-122"/>
                  <a:ea typeface="仓耳明楷 W03" panose="00000500000000000000" pitchFamily="2" charset="-122"/>
                </a:defRPr>
              </a:lvl1pPr>
            </a:lstStyle>
            <a:p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der Jemen</a:t>
              </a:r>
              <a:r>
                <a:rPr lang="zh-CN" altLang="en-US" sz="2000" dirty="0">
                  <a:latin typeface="+mn-lt"/>
                  <a:ea typeface="+mn-ea"/>
                  <a:cs typeface="+mn-ea"/>
                  <a:sym typeface="+mn-lt"/>
                </a:rPr>
                <a:t>（也门）</a:t>
              </a:r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             der Iran</a:t>
              </a:r>
              <a:r>
                <a:rPr lang="zh-CN" altLang="en-US" sz="2000" dirty="0">
                  <a:latin typeface="+mn-lt"/>
                  <a:ea typeface="+mn-ea"/>
                  <a:cs typeface="+mn-ea"/>
                  <a:sym typeface="+mn-lt"/>
                </a:rPr>
                <a:t>（伊朗）</a:t>
              </a:r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     der Senegal</a:t>
              </a:r>
              <a:r>
                <a:rPr lang="zh-CN" altLang="en-US" sz="2000" dirty="0">
                  <a:latin typeface="+mn-lt"/>
                  <a:ea typeface="+mn-ea"/>
                  <a:cs typeface="+mn-ea"/>
                  <a:sym typeface="+mn-lt"/>
                </a:rPr>
                <a:t>（塞内加尔</a:t>
              </a:r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)      </a:t>
              </a:r>
              <a:endParaRPr lang="en-US" altLang="zh-CN" sz="2000" dirty="0">
                <a:latin typeface="+mn-lt"/>
                <a:ea typeface="+mn-ea"/>
                <a:cs typeface="+mn-ea"/>
                <a:sym typeface="+mn-lt"/>
              </a:endParaRPr>
            </a:p>
            <a:p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der Vatikan(</a:t>
              </a:r>
              <a:r>
                <a:rPr lang="zh-CN" altLang="en-US" sz="2000" dirty="0">
                  <a:latin typeface="+mn-lt"/>
                  <a:ea typeface="+mn-ea"/>
                  <a:cs typeface="+mn-ea"/>
                  <a:sym typeface="+mn-lt"/>
                </a:rPr>
                <a:t>梵蒂冈</a:t>
              </a:r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)             der Iraq(</a:t>
              </a:r>
              <a:r>
                <a:rPr lang="zh-CN" altLang="en-US" sz="2000" dirty="0">
                  <a:latin typeface="+mn-lt"/>
                  <a:ea typeface="+mn-ea"/>
                  <a:cs typeface="+mn-ea"/>
                  <a:sym typeface="+mn-lt"/>
                </a:rPr>
                <a:t>伊拉克</a:t>
              </a:r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)                  der Kongo(</a:t>
              </a:r>
              <a:r>
                <a:rPr lang="zh-CN" altLang="en-US" sz="2000" dirty="0">
                  <a:latin typeface="+mn-lt"/>
                  <a:ea typeface="+mn-ea"/>
                  <a:cs typeface="+mn-ea"/>
                  <a:sym typeface="+mn-lt"/>
                </a:rPr>
                <a:t>刚果</a:t>
              </a:r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)</a:t>
              </a:r>
              <a:endParaRPr lang="en-US" altLang="zh-CN" sz="2000" dirty="0">
                <a:latin typeface="+mn-lt"/>
                <a:ea typeface="+mn-ea"/>
                <a:cs typeface="+mn-ea"/>
                <a:sym typeface="+mn-lt"/>
              </a:endParaRPr>
            </a:p>
            <a:p>
              <a:endParaRPr lang="en-US" altLang="zh-CN" sz="2000" dirty="0">
                <a:latin typeface="+mn-lt"/>
                <a:ea typeface="+mn-ea"/>
                <a:cs typeface="+mn-ea"/>
                <a:sym typeface="+mn-lt"/>
              </a:endParaRPr>
            </a:p>
            <a:p>
              <a:endParaRPr lang="en-US" altLang="zh-CN" sz="2000" dirty="0">
                <a:latin typeface="+mn-lt"/>
                <a:ea typeface="+mn-ea"/>
                <a:cs typeface="+mn-ea"/>
                <a:sym typeface="+mn-lt"/>
              </a:endParaRPr>
            </a:p>
            <a:p>
              <a:endParaRPr lang="en-US" altLang="zh-CN" sz="2000" dirty="0">
                <a:latin typeface="+mn-lt"/>
                <a:ea typeface="+mn-ea"/>
                <a:cs typeface="+mn-ea"/>
                <a:sym typeface="+mn-lt"/>
              </a:endParaRPr>
            </a:p>
            <a:p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die Niederlande</a:t>
              </a:r>
              <a:r>
                <a:rPr lang="zh-CN" altLang="en-US" sz="2000" dirty="0">
                  <a:latin typeface="+mn-lt"/>
                  <a:ea typeface="+mn-ea"/>
                  <a:cs typeface="+mn-ea"/>
                  <a:sym typeface="+mn-lt"/>
                </a:rPr>
                <a:t>（荷兰）</a:t>
              </a:r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    die USA.     die Bahamas</a:t>
              </a:r>
              <a:r>
                <a:rPr lang="zh-CN" altLang="en-US" sz="2000" dirty="0">
                  <a:latin typeface="+mn-lt"/>
                  <a:ea typeface="+mn-ea"/>
                  <a:cs typeface="+mn-ea"/>
                  <a:sym typeface="+mn-lt"/>
                </a:rPr>
                <a:t>（巴哈马）</a:t>
              </a:r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 die Philippinen(</a:t>
              </a:r>
              <a:r>
                <a:rPr lang="zh-CN" altLang="en-US" sz="2000" dirty="0">
                  <a:latin typeface="+mn-lt"/>
                  <a:ea typeface="+mn-ea"/>
                  <a:cs typeface="+mn-ea"/>
                  <a:sym typeface="+mn-lt"/>
                </a:rPr>
                <a:t>菲律宾</a:t>
              </a:r>
              <a:r>
                <a:rPr lang="en-US" altLang="zh-CN" sz="2000" dirty="0">
                  <a:latin typeface="+mn-lt"/>
                  <a:ea typeface="+mn-ea"/>
                  <a:cs typeface="+mn-ea"/>
                  <a:sym typeface="+mn-lt"/>
                </a:rPr>
                <a:t>)</a:t>
              </a:r>
              <a:endParaRPr lang="zh-CN" altLang="en-US" sz="20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60891" y="6539369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模板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717804" y="-2717801"/>
            <a:ext cx="6858000" cy="1229360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4020456" y="0"/>
            <a:ext cx="4180115" cy="6858000"/>
          </a:xfrm>
          <a:prstGeom prst="rect">
            <a:avLst/>
          </a:prstGeom>
          <a:solidFill>
            <a:srgbClr val="F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889212" y="877206"/>
            <a:ext cx="10414846" cy="5103586"/>
          </a:xfrm>
          <a:prstGeom prst="roundRect">
            <a:avLst>
              <a:gd name="adj" fmla="val 4836"/>
            </a:avLst>
          </a:prstGeom>
          <a:solidFill>
            <a:schemeClr val="bg1"/>
          </a:solidFill>
          <a:ln>
            <a:noFill/>
          </a:ln>
          <a:effectLst>
            <a:outerShdw blurRad="254000" sx="101000" sy="101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6"/>
          <p:cNvSpPr txBox="1">
            <a:spLocks noChangeArrowheads="1"/>
          </p:cNvSpPr>
          <p:nvPr/>
        </p:nvSpPr>
        <p:spPr bwMode="auto">
          <a:xfrm>
            <a:off x="4077970" y="975995"/>
            <a:ext cx="4122420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buFont typeface="Arial" panose="020B0604020202020204" pitchFamily="34" charset="0"/>
              <a:buNone/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</a:defRPr>
            </a:lvl1pPr>
            <a:lvl2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lt"/>
              </a:rPr>
              <a:t>④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lt"/>
              </a:rPr>
              <a:t>泛指的物质名词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  <a:sym typeface="+mn-lt"/>
            </a:endParaRPr>
          </a:p>
        </p:txBody>
      </p:sp>
      <p:cxnSp>
        <p:nvCxnSpPr>
          <p:cNvPr id="6" name="Straight Connector 36"/>
          <p:cNvCxnSpPr/>
          <p:nvPr/>
        </p:nvCxnSpPr>
        <p:spPr bwMode="auto">
          <a:xfrm>
            <a:off x="6146949" y="1986693"/>
            <a:ext cx="0" cy="3653726"/>
          </a:xfrm>
          <a:prstGeom prst="line">
            <a:avLst/>
          </a:prstGeom>
          <a:ln w="38100">
            <a:gradFill>
              <a:gsLst>
                <a:gs pos="34000">
                  <a:srgbClr val="EFCDD3"/>
                </a:gs>
                <a:gs pos="0">
                  <a:schemeClr val="bg1"/>
                </a:gs>
                <a:gs pos="100000">
                  <a:schemeClr val="bg1"/>
                </a:gs>
                <a:gs pos="71000">
                  <a:srgbClr val="EDD9E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46"/>
          <p:cNvSpPr txBox="1"/>
          <p:nvPr/>
        </p:nvSpPr>
        <p:spPr>
          <a:xfrm>
            <a:off x="1960880" y="2654935"/>
            <a:ext cx="3656965" cy="1982470"/>
          </a:xfrm>
          <a:prstGeom prst="rect">
            <a:avLst/>
          </a:prstGeom>
        </p:spPr>
        <p:txBody>
          <a:bodyPr wrap="square">
            <a:no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>
              <a:lnSpc>
                <a:spcPts val="2200"/>
              </a:lnSpc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仓耳明楷 W03" panose="00000500000000000000" pitchFamily="2" charset="-122"/>
                <a:ea typeface="仓耳明楷 W03" panose="00000500000000000000" pitchFamily="2" charset="-122"/>
              </a:defRPr>
            </a:lvl1pPr>
          </a:lstStyle>
          <a:p>
            <a:pPr algn="l"/>
            <a:r>
              <a:rPr lang="en-US" altLang="zh-CN" sz="2800" dirty="0">
                <a:latin typeface="+mn-lt"/>
                <a:ea typeface="+mn-ea"/>
                <a:cs typeface="+mn-ea"/>
                <a:sym typeface="+mn-lt"/>
              </a:rPr>
              <a:t>Wir kaufen </a:t>
            </a:r>
            <a:endParaRPr lang="en-US" altLang="zh-CN" sz="2800" dirty="0">
              <a:latin typeface="+mn-lt"/>
              <a:ea typeface="+mn-ea"/>
              <a:cs typeface="+mn-ea"/>
              <a:sym typeface="+mn-lt"/>
            </a:endParaRPr>
          </a:p>
          <a:p>
            <a:pPr algn="l"/>
            <a:endParaRPr lang="en-US" altLang="zh-CN" sz="2800" dirty="0">
              <a:latin typeface="+mn-lt"/>
              <a:ea typeface="+mn-ea"/>
              <a:cs typeface="+mn-ea"/>
              <a:sym typeface="+mn-lt"/>
            </a:endParaRPr>
          </a:p>
          <a:p>
            <a:pPr algn="l"/>
            <a:r>
              <a:rPr lang="en-US" altLang="zh-CN" sz="28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Bier,Milch,Zucker,</a:t>
            </a:r>
            <a:endParaRPr lang="en-US" altLang="zh-CN" sz="280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  <a:p>
            <a:pPr algn="l"/>
            <a:endParaRPr lang="en-US" altLang="zh-CN" sz="280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  <a:p>
            <a:pPr algn="l"/>
            <a:r>
              <a:rPr lang="en-US" altLang="zh-CN" sz="28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Wasser,Tee,Kaffee</a:t>
            </a:r>
            <a:endParaRPr lang="en-US" altLang="zh-CN" sz="280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3" name="TextBox 46"/>
          <p:cNvSpPr txBox="1"/>
          <p:nvPr/>
        </p:nvSpPr>
        <p:spPr>
          <a:xfrm>
            <a:off x="7122795" y="2654935"/>
            <a:ext cx="3820795" cy="1745615"/>
          </a:xfrm>
          <a:prstGeom prst="rect">
            <a:avLst/>
          </a:prstGeom>
        </p:spPr>
        <p:txBody>
          <a:bodyPr wrap="square">
            <a:no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algn="ctr">
              <a:lnSpc>
                <a:spcPts val="2200"/>
              </a:lnSpc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仓耳明楷 W03" panose="00000500000000000000" pitchFamily="2" charset="-122"/>
                <a:ea typeface="仓耳明楷 W03" panose="00000500000000000000" pitchFamily="2" charset="-122"/>
              </a:defRPr>
            </a:lvl1pPr>
          </a:lstStyle>
          <a:p>
            <a:pPr algn="l"/>
            <a:r>
              <a:rPr lang="en-US" altLang="zh-CN" sz="2800" dirty="0">
                <a:latin typeface="+mn-lt"/>
                <a:ea typeface="+mn-ea"/>
                <a:cs typeface="+mn-ea"/>
                <a:sym typeface="+mn-lt"/>
              </a:rPr>
              <a:t>Wir kaufen </a:t>
            </a:r>
            <a:endParaRPr lang="en-US" altLang="zh-CN" sz="2800" dirty="0">
              <a:latin typeface="+mn-lt"/>
              <a:ea typeface="+mn-ea"/>
              <a:cs typeface="+mn-ea"/>
              <a:sym typeface="+mn-lt"/>
            </a:endParaRPr>
          </a:p>
          <a:p>
            <a:pPr algn="l"/>
            <a:endParaRPr lang="en-US" altLang="zh-CN" sz="2800" dirty="0">
              <a:latin typeface="+mn-lt"/>
              <a:ea typeface="+mn-ea"/>
              <a:cs typeface="+mn-ea"/>
              <a:sym typeface="+mn-lt"/>
            </a:endParaRPr>
          </a:p>
          <a:p>
            <a:pPr algn="l"/>
            <a:r>
              <a:rPr lang="en-US" altLang="zh-CN" sz="28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eine Flasche Bier,</a:t>
            </a:r>
            <a:endParaRPr lang="en-US" altLang="zh-CN" sz="280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  <a:p>
            <a:pPr algn="l"/>
            <a:endParaRPr lang="en-US" altLang="zh-CN" sz="280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  <a:p>
            <a:pPr algn="l"/>
            <a:r>
              <a:rPr lang="en-US" altLang="zh-CN" sz="28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eine Dose Cola</a:t>
            </a:r>
            <a:endParaRPr lang="en-US" altLang="zh-CN" sz="280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717804" y="-2717801"/>
            <a:ext cx="6858000" cy="1229360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4020456" y="0"/>
            <a:ext cx="4180115" cy="6858000"/>
          </a:xfrm>
          <a:prstGeom prst="rect">
            <a:avLst/>
          </a:prstGeom>
          <a:solidFill>
            <a:srgbClr val="F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889212" y="877841"/>
            <a:ext cx="10414846" cy="5103586"/>
          </a:xfrm>
          <a:prstGeom prst="roundRect">
            <a:avLst>
              <a:gd name="adj" fmla="val 4836"/>
            </a:avLst>
          </a:prstGeom>
          <a:solidFill>
            <a:schemeClr val="bg1"/>
          </a:solidFill>
          <a:ln>
            <a:noFill/>
          </a:ln>
          <a:effectLst>
            <a:outerShdw blurRad="254000" sx="101000" sy="101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6"/>
          <p:cNvSpPr txBox="1">
            <a:spLocks noChangeArrowheads="1"/>
          </p:cNvSpPr>
          <p:nvPr/>
        </p:nvSpPr>
        <p:spPr bwMode="auto">
          <a:xfrm>
            <a:off x="3684905" y="876935"/>
            <a:ext cx="462597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buFont typeface="Arial" panose="020B0604020202020204" pitchFamily="34" charset="0"/>
              <a:buNone/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</a:defRPr>
            </a:lvl1pPr>
            <a:lvl2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lt"/>
              </a:rPr>
              <a:t>⑤</a:t>
            </a:r>
            <a:r>
              <a:rPr lang="en-US" altLang="zh-CN" dirty="0">
                <a:sym typeface="+mn-lt"/>
              </a:rPr>
              <a:t> </a:t>
            </a:r>
            <a:r>
              <a:rPr lang="zh-CN" altLang="en-US" dirty="0">
                <a:sym typeface="+mn-lt"/>
              </a:rPr>
              <a:t>泛指的抽象名词</a:t>
            </a:r>
            <a:endParaRPr lang="zh-CN" altLang="en-US" dirty="0">
              <a:sym typeface="+mn-lt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877435" y="3016250"/>
            <a:ext cx="3322955" cy="18751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ts val="2200"/>
              </a:lnSpc>
            </a:pPr>
            <a:r>
              <a: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rPr>
              <a:t>Ich habe </a:t>
            </a:r>
            <a:endParaRPr lang="en-US" altLang="zh-CN" sz="2800" dirty="0">
              <a:solidFill>
                <a:schemeClr val="tx1">
                  <a:lumMod val="85000"/>
                  <a:lumOff val="15000"/>
                </a:schemeClr>
              </a:solidFill>
              <a:cs typeface="+mn-ea"/>
              <a:sym typeface="+mn-lt"/>
            </a:endParaRPr>
          </a:p>
          <a:p>
            <a:pPr>
              <a:lnSpc>
                <a:spcPts val="2200"/>
              </a:lnSpc>
            </a:pPr>
            <a:endParaRPr lang="en-US" altLang="zh-CN" sz="2800" dirty="0">
              <a:solidFill>
                <a:srgbClr val="FF0000"/>
              </a:solidFill>
              <a:cs typeface="+mn-ea"/>
              <a:sym typeface="+mn-lt"/>
            </a:endParaRPr>
          </a:p>
          <a:p>
            <a:pPr>
              <a:lnSpc>
                <a:spcPts val="2200"/>
              </a:lnSpc>
            </a:pPr>
            <a:r>
              <a:rPr lang="en-US" altLang="zh-CN" sz="2800" dirty="0">
                <a:solidFill>
                  <a:srgbClr val="FF0000"/>
                </a:solidFill>
                <a:cs typeface="+mn-ea"/>
                <a:sym typeface="+mn-lt"/>
              </a:rPr>
              <a:t>Zeit/Geld/Geduld/</a:t>
            </a:r>
            <a:endParaRPr lang="en-US" altLang="zh-CN" sz="2800" dirty="0">
              <a:solidFill>
                <a:srgbClr val="FF0000"/>
              </a:solidFill>
              <a:cs typeface="+mn-ea"/>
              <a:sym typeface="+mn-lt"/>
            </a:endParaRPr>
          </a:p>
          <a:p>
            <a:pPr>
              <a:lnSpc>
                <a:spcPts val="2200"/>
              </a:lnSpc>
            </a:pPr>
            <a:endParaRPr lang="en-US" altLang="zh-CN" sz="2800" dirty="0">
              <a:solidFill>
                <a:srgbClr val="FF0000"/>
              </a:solidFill>
              <a:cs typeface="+mn-ea"/>
              <a:sym typeface="+mn-lt"/>
            </a:endParaRPr>
          </a:p>
          <a:p>
            <a:pPr>
              <a:lnSpc>
                <a:spcPts val="2200"/>
              </a:lnSpc>
            </a:pPr>
            <a:r>
              <a:rPr lang="en-US" altLang="zh-CN" sz="2800" dirty="0">
                <a:solidFill>
                  <a:srgbClr val="FF0000"/>
                </a:solidFill>
                <a:cs typeface="+mn-ea"/>
                <a:sym typeface="+mn-lt"/>
              </a:rPr>
              <a:t>Hunger/Durst.</a:t>
            </a:r>
            <a:endParaRPr lang="en-US" altLang="zh-CN" sz="280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4227195" y="2906395"/>
            <a:ext cx="536575" cy="523240"/>
          </a:xfrm>
          <a:prstGeom prst="ellipse">
            <a:avLst/>
          </a:prstGeom>
          <a:blipFill>
            <a:blip r:embed="rId2" cstate="screen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717804" y="-2717801"/>
            <a:ext cx="6858000" cy="1229360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4020456" y="0"/>
            <a:ext cx="4180115" cy="6858000"/>
          </a:xfrm>
          <a:prstGeom prst="rect">
            <a:avLst/>
          </a:prstGeom>
          <a:solidFill>
            <a:srgbClr val="F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888577" y="941341"/>
            <a:ext cx="10414846" cy="5103586"/>
          </a:xfrm>
          <a:prstGeom prst="roundRect">
            <a:avLst>
              <a:gd name="adj" fmla="val 4836"/>
            </a:avLst>
          </a:prstGeom>
          <a:solidFill>
            <a:schemeClr val="bg1"/>
          </a:solidFill>
          <a:ln>
            <a:noFill/>
          </a:ln>
          <a:effectLst>
            <a:outerShdw blurRad="254000" sx="101000" sy="101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>
              <a:cs typeface="+mn-ea"/>
              <a:sym typeface="+mn-lt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2106002" y="1425599"/>
            <a:ext cx="2821645" cy="4342014"/>
          </a:xfrm>
          <a:prstGeom prst="rect">
            <a:avLst/>
          </a:prstGeom>
        </p:spPr>
      </p:pic>
      <p:cxnSp>
        <p:nvCxnSpPr>
          <p:cNvPr id="8" name="直接连接符 7"/>
          <p:cNvCxnSpPr/>
          <p:nvPr/>
        </p:nvCxnSpPr>
        <p:spPr>
          <a:xfrm>
            <a:off x="5039697" y="1541713"/>
            <a:ext cx="0" cy="3901574"/>
          </a:xfrm>
          <a:prstGeom prst="line">
            <a:avLst/>
          </a:prstGeom>
          <a:ln w="38100">
            <a:gradFill>
              <a:gsLst>
                <a:gs pos="34000">
                  <a:srgbClr val="EFCDD3"/>
                </a:gs>
                <a:gs pos="0">
                  <a:schemeClr val="bg1"/>
                </a:gs>
                <a:gs pos="100000">
                  <a:schemeClr val="bg1"/>
                </a:gs>
                <a:gs pos="71000">
                  <a:srgbClr val="EDD9E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5775715" y="3428690"/>
            <a:ext cx="4312324" cy="2306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3200" dirty="0">
                <a:effectLst/>
                <a:latin typeface="+mn-lt"/>
                <a:ea typeface="+mn-ea"/>
                <a:cs typeface="+mn-ea"/>
                <a:sym typeface="+mn-lt"/>
              </a:rPr>
              <a:t>Er studiert</a:t>
            </a:r>
            <a:r>
              <a:rPr lang="en-US" altLang="zh-CN" sz="3200" dirty="0">
                <a:latin typeface="+mn-lt"/>
                <a:ea typeface="+mn-ea"/>
                <a:cs typeface="+mn-ea"/>
                <a:sym typeface="+mn-lt"/>
              </a:rPr>
              <a:t> </a:t>
            </a:r>
            <a:r>
              <a:rPr lang="en-US" altLang="zh-CN" sz="32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Chemie</a:t>
            </a:r>
            <a:r>
              <a:rPr lang="en-US" altLang="zh-CN" sz="3200" dirty="0">
                <a:latin typeface="+mn-lt"/>
                <a:ea typeface="+mn-ea"/>
                <a:cs typeface="+mn-ea"/>
                <a:sym typeface="+mn-lt"/>
              </a:rPr>
              <a:t>.</a:t>
            </a:r>
            <a:endParaRPr lang="en-US" altLang="zh-CN" sz="3200" dirty="0">
              <a:latin typeface="+mn-lt"/>
              <a:ea typeface="+mn-ea"/>
              <a:cs typeface="+mn-ea"/>
              <a:sym typeface="+mn-lt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endParaRPr lang="en-US" altLang="zh-CN" sz="3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Sie studiert </a:t>
            </a:r>
            <a:r>
              <a:rPr lang="en-US" altLang="zh-CN" sz="32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Medizin</a:t>
            </a:r>
            <a:r>
              <a:rPr lang="en-US" altLang="zh-CN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 .</a:t>
            </a:r>
            <a:endParaRPr lang="en-US" altLang="zh-CN" sz="3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3" name="文本框 6"/>
          <p:cNvSpPr txBox="1">
            <a:spLocks noChangeArrowheads="1"/>
          </p:cNvSpPr>
          <p:nvPr/>
        </p:nvSpPr>
        <p:spPr bwMode="auto">
          <a:xfrm>
            <a:off x="5448300" y="1425575"/>
            <a:ext cx="506793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buFont typeface="Arial" panose="020B0604020202020204" pitchFamily="34" charset="0"/>
              <a:buNone/>
              <a:defRPr sz="4400" b="1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</a:defRPr>
            </a:lvl1pPr>
            <a:lvl2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2847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7419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1991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656330" indent="1905" defTabSz="91313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lt"/>
              </a:rPr>
              <a:t>⑥表示学科的名词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comb/>
      </p:transition>
    </mc:Choice>
    <mc:Fallback>
      <p:transition spd="slow">
        <p:comb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717804" y="-2717801"/>
            <a:ext cx="6858000" cy="12293602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3367314" y="0"/>
            <a:ext cx="5484586" cy="6858000"/>
          </a:xfrm>
          <a:prstGeom prst="rect">
            <a:avLst/>
          </a:prstGeom>
          <a:solidFill>
            <a:srgbClr val="F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" name="矩形: 圆角 2"/>
          <p:cNvSpPr/>
          <p:nvPr/>
        </p:nvSpPr>
        <p:spPr>
          <a:xfrm>
            <a:off x="1422400" y="1136429"/>
            <a:ext cx="9372600" cy="4615847"/>
          </a:xfrm>
          <a:prstGeom prst="roundRect">
            <a:avLst>
              <a:gd name="adj" fmla="val 4836"/>
            </a:avLst>
          </a:prstGeom>
          <a:solidFill>
            <a:schemeClr val="bg1"/>
          </a:solidFill>
          <a:ln>
            <a:noFill/>
          </a:ln>
          <a:effectLst>
            <a:outerShdw blurRad="254000" sx="101000" sy="101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</a:bodyPr>
          <a:lstStyle/>
          <a:p>
            <a:pPr algn="ctr"/>
            <a:endParaRPr lang="zh-CN" altLang="en-US">
              <a:ln w="15875">
                <a:solidFill>
                  <a:schemeClr val="accent1"/>
                </a:solidFill>
              </a:ln>
              <a:noFill/>
              <a:effectLst/>
              <a:cs typeface="+mn-ea"/>
              <a:sym typeface="+mn-lt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 rot="5400000">
            <a:off x="5933382" y="3509127"/>
            <a:ext cx="647277" cy="3839020"/>
          </a:xfrm>
          <a:prstGeom prst="rect">
            <a:avLst/>
          </a:prstGeom>
        </p:spPr>
      </p:pic>
      <p:grpSp>
        <p:nvGrpSpPr>
          <p:cNvPr id="30" name="组合 29"/>
          <p:cNvGrpSpPr/>
          <p:nvPr/>
        </p:nvGrpSpPr>
        <p:grpSpPr>
          <a:xfrm>
            <a:off x="4180700" y="1127482"/>
            <a:ext cx="3867512" cy="1195720"/>
            <a:chOff x="5321299" y="1297916"/>
            <a:chExt cx="3867512" cy="1195720"/>
          </a:xfrm>
        </p:grpSpPr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3" cstate="screen"/>
            <a:stretch>
              <a:fillRect/>
            </a:stretch>
          </p:blipFill>
          <p:spPr>
            <a:xfrm rot="10800000">
              <a:off x="5321299" y="1306864"/>
              <a:ext cx="2016125" cy="1186772"/>
            </a:xfrm>
            <a:prstGeom prst="rect">
              <a:avLst/>
            </a:prstGeom>
          </p:spPr>
        </p:pic>
        <p:pic>
          <p:nvPicPr>
            <p:cNvPr id="29" name="图片 28"/>
            <p:cNvPicPr>
              <a:picLocks noChangeAspect="1"/>
            </p:cNvPicPr>
            <p:nvPr/>
          </p:nvPicPr>
          <p:blipFill>
            <a:blip r:embed="rId3" cstate="screen"/>
            <a:stretch>
              <a:fillRect/>
            </a:stretch>
          </p:blipFill>
          <p:spPr>
            <a:xfrm rot="10800000">
              <a:off x="7172686" y="1297916"/>
              <a:ext cx="2016125" cy="1186772"/>
            </a:xfrm>
            <a:prstGeom prst="rect">
              <a:avLst/>
            </a:prstGeom>
          </p:spPr>
        </p:pic>
      </p:grpSp>
      <p:sp>
        <p:nvSpPr>
          <p:cNvPr id="4" name="文本框 3"/>
          <p:cNvSpPr txBox="1"/>
          <p:nvPr/>
        </p:nvSpPr>
        <p:spPr>
          <a:xfrm>
            <a:off x="4180840" y="3121025"/>
            <a:ext cx="45872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80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Vielen Dank!</a:t>
            </a:r>
            <a:endParaRPr lang="en-US" altLang="zh-CN" sz="480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40.0162992125985}"/>
</p:tagLst>
</file>

<file path=ppt/tags/tag10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39.96629921259847}"/>
</p:tagLst>
</file>

<file path=ppt/tags/tag11.xml><?xml version="1.0" encoding="utf-8"?>
<p:tagLst xmlns:p="http://schemas.openxmlformats.org/presentationml/2006/main">
  <p:tag name="ISPRING_PRESENTATION_TITLE" val="粉色小清新"/>
  <p:tag name="commondata" val="eyJoZGlkIjoiYTc2YjBiZTRkNzYyNGViYmExOTc5ODRkZjQzNTQ3YjEifQ=="/>
</p:tagLst>
</file>

<file path=ppt/tags/tag2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40.0162992125985}"/>
</p:tagLst>
</file>

<file path=ppt/tags/tag3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40.0162992125985}"/>
</p:tagLst>
</file>

<file path=ppt/tags/tag4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40.0162992125985}"/>
</p:tagLst>
</file>

<file path=ppt/tags/tag5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40.0162992125985}"/>
</p:tagLst>
</file>

<file path=ppt/tags/tag6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40.0162992125985}"/>
</p:tagLst>
</file>

<file path=ppt/tags/tag7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40.0162992125985}"/>
</p:tagLst>
</file>

<file path=ppt/tags/tag8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40.0162992125985}"/>
</p:tagLst>
</file>

<file path=ppt/tags/tag9.xml><?xml version="1.0" encoding="utf-8"?>
<p:tagLst xmlns:p="http://schemas.openxmlformats.org/presentationml/2006/main">
  <p:tag name="KSO_WM_DIAGRAM_VIRTUALLY_FRAME" val="{&quot;height&quot;:250.60944881889765,&quot;left&quot;:499.19976377952753,&quot;top&quot;:181.30322834645668,&quot;width&quot;:339.96629921259847}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saf4nez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814</Words>
  <Application>WPS 演示</Application>
  <PresentationFormat>自定义</PresentationFormat>
  <Paragraphs>85</Paragraphs>
  <Slides>9</Slides>
  <Notes>25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微软雅黑</vt:lpstr>
      <vt:lpstr>仓耳明楷 W03</vt:lpstr>
      <vt:lpstr>Arial Unicode MS</vt:lpstr>
      <vt:lpstr>等线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粉色小清新</dc:title>
  <dc:creator>第一PPT</dc:creator>
  <cp:keywords>www.1ppt.com</cp:keywords>
  <dc:description>www.1ppt.com</dc:description>
  <cp:lastModifiedBy>⊙_⊙</cp:lastModifiedBy>
  <cp:revision>84</cp:revision>
  <dcterms:created xsi:type="dcterms:W3CDTF">2019-07-31T01:55:00Z</dcterms:created>
  <dcterms:modified xsi:type="dcterms:W3CDTF">2024-03-06T12:24:41Z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1FB577DA869846D2BBEEEA1DEEC6EF1F_12</vt:lpwstr>
  </property>
  <property fmtid="{D5CDD505-2E9C-101B-9397-08002B2CF9AE}" pid="3" name="KSOProductBuildVer">
    <vt:lpwstr>2052-12.1.0.16388</vt:lpwstr>
  </property>
</Properties>
</file>