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359" r:id="rId5"/>
    <p:sldId id="327" r:id="rId6"/>
    <p:sldId id="388" r:id="rId7"/>
    <p:sldId id="389" r:id="rId8"/>
    <p:sldId id="386" r:id="rId9"/>
    <p:sldId id="390" r:id="rId10"/>
    <p:sldId id="391" r:id="rId11"/>
    <p:sldId id="416" r:id="rId12"/>
    <p:sldId id="417" r:id="rId13"/>
    <p:sldId id="387" r:id="rId14"/>
    <p:sldId id="418" r:id="rId15"/>
    <p:sldId id="419" r:id="rId16"/>
    <p:sldId id="420" r:id="rId17"/>
    <p:sldId id="421" r:id="rId18"/>
    <p:sldId id="34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92B"/>
    <a:srgbClr val="386D52"/>
    <a:srgbClr val="F4F3E9"/>
    <a:srgbClr val="F4F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6314" autoAdjust="0"/>
  </p:normalViewPr>
  <p:slideViewPr>
    <p:cSldViewPr snapToGrid="0">
      <p:cViewPr varScale="1">
        <p:scale>
          <a:sx n="65" d="100"/>
          <a:sy n="65" d="100"/>
        </p:scale>
        <p:origin x="-676" y="-68"/>
      </p:cViewPr>
      <p:guideLst>
        <p:guide orient="horz" pos="20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CE447-2894-4FBD-A02A-65A466DF5EF4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1B8C6-32F9-4B49-AC19-A6F6996EE0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03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30445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6" name="矩形 5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395512" y="541503"/>
            <a:ext cx="3470032" cy="466682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8586396" y="408421"/>
            <a:ext cx="19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386D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LOGO</a:t>
            </a:r>
            <a:endParaRPr lang="zh-CN" altLang="en-US" sz="4400" dirty="0">
              <a:solidFill>
                <a:srgbClr val="386D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69580-F423-4B22-ABCA-263F75C05140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949" y="2019"/>
            <a:ext cx="12178043" cy="68549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screen"/>
          <a:srcRect l="9424" t="3327" r="12604" b="3327"/>
          <a:stretch>
            <a:fillRect/>
          </a:stretch>
        </p:blipFill>
        <p:spPr>
          <a:xfrm>
            <a:off x="2352522" y="228600"/>
            <a:ext cx="9506257" cy="6400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r="67917"/>
          <a:stretch>
            <a:fillRect/>
          </a:stretch>
        </p:blipFill>
        <p:spPr>
          <a:xfrm>
            <a:off x="0" y="403"/>
            <a:ext cx="3911600" cy="685719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30370" y="1805940"/>
            <a:ext cx="7221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386D52"/>
                </a:solidFill>
                <a:cs typeface="+mn-ea"/>
                <a:sym typeface="+mn-lt"/>
              </a:rPr>
              <a:t>A Brief History of </a:t>
            </a:r>
          </a:p>
          <a:p>
            <a:pPr algn="ctr"/>
            <a:r>
              <a:rPr lang="en-US" altLang="zh-CN" sz="4000" dirty="0">
                <a:solidFill>
                  <a:srgbClr val="386D52"/>
                </a:solidFill>
                <a:cs typeface="+mn-ea"/>
                <a:sym typeface="+mn-lt"/>
              </a:rPr>
              <a:t>Chinese Poetry Translation</a:t>
            </a:r>
          </a:p>
          <a:p>
            <a:pPr algn="ctr"/>
            <a:r>
              <a:rPr lang="en-US" altLang="zh-CN" sz="4000" dirty="0">
                <a:solidFill>
                  <a:srgbClr val="386D52"/>
                </a:solidFill>
                <a:cs typeface="+mn-ea"/>
                <a:sym typeface="+mn-lt"/>
              </a:rPr>
              <a:t>(1949 and before)</a:t>
            </a:r>
          </a:p>
        </p:txBody>
      </p:sp>
      <p:sp>
        <p:nvSpPr>
          <p:cNvPr id="12" name="矩形 11"/>
          <p:cNvSpPr/>
          <p:nvPr/>
        </p:nvSpPr>
        <p:spPr>
          <a:xfrm>
            <a:off x="6428740" y="4079875"/>
            <a:ext cx="2725420" cy="567055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28740" y="4102100"/>
            <a:ext cx="3004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4F4EB"/>
                </a:solidFill>
                <a:cs typeface="+mn-ea"/>
                <a:sym typeface="+mn-lt"/>
              </a:rPr>
              <a:t>handout:</a:t>
            </a:r>
            <a:r>
              <a:rPr lang="zh-CN" altLang="en-US" sz="2800" dirty="0">
                <a:solidFill>
                  <a:srgbClr val="F4F4EB"/>
                </a:solidFill>
                <a:cs typeface="+mn-ea"/>
                <a:sym typeface="+mn-lt"/>
              </a:rPr>
              <a:t>牟一心</a:t>
            </a:r>
          </a:p>
        </p:txBody>
      </p:sp>
      <p:sp>
        <p:nvSpPr>
          <p:cNvPr id="16" name="矩形 15"/>
          <p:cNvSpPr/>
          <p:nvPr/>
        </p:nvSpPr>
        <p:spPr>
          <a:xfrm>
            <a:off x="6428740" y="4841240"/>
            <a:ext cx="2725420" cy="548005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28740" y="4867275"/>
            <a:ext cx="2751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4F4EB"/>
                </a:solidFill>
                <a:cs typeface="+mn-ea"/>
                <a:sym typeface="+mn-lt"/>
              </a:rPr>
              <a:t>speaker:</a:t>
            </a:r>
            <a:r>
              <a:rPr lang="zh-CN" altLang="en-US" sz="2800" dirty="0">
                <a:solidFill>
                  <a:srgbClr val="F4F4EB"/>
                </a:solidFill>
                <a:cs typeface="+mn-ea"/>
                <a:sym typeface="+mn-lt"/>
              </a:rPr>
              <a:t>饶金盈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978400" y="3009167"/>
            <a:ext cx="5791200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screen"/>
          <a:srcRect l="84062" t="76287"/>
          <a:stretch>
            <a:fillRect/>
          </a:stretch>
        </p:blipFill>
        <p:spPr>
          <a:xfrm>
            <a:off x="10261600" y="5218827"/>
            <a:ext cx="1943100" cy="1626069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9032240" y="334010"/>
            <a:ext cx="1886585" cy="0"/>
          </a:xfrm>
          <a:prstGeom prst="line">
            <a:avLst/>
          </a:prstGeom>
          <a:ln w="3492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ldLvl="0" animBg="1"/>
      <p:bldP spid="14" grpId="0"/>
      <p:bldP spid="16" grpId="0" bldLvl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11" name="矩形 10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622030" y="762000"/>
            <a:ext cx="1886585" cy="0"/>
          </a:xfrm>
          <a:prstGeom prst="line">
            <a:avLst/>
          </a:prstGeom>
          <a:ln w="3492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729740" y="472440"/>
            <a:ext cx="2725420" cy="567055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789430" y="556895"/>
            <a:ext cx="2466340" cy="454660"/>
          </a:xfrm>
        </p:spPr>
        <p:txBody>
          <a:bodyPr>
            <a:no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The 2</a:t>
            </a:r>
            <a:r>
              <a:rPr lang="en-US" altLang="zh-CN" sz="2800" baseline="30000" dirty="0">
                <a:solidFill>
                  <a:schemeClr val="bg1"/>
                </a:solidFill>
                <a:uFillTx/>
                <a:latin typeface="+mn-lt"/>
                <a:ea typeface="+mn-ea"/>
                <a:cs typeface="+mn-ea"/>
                <a:sym typeface="+mn-lt"/>
              </a:rPr>
              <a:t>nd</a:t>
            </a: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stage</a:t>
            </a:r>
          </a:p>
        </p:txBody>
      </p:sp>
      <p:sp>
        <p:nvSpPr>
          <p:cNvPr id="6" name="TextBox 41"/>
          <p:cNvSpPr txBox="1"/>
          <p:nvPr/>
        </p:nvSpPr>
        <p:spPr>
          <a:xfrm>
            <a:off x="1300480" y="1430020"/>
            <a:ext cx="9855835" cy="6694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Char char="Ø"/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Henry Wadsworth Longfellow’ s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A Psalm of Life</a:t>
            </a:r>
            <a:endParaRPr lang="en-US" altLang="zh-CN" sz="3200" i="1" dirty="0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The earliest English poem translation in China</a:t>
            </a: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Thomas Francis Wade translated this poem into Chinese and invited the Dong Xun to polish it. Later, the poem was  written on a fan and given to Longfellow.</a:t>
            </a: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Life is real! Life is earnest! 天地生才总不虚，</a:t>
            </a: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And the grave is not its goal;  由来豹死尚留皮。</a:t>
            </a: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Dust thou art, to dust returnest, 纵然出土仍归土，</a:t>
            </a: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Was not spoken of the soul. 灵性长存无绝期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。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(2</a:t>
            </a:r>
            <a:r>
              <a:rPr lang="en-US" altLang="zh-CN" baseline="300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nd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stanza of  </a:t>
            </a:r>
            <a:r>
              <a:rPr lang="en-US" altLang="zh-CN" i="1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A Psalm of Life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)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                                                                                                                       (The picture is from Internet.)</a:t>
            </a: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endParaRPr lang="en-US" altLang="zh-CN" sz="1800" dirty="0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endParaRPr lang="en-US" altLang="zh-CN" sz="2800" dirty="0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9139555" y="3548380"/>
            <a:ext cx="1776730" cy="2213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11" name="矩形 10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screen"/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622030" y="762000"/>
            <a:ext cx="1886585" cy="0"/>
          </a:xfrm>
          <a:prstGeom prst="line">
            <a:avLst/>
          </a:prstGeom>
          <a:ln w="3492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729740" y="472440"/>
            <a:ext cx="2725420" cy="567055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789430" y="556895"/>
            <a:ext cx="2466340" cy="454660"/>
          </a:xfrm>
        </p:spPr>
        <p:txBody>
          <a:bodyPr>
            <a:no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The 2</a:t>
            </a:r>
            <a:r>
              <a:rPr lang="en-US" altLang="zh-CN" sz="2800" baseline="30000" dirty="0">
                <a:solidFill>
                  <a:schemeClr val="bg1"/>
                </a:solidFill>
                <a:uFillTx/>
                <a:latin typeface="+mn-lt"/>
                <a:ea typeface="+mn-ea"/>
                <a:cs typeface="+mn-ea"/>
                <a:sym typeface="+mn-lt"/>
              </a:rPr>
              <a:t>nd</a:t>
            </a: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stage</a:t>
            </a:r>
          </a:p>
        </p:txBody>
      </p:sp>
      <p:sp>
        <p:nvSpPr>
          <p:cNvPr id="6" name="TextBox 41"/>
          <p:cNvSpPr txBox="1"/>
          <p:nvPr/>
        </p:nvSpPr>
        <p:spPr>
          <a:xfrm>
            <a:off x="4455795" y="1898650"/>
            <a:ext cx="6630670" cy="45396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 At this stage,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Hu Shi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made a breakthrough in poetry translation. </a:t>
            </a: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 In his early years, he used Chinese ancient style to translate </a:t>
            </a:r>
            <a:r>
              <a:rPr lang="en-US" altLang="zh-CN" sz="2800" i="1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The Charge of the Light Brigade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by Alfred Tennyson and </a:t>
            </a:r>
            <a:r>
              <a:rPr lang="en-US" altLang="zh-CN" sz="2800" i="1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Day Break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by American poet Longfellow. Later, his poetry translation gradually turned to the vernacular(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白话的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) style of free poetry.</a:t>
            </a: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endParaRPr lang="en-US" altLang="zh-CN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endParaRPr lang="en-US" altLang="zh-CN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2" name="图片 1" descr="v2-5c2032d12b672342aa896c0f5b704dab_qhd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18235" y="1682750"/>
            <a:ext cx="3048000" cy="3492500"/>
          </a:xfrm>
          <a:prstGeom prst="rect">
            <a:avLst/>
          </a:prstGeom>
        </p:spPr>
      </p:pic>
      <p:sp>
        <p:nvSpPr>
          <p:cNvPr id="7" name="TextBox 41"/>
          <p:cNvSpPr txBox="1"/>
          <p:nvPr/>
        </p:nvSpPr>
        <p:spPr>
          <a:xfrm>
            <a:off x="1024255" y="5175250"/>
            <a:ext cx="3236595" cy="784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Hu Shi</a:t>
            </a:r>
          </a:p>
          <a:p>
            <a:pPr indent="0" algn="ctr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(The picture is from Internet.)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  <p:bldP spid="6" grpId="0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11" name="矩形 10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622030" y="762000"/>
            <a:ext cx="1886585" cy="0"/>
          </a:xfrm>
          <a:prstGeom prst="line">
            <a:avLst/>
          </a:prstGeom>
          <a:ln w="3492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729740" y="472440"/>
            <a:ext cx="2725420" cy="567055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789430" y="556895"/>
            <a:ext cx="2466340" cy="454660"/>
          </a:xfrm>
        </p:spPr>
        <p:txBody>
          <a:bodyPr>
            <a:no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The 2</a:t>
            </a:r>
            <a:r>
              <a:rPr lang="en-US" altLang="zh-CN" sz="2800" baseline="30000" dirty="0">
                <a:solidFill>
                  <a:schemeClr val="bg1"/>
                </a:solidFill>
                <a:uFillTx/>
                <a:latin typeface="+mn-lt"/>
                <a:ea typeface="+mn-ea"/>
                <a:cs typeface="+mn-ea"/>
                <a:sym typeface="+mn-lt"/>
              </a:rPr>
              <a:t>nd</a:t>
            </a: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stage</a:t>
            </a:r>
          </a:p>
        </p:txBody>
      </p:sp>
      <p:sp>
        <p:nvSpPr>
          <p:cNvPr id="6" name="TextBox 41"/>
          <p:cNvSpPr txBox="1"/>
          <p:nvPr/>
        </p:nvSpPr>
        <p:spPr>
          <a:xfrm>
            <a:off x="1310640" y="1791335"/>
            <a:ext cx="9775825" cy="4293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 Poetry translation in this period began to introduce and translate many excellent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foreign poems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, which can be regarded as the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pioneering period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of our country’ s poetry translation. </a:t>
            </a:r>
          </a:p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  However, due to the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uneven level of translators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at that time and the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lack of scientific and systematic translation theories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in China, most poetry translation works are still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immature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, which only focused on the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content transmission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, but ignored the form of the original poem.</a:t>
            </a: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endParaRPr lang="en-US" altLang="zh-CN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291840" y="2346960"/>
            <a:ext cx="678116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solidFill>
                  <a:srgbClr val="386D52"/>
                </a:solidFill>
                <a:cs typeface="+mn-ea"/>
                <a:sym typeface="+mn-lt"/>
              </a:rPr>
              <a:t>The 3</a:t>
            </a:r>
            <a:r>
              <a:rPr lang="en-US" altLang="zh-CN" sz="4800" baseline="30000" dirty="0">
                <a:solidFill>
                  <a:srgbClr val="386D52"/>
                </a:solidFill>
                <a:uFillTx/>
                <a:cs typeface="+mn-ea"/>
                <a:sym typeface="+mn-lt"/>
              </a:rPr>
              <a:t>rd</a:t>
            </a:r>
            <a:r>
              <a:rPr lang="en-US" altLang="zh-CN" sz="4800" dirty="0">
                <a:solidFill>
                  <a:srgbClr val="386D52"/>
                </a:solidFill>
                <a:cs typeface="+mn-ea"/>
                <a:sym typeface="+mn-lt"/>
              </a:rPr>
              <a:t> stage</a:t>
            </a:r>
            <a:endParaRPr lang="zh-CN" altLang="en-US" sz="4800" dirty="0">
              <a:solidFill>
                <a:srgbClr val="386D52"/>
              </a:solidFill>
              <a:cs typeface="+mn-ea"/>
              <a:sym typeface="+mn-lt"/>
            </a:endParaRPr>
          </a:p>
          <a:p>
            <a:pPr algn="ctr"/>
            <a:endParaRPr lang="en-US" altLang="zh-CN" sz="48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150860" y="936625"/>
            <a:ext cx="1886585" cy="0"/>
          </a:xfrm>
          <a:prstGeom prst="line">
            <a:avLst/>
          </a:prstGeom>
          <a:ln w="3492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11" name="矩形 10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622030" y="762000"/>
            <a:ext cx="1886585" cy="0"/>
          </a:xfrm>
          <a:prstGeom prst="line">
            <a:avLst/>
          </a:prstGeom>
          <a:ln w="3492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729740" y="472440"/>
            <a:ext cx="2725420" cy="567055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789430" y="556895"/>
            <a:ext cx="2466340" cy="454660"/>
          </a:xfrm>
        </p:spPr>
        <p:txBody>
          <a:bodyPr>
            <a:no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The 3</a:t>
            </a:r>
            <a:r>
              <a:rPr lang="en-US" altLang="zh-CN" sz="2800" baseline="30000" dirty="0">
                <a:solidFill>
                  <a:schemeClr val="bg1"/>
                </a:solidFill>
                <a:uFillTx/>
                <a:latin typeface="+mn-lt"/>
                <a:ea typeface="+mn-ea"/>
                <a:cs typeface="+mn-ea"/>
                <a:sym typeface="+mn-lt"/>
              </a:rPr>
              <a:t>rd</a:t>
            </a: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stage</a:t>
            </a:r>
          </a:p>
        </p:txBody>
      </p:sp>
      <p:sp>
        <p:nvSpPr>
          <p:cNvPr id="6" name="TextBox 41"/>
          <p:cNvSpPr txBox="1"/>
          <p:nvPr/>
        </p:nvSpPr>
        <p:spPr>
          <a:xfrm>
            <a:off x="1310640" y="1791335"/>
            <a:ext cx="977582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 </a:t>
            </a:r>
          </a:p>
        </p:txBody>
      </p:sp>
      <p:sp>
        <p:nvSpPr>
          <p:cNvPr id="2" name="TextBox 41"/>
          <p:cNvSpPr txBox="1"/>
          <p:nvPr/>
        </p:nvSpPr>
        <p:spPr>
          <a:xfrm>
            <a:off x="1291590" y="1848485"/>
            <a:ext cx="9775825" cy="4370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Time: 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the May Fourth Movement to the founding of New China</a:t>
            </a:r>
          </a:p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 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In the context of the era of saving the nation, 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China’ 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s poetry translation was not only introducing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foreign poetry art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, but also focusing on introducing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modern ideas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from all over the world.</a:t>
            </a:r>
          </a:p>
          <a:p>
            <a:pPr marL="457200" indent="-45720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Char char="Ø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English→Chinese(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vernacular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白话的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free verse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)</a:t>
            </a:r>
          </a:p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鲁迅、郭沫若、刘半农、闻一多、林语堂、梁实秋、徐志摩、孙大雨、成仿吾......</a:t>
            </a:r>
          </a:p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11" name="矩形 10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622030" y="762000"/>
            <a:ext cx="1886585" cy="0"/>
          </a:xfrm>
          <a:prstGeom prst="line">
            <a:avLst/>
          </a:prstGeom>
          <a:ln w="3492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729740" y="472440"/>
            <a:ext cx="2725420" cy="567055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" name="TextBox 41"/>
          <p:cNvSpPr txBox="1"/>
          <p:nvPr/>
        </p:nvSpPr>
        <p:spPr>
          <a:xfrm>
            <a:off x="1310640" y="1791335"/>
            <a:ext cx="977582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 </a:t>
            </a:r>
          </a:p>
        </p:txBody>
      </p:sp>
      <p:sp>
        <p:nvSpPr>
          <p:cNvPr id="2" name="TextBox 41"/>
          <p:cNvSpPr txBox="1"/>
          <p:nvPr/>
        </p:nvSpPr>
        <p:spPr>
          <a:xfrm>
            <a:off x="1549400" y="1848485"/>
            <a:ext cx="4322445" cy="3446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 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Lu Xun is a pioneer in modern Chinese translation of foreign literature. Among the works of foreign writers he translated and introduced, there are </a:t>
            </a:r>
            <a:r>
              <a:rPr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ten poems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, including poems from </a:t>
            </a:r>
            <a:r>
              <a:rPr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Poland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and </a:t>
            </a:r>
            <a:r>
              <a:rPr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Hungary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.</a:t>
            </a:r>
          </a:p>
        </p:txBody>
      </p:sp>
      <p:pic>
        <p:nvPicPr>
          <p:cNvPr id="102" name="图片 101"/>
          <p:cNvPicPr/>
          <p:nvPr/>
        </p:nvPicPr>
        <p:blipFill>
          <a:blip r:embed="rId5"/>
          <a:stretch>
            <a:fillRect/>
          </a:stretch>
        </p:blipFill>
        <p:spPr>
          <a:xfrm>
            <a:off x="6819265" y="1039495"/>
            <a:ext cx="4170680" cy="4577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41"/>
          <p:cNvSpPr txBox="1"/>
          <p:nvPr/>
        </p:nvSpPr>
        <p:spPr>
          <a:xfrm>
            <a:off x="6886575" y="5602605"/>
            <a:ext cx="4322445" cy="784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Lu Xun</a:t>
            </a:r>
          </a:p>
          <a:p>
            <a:pPr indent="0" algn="ctr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(The picture is from Internet.)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 idx="4294967295"/>
          </p:nvPr>
        </p:nvSpPr>
        <p:spPr>
          <a:xfrm>
            <a:off x="1789430" y="556895"/>
            <a:ext cx="2466340" cy="454660"/>
          </a:xfrm>
        </p:spPr>
        <p:txBody>
          <a:bodyPr>
            <a:no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The 3</a:t>
            </a:r>
            <a:r>
              <a:rPr lang="en-US" altLang="zh-CN" sz="2800" baseline="30000" dirty="0">
                <a:solidFill>
                  <a:schemeClr val="bg1"/>
                </a:solidFill>
                <a:uFillTx/>
                <a:latin typeface="+mn-lt"/>
                <a:ea typeface="+mn-ea"/>
                <a:cs typeface="+mn-ea"/>
                <a:sym typeface="+mn-lt"/>
              </a:rPr>
              <a:t>rd</a:t>
            </a: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stage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2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11" name="矩形 10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622030" y="762000"/>
            <a:ext cx="1886585" cy="0"/>
          </a:xfrm>
          <a:prstGeom prst="line">
            <a:avLst/>
          </a:prstGeom>
          <a:ln w="3492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729740" y="472440"/>
            <a:ext cx="2725420" cy="567055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" name="TextBox 41"/>
          <p:cNvSpPr txBox="1"/>
          <p:nvPr/>
        </p:nvSpPr>
        <p:spPr>
          <a:xfrm>
            <a:off x="1310640" y="1791335"/>
            <a:ext cx="977582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 </a:t>
            </a:r>
          </a:p>
        </p:txBody>
      </p:sp>
      <p:sp>
        <p:nvSpPr>
          <p:cNvPr id="2" name="TextBox 41"/>
          <p:cNvSpPr txBox="1"/>
          <p:nvPr/>
        </p:nvSpPr>
        <p:spPr>
          <a:xfrm>
            <a:off x="1071880" y="1647825"/>
            <a:ext cx="10048875" cy="4831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Guo Moruo had translated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The Rubaiyat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(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《鲁拜集》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)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, </a:t>
            </a:r>
            <a:r>
              <a:rPr sz="2800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Selected Poems of Shelley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(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《雪莱诗选》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)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and </a:t>
            </a:r>
            <a:r>
              <a:rPr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Goethe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’ </a:t>
            </a:r>
            <a:r>
              <a:rPr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s poems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.</a:t>
            </a:r>
          </a:p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Better than all measures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 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诗人爱汝巧，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Of delightful sound,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    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贵比百声律，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Better than all treasures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读破万卷书，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That in books are found,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 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书中无此物，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Thy skill to poet were, thou scorner of the ground.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</a:t>
            </a:r>
          </a:p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zh-CN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汝高扬在天，藐视此尘俗！</a:t>
            </a:r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(the 20</a:t>
            </a:r>
            <a:r>
              <a:rPr lang="en-US" altLang="zh-CN" sz="1800" baseline="30000" dirty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lt"/>
              </a:rPr>
              <a:t>th</a:t>
            </a:r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stanza of</a:t>
            </a:r>
            <a:r>
              <a:rPr lang="en-US" altLang="zh-CN" sz="1800" i="1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To a Skylark</a:t>
            </a:r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)</a:t>
            </a:r>
          </a:p>
        </p:txBody>
      </p:sp>
      <p:sp>
        <p:nvSpPr>
          <p:cNvPr id="7" name="TextBox 41"/>
          <p:cNvSpPr txBox="1"/>
          <p:nvPr/>
        </p:nvSpPr>
        <p:spPr>
          <a:xfrm>
            <a:off x="8154035" y="5052695"/>
            <a:ext cx="3357245" cy="784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Guo Moruo</a:t>
            </a:r>
          </a:p>
          <a:p>
            <a:pPr indent="0" algn="ctr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(The picture is from Internet.)</a:t>
            </a:r>
          </a:p>
        </p:txBody>
      </p:sp>
      <p:pic>
        <p:nvPicPr>
          <p:cNvPr id="103" name="图片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8691880" y="2503805"/>
            <a:ext cx="2281555" cy="2548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标题 7"/>
          <p:cNvSpPr>
            <a:spLocks noGrp="1"/>
          </p:cNvSpPr>
          <p:nvPr>
            <p:ph type="title" idx="4294967295"/>
          </p:nvPr>
        </p:nvSpPr>
        <p:spPr>
          <a:xfrm>
            <a:off x="1789430" y="556895"/>
            <a:ext cx="2466340" cy="454660"/>
          </a:xfrm>
        </p:spPr>
        <p:txBody>
          <a:bodyPr>
            <a:no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The 3</a:t>
            </a:r>
            <a:r>
              <a:rPr lang="en-US" altLang="zh-CN" sz="2800" baseline="30000" dirty="0">
                <a:solidFill>
                  <a:schemeClr val="bg1"/>
                </a:solidFill>
                <a:uFillTx/>
                <a:latin typeface="+mn-lt"/>
                <a:ea typeface="+mn-ea"/>
                <a:cs typeface="+mn-ea"/>
                <a:sym typeface="+mn-lt"/>
              </a:rPr>
              <a:t>rd</a:t>
            </a: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stage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2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11" name="矩形 10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622030" y="762000"/>
            <a:ext cx="1886585" cy="0"/>
          </a:xfrm>
          <a:prstGeom prst="line">
            <a:avLst/>
          </a:prstGeom>
          <a:ln w="3492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729740" y="472440"/>
            <a:ext cx="2725420" cy="567055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" name="TextBox 41"/>
          <p:cNvSpPr txBox="1"/>
          <p:nvPr/>
        </p:nvSpPr>
        <p:spPr>
          <a:xfrm>
            <a:off x="1310640" y="1791335"/>
            <a:ext cx="977582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 </a:t>
            </a:r>
          </a:p>
        </p:txBody>
      </p:sp>
      <p:sp>
        <p:nvSpPr>
          <p:cNvPr id="2" name="TextBox 41"/>
          <p:cNvSpPr txBox="1"/>
          <p:nvPr/>
        </p:nvSpPr>
        <p:spPr>
          <a:xfrm>
            <a:off x="1071880" y="1647825"/>
            <a:ext cx="9137015" cy="533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Xu Zhimo translated William Blake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’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s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The</a:t>
            </a:r>
            <a:r>
              <a:rPr sz="2800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y</a:t>
            </a:r>
            <a:r>
              <a:rPr sz="2800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ger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, and also translated some sections of </a:t>
            </a:r>
            <a:r>
              <a:rPr sz="2800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Romeo and Juliet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into poetry.</a:t>
            </a:r>
          </a:p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endParaRPr sz="2800" dirty="0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Tyger! Tyger! Burning bright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猛虎，猛虎，火焰似的烧红</a:t>
            </a:r>
          </a:p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In the forests of the night!在深夜的莽丛，</a:t>
            </a:r>
          </a:p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What immortal hand or eye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何等神明的巨眼或是手</a:t>
            </a:r>
          </a:p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Dare frame thy fearful symmetry?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胆敢擘画你的惊人的雄厚？</a:t>
            </a:r>
          </a:p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(the 6th stanza of </a:t>
            </a:r>
            <a:r>
              <a:rPr lang="en-US" altLang="zh-CN" sz="1800" i="1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The Tyger</a:t>
            </a:r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)</a:t>
            </a:r>
          </a:p>
          <a:p>
            <a:pPr indent="0" algn="just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endParaRPr lang="en-US" sz="2800" dirty="0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5"/>
          <a:stretch>
            <a:fillRect/>
          </a:stretch>
        </p:blipFill>
        <p:spPr>
          <a:xfrm>
            <a:off x="9638030" y="2634615"/>
            <a:ext cx="25400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41"/>
          <p:cNvSpPr txBox="1"/>
          <p:nvPr/>
        </p:nvSpPr>
        <p:spPr>
          <a:xfrm>
            <a:off x="9144000" y="5530850"/>
            <a:ext cx="3357245" cy="784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Xu Zhimo</a:t>
            </a:r>
          </a:p>
          <a:p>
            <a:pPr indent="0" algn="ctr" fontAlgn="auto">
              <a:lnSpc>
                <a:spcPct val="100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(The picture is from Internet.)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1789430" y="556895"/>
            <a:ext cx="2466340" cy="454660"/>
          </a:xfrm>
        </p:spPr>
        <p:txBody>
          <a:bodyPr>
            <a:no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The 3</a:t>
            </a:r>
            <a:r>
              <a:rPr lang="en-US" altLang="zh-CN" sz="2800" baseline="30000" dirty="0">
                <a:solidFill>
                  <a:schemeClr val="bg1"/>
                </a:solidFill>
                <a:uFillTx/>
                <a:latin typeface="+mn-lt"/>
                <a:ea typeface="+mn-ea"/>
                <a:cs typeface="+mn-ea"/>
                <a:sym typeface="+mn-lt"/>
              </a:rPr>
              <a:t>rd</a:t>
            </a: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stage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2" grpId="0"/>
      <p:bldP spid="8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screen"/>
          <a:srcRect l="9424" t="3327" r="12604" b="3327"/>
          <a:stretch>
            <a:fillRect/>
          </a:stretch>
        </p:blipFill>
        <p:spPr>
          <a:xfrm>
            <a:off x="2352522" y="228600"/>
            <a:ext cx="9506257" cy="6400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 r="67917"/>
          <a:stretch>
            <a:fillRect/>
          </a:stretch>
        </p:blipFill>
        <p:spPr>
          <a:xfrm>
            <a:off x="0" y="403"/>
            <a:ext cx="3911600" cy="685719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980815" y="2087245"/>
            <a:ext cx="82238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386D52"/>
                </a:solidFill>
                <a:cs typeface="+mn-ea"/>
                <a:sym typeface="+mn-lt"/>
              </a:rPr>
              <a:t>Thanks for your patience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978400" y="3009167"/>
            <a:ext cx="5791200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 l="84062" t="76287"/>
          <a:stretch>
            <a:fillRect/>
          </a:stretch>
        </p:blipFill>
        <p:spPr>
          <a:xfrm>
            <a:off x="10261600" y="5218827"/>
            <a:ext cx="1943100" cy="1626069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9013825" y="328295"/>
            <a:ext cx="1886585" cy="0"/>
          </a:xfrm>
          <a:prstGeom prst="line">
            <a:avLst/>
          </a:prstGeom>
          <a:ln w="3492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428740" y="4079875"/>
            <a:ext cx="2725420" cy="567055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28740" y="4102100"/>
            <a:ext cx="3004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4F4EB"/>
                </a:solidFill>
                <a:cs typeface="+mn-ea"/>
                <a:sym typeface="+mn-lt"/>
              </a:rPr>
              <a:t>handout:</a:t>
            </a:r>
            <a:r>
              <a:rPr lang="zh-CN" altLang="en-US" sz="2800" dirty="0">
                <a:solidFill>
                  <a:srgbClr val="F4F4EB"/>
                </a:solidFill>
                <a:cs typeface="+mn-ea"/>
                <a:sym typeface="+mn-lt"/>
              </a:rPr>
              <a:t>牟一心</a:t>
            </a:r>
          </a:p>
        </p:txBody>
      </p:sp>
      <p:sp>
        <p:nvSpPr>
          <p:cNvPr id="17" name="矩形 16"/>
          <p:cNvSpPr/>
          <p:nvPr/>
        </p:nvSpPr>
        <p:spPr>
          <a:xfrm>
            <a:off x="6428740" y="4841240"/>
            <a:ext cx="2725420" cy="548005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28740" y="4867275"/>
            <a:ext cx="2751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4F4EB"/>
                </a:solidFill>
                <a:cs typeface="+mn-ea"/>
                <a:sym typeface="+mn-lt"/>
              </a:rPr>
              <a:t>speaker:</a:t>
            </a:r>
            <a:r>
              <a:rPr lang="zh-CN" altLang="en-US" sz="2800" dirty="0">
                <a:solidFill>
                  <a:srgbClr val="F4F4EB"/>
                </a:solidFill>
                <a:cs typeface="+mn-ea"/>
                <a:sym typeface="+mn-lt"/>
              </a:rPr>
              <a:t>饶金盈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ldLvl="0" animBg="1"/>
      <p:bldP spid="13" grpId="0"/>
      <p:bldP spid="17" grpId="0" bldLvl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 l="9424" t="3327" r="12604" b="3327"/>
          <a:stretch>
            <a:fillRect/>
          </a:stretch>
        </p:blipFill>
        <p:spPr>
          <a:xfrm flipH="1">
            <a:off x="1560236" y="854317"/>
            <a:ext cx="8447363" cy="5687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r="67917"/>
          <a:stretch>
            <a:fillRect/>
          </a:stretch>
        </p:blipFill>
        <p:spPr>
          <a:xfrm flipH="1">
            <a:off x="8280400" y="0"/>
            <a:ext cx="3911600" cy="68571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 l="84062" t="76287"/>
          <a:stretch>
            <a:fillRect/>
          </a:stretch>
        </p:blipFill>
        <p:spPr>
          <a:xfrm flipH="1">
            <a:off x="-1" y="4208393"/>
            <a:ext cx="3165231" cy="2648801"/>
          </a:xfrm>
          <a:prstGeom prst="rect">
            <a:avLst/>
          </a:prstGeom>
        </p:spPr>
      </p:pic>
      <p:sp>
        <p:nvSpPr>
          <p:cNvPr id="9" name="AutoShape 50"/>
          <p:cNvSpPr>
            <a:spLocks noChangeArrowheads="1"/>
          </p:cNvSpPr>
          <p:nvPr/>
        </p:nvSpPr>
        <p:spPr bwMode="gray">
          <a:xfrm flipH="1">
            <a:off x="3291046" y="4167685"/>
            <a:ext cx="4878388" cy="60652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</a:pPr>
            <a:r>
              <a:rPr lang="en-US" altLang="zh-CN" sz="4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04. </a:t>
            </a:r>
            <a:r>
              <a:rPr lang="en-US" altLang="zh-CN" sz="4400" dirty="0">
                <a:solidFill>
                  <a:srgbClr val="386D52"/>
                </a:solidFill>
                <a:cs typeface="+mn-ea"/>
                <a:sym typeface="+mn-lt"/>
              </a:rPr>
              <a:t>The 3</a:t>
            </a:r>
            <a:r>
              <a:rPr lang="en-US" altLang="zh-CN" sz="4400" baseline="30000" dirty="0">
                <a:solidFill>
                  <a:srgbClr val="386D52"/>
                </a:solidFill>
                <a:uFillTx/>
                <a:cs typeface="+mn-ea"/>
                <a:sym typeface="+mn-lt"/>
              </a:rPr>
              <a:t>rd  </a:t>
            </a:r>
            <a:r>
              <a:rPr lang="en-US" altLang="zh-CN" sz="4400" dirty="0">
                <a:solidFill>
                  <a:srgbClr val="386D52"/>
                </a:solidFill>
                <a:cs typeface="+mn-ea"/>
                <a:sym typeface="+mn-lt"/>
              </a:rPr>
              <a:t>Stage</a:t>
            </a:r>
          </a:p>
        </p:txBody>
      </p:sp>
      <p:sp>
        <p:nvSpPr>
          <p:cNvPr id="10" name="AutoShape 51"/>
          <p:cNvSpPr>
            <a:spLocks noChangeArrowheads="1"/>
          </p:cNvSpPr>
          <p:nvPr/>
        </p:nvSpPr>
        <p:spPr bwMode="gray">
          <a:xfrm flipH="1">
            <a:off x="3291046" y="3452976"/>
            <a:ext cx="4878388" cy="60652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4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03. </a:t>
            </a:r>
            <a:r>
              <a:rPr lang="en-US" altLang="zh-CN" sz="4400" dirty="0">
                <a:solidFill>
                  <a:srgbClr val="386D52"/>
                </a:solidFill>
                <a:cs typeface="+mn-ea"/>
                <a:sym typeface="+mn-lt"/>
              </a:rPr>
              <a:t>The 2</a:t>
            </a:r>
            <a:r>
              <a:rPr lang="en-US" altLang="zh-CN" sz="4400" baseline="30000" dirty="0">
                <a:solidFill>
                  <a:srgbClr val="386D52"/>
                </a:solidFill>
                <a:uFillTx/>
                <a:cs typeface="+mn-ea"/>
                <a:sym typeface="+mn-lt"/>
              </a:rPr>
              <a:t>nd</a:t>
            </a:r>
            <a:r>
              <a:rPr lang="en-US" altLang="zh-CN" sz="4400" dirty="0">
                <a:solidFill>
                  <a:srgbClr val="386D52"/>
                </a:solidFill>
                <a:cs typeface="+mn-ea"/>
                <a:sym typeface="+mn-lt"/>
              </a:rPr>
              <a:t> Stage</a:t>
            </a:r>
          </a:p>
        </p:txBody>
      </p:sp>
      <p:sp>
        <p:nvSpPr>
          <p:cNvPr id="11" name="AutoShape 52"/>
          <p:cNvSpPr>
            <a:spLocks noChangeArrowheads="1"/>
          </p:cNvSpPr>
          <p:nvPr/>
        </p:nvSpPr>
        <p:spPr bwMode="gray">
          <a:xfrm flipH="1">
            <a:off x="3291046" y="2738267"/>
            <a:ext cx="4878388" cy="60652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4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02. </a:t>
            </a:r>
            <a:r>
              <a:rPr lang="en-US" altLang="zh-CN" sz="4400" dirty="0">
                <a:solidFill>
                  <a:srgbClr val="386D52"/>
                </a:solidFill>
                <a:cs typeface="+mn-ea"/>
                <a:sym typeface="+mn-lt"/>
              </a:rPr>
              <a:t>The 1</a:t>
            </a:r>
            <a:r>
              <a:rPr lang="en-US" altLang="zh-CN" sz="4400" baseline="30000" dirty="0">
                <a:solidFill>
                  <a:srgbClr val="386D52"/>
                </a:solidFill>
                <a:uFillTx/>
                <a:cs typeface="+mn-ea"/>
                <a:sym typeface="+mn-lt"/>
              </a:rPr>
              <a:t>st</a:t>
            </a:r>
            <a:r>
              <a:rPr lang="en-US" altLang="zh-CN" sz="4400" dirty="0">
                <a:solidFill>
                  <a:srgbClr val="386D52"/>
                </a:solidFill>
                <a:cs typeface="+mn-ea"/>
                <a:sym typeface="+mn-lt"/>
              </a:rPr>
              <a:t>  Stage</a:t>
            </a: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gray">
          <a:xfrm flipH="1">
            <a:off x="3291046" y="2004606"/>
            <a:ext cx="4878388" cy="625474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4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01. </a:t>
            </a:r>
            <a:r>
              <a:rPr lang="en-US" altLang="zh-CN" sz="4400" dirty="0">
                <a:solidFill>
                  <a:srgbClr val="386D52"/>
                </a:solidFill>
                <a:cs typeface="+mn-ea"/>
                <a:sym typeface="+mn-lt"/>
              </a:rPr>
              <a:t>Introduction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184404" y="1557655"/>
            <a:ext cx="1454781" cy="3363679"/>
            <a:chOff x="2184401" y="1557489"/>
            <a:chExt cx="1454757" cy="3018152"/>
          </a:xfrm>
        </p:grpSpPr>
        <p:sp>
          <p:nvSpPr>
            <p:cNvPr id="17" name="矩形 16"/>
            <p:cNvSpPr/>
            <p:nvPr/>
          </p:nvSpPr>
          <p:spPr>
            <a:xfrm>
              <a:off x="2184401" y="1557489"/>
              <a:ext cx="1454757" cy="3018152"/>
            </a:xfrm>
            <a:prstGeom prst="rect">
              <a:avLst/>
            </a:prstGeom>
            <a:solidFill>
              <a:srgbClr val="386D52"/>
            </a:solidFill>
            <a:ln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543821" y="1557489"/>
              <a:ext cx="736588" cy="301750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/>
              <a:r>
                <a:rPr lang="en-US" altLang="zh-CN" sz="3600" spc="6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CONTENTS</a:t>
              </a:r>
            </a:p>
          </p:txBody>
        </p:sp>
      </p:grpSp>
      <p:cxnSp>
        <p:nvCxnSpPr>
          <p:cNvPr id="18" name="直接连接符 17"/>
          <p:cNvCxnSpPr/>
          <p:nvPr/>
        </p:nvCxnSpPr>
        <p:spPr>
          <a:xfrm flipV="1">
            <a:off x="4326481" y="1381355"/>
            <a:ext cx="0" cy="3875871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2277745" y="945515"/>
            <a:ext cx="1886585" cy="0"/>
          </a:xfrm>
          <a:prstGeom prst="line">
            <a:avLst/>
          </a:prstGeom>
          <a:ln w="3492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076065" y="2336800"/>
            <a:ext cx="4755515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795" algn="l">
              <a:lnSpc>
                <a:spcPct val="9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4800" dirty="0">
                <a:solidFill>
                  <a:srgbClr val="386D52"/>
                </a:solidFill>
                <a:cs typeface="+mn-ea"/>
                <a:sym typeface="+mn-lt"/>
              </a:rPr>
              <a:t>Introduction</a:t>
            </a:r>
            <a:endParaRPr lang="zh-CN" altLang="en-US" sz="4800" b="1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1076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150860" y="936625"/>
            <a:ext cx="1886585" cy="0"/>
          </a:xfrm>
          <a:prstGeom prst="line">
            <a:avLst/>
          </a:prstGeom>
          <a:ln w="3492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11" name="矩形 10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622030" y="762000"/>
            <a:ext cx="1886585" cy="0"/>
          </a:xfrm>
          <a:prstGeom prst="line">
            <a:avLst/>
          </a:prstGeom>
          <a:ln w="3492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729740" y="472440"/>
            <a:ext cx="2725420" cy="567055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789430" y="556895"/>
            <a:ext cx="2466340" cy="454660"/>
          </a:xfrm>
        </p:spPr>
        <p:txBody>
          <a:bodyPr>
            <a:no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Introduction</a:t>
            </a:r>
          </a:p>
        </p:txBody>
      </p:sp>
      <p:sp>
        <p:nvSpPr>
          <p:cNvPr id="45" name="TextBox 41"/>
          <p:cNvSpPr txBox="1"/>
          <p:nvPr/>
        </p:nvSpPr>
        <p:spPr>
          <a:xfrm>
            <a:off x="1392555" y="1739900"/>
            <a:ext cx="9855835" cy="4077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3000"/>
              </a:lnSpc>
              <a:spcBef>
                <a:spcPts val="1800"/>
              </a:spcBef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 As a part of literary translation, poetry translation has </a:t>
            </a:r>
          </a:p>
          <a:p>
            <a:pPr algn="l">
              <a:lnSpc>
                <a:spcPts val="3000"/>
              </a:lnSpc>
              <a:spcBef>
                <a:spcPts val="1800"/>
              </a:spcBef>
            </a:pP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a history of more than two thousand years.</a:t>
            </a:r>
          </a:p>
          <a:p>
            <a:pPr algn="just">
              <a:lnSpc>
                <a:spcPts val="3000"/>
              </a:lnSpc>
              <a:spcBef>
                <a:spcPts val="1800"/>
              </a:spcBef>
            </a:pP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just">
              <a:lnSpc>
                <a:spcPts val="3000"/>
              </a:lnSpc>
              <a:spcBef>
                <a:spcPts val="1800"/>
              </a:spcBef>
            </a:pP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three stages</a:t>
            </a: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of 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Chinese poetry translation</a:t>
            </a: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: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</a:p>
          <a:p>
            <a:pPr marL="457200" indent="-45720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Zhou Dynasty to Northern Song Dynasty</a:t>
            </a:r>
          </a:p>
          <a:p>
            <a:pPr marL="457200" indent="-45720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Ming Dynasty to the May Fourth Movement</a:t>
            </a:r>
          </a:p>
          <a:p>
            <a:pPr marL="457200" indent="-45720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the May Fourth Movement to the founding of New China.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256280" y="2346960"/>
            <a:ext cx="678116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solidFill>
                  <a:srgbClr val="386D52"/>
                </a:solidFill>
                <a:cs typeface="+mn-ea"/>
                <a:sym typeface="+mn-lt"/>
              </a:rPr>
              <a:t>The 1</a:t>
            </a:r>
            <a:r>
              <a:rPr lang="en-US" altLang="zh-CN" sz="4800" baseline="30000" dirty="0">
                <a:solidFill>
                  <a:srgbClr val="386D52"/>
                </a:solidFill>
                <a:uFillTx/>
                <a:cs typeface="+mn-ea"/>
                <a:sym typeface="+mn-lt"/>
              </a:rPr>
              <a:t>st</a:t>
            </a:r>
            <a:r>
              <a:rPr lang="en-US" altLang="zh-CN" sz="4800" dirty="0">
                <a:solidFill>
                  <a:srgbClr val="386D52"/>
                </a:solidFill>
                <a:cs typeface="+mn-ea"/>
                <a:sym typeface="+mn-lt"/>
              </a:rPr>
              <a:t> stage</a:t>
            </a:r>
            <a:endParaRPr lang="zh-CN" altLang="en-US" sz="4800" dirty="0">
              <a:solidFill>
                <a:srgbClr val="386D52"/>
              </a:solidFill>
              <a:cs typeface="+mn-ea"/>
              <a:sym typeface="+mn-lt"/>
            </a:endParaRPr>
          </a:p>
          <a:p>
            <a:pPr algn="ctr"/>
            <a:endParaRPr lang="en-US" altLang="zh-CN" sz="48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150860" y="936625"/>
            <a:ext cx="1886585" cy="0"/>
          </a:xfrm>
          <a:prstGeom prst="line">
            <a:avLst/>
          </a:prstGeom>
          <a:ln w="3492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11" name="矩形 10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622030" y="762000"/>
            <a:ext cx="1886585" cy="0"/>
          </a:xfrm>
          <a:prstGeom prst="line">
            <a:avLst/>
          </a:prstGeom>
          <a:ln w="3492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729740" y="472440"/>
            <a:ext cx="2725420" cy="567055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789430" y="556895"/>
            <a:ext cx="2466340" cy="454660"/>
          </a:xfrm>
        </p:spPr>
        <p:txBody>
          <a:bodyPr>
            <a:no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The 1st stage</a:t>
            </a:r>
          </a:p>
        </p:txBody>
      </p:sp>
      <p:sp>
        <p:nvSpPr>
          <p:cNvPr id="2" name="TextBox 41"/>
          <p:cNvSpPr txBox="1"/>
          <p:nvPr/>
        </p:nvSpPr>
        <p:spPr>
          <a:xfrm>
            <a:off x="1291590" y="1807845"/>
            <a:ext cx="9855835" cy="46164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Time: from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Zhou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Dynasty to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Northern Song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Dynasty</a:t>
            </a: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Chinese poetry translation originated from the interpretation of </a:t>
            </a:r>
            <a:r>
              <a:rPr lang="en-US" altLang="zh-CN" sz="3200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folk songs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.</a:t>
            </a:r>
          </a:p>
          <a:p>
            <a:pPr marL="457200" indent="-45720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Char char="Ø"/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Wuyue dialect → Chinese</a:t>
            </a: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The earliest poen translation of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《越人歌》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in Zhou dynasty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adopted the </a:t>
            </a:r>
            <a:r>
              <a:rPr lang="en-US" altLang="zh-CN" sz="32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Chu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folk song style and it is easy to understand with graceful rhythm. </a:t>
            </a: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“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山有木兮，木有枝。心说君兮，君不知。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”</a:t>
            </a: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11" name="矩形 10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623300" y="762000"/>
            <a:ext cx="1886585" cy="0"/>
          </a:xfrm>
          <a:prstGeom prst="line">
            <a:avLst/>
          </a:prstGeom>
          <a:ln w="3492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729740" y="472440"/>
            <a:ext cx="2725420" cy="567055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789430" y="556895"/>
            <a:ext cx="2466340" cy="454660"/>
          </a:xfrm>
        </p:spPr>
        <p:txBody>
          <a:bodyPr>
            <a:no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The 1st stage</a:t>
            </a:r>
          </a:p>
        </p:txBody>
      </p:sp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1310640" y="3818890"/>
            <a:ext cx="8634730" cy="2256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41"/>
          <p:cNvSpPr txBox="1"/>
          <p:nvPr/>
        </p:nvSpPr>
        <p:spPr>
          <a:xfrm>
            <a:off x="1238885" y="1192530"/>
            <a:ext cx="9855835" cy="52317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Char char="Ø"/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Xianbei dialect → Chinese</a:t>
            </a: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3200" i="1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 Chile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folk song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《敕勒歌》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was created by Hulvjin in the Northern Qi Dynasty.</a:t>
            </a: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 The poem depicts the vast and beautiful living environment of the people on the grasslands, and reflects the social environment of </a:t>
            </a:r>
            <a:r>
              <a:rPr lang="en-US" altLang="zh-CN" sz="3200" i="1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Chile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people.</a:t>
            </a: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    “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敕勒川，阴山下。天似穹庐，笼盖四野。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         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endParaRPr lang="zh-CN" altLang="en-US" sz="2800" dirty="0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       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天苍苍，野茫茫，风吹草低见牛羊。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”                 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endParaRPr lang="zh-CN" altLang="en-US" dirty="0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(The picture is from Internet.)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256280" y="2331720"/>
            <a:ext cx="678116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solidFill>
                  <a:srgbClr val="386D52"/>
                </a:solidFill>
                <a:cs typeface="+mn-ea"/>
                <a:sym typeface="+mn-lt"/>
              </a:rPr>
              <a:t>The 2</a:t>
            </a:r>
            <a:r>
              <a:rPr lang="en-US" altLang="zh-CN" sz="4800" baseline="30000" dirty="0">
                <a:solidFill>
                  <a:srgbClr val="386D52"/>
                </a:solidFill>
                <a:uFillTx/>
                <a:cs typeface="+mn-ea"/>
                <a:sym typeface="+mn-lt"/>
              </a:rPr>
              <a:t>nd </a:t>
            </a:r>
            <a:r>
              <a:rPr lang="en-US" altLang="zh-CN" sz="4800" dirty="0">
                <a:solidFill>
                  <a:srgbClr val="386D52"/>
                </a:solidFill>
                <a:cs typeface="+mn-ea"/>
                <a:sym typeface="+mn-lt"/>
              </a:rPr>
              <a:t>stage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150860" y="936625"/>
            <a:ext cx="1886585" cy="0"/>
          </a:xfrm>
          <a:prstGeom prst="line">
            <a:avLst/>
          </a:prstGeom>
          <a:ln w="3492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11" name="矩形 10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622030" y="762000"/>
            <a:ext cx="1886585" cy="0"/>
          </a:xfrm>
          <a:prstGeom prst="line">
            <a:avLst/>
          </a:prstGeom>
          <a:ln w="3492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729740" y="472440"/>
            <a:ext cx="2725420" cy="567055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789430" y="556895"/>
            <a:ext cx="2466340" cy="454660"/>
          </a:xfrm>
        </p:spPr>
        <p:txBody>
          <a:bodyPr>
            <a:no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The 2</a:t>
            </a:r>
            <a:r>
              <a:rPr lang="en-US" altLang="zh-CN" sz="2800" baseline="30000" dirty="0">
                <a:solidFill>
                  <a:schemeClr val="bg1"/>
                </a:solidFill>
                <a:uFillTx/>
                <a:latin typeface="+mn-lt"/>
                <a:ea typeface="+mn-ea"/>
                <a:cs typeface="+mn-ea"/>
                <a:sym typeface="+mn-lt"/>
              </a:rPr>
              <a:t>nd</a:t>
            </a: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stage</a:t>
            </a:r>
          </a:p>
        </p:txBody>
      </p:sp>
      <p:sp>
        <p:nvSpPr>
          <p:cNvPr id="2" name="TextBox 41"/>
          <p:cNvSpPr txBox="1"/>
          <p:nvPr/>
        </p:nvSpPr>
        <p:spPr>
          <a:xfrm>
            <a:off x="944245" y="1778635"/>
            <a:ext cx="10212070" cy="46164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Time: from the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Ming</a:t>
            </a: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Dynasty to the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May Fourth Movement</a:t>
            </a: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  At the end of the Ming Dynasty and the beginning of the Qing Dynasty,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foreign poems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were widely introduced and translated in China.</a:t>
            </a:r>
          </a:p>
          <a:p>
            <a:pPr marL="457200" indent="-45720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Char char="Ø"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English→Chinese(with a form of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ancient poetry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)</a:t>
            </a: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George Gordon Byron’ s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The Isles of Greece</a:t>
            </a: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查良铮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，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苏曼殊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，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马君武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，胡适，闻一多，卞之琳，杨德豫，梁启超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......</a:t>
            </a:r>
          </a:p>
          <a:p>
            <a:pPr indent="0" algn="just">
              <a:lnSpc>
                <a:spcPts val="3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(https://baike.so.com/doc/1349840-1427051.html#1349840-1427051-2)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709.8015748031494,&quot;width&quot;:4594.54488188976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500,&quot;width&quot;:480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709.8015748031494,&quot;width&quot;:4594.54488188976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709.8015748031494,&quot;width&quot;:4594.54488188976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709.8015748031494,&quot;width&quot;:4594.54488188976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709.8015748031494,&quot;width&quot;:4594.54488188976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709.8015748031494,&quot;width&quot;:4594.544881889764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44qbczi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951</Words>
  <Application>Microsoft Office PowerPoint</Application>
  <PresentationFormat>自定义</PresentationFormat>
  <Paragraphs>107</Paragraphs>
  <Slides>18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第一PPT，www.1ppt.com</vt:lpstr>
      <vt:lpstr>PowerPoint 演示文稿</vt:lpstr>
      <vt:lpstr>PowerPoint 演示文稿</vt:lpstr>
      <vt:lpstr>PowerPoint 演示文稿</vt:lpstr>
      <vt:lpstr>Introduction</vt:lpstr>
      <vt:lpstr>PowerPoint 演示文稿</vt:lpstr>
      <vt:lpstr>The 1st stage</vt:lpstr>
      <vt:lpstr>The 1st stage</vt:lpstr>
      <vt:lpstr>PowerPoint 演示文稿</vt:lpstr>
      <vt:lpstr>The 2nd stage</vt:lpstr>
      <vt:lpstr>The 2nd stage</vt:lpstr>
      <vt:lpstr>The 2nd stage</vt:lpstr>
      <vt:lpstr>The 2nd stage</vt:lpstr>
      <vt:lpstr>PowerPoint 演示文稿</vt:lpstr>
      <vt:lpstr>The 3rd stage</vt:lpstr>
      <vt:lpstr>The 3rd stage</vt:lpstr>
      <vt:lpstr>The 3rd stage</vt:lpstr>
      <vt:lpstr>The 3rd stage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开题报告</dc:title>
  <dc:creator>第一PPT</dc:creator>
  <cp:keywords>www.1ppt.com</cp:keywords>
  <dc:description>www.1ppt.com</dc:description>
  <cp:lastModifiedBy>dell</cp:lastModifiedBy>
  <cp:revision>191</cp:revision>
  <dcterms:created xsi:type="dcterms:W3CDTF">2019-04-12T03:48:00Z</dcterms:created>
  <dcterms:modified xsi:type="dcterms:W3CDTF">2021-10-20T09:28:59Z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1ADFDF972E3F46D3BAD62D3BD121E1DD</vt:lpwstr>
  </property>
  <property fmtid="{D5CDD505-2E9C-101B-9397-08002B2CF9AE}" pid="3" name="KSOProductBuildVer">
    <vt:lpwstr>2052-11.1.0.10938</vt:lpwstr>
  </property>
</Properties>
</file>