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3"/>
    <p:sldId id="257" r:id="rId4"/>
    <p:sldId id="258" r:id="rId5"/>
    <p:sldId id="259" r:id="rId6"/>
    <p:sldId id="260" r:id="rId7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4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C56-8E46-498C-9F82-A1E67B001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617E-3889-48F8-A988-C1F6B731C0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0D4851DC-CD24-4E20-AC43-84D4817493C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75F1D1A5-9DB9-47CE-AB47-B90B00FE3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EB018836-6699-441E-9BAB-C61FC75AFD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3040BF0B-87F8-415C-BAC5-F65F41346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4-03-24 17:21:46.015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5" name="副标题 4"/>
          <p:cNvSpPr/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Adjektive: Komparation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标题 3"/>
          <p:cNvSpPr/>
          <p:nvPr>
            <p:custDataLst>
              <p:tags r:id="rId3"/>
            </p:custDataLst>
          </p:nvPr>
        </p:nvSpPr>
        <p:spPr>
          <a:xfrm>
            <a:off x="1673860" y="823595"/>
            <a:ext cx="9144000" cy="238760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</a:rPr>
              <a:t>形容词和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</a:rPr>
              <a:t>副词比较级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merican Typewriter" charset="0"/>
              <a:ea typeface="American Typewriter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56420" y="4580890"/>
            <a:ext cx="67056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</a:rPr>
              <a:t>Weissie</a:t>
            </a:r>
            <a:endParaRPr lang="en-US" altLang="zh-CN" sz="240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</a:rPr>
              <a:t> 宋昀蔚</a:t>
            </a:r>
            <a:endParaRPr lang="en-US" altLang="zh-CN" sz="240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请在此处添加标题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5" name="副标题 4"/>
          <p:cNvSpPr/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请在此处添加副标题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pic>
        <p:nvPicPr>
          <p:cNvPr id="25" name="图片 24" descr="2024-03-24 17:28:21.66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-231775"/>
            <a:ext cx="12196445" cy="73221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54200" y="993775"/>
            <a:ext cx="2401570" cy="721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1.</a:t>
            </a:r>
            <a:r>
              <a:rPr lang="en-US" altLang="zh-CN" sz="2400">
                <a:solidFill>
                  <a:srgbClr val="002060"/>
                </a:solidFill>
                <a:latin typeface="Calibri" charset="0"/>
                <a:ea typeface="Calibri" charset="0"/>
              </a:rPr>
              <a:t>词尾</a:t>
            </a:r>
            <a:r>
              <a:rPr lang="en-US" altLang="zh-CN" sz="2400">
                <a:latin typeface="Calibri" charset="0"/>
                <a:ea typeface="Calibri" charset="0"/>
              </a:rPr>
              <a:t> </a:t>
            </a:r>
            <a:r>
              <a:rPr lang="zh-CN" altLang="en-US" sz="2400">
                <a:latin typeface="Calibri" charset="0"/>
                <a:ea typeface="宋体" charset="-122"/>
              </a:rPr>
              <a:t>➕ </a:t>
            </a:r>
            <a:r>
              <a:rPr lang="en-US" altLang="zh-CN" sz="2400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  <a:ea typeface="宋体" charset="-122"/>
              </a:rPr>
              <a:t>er</a:t>
            </a:r>
            <a:endParaRPr lang="en-US" altLang="zh-CN" sz="2400">
              <a:solidFill>
                <a:schemeClr val="accent5">
                  <a:lumMod val="60000"/>
                  <a:lumOff val="40000"/>
                </a:schemeClr>
              </a:solidFill>
              <a:latin typeface="Calibri" charset="0"/>
              <a:ea typeface="宋体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86255" y="1610360"/>
            <a:ext cx="4674870" cy="812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zh-CN" altLang="en-US" sz="2400">
                <a:latin typeface="Calibri" charset="0"/>
                <a:ea typeface="宋体" charset="-122"/>
              </a:rPr>
              <a:t>大多数</a:t>
            </a:r>
            <a:r>
              <a:rPr lang="en-US" altLang="zh-CN" sz="2400">
                <a:latin typeface="Calibri" charset="0"/>
                <a:ea typeface="宋体" charset="-122"/>
              </a:rPr>
              <a:t>形容词</a:t>
            </a:r>
            <a:r>
              <a:rPr lang="zh-CN" altLang="en-US" sz="2400">
                <a:latin typeface="Calibri" charset="0"/>
                <a:ea typeface="宋体" charset="-122"/>
              </a:rPr>
              <a:t>和</a:t>
            </a:r>
            <a:r>
              <a:rPr lang="en-US" altLang="zh-CN" sz="2400">
                <a:latin typeface="Calibri" charset="0"/>
                <a:ea typeface="宋体" charset="-122"/>
              </a:rPr>
              <a:t>副词形成比较级</a:t>
            </a:r>
            <a:r>
              <a:rPr lang="zh-CN" altLang="en-US" sz="2400">
                <a:latin typeface="Calibri" charset="0"/>
                <a:ea typeface="宋体" charset="-122"/>
              </a:rPr>
              <a:t>时，</a:t>
            </a:r>
            <a:r>
              <a:rPr lang="en-US" altLang="zh-CN" sz="2400">
                <a:latin typeface="Calibri" charset="0"/>
                <a:ea typeface="宋体" charset="-122"/>
              </a:rPr>
              <a:t>在词</a:t>
            </a:r>
            <a:r>
              <a:rPr lang="zh-CN" altLang="en-US" sz="2400">
                <a:latin typeface="Calibri" charset="0"/>
                <a:ea typeface="宋体" charset="-122"/>
              </a:rPr>
              <a:t>干后</a:t>
            </a:r>
            <a:r>
              <a:rPr lang="en-US" altLang="zh-CN" sz="2400">
                <a:latin typeface="Calibri" charset="0"/>
                <a:ea typeface="宋体" charset="-122"/>
              </a:rPr>
              <a:t>加上</a:t>
            </a:r>
            <a:r>
              <a:rPr lang="en-US" altLang="zh-CN" sz="2400" b="1">
                <a:latin typeface="Calibri" charset="0"/>
                <a:ea typeface="宋体" charset="-122"/>
              </a:rPr>
              <a:t>er</a:t>
            </a:r>
            <a:r>
              <a:rPr lang="zh-CN" altLang="en-US" sz="2400">
                <a:latin typeface="Calibri" charset="0"/>
                <a:ea typeface="宋体" charset="-122"/>
              </a:rPr>
              <a:t>。</a:t>
            </a:r>
            <a:endParaRPr lang="zh-CN" altLang="en-US" sz="2400">
              <a:latin typeface="Calibri" charset="0"/>
              <a:ea typeface="宋体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85315" y="2556510"/>
            <a:ext cx="4133215" cy="1173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z.B.  Klein– Kleiner</a:t>
            </a:r>
            <a:endParaRPr lang="en-US" altLang="zh-CN" sz="24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sch</a:t>
            </a:r>
            <a:r>
              <a:rPr lang="zh-CN" altLang="en-US" sz="2400">
                <a:latin typeface="Calibri" charset="0"/>
                <a:ea typeface="宋体" charset="-122"/>
              </a:rPr>
              <a:t>ö</a:t>
            </a:r>
            <a:r>
              <a:rPr lang="en-US" altLang="zh-CN" sz="2400">
                <a:latin typeface="Calibri" charset="0"/>
                <a:ea typeface="宋体" charset="-122"/>
              </a:rPr>
              <a:t>n–sch</a:t>
            </a:r>
            <a:r>
              <a:rPr lang="zh-CN" altLang="en-US" sz="2400">
                <a:latin typeface="Calibri" charset="0"/>
                <a:ea typeface="宋体" charset="-122"/>
              </a:rPr>
              <a:t>ö</a:t>
            </a:r>
            <a:r>
              <a:rPr lang="en-US" altLang="zh-CN" sz="2400">
                <a:latin typeface="Calibri" charset="0"/>
                <a:ea typeface="宋体" charset="-122"/>
              </a:rPr>
              <a:t>n</a:t>
            </a:r>
            <a:r>
              <a:rPr lang="en-US" altLang="zh-CN" sz="2400">
                <a:solidFill>
                  <a:srgbClr val="7986CB"/>
                </a:solidFill>
                <a:latin typeface="Calibri" charset="0"/>
                <a:ea typeface="宋体" charset="-122"/>
              </a:rPr>
              <a:t>er</a:t>
            </a:r>
            <a:endParaRPr lang="en-US" altLang="zh-CN" sz="2400">
              <a:solidFill>
                <a:srgbClr val="7986CB"/>
              </a:solidFill>
              <a:latin typeface="Calibri" charset="0"/>
              <a:ea typeface="宋体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85315" y="5026660"/>
            <a:ext cx="3996055" cy="919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z.B. </a:t>
            </a:r>
            <a:r>
              <a:rPr lang="en-US" altLang="zh-CN" sz="2400">
                <a:solidFill>
                  <a:srgbClr val="7986CB"/>
                </a:solidFill>
                <a:latin typeface="Calibri" charset="0"/>
                <a:ea typeface="Calibri" charset="0"/>
              </a:rPr>
              <a:t>a</a:t>
            </a:r>
            <a:r>
              <a:rPr lang="en-US" altLang="zh-CN" sz="2400">
                <a:latin typeface="Calibri" charset="0"/>
                <a:ea typeface="Calibri" charset="0"/>
              </a:rPr>
              <a:t>lt–</a:t>
            </a:r>
            <a:r>
              <a:rPr lang="zh-CN" altLang="en-US" sz="2400">
                <a:latin typeface="Calibri" charset="0"/>
                <a:ea typeface="宋体" charset="-122"/>
              </a:rPr>
              <a:t>ä</a:t>
            </a:r>
            <a:r>
              <a:rPr lang="en-US" altLang="zh-CN" sz="2400">
                <a:latin typeface="Calibri" charset="0"/>
                <a:ea typeface="宋体" charset="-122"/>
              </a:rPr>
              <a:t>lt</a:t>
            </a:r>
            <a:r>
              <a:rPr lang="en-US" altLang="zh-CN" sz="2400">
                <a:solidFill>
                  <a:srgbClr val="7986CB"/>
                </a:solidFill>
                <a:latin typeface="Calibri" charset="0"/>
                <a:ea typeface="宋体" charset="-122"/>
              </a:rPr>
              <a:t>er</a:t>
            </a:r>
            <a:endParaRPr lang="en-US" altLang="zh-CN" sz="2400">
              <a:solidFill>
                <a:srgbClr val="7986CB"/>
              </a:solidFill>
              <a:latin typeface="Calibri" charset="0"/>
              <a:ea typeface="宋体" charset="-122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宋体" charset="-122"/>
              </a:rPr>
              <a:t>        gr</a:t>
            </a:r>
            <a:r>
              <a:rPr lang="en-US" altLang="zh-CN" sz="2400">
                <a:solidFill>
                  <a:srgbClr val="7986CB"/>
                </a:solidFill>
                <a:latin typeface="Calibri" charset="0"/>
                <a:ea typeface="宋体" charset="-122"/>
              </a:rPr>
              <a:t>o</a:t>
            </a:r>
            <a:r>
              <a:rPr lang="zh-CN" altLang="en-US" sz="2400">
                <a:latin typeface="Calibri" charset="0"/>
                <a:ea typeface="宋体" charset="-122"/>
              </a:rPr>
              <a:t>ß</a:t>
            </a:r>
            <a:r>
              <a:rPr lang="en-US" altLang="zh-CN" sz="2400">
                <a:latin typeface="Calibri" charset="0"/>
                <a:ea typeface="宋体" charset="-122"/>
              </a:rPr>
              <a:t>–gr</a:t>
            </a:r>
            <a:r>
              <a:rPr lang="zh-CN" altLang="en-US" sz="2400">
                <a:latin typeface="Calibri" charset="0"/>
                <a:ea typeface="宋体" charset="-122"/>
              </a:rPr>
              <a:t>öß</a:t>
            </a:r>
            <a:r>
              <a:rPr lang="en-US" altLang="zh-CN" sz="2400">
                <a:solidFill>
                  <a:srgbClr val="7986CB"/>
                </a:solidFill>
                <a:latin typeface="Calibri" charset="0"/>
                <a:ea typeface="宋体" charset="-122"/>
              </a:rPr>
              <a:t>er</a:t>
            </a:r>
            <a:endParaRPr lang="en-US" altLang="zh-CN" sz="2400">
              <a:solidFill>
                <a:srgbClr val="7986CB"/>
              </a:solidFill>
              <a:latin typeface="Calibri" charset="0"/>
              <a:ea typeface="宋体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31975" y="3544570"/>
            <a:ext cx="3108960" cy="1053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2.</a:t>
            </a:r>
            <a:r>
              <a:rPr lang="en-US" altLang="zh-CN" sz="2400">
                <a:solidFill>
                  <a:srgbClr val="7986CB"/>
                </a:solidFill>
                <a:latin typeface="Calibri" charset="0"/>
                <a:ea typeface="Calibri" charset="0"/>
              </a:rPr>
              <a:t>变音</a:t>
            </a:r>
            <a:r>
              <a:rPr lang="en-US" altLang="zh-CN" sz="2400">
                <a:latin typeface="Calibri" charset="0"/>
                <a:ea typeface="Calibri" charset="0"/>
              </a:rPr>
              <a:t>后</a:t>
            </a:r>
            <a:r>
              <a:rPr lang="zh-CN" altLang="en-US" sz="2400">
                <a:latin typeface="Calibri" charset="0"/>
                <a:ea typeface="宋体" charset="-122"/>
              </a:rPr>
              <a:t>➕</a:t>
            </a:r>
            <a:r>
              <a:rPr lang="en-US" altLang="zh-CN" sz="2400">
                <a:solidFill>
                  <a:srgbClr val="7986CB"/>
                </a:solidFill>
                <a:latin typeface="Calibri" charset="0"/>
                <a:ea typeface="宋体" charset="-122"/>
              </a:rPr>
              <a:t>er</a:t>
            </a:r>
            <a:endParaRPr lang="en-US" altLang="zh-CN" sz="2400">
              <a:solidFill>
                <a:srgbClr val="7986CB"/>
              </a:solidFill>
              <a:latin typeface="Calibri" charset="0"/>
              <a:ea typeface="宋体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24355" y="4138930"/>
            <a:ext cx="5426075" cy="1294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zh-CN" altLang="en-US" sz="2400">
                <a:latin typeface="Calibri" charset="0"/>
                <a:ea typeface="宋体" charset="-122"/>
              </a:rPr>
              <a:t>一些</a:t>
            </a:r>
            <a:r>
              <a:rPr lang="en-US" altLang="zh-CN" sz="2400">
                <a:latin typeface="Calibri" charset="0"/>
                <a:ea typeface="宋体" charset="-122"/>
              </a:rPr>
              <a:t>音节形容词</a:t>
            </a:r>
            <a:r>
              <a:rPr lang="zh-CN" altLang="en-US" sz="2400">
                <a:latin typeface="Calibri" charset="0"/>
                <a:ea typeface="宋体" charset="-122"/>
              </a:rPr>
              <a:t>在</a:t>
            </a:r>
            <a:r>
              <a:rPr lang="en-US" altLang="zh-CN" sz="2400">
                <a:latin typeface="Calibri" charset="0"/>
                <a:ea typeface="宋体" charset="-122"/>
              </a:rPr>
              <a:t>形成比较级</a:t>
            </a:r>
            <a:r>
              <a:rPr lang="zh-CN" altLang="en-US" sz="2400">
                <a:latin typeface="Calibri" charset="0"/>
                <a:ea typeface="宋体" charset="-122"/>
              </a:rPr>
              <a:t>时，</a:t>
            </a:r>
            <a:r>
              <a:rPr lang="en-US" altLang="zh-CN" sz="2400">
                <a:latin typeface="Calibri" charset="0"/>
                <a:ea typeface="宋体" charset="-122"/>
              </a:rPr>
              <a:t>会出现元音变化</a:t>
            </a:r>
            <a:r>
              <a:rPr lang="zh-CN" altLang="en-US" sz="2400">
                <a:latin typeface="Calibri" charset="0"/>
                <a:ea typeface="宋体" charset="-122"/>
              </a:rPr>
              <a:t>（</a:t>
            </a:r>
            <a:r>
              <a:rPr lang="en-US" altLang="zh-CN" sz="2400">
                <a:latin typeface="Calibri" charset="0"/>
                <a:ea typeface="宋体" charset="-122"/>
              </a:rPr>
              <a:t>a-</a:t>
            </a:r>
            <a:r>
              <a:rPr lang="zh-CN" altLang="en-US" sz="2400">
                <a:latin typeface="Calibri" charset="0"/>
                <a:ea typeface="宋体" charset="-122"/>
              </a:rPr>
              <a:t>ä</a:t>
            </a:r>
            <a:r>
              <a:rPr lang="en-US" altLang="zh-CN" sz="2400">
                <a:latin typeface="Calibri" charset="0"/>
                <a:ea typeface="宋体" charset="-122"/>
              </a:rPr>
              <a:t>, o–</a:t>
            </a:r>
            <a:r>
              <a:rPr lang="zh-CN" altLang="en-US" sz="2400">
                <a:latin typeface="Calibri" charset="0"/>
                <a:ea typeface="宋体" charset="-122"/>
              </a:rPr>
              <a:t>ö</a:t>
            </a:r>
            <a:r>
              <a:rPr lang="en-US" altLang="zh-CN" sz="2400">
                <a:latin typeface="Calibri" charset="0"/>
                <a:ea typeface="宋体" charset="-122"/>
              </a:rPr>
              <a:t>, u–</a:t>
            </a:r>
            <a:r>
              <a:rPr lang="zh-CN" altLang="en-US" sz="2400">
                <a:latin typeface="Calibri" charset="0"/>
                <a:ea typeface="宋体" charset="-122"/>
              </a:rPr>
              <a:t>ü</a:t>
            </a:r>
            <a:r>
              <a:rPr lang="en-US" altLang="zh-CN" sz="2400">
                <a:latin typeface="Calibri" charset="0"/>
                <a:ea typeface="宋体" charset="-122"/>
              </a:rPr>
              <a:t>)</a:t>
            </a:r>
            <a:endParaRPr lang="en-US" altLang="zh-CN" sz="2400">
              <a:latin typeface="Calibri" charset="0"/>
              <a:ea typeface="宋体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23555" y="2942590"/>
            <a:ext cx="3440430" cy="1896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z.B</a:t>
            </a:r>
            <a:endParaRPr lang="en-US" altLang="zh-CN" sz="24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gut–besser</a:t>
            </a:r>
            <a:endParaRPr lang="en-US" altLang="zh-CN" sz="24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gern–</a:t>
            </a:r>
            <a:r>
              <a:rPr lang="en-US" altLang="zh-CN" sz="2400">
                <a:solidFill>
                  <a:srgbClr val="7986CB"/>
                </a:solidFill>
                <a:latin typeface="Calibri" charset="0"/>
                <a:ea typeface="Calibri" charset="0"/>
              </a:rPr>
              <a:t>lieber</a:t>
            </a:r>
            <a:endParaRPr lang="en-US" altLang="zh-CN" sz="2400">
              <a:solidFill>
                <a:srgbClr val="7986CB"/>
              </a:solidFill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viel–</a:t>
            </a:r>
            <a:r>
              <a:rPr lang="en-US" altLang="zh-CN" sz="2400">
                <a:solidFill>
                  <a:srgbClr val="7986CB"/>
                </a:solidFill>
                <a:latin typeface="Calibri" charset="0"/>
                <a:ea typeface="Calibri" charset="0"/>
              </a:rPr>
              <a:t>mehr</a:t>
            </a:r>
            <a:endParaRPr lang="en-US" altLang="zh-CN" sz="2400">
              <a:solidFill>
                <a:srgbClr val="7986CB"/>
              </a:solidFill>
              <a:latin typeface="Calibri" charset="0"/>
              <a:ea typeface="Calibri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913370" y="2339975"/>
            <a:ext cx="2325370" cy="933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>
                <a:latin typeface="Calibri" charset="0"/>
                <a:ea typeface="Calibri" charset="0"/>
              </a:rPr>
              <a:t>3.不规则变化</a:t>
            </a:r>
            <a:endParaRPr lang="en-US" altLang="zh-CN" sz="2400">
              <a:latin typeface="Calibri" charset="0"/>
              <a:ea typeface="Calibri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请在此处添加标题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5" name="副标题 4"/>
          <p:cNvSpPr/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请在此处添加副标题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pic>
        <p:nvPicPr>
          <p:cNvPr id="2" name="图片 1" descr="2024-03-24 17:53:59.443000"/>
          <p:cNvPicPr>
            <a:picLocks noChangeAspect="1"/>
          </p:cNvPicPr>
          <p:nvPr/>
        </p:nvPicPr>
        <p:blipFill>
          <a:blip r:embed="rId3"/>
          <a:srcRect l="-62" r="9675" b="9614"/>
          <a:stretch>
            <a:fillRect/>
          </a:stretch>
        </p:blipFill>
        <p:spPr>
          <a:xfrm>
            <a:off x="0" y="0"/>
            <a:ext cx="12844780" cy="7239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43200" y="1097915"/>
            <a:ext cx="6705600" cy="15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zh-CN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仿宋" charset="0"/>
                <a:ea typeface="仿宋" charset="0"/>
                <a:cs typeface="仿宋" charset="0"/>
              </a:rPr>
              <a:t>特殊规则 1</a:t>
            </a:r>
            <a:endParaRPr lang="zh-CN" altLang="en-US" sz="2400" b="1">
              <a:solidFill>
                <a:schemeClr val="accent1">
                  <a:lumMod val="60000"/>
                  <a:lumOff val="40000"/>
                </a:schemeClr>
              </a:solidFill>
              <a:latin typeface="仿宋" charset="0"/>
              <a:ea typeface="仿宋" charset="0"/>
              <a:cs typeface="仿宋" charset="0"/>
            </a:endParaRPr>
          </a:p>
          <a:p>
            <a:pPr indent="0" algn="l">
              <a:lnSpc>
                <a:spcPct val="100000"/>
              </a:lnSpc>
              <a:buNone/>
            </a:pPr>
            <a:endParaRPr lang="zh-CN" altLang="en-US" sz="24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>
                <a:latin typeface="Calibri" charset="0"/>
                <a:ea typeface="Calibri" charset="0"/>
              </a:rPr>
              <a:t>以“</a:t>
            </a:r>
            <a:r>
              <a: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</a:rPr>
              <a:t>el</a:t>
            </a:r>
            <a:r>
              <a:rPr lang="zh-CN" altLang="en-US" sz="2400">
                <a:latin typeface="Calibri" charset="0"/>
                <a:ea typeface="Calibri" charset="0"/>
              </a:rPr>
              <a:t>”或“</a:t>
            </a:r>
            <a:r>
              <a: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</a:rPr>
              <a:t>er</a:t>
            </a:r>
            <a:r>
              <a:rPr lang="zh-CN" altLang="en-US" sz="2400">
                <a:latin typeface="Calibri" charset="0"/>
                <a:ea typeface="Calibri" charset="0"/>
              </a:rPr>
              <a:t>”结尾的形容词在形成比较级时，通常会</a:t>
            </a:r>
            <a:r>
              <a: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</a:rPr>
              <a:t>去掉”e”</a:t>
            </a:r>
            <a:r>
              <a:rPr lang="zh-CN" altLang="en-US" sz="2400">
                <a:latin typeface="Calibri" charset="0"/>
                <a:ea typeface="Calibri" charset="0"/>
              </a:rPr>
              <a:t>，再在结尾</a:t>
            </a:r>
            <a:r>
              <a:rPr lang="zh-CN" altLang="en-US" sz="2400">
                <a:latin typeface="Calibri" charset="0"/>
                <a:ea typeface="宋体" charset="-122"/>
              </a:rPr>
              <a:t>➕</a:t>
            </a:r>
            <a:r>
              <a:rPr lang="zh-CN" alt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</a:rPr>
              <a:t>er</a:t>
            </a:r>
            <a:r>
              <a:rPr lang="zh-CN" altLang="en-US" sz="2400">
                <a:latin typeface="Calibri" charset="0"/>
                <a:ea typeface="Calibri" charset="0"/>
              </a:rPr>
              <a:t>。</a:t>
            </a:r>
            <a:endParaRPr lang="en-US" altLang="zh-CN" sz="2400">
              <a:latin typeface="Calibri" charset="0"/>
              <a:ea typeface="Calibri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22550" y="2692400"/>
            <a:ext cx="6705600" cy="977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zh-CN" altLang="en-US" sz="2400">
                <a:latin typeface="Calibri" charset="0"/>
                <a:ea typeface="Calibri" charset="0"/>
              </a:rPr>
              <a:t>z.B. dunkel - dunk</a:t>
            </a:r>
            <a:r>
              <a:rPr lang="zh-CN" altLang="en-US" sz="2400">
                <a:solidFill>
                  <a:srgbClr val="FF0000"/>
                </a:solidFill>
                <a:latin typeface="Calibri" charset="0"/>
                <a:ea typeface="Calibri" charset="0"/>
              </a:rPr>
              <a:t>e</a:t>
            </a:r>
            <a:r>
              <a:rPr lang="zh-CN" altLang="en-US" sz="2400">
                <a:latin typeface="Calibri" charset="0"/>
                <a:ea typeface="Calibri" charset="0"/>
              </a:rPr>
              <a:t>l</a:t>
            </a:r>
            <a:r>
              <a:rPr lang="zh-CN" altLang="en-US" sz="2400">
                <a:solidFill>
                  <a:schemeClr val="accent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</a:rPr>
              <a:t>er</a:t>
            </a:r>
            <a:r>
              <a:rPr lang="zh-CN" altLang="en-US" sz="2400">
                <a:solidFill>
                  <a:schemeClr val="tx1"/>
                </a:solidFill>
                <a:latin typeface="Calibri" charset="0"/>
                <a:ea typeface="Calibri" charset="0"/>
              </a:rPr>
              <a:t>-</a:t>
            </a:r>
            <a:r>
              <a:rPr lang="zh-CN" altLang="en-US" sz="2400">
                <a:latin typeface="Calibri" charset="0"/>
                <a:ea typeface="Calibri" charset="0"/>
              </a:rPr>
              <a:t> dunkl</a:t>
            </a:r>
            <a:r>
              <a:rPr lang="zh-CN" altLang="en-US" sz="2400">
                <a:solidFill>
                  <a:schemeClr val="accent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</a:rPr>
              <a:t>er</a:t>
            </a:r>
            <a:endParaRPr lang="zh-CN" altLang="en-US" sz="2400">
              <a:solidFill>
                <a:schemeClr val="accent1">
                  <a:lumMod val="40000"/>
                  <a:lumOff val="60000"/>
                </a:schemeClr>
              </a:solidFill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>
                <a:latin typeface="Calibri" charset="0"/>
                <a:ea typeface="Calibri" charset="0"/>
              </a:rPr>
              <a:t>        </a:t>
            </a:r>
            <a:r>
              <a:rPr lang="zh-CN" altLang="en-US">
                <a:latin typeface="Calibri" charset="0"/>
                <a:ea typeface="Calibri" charset="0"/>
              </a:rPr>
              <a:t>暗的</a:t>
            </a:r>
            <a:r>
              <a:rPr lang="zh-CN" altLang="en-US" sz="2400">
                <a:latin typeface="Calibri" charset="0"/>
                <a:ea typeface="Calibri" charset="0"/>
              </a:rPr>
              <a:t>         </a:t>
            </a:r>
            <a:r>
              <a:rPr lang="zh-CN" altLang="en-US">
                <a:latin typeface="Calibri" charset="0"/>
                <a:ea typeface="Calibri" charset="0"/>
              </a:rPr>
              <a:t>去掉这个e     更暗的</a:t>
            </a:r>
            <a:endParaRPr lang="zh-CN" altLang="en-US">
              <a:latin typeface="Calibri" charset="0"/>
              <a:ea typeface="Calibri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43200" y="3669665"/>
            <a:ext cx="6705600" cy="2030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zh-CN" alt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特殊规则 2</a:t>
            </a:r>
            <a:endParaRPr lang="zh-CN" altLang="en-US" sz="2400" b="1">
              <a:solidFill>
                <a:schemeClr val="accent1">
                  <a:lumMod val="60000"/>
                  <a:lumOff val="40000"/>
                </a:scheme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indent="0" algn="l">
              <a:lnSpc>
                <a:spcPct val="100000"/>
              </a:lnSpc>
              <a:buNone/>
            </a:pPr>
            <a:endParaRPr lang="zh-CN" altLang="en-US" sz="24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>
                <a:latin typeface="Calibri" charset="0"/>
                <a:ea typeface="Calibri" charset="0"/>
              </a:rPr>
              <a:t>对于一些</a:t>
            </a:r>
            <a:r>
              <a:rPr lang="zh-CN" altLang="en-US" sz="2400">
                <a:solidFill>
                  <a:schemeClr val="accent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</a:rPr>
              <a:t>多音节</a:t>
            </a:r>
            <a:r>
              <a:rPr lang="zh-CN" altLang="en-US" sz="2400">
                <a:latin typeface="Calibri" charset="0"/>
                <a:ea typeface="Calibri" charset="0"/>
              </a:rPr>
              <a:t>形容词和副词，通常使用“</a:t>
            </a:r>
            <a:r>
              <a:rPr lang="zh-CN" altLang="en-US" sz="2400">
                <a:solidFill>
                  <a:schemeClr val="accent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</a:rPr>
              <a:t>mehr</a:t>
            </a:r>
            <a:r>
              <a:rPr lang="zh-CN" altLang="en-US" sz="2400">
                <a:latin typeface="Calibri" charset="0"/>
                <a:ea typeface="Calibri" charset="0"/>
              </a:rPr>
              <a:t>”（更多的）或"</a:t>
            </a:r>
            <a:r>
              <a:rPr lang="zh-CN" altLang="en-US" sz="2400">
                <a:solidFill>
                  <a:schemeClr val="accent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</a:rPr>
              <a:t>weniger</a:t>
            </a:r>
            <a:r>
              <a:rPr lang="zh-CN" altLang="en-US" sz="2400">
                <a:latin typeface="Calibri" charset="0"/>
                <a:ea typeface="Calibri" charset="0"/>
              </a:rPr>
              <a:t>”（更少的）来形成比较级。</a:t>
            </a:r>
            <a:endParaRPr lang="zh-CN" altLang="en-US" sz="24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>
                <a:latin typeface="Calibri" charset="0"/>
                <a:ea typeface="Calibri" charset="0"/>
              </a:rPr>
              <a:t>z.B. interessant -</a:t>
            </a:r>
            <a:r>
              <a:rPr lang="zh-CN" altLang="en-US" sz="2400">
                <a:solidFill>
                  <a:schemeClr val="accent1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</a:rPr>
              <a:t>mehr</a:t>
            </a:r>
            <a:r>
              <a:rPr lang="zh-CN" altLang="en-US" sz="2400">
                <a:latin typeface="Calibri" charset="0"/>
                <a:ea typeface="Calibri" charset="0"/>
              </a:rPr>
              <a:t> interessant</a:t>
            </a:r>
            <a:endParaRPr lang="zh-CN" altLang="en-US" sz="2400">
              <a:latin typeface="Calibri" charset="0"/>
              <a:ea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>
                <a:latin typeface="Calibri" charset="0"/>
                <a:ea typeface="Calibri" charset="0"/>
              </a:rPr>
              <a:t>           有趣的 </a:t>
            </a:r>
            <a:r>
              <a:rPr lang="zh-CN" altLang="en-US" sz="2400">
                <a:latin typeface="Calibri" charset="0"/>
                <a:ea typeface="Calibri" charset="0"/>
              </a:rPr>
              <a:t>                  </a:t>
            </a:r>
            <a:r>
              <a:rPr lang="zh-CN" altLang="en-US">
                <a:latin typeface="Calibri" charset="0"/>
                <a:ea typeface="Calibri" charset="0"/>
              </a:rPr>
              <a:t>更有趣的</a:t>
            </a:r>
            <a:endParaRPr lang="zh-CN" altLang="en-US">
              <a:latin typeface="Calibri" charset="0"/>
              <a:ea typeface="Calibri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请在此处添加标题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5" name="副标题 4"/>
          <p:cNvSpPr/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请在此处添加副标题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pic>
        <p:nvPicPr>
          <p:cNvPr id="2" name="图片 1" descr="2024-03-24 18:02:41.353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51175" y="260350"/>
            <a:ext cx="8695690" cy="3129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Exemple</a:t>
            </a:r>
            <a:r>
              <a:rPr lang="zh-CN" altLang="en-US" sz="2400" b="1" i="1">
                <a:latin typeface="Calibri" charset="0"/>
                <a:ea typeface="宋体" charset="-122"/>
                <a:cs typeface="Calibri" charset="0"/>
              </a:rPr>
              <a:t>：</a:t>
            </a:r>
            <a:endParaRPr lang="zh-CN" altLang="en-US" sz="2400" b="1" i="1">
              <a:latin typeface="Calibri" charset="0"/>
              <a:ea typeface="宋体" charset="-122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•klein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（小的）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-kdleiner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（更小的）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•groB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（大的）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-g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öß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（更大的）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•lang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（长的）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ä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nger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（更长的）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•kurz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（短的）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ü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rzer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（更短的）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•jung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 （年轻的）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-jü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nger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（更年轻的）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•alt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(老的）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-ä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lter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（更老的）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•schon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（美丽的）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-s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ch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ö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ner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（更美丽的）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•hoch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 （高的）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-hö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her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（更高的）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•schnell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 (快的）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-schneller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 （更快的）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•langsam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 （慢的）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-langsamer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（更慢的）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•warm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（温暖的）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-wä</a:t>
            </a:r>
            <a:r>
              <a:rPr lang="en-US" altLang="zh-CN" sz="2400" b="1" i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mer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（更温暖的）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•kalt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 （冷的）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-kälter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 （更冷的）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•gut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(好的）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-besser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（更好的）</a:t>
            </a:r>
            <a:endParaRPr lang="zh-CN" altLang="en-US" sz="2400" i="1">
              <a:latin typeface="Calibri" charset="0"/>
              <a:ea typeface="Calibri" charset="0"/>
              <a:cs typeface="Calibri" charset="0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•schlecht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(坏的）</a:t>
            </a:r>
            <a:r>
              <a:rPr lang="zh-CN" altLang="en-US" sz="2400" b="1" i="1">
                <a:latin typeface="Calibri" charset="0"/>
                <a:ea typeface="Calibri" charset="0"/>
                <a:cs typeface="Calibri" charset="0"/>
              </a:rPr>
              <a:t>-schlechter</a:t>
            </a:r>
            <a:r>
              <a:rPr lang="zh-CN" altLang="en-US" sz="2400" i="1">
                <a:latin typeface="Calibri" charset="0"/>
                <a:ea typeface="Calibri" charset="0"/>
                <a:cs typeface="Calibri" charset="0"/>
              </a:rPr>
              <a:t> （更坏的！</a:t>
            </a:r>
            <a:r>
              <a:rPr lang="en-US" altLang="zh-CN" sz="2400" i="1">
                <a:latin typeface="Calibri" charset="0"/>
                <a:ea typeface="Calibri" charset="0"/>
                <a:cs typeface="Calibri" charset="0"/>
              </a:rPr>
              <a:t>)</a:t>
            </a:r>
            <a:endParaRPr lang="en-US" altLang="zh-CN" sz="2400" i="1"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请在此处添加标题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5" name="副标题 4"/>
          <p:cNvSpPr/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algn="ctr" fontAlgn="auto"/>
            <a:r>
              <a:rPr lang="zh-CN" altLang="en-US" smtClean="0">
                <a:solidFill>
                  <a:schemeClr val="tx1"/>
                </a:solidFill>
              </a:rPr>
              <a:t>请在此处添加副标题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pic>
        <p:nvPicPr>
          <p:cNvPr id="3" name="图片 2" descr="2024-03-24 18:05:58.867000"/>
          <p:cNvPicPr>
            <a:picLocks noChangeAspect="1"/>
          </p:cNvPicPr>
          <p:nvPr/>
        </p:nvPicPr>
        <p:blipFill>
          <a:blip r:embed="rId3"/>
          <a:srcRect l="-62" r="9466" b="9405"/>
          <a:stretch>
            <a:fillRect/>
          </a:stretch>
        </p:blipFill>
        <p:spPr>
          <a:xfrm>
            <a:off x="0" y="0"/>
            <a:ext cx="12217400" cy="7032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61585" y="2729230"/>
            <a:ext cx="6705600" cy="1490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00000"/>
              </a:lnSpc>
              <a:buNone/>
            </a:pPr>
            <a:r>
              <a:rPr lang="en-US" altLang="zh-CN" sz="3600">
                <a:latin typeface="Calibri" charset="0"/>
                <a:ea typeface="Calibri" charset="0"/>
              </a:rPr>
              <a:t>Vielen Danke!</a:t>
            </a:r>
            <a:endParaRPr lang="en-US" altLang="zh-CN" sz="3600">
              <a:latin typeface="Calibri" charset="0"/>
              <a:ea typeface="Calibri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TEMPLATE_CATEGORY" val="preset"/>
  <p:tag name="KSO_WM_TEMPLATE_INDEX" val="11"/>
  <p:tag name="KSO_WM_UNIT_TYPE" val="b"/>
  <p:tag name="KSO_WM_UNIT_INDEX" val="1"/>
  <p:tag name="KSO_WM_UNIT_ID" val="256*b*1"/>
  <p:tag name="KSO_WM_UNIT_CLEAR" val="1"/>
  <p:tag name="KSO_WM_UNIT_LAYERLEVEL" val="1"/>
  <p:tag name="KSO_WM_UNIT_VALUE" val="140"/>
  <p:tag name="KSO_WM_UNIT_ISCONTENTSTITLE" val="0"/>
  <p:tag name="KSO_WM_UNIT_HIGHLIGHT" val="0"/>
  <p:tag name="KSO_WM_UNIT_COMPATIBLE" val="0"/>
  <p:tag name="KSO_WM_UNIT_PRESET_TEXT" val="请在此处添加副标题"/>
  <p:tag name="KSO_WM_BEAUTIFY_FLAG" val="#wm#"/>
  <p:tag name="KSO_WM_TAG_VERSION" val="1.0"/>
</p:tagLst>
</file>

<file path=ppt/tags/tag10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11.xml><?xml version="1.0" encoding="utf-8"?>
<p:tagLst xmlns:p="http://schemas.openxmlformats.org/presentationml/2006/main">
  <p:tag name="KSO_WM_TEMPLATE_CATEGORY" val="preset"/>
  <p:tag name="KSO_WM_TEMPLATE_INDEX" val="11"/>
  <p:tag name="KSO_WM_UNIT_TYPE" val="b"/>
  <p:tag name="KSO_WM_UNIT_INDEX" val="1"/>
  <p:tag name="KSO_WM_UNIT_ID" val="256*b*1"/>
  <p:tag name="KSO_WM_UNIT_CLEAR" val="1"/>
  <p:tag name="KSO_WM_UNIT_LAYERLEVEL" val="1"/>
  <p:tag name="KSO_WM_UNIT_VALUE" val="140"/>
  <p:tag name="KSO_WM_UNIT_ISCONTENTSTITLE" val="0"/>
  <p:tag name="KSO_WM_UNIT_HIGHLIGHT" val="0"/>
  <p:tag name="KSO_WM_UNIT_COMPATIBLE" val="0"/>
  <p:tag name="KSO_WM_UNIT_PRESET_TEXT" val="请在此处添加副标题"/>
  <p:tag name="KSO_WM_BEAUTIFY_FLAG" val="#wm#"/>
  <p:tag name="KSO_WM_TAG_VERSION" val="1.0"/>
</p:tagLst>
</file>

<file path=ppt/tags/tag12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14.xml><?xml version="1.0" encoding="utf-8"?>
<p:tagLst xmlns:p="http://schemas.openxmlformats.org/presentationml/2006/main">
  <p:tag name="KSO_WM_TEMPLATE_CATEGORY" val="preset"/>
  <p:tag name="KSO_WM_TEMPLATE_INDEX" val="11"/>
  <p:tag name="KSO_WM_UNIT_TYPE" val="b"/>
  <p:tag name="KSO_WM_UNIT_INDEX" val="1"/>
  <p:tag name="KSO_WM_UNIT_ID" val="256*b*1"/>
  <p:tag name="KSO_WM_UNIT_CLEAR" val="1"/>
  <p:tag name="KSO_WM_UNIT_LAYERLEVEL" val="1"/>
  <p:tag name="KSO_WM_UNIT_VALUE" val="140"/>
  <p:tag name="KSO_WM_UNIT_ISCONTENTSTITLE" val="0"/>
  <p:tag name="KSO_WM_UNIT_HIGHLIGHT" val="0"/>
  <p:tag name="KSO_WM_UNIT_COMPATIBLE" val="0"/>
  <p:tag name="KSO_WM_UNIT_PRESET_TEXT" val="请在此处添加副标题"/>
  <p:tag name="KSO_WM_BEAUTIFY_FLAG" val="#wm#"/>
  <p:tag name="KSO_WM_TAG_VERSION" val="1.0"/>
</p:tagLst>
</file>

<file path=ppt/tags/tag15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3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5.xml><?xml version="1.0" encoding="utf-8"?>
<p:tagLst xmlns:p="http://schemas.openxmlformats.org/presentationml/2006/main">
  <p:tag name="KSO_WM_TEMPLATE_CATEGORY" val="preset"/>
  <p:tag name="KSO_WM_TEMPLATE_INDEX" val="11"/>
  <p:tag name="KSO_WM_UNIT_TYPE" val="b"/>
  <p:tag name="KSO_WM_UNIT_INDEX" val="1"/>
  <p:tag name="KSO_WM_UNIT_ID" val="256*b*1"/>
  <p:tag name="KSO_WM_UNIT_CLEAR" val="1"/>
  <p:tag name="KSO_WM_UNIT_LAYERLEVEL" val="1"/>
  <p:tag name="KSO_WM_UNIT_VALUE" val="140"/>
  <p:tag name="KSO_WM_UNIT_ISCONTENTSTITLE" val="0"/>
  <p:tag name="KSO_WM_UNIT_HIGHLIGHT" val="0"/>
  <p:tag name="KSO_WM_UNIT_COMPATIBLE" val="0"/>
  <p:tag name="KSO_WM_UNIT_PRESET_TEXT" val="请在此处添加副标题"/>
  <p:tag name="KSO_WM_BEAUTIFY_FLAG" val="#wm#"/>
  <p:tag name="KSO_WM_TAG_VERSION" val="1.0"/>
</p:tagLst>
</file>

<file path=ppt/tags/tag6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EMPLATE_CATEGORY" val="preset"/>
  <p:tag name="KSO_WM_TEMPLATE_INDEX" val="11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请在此处添加标题"/>
  <p:tag name="KSO_WM_BEAUTIFY_FLAG" val="#wm#"/>
  <p:tag name="KSO_WM_TAG_VERSION" val="1.0"/>
</p:tagLst>
</file>

<file path=ppt/tags/tag8.xml><?xml version="1.0" encoding="utf-8"?>
<p:tagLst xmlns:p="http://schemas.openxmlformats.org/presentationml/2006/main">
  <p:tag name="KSO_WM_TEMPLATE_CATEGORY" val="preset"/>
  <p:tag name="KSO_WM_TEMPLATE_INDEX" val="11"/>
  <p:tag name="KSO_WM_UNIT_TYPE" val="b"/>
  <p:tag name="KSO_WM_UNIT_INDEX" val="1"/>
  <p:tag name="KSO_WM_UNIT_ID" val="256*b*1"/>
  <p:tag name="KSO_WM_UNIT_CLEAR" val="1"/>
  <p:tag name="KSO_WM_UNIT_LAYERLEVEL" val="1"/>
  <p:tag name="KSO_WM_UNIT_VALUE" val="140"/>
  <p:tag name="KSO_WM_UNIT_ISCONTENTSTITLE" val="0"/>
  <p:tag name="KSO_WM_UNIT_HIGHLIGHT" val="0"/>
  <p:tag name="KSO_WM_UNIT_COMPATIBLE" val="0"/>
  <p:tag name="KSO_WM_UNIT_PRESET_TEXT" val="请在此处添加副标题"/>
  <p:tag name="KSO_WM_BEAUTIFY_FLAG" val="#wm#"/>
  <p:tag name="KSO_WM_TAG_VERSION" val="1.0"/>
</p:tagLst>
</file>

<file path=ppt/tags/tag9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preset1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2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American Typewriter</vt:lpstr>
      <vt:lpstr>Calibri</vt:lpstr>
      <vt:lpstr>Calibri Light</vt:lpstr>
      <vt:lpstr>仿宋</vt:lpstr>
      <vt:lpstr>Apple Symbols</vt:lpstr>
      <vt:lpstr>Office 主题</vt:lpstr>
      <vt:lpstr>PowerPoint 演示文稿</vt:lpstr>
      <vt:lpstr>请在此处添加标题</vt:lpstr>
      <vt:lpstr>请在此处添加标题</vt:lpstr>
      <vt:lpstr>请在此处添加标题</vt:lpstr>
      <vt:lpstr>请在此处添加标题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李唯西</dc:creator>
  <cp:lastModifiedBy>iPad</cp:lastModifiedBy>
  <cp:revision>493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2052-12.11.1</vt:lpwstr>
  </property>
  <property fmtid="{D5CDD505-2E9C-101B-9397-08002B2CF9AE}" pid="3" name="ICV">
    <vt:lpwstr>BD14ABC9C267151BE0F1FF655995FBEC_33</vt:lpwstr>
  </property>
</Properties>
</file>