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409" r:id="rId3"/>
    <p:sldId id="410" r:id="rId4"/>
    <p:sldId id="411" r:id="rId5"/>
    <p:sldId id="412" r:id="rId6"/>
    <p:sldId id="413" r:id="rId7"/>
    <p:sldId id="414" r:id="rId8"/>
    <p:sldId id="417" r:id="rId10"/>
    <p:sldId id="418" r:id="rId11"/>
    <p:sldId id="419" r:id="rId12"/>
    <p:sldId id="415" r:id="rId13"/>
    <p:sldId id="416"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58"/>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defRPr u="none" strike="noStrike" kern="1200" cap="none" spc="150" normalizeH="0" baseline="0">
                <a:uFillTx/>
              </a:defRPr>
            </a:lvl1pPr>
            <a:lvl2pPr marL="685800" indent="-228600" defTabSz="914400" eaLnBrk="1" fontAlgn="auto" latinLnBrk="0" hangingPunct="1">
              <a:lnSpc>
                <a:spcPct val="120000"/>
              </a:lnSpc>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defRPr u="none" strike="noStrike" kern="1200" cap="none" spc="150" normalizeH="0" baseline="0">
                <a:uFillTx/>
              </a:defRPr>
            </a:lvl3pPr>
            <a:lvl4pPr marL="1600200" indent="-228600" eaLnBrk="1" fontAlgn="auto" latinLnBrk="0" hangingPunct="1">
              <a:lnSpc>
                <a:spcPct val="120000"/>
              </a:lnSpc>
              <a:defRPr u="none" strike="noStrike" kern="1200" cap="none" spc="150" normalizeH="0" baseline="0">
                <a:uFillTx/>
              </a:defRPr>
            </a:lvl4pPr>
            <a:lvl5pPr marL="2057400" indent="-228600" eaLnBrk="1" fontAlgn="auto" latinLnBrk="0" hangingPunct="1">
              <a:lnSpc>
                <a:spcPct val="120000"/>
              </a:lnSpc>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defRPr kumimoji="0" lang="zh-CN" altLang="en-US" sz="18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uFillTx/>
                <a:latin typeface="Arial" panose="020B0604020202020204" pitchFamily="34" charset="0"/>
                <a:ea typeface="微软雅黑" panose="020B0503020204020204" pitchFamily="34" charset="-122"/>
                <a:cs typeface="+mn-cs"/>
                <a:sym typeface="+mn-ea"/>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defRPr sz="1600" u="none" strike="noStrike" kern="1200" cap="none" spc="150" normalizeH="0" baseline="0">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tabLst>
                <a:tab pos="1609725" algn="l"/>
                <a:tab pos="1609725" algn="l"/>
                <a:tab pos="1609725" algn="l"/>
                <a:tab pos="1609725" algn="l"/>
              </a:tabLst>
              <a:defRPr sz="1600" u="none" strike="noStrike" kern="1200" cap="none" spc="150" normalizeH="0" baseline="0">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defRPr sz="1600" u="none" strike="noStrike" kern="1200" cap="none" spc="150" normalizeH="0" baseline="0">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defRPr sz="1400" u="none" strike="noStrike" kern="1200" cap="none" spc="150" normalizeH="0" baseline="0">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None/>
              <a:defRPr kumimoji="0" lang="zh-CN" altLang="en-US" sz="2000" b="1" i="0" u="none" strike="noStrike" kern="1200" cap="none" spc="200" normalizeH="0" baseline="0" noProof="1" dirty="0">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defRPr u="none" strike="noStrike" kern="1200" cap="none" spc="150" normalizeH="0" baseline="0">
                <a:uFillTx/>
              </a:defRPr>
            </a:lvl1pPr>
            <a:lvl2pPr marL="685800" indent="-228600" defTabSz="914400" eaLnBrk="1" fontAlgn="auto" latinLnBrk="0" hangingPunct="1">
              <a:lnSpc>
                <a:spcPct val="120000"/>
              </a:lnSpc>
              <a:spcAft>
                <a:spcPts val="600"/>
              </a:spcAft>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spcAft>
                <a:spcPts val="600"/>
              </a:spcAft>
              <a:defRPr u="none" strike="noStrike" kern="1200" cap="none" spc="150" normalizeH="0" baseline="0">
                <a:uFillTx/>
              </a:defRPr>
            </a:lvl3pPr>
            <a:lvl4pPr marL="1600200" indent="-228600" eaLnBrk="1" fontAlgn="auto" latinLnBrk="0" hangingPunct="1">
              <a:lnSpc>
                <a:spcPct val="120000"/>
              </a:lnSpc>
              <a:spcAft>
                <a:spcPts val="300"/>
              </a:spcAft>
              <a:defRPr u="none" strike="noStrike" kern="1200" cap="none" spc="150" normalizeH="0" baseline="0">
                <a:uFillTx/>
              </a:defRPr>
            </a:lvl4pPr>
            <a:lvl5pPr marL="2057400" indent="-228600" eaLnBrk="1" fontAlgn="auto" latinLnBrk="0" hangingPunct="1">
              <a:lnSpc>
                <a:spcPct val="120000"/>
              </a:lnSpc>
              <a:spcAft>
                <a:spcPts val="300"/>
              </a:spcAft>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074527" y="2272800"/>
            <a:ext cx="9874250" cy="2061210"/>
          </a:xfrm>
          <a:prstGeom prst="rect">
            <a:avLst/>
          </a:prstGeom>
        </p:spPr>
        <p:txBody>
          <a:bodyPr wrap="none">
            <a:spAutoFit/>
          </a:bodyPr>
          <a:lstStyle/>
          <a:p>
            <a:pPr algn="ctr"/>
            <a:r>
              <a:rPr lang="zh-CN" altLang="zh-CN" sz="7200" dirty="0"/>
              <a:t> </a:t>
            </a:r>
            <a:r>
              <a:rPr lang="en-US" altLang="zh-CN" sz="4800" b="1" dirty="0">
                <a:latin typeface="Times New Roman" panose="02020603050405020304" charset="0"/>
                <a:cs typeface="Times New Roman" panose="02020603050405020304" charset="0"/>
              </a:rPr>
              <a:t>Contemporary </a:t>
            </a:r>
            <a:r>
              <a:rPr lang="en-US" altLang="zh-CN" sz="4800" b="1">
                <a:latin typeface="Times New Roman" panose="02020603050405020304" charset="0"/>
                <a:cs typeface="Times New Roman" panose="02020603050405020304" charset="0"/>
              </a:rPr>
              <a:t>Translation </a:t>
            </a:r>
            <a:r>
              <a:rPr lang="en-US" altLang="zh-CN" sz="4800" b="1" smtClean="0">
                <a:latin typeface="Times New Roman" panose="02020603050405020304" charset="0"/>
                <a:cs typeface="Times New Roman" panose="02020603050405020304" charset="0"/>
              </a:rPr>
              <a:t>Theories</a:t>
            </a:r>
            <a:endParaRPr lang="zh-CN" altLang="zh-CN" sz="4800" b="1" dirty="0">
              <a:latin typeface="Times New Roman" panose="02020603050405020304" charset="0"/>
              <a:cs typeface="Times New Roman" panose="02020603050405020304" charset="0"/>
            </a:endParaRPr>
          </a:p>
          <a:p>
            <a:pPr algn="r"/>
            <a:endParaRPr lang="en-US" altLang="zh-CN" sz="2800" b="1" spc="600" dirty="0">
              <a:solidFill>
                <a:schemeClr val="tx1">
                  <a:lumMod val="75000"/>
                  <a:lumOff val="25000"/>
                </a:schemeClr>
              </a:solidFill>
              <a:latin typeface="Times New Roman" panose="02020603050405020304" charset="0"/>
              <a:ea typeface="宋体" panose="02010600030101010101" pitchFamily="2" charset="-122"/>
              <a:cs typeface="Times New Roman" panose="02020603050405020304" charset="0"/>
            </a:endParaRPr>
          </a:p>
          <a:p>
            <a:pPr lvl="4" algn="r"/>
            <a:r>
              <a:rPr lang="en-US" altLang="zh-CN" sz="2800" b="1" spc="600" dirty="0">
                <a:solidFill>
                  <a:schemeClr val="tx1">
                    <a:lumMod val="75000"/>
                    <a:lumOff val="25000"/>
                  </a:schemeClr>
                </a:solidFill>
                <a:latin typeface="Times New Roman" panose="02020603050405020304" charset="0"/>
                <a:ea typeface="宋体" panose="02010600030101010101" pitchFamily="2" charset="-122"/>
                <a:cs typeface="Times New Roman" panose="02020603050405020304" charset="0"/>
              </a:rPr>
              <a:t>Sagara Seydou</a:t>
            </a:r>
            <a:endParaRPr lang="en-US" altLang="zh-CN" sz="2800" b="1" spc="600" dirty="0">
              <a:solidFill>
                <a:schemeClr val="tx1">
                  <a:lumMod val="75000"/>
                  <a:lumOff val="25000"/>
                </a:schemeClr>
              </a:solidFill>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Box 3"/>
          <p:cNvSpPr txBox="1"/>
          <p:nvPr/>
        </p:nvSpPr>
        <p:spPr>
          <a:xfrm>
            <a:off x="1134110" y="2393315"/>
            <a:ext cx="9559290" cy="3046095"/>
          </a:xfrm>
          <a:prstGeom prst="rect">
            <a:avLst/>
          </a:prstGeom>
          <a:noFill/>
        </p:spPr>
        <p:txBody>
          <a:bodyPr wrap="square" rtlCol="0">
            <a:spAutoFit/>
          </a:bodyPr>
          <a:p>
            <a:pPr algn="just" fontAlgn="base">
              <a:lnSpc>
                <a:spcPct val="200000"/>
              </a:lnSpc>
              <a:spcAft>
                <a:spcPts val="1125"/>
              </a:spcAft>
            </a:pPr>
            <a:r>
              <a:rPr lang="en-US" altLang="zh-CN" sz="2400" dirty="0" smtClean="0">
                <a:solidFill>
                  <a:schemeClr val="tx1"/>
                </a:solidFill>
                <a:latin typeface="Times New Roman" panose="02020603050405020304"/>
                <a:ea typeface="宋体" panose="02010600030101010101" pitchFamily="2" charset="-122"/>
                <a:cs typeface="Times New Roman" panose="02020603050405020304"/>
              </a:rPr>
              <a:t>During </a:t>
            </a:r>
            <a:r>
              <a:rPr lang="en-US" altLang="zh-CN" sz="2400" dirty="0">
                <a:solidFill>
                  <a:schemeClr val="tx1"/>
                </a:solidFill>
                <a:latin typeface="Times New Roman" panose="02020603050405020304"/>
                <a:ea typeface="宋体" panose="02010600030101010101" pitchFamily="2" charset="-122"/>
                <a:cs typeface="Times New Roman" panose="02020603050405020304"/>
              </a:rPr>
              <a:t>the last thirty years, the field of translation has exploded with multiple new theories. Contemporary Translation Theories examines five of new approaches </a:t>
            </a:r>
            <a:r>
              <a:rPr lang="en-US" altLang="zh-CN" sz="2400" dirty="0" smtClean="0">
                <a:solidFill>
                  <a:schemeClr val="tx1"/>
                </a:solidFill>
                <a:latin typeface="Times New Roman" panose="02020603050405020304"/>
                <a:ea typeface="宋体" panose="02010600030101010101" pitchFamily="2" charset="-122"/>
                <a:cs typeface="Times New Roman" panose="02020603050405020304"/>
              </a:rPr>
              <a:t>. </a:t>
            </a:r>
            <a:r>
              <a:rPr lang="en-US" altLang="zh-CN" sz="2400" dirty="0">
                <a:solidFill>
                  <a:schemeClr val="tx1"/>
                </a:solidFill>
                <a:latin typeface="Times New Roman" panose="02020603050405020304"/>
                <a:ea typeface="宋体" panose="02010600030101010101" pitchFamily="2" charset="-122"/>
                <a:cs typeface="Times New Roman" panose="02020603050405020304"/>
              </a:rPr>
              <a:t>T</a:t>
            </a:r>
            <a:r>
              <a:rPr lang="en-US" altLang="zh-CN" sz="2400" dirty="0" smtClean="0">
                <a:solidFill>
                  <a:schemeClr val="tx1"/>
                </a:solidFill>
                <a:latin typeface="Times New Roman" panose="02020603050405020304"/>
                <a:ea typeface="宋体" panose="02010600030101010101" pitchFamily="2" charset="-122"/>
                <a:cs typeface="Times New Roman" panose="02020603050405020304"/>
              </a:rPr>
              <a:t>he </a:t>
            </a:r>
            <a:r>
              <a:rPr lang="en-US" altLang="zh-CN" sz="2400" dirty="0">
                <a:solidFill>
                  <a:schemeClr val="tx1"/>
                </a:solidFill>
                <a:latin typeface="Times New Roman" panose="02020603050405020304"/>
                <a:ea typeface="宋体" panose="02010600030101010101" pitchFamily="2" charset="-122"/>
                <a:cs typeface="Times New Roman" panose="02020603050405020304"/>
              </a:rPr>
              <a:t>translation workshop, the science of translation, translation studies, </a:t>
            </a:r>
            <a:r>
              <a:rPr lang="en-US" altLang="zh-CN" sz="2400" dirty="0" err="1">
                <a:solidFill>
                  <a:schemeClr val="tx1"/>
                </a:solidFill>
                <a:latin typeface="Times New Roman" panose="02020603050405020304"/>
                <a:ea typeface="宋体" panose="02010600030101010101" pitchFamily="2" charset="-122"/>
                <a:cs typeface="Times New Roman" panose="02020603050405020304"/>
              </a:rPr>
              <a:t>polysystem</a:t>
            </a:r>
            <a:r>
              <a:rPr lang="en-US" altLang="zh-CN" sz="2400" dirty="0">
                <a:solidFill>
                  <a:schemeClr val="tx1"/>
                </a:solidFill>
                <a:latin typeface="Times New Roman" panose="02020603050405020304"/>
                <a:ea typeface="宋体" panose="02010600030101010101" pitchFamily="2" charset="-122"/>
                <a:cs typeface="Times New Roman" panose="02020603050405020304"/>
              </a:rPr>
              <a:t> theory, and </a:t>
            </a:r>
            <a:r>
              <a:rPr lang="en-US" altLang="zh-CN" sz="2400" dirty="0" smtClean="0">
                <a:solidFill>
                  <a:schemeClr val="tx1"/>
                </a:solidFill>
                <a:latin typeface="Times New Roman" panose="02020603050405020304"/>
                <a:ea typeface="宋体" panose="02010600030101010101" pitchFamily="2" charset="-122"/>
                <a:cs typeface="Times New Roman" panose="02020603050405020304"/>
              </a:rPr>
              <a:t>deconstruction.</a:t>
            </a:r>
            <a:endParaRPr lang="en-US" altLang="zh-CN" sz="2400" dirty="0" smtClean="0">
              <a:solidFill>
                <a:schemeClr val="tx1"/>
              </a:solidFill>
              <a:effectLst/>
              <a:latin typeface="Times New Roman" panose="02020603050405020304"/>
              <a:ea typeface="宋体" panose="02010600030101010101" pitchFamily="2" charset="-122"/>
              <a:cs typeface="Times New Roman" panose="02020603050405020304"/>
            </a:endParaRPr>
          </a:p>
        </p:txBody>
      </p:sp>
      <p:sp>
        <p:nvSpPr>
          <p:cNvPr id="16" name="TextBox 15"/>
          <p:cNvSpPr txBox="1"/>
          <p:nvPr/>
        </p:nvSpPr>
        <p:spPr>
          <a:xfrm>
            <a:off x="3328549" y="660380"/>
            <a:ext cx="5075434" cy="1198880"/>
          </a:xfrm>
          <a:prstGeom prst="rect">
            <a:avLst/>
          </a:prstGeom>
          <a:noFill/>
        </p:spPr>
        <p:txBody>
          <a:bodyPr wrap="square" rtlCol="0">
            <a:spAutoFit/>
          </a:bodyPr>
          <a:p>
            <a:pPr lvl="0" algn="ctr" fontAlgn="base">
              <a:lnSpc>
                <a:spcPct val="200000"/>
              </a:lnSpc>
              <a:spcAft>
                <a:spcPts val="1125"/>
              </a:spcAft>
            </a:pPr>
            <a:r>
              <a:rPr lang="zh-CN" altLang="zh-CN" dirty="0">
                <a:solidFill>
                  <a:srgbClr val="2C2C2C"/>
                </a:solidFill>
                <a:latin typeface="Times New Roman" panose="02020603050405020304" charset="0"/>
                <a:ea typeface="Times New Roman" panose="02020603050405020304"/>
                <a:cs typeface="Times New Roman" panose="02020603050405020304" charset="0"/>
              </a:rPr>
              <a:t> </a:t>
            </a:r>
            <a:r>
              <a:rPr lang="en-US" altLang="zh-CN" sz="3600" dirty="0">
                <a:solidFill>
                  <a:srgbClr val="00B050"/>
                </a:solidFill>
                <a:latin typeface="Times New Roman" panose="02020603050405020304" charset="0"/>
                <a:ea typeface="Times New Roman" panose="02020603050405020304"/>
                <a:cs typeface="Times New Roman" panose="02020603050405020304" charset="0"/>
              </a:rPr>
              <a:t>Conclusion</a:t>
            </a:r>
            <a:endParaRPr lang="zh-CN" altLang="zh-CN" sz="3600" dirty="0">
              <a:solidFill>
                <a:srgbClr val="00B050"/>
              </a:solidFill>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Box 2"/>
          <p:cNvSpPr txBox="1"/>
          <p:nvPr/>
        </p:nvSpPr>
        <p:spPr>
          <a:xfrm>
            <a:off x="536575" y="2780030"/>
            <a:ext cx="10400665" cy="922020"/>
          </a:xfrm>
          <a:prstGeom prst="rect">
            <a:avLst/>
          </a:prstGeom>
          <a:noFill/>
        </p:spPr>
        <p:txBody>
          <a:bodyPr wrap="square" rtlCol="0">
            <a:spAutoFit/>
          </a:bodyPr>
          <a:p>
            <a:pPr algn="ctr"/>
            <a:r>
              <a:rPr lang="en-US" altLang="zh-CN" sz="5400" spc="600" dirty="0">
                <a:solidFill>
                  <a:schemeClr val="tx1">
                    <a:lumMod val="75000"/>
                    <a:lumOff val="25000"/>
                  </a:schemeClr>
                </a:solidFill>
                <a:latin typeface="Times New Roman" panose="02020603050405020304" charset="0"/>
                <a:ea typeface="宋体" panose="02010600030101010101" pitchFamily="2" charset="-122"/>
                <a:cs typeface="Times New Roman" panose="02020603050405020304" charset="0"/>
              </a:rPr>
              <a:t>Thank you !</a:t>
            </a:r>
            <a:endParaRPr lang="zh-CN" altLang="en-US" sz="5400" spc="600" dirty="0">
              <a:solidFill>
                <a:schemeClr val="tx1">
                  <a:lumMod val="75000"/>
                  <a:lumOff val="25000"/>
                </a:schemeClr>
              </a:solidFill>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 name="TextBox 45"/>
          <p:cNvSpPr txBox="1"/>
          <p:nvPr/>
        </p:nvSpPr>
        <p:spPr>
          <a:xfrm>
            <a:off x="3607025" y="514522"/>
            <a:ext cx="4191856" cy="829945"/>
          </a:xfrm>
          <a:prstGeom prst="rect">
            <a:avLst/>
          </a:prstGeom>
          <a:noFill/>
        </p:spPr>
        <p:txBody>
          <a:bodyPr wrap="square" rtlCol="0">
            <a:spAutoFit/>
          </a:bodyPr>
          <a:p>
            <a:r>
              <a:rPr lang="en-US" altLang="zh-CN" sz="4800" b="1" spc="300" dirty="0">
                <a:ln w="11430" cmpd="sng">
                  <a:solidFill>
                    <a:schemeClr val="accent1">
                      <a:tint val="10000"/>
                    </a:schemeClr>
                  </a:solidFill>
                  <a:prstDash val="solid"/>
                  <a:miter lim="800000"/>
                </a:ln>
                <a:solidFill>
                  <a:srgbClr val="00B050"/>
                </a:solidFill>
                <a:effectLst>
                  <a:glow rad="228600">
                    <a:schemeClr val="accent1">
                      <a:satMod val="175000"/>
                      <a:alpha val="40000"/>
                    </a:schemeClr>
                  </a:glow>
                </a:effectLst>
                <a:latin typeface="Times New Roman" panose="02020603050405020304" charset="0"/>
                <a:cs typeface="Times New Roman" panose="02020603050405020304" charset="0"/>
              </a:rPr>
              <a:t>Contents:</a:t>
            </a:r>
            <a:endParaRPr lang="zh-CN" altLang="zh-CN" sz="4800" b="1" spc="300" dirty="0">
              <a:ln w="11430" cmpd="sng">
                <a:solidFill>
                  <a:schemeClr val="accent1">
                    <a:tint val="10000"/>
                  </a:schemeClr>
                </a:solidFill>
                <a:prstDash val="solid"/>
                <a:miter lim="800000"/>
              </a:ln>
              <a:solidFill>
                <a:srgbClr val="00B050"/>
              </a:solidFill>
              <a:effectLst>
                <a:glow rad="228600">
                  <a:schemeClr val="accent1">
                    <a:satMod val="175000"/>
                    <a:alpha val="40000"/>
                  </a:schemeClr>
                </a:glow>
              </a:effectLst>
              <a:latin typeface="Times New Roman" panose="02020603050405020304" charset="0"/>
              <a:cs typeface="Times New Roman" panose="02020603050405020304" charset="0"/>
            </a:endParaRPr>
          </a:p>
        </p:txBody>
      </p:sp>
      <p:grpSp>
        <p:nvGrpSpPr>
          <p:cNvPr id="40" name="组合 39"/>
          <p:cNvGrpSpPr/>
          <p:nvPr/>
        </p:nvGrpSpPr>
        <p:grpSpPr>
          <a:xfrm>
            <a:off x="2632095" y="1979922"/>
            <a:ext cx="793358" cy="759434"/>
            <a:chOff x="5134112" y="2274373"/>
            <a:chExt cx="793358" cy="759434"/>
          </a:xfrm>
        </p:grpSpPr>
        <p:sp>
          <p:nvSpPr>
            <p:cNvPr id="19" name="椭圆 18"/>
            <p:cNvSpPr/>
            <p:nvPr/>
          </p:nvSpPr>
          <p:spPr>
            <a:xfrm>
              <a:off x="5168036" y="2274373"/>
              <a:ext cx="759434" cy="759434"/>
            </a:xfrm>
            <a:prstGeom prst="ellipse">
              <a:avLst/>
            </a:prstGeom>
            <a:solidFill>
              <a:srgbClr val="94D7B8"/>
            </a:solidFill>
            <a:ln w="38100">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ea typeface="zihun58hao-chuangzhonghei"/>
                <a:cs typeface="+mn-ea"/>
                <a:sym typeface="+mn-lt"/>
              </a:endParaRPr>
            </a:p>
          </p:txBody>
        </p:sp>
        <p:sp>
          <p:nvSpPr>
            <p:cNvPr id="20" name="文本框 19"/>
            <p:cNvSpPr txBox="1"/>
            <p:nvPr/>
          </p:nvSpPr>
          <p:spPr>
            <a:xfrm>
              <a:off x="5134112" y="2400773"/>
              <a:ext cx="791989" cy="52322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rPr>
                <a:t>01</a:t>
              </a:r>
              <a:endParaRPr kumimoji="0" lang="zh-CN" alt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endParaRPr>
            </a:p>
          </p:txBody>
        </p:sp>
      </p:grpSp>
      <p:grpSp>
        <p:nvGrpSpPr>
          <p:cNvPr id="42" name="组合 41"/>
          <p:cNvGrpSpPr/>
          <p:nvPr/>
        </p:nvGrpSpPr>
        <p:grpSpPr>
          <a:xfrm>
            <a:off x="2668175" y="3049609"/>
            <a:ext cx="791989" cy="759434"/>
            <a:chOff x="3887170" y="4908829"/>
            <a:chExt cx="791989" cy="759434"/>
          </a:xfrm>
        </p:grpSpPr>
        <p:sp>
          <p:nvSpPr>
            <p:cNvPr id="25" name="椭圆 24"/>
            <p:cNvSpPr/>
            <p:nvPr/>
          </p:nvSpPr>
          <p:spPr>
            <a:xfrm>
              <a:off x="3905854" y="4908829"/>
              <a:ext cx="759434" cy="759434"/>
            </a:xfrm>
            <a:prstGeom prst="ellipse">
              <a:avLst/>
            </a:prstGeom>
            <a:solidFill>
              <a:srgbClr val="94D7B8"/>
            </a:solidFill>
            <a:ln w="38100">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ea typeface="zihun58hao-chuangzhonghei"/>
                <a:cs typeface="+mn-ea"/>
                <a:sym typeface="+mn-lt"/>
              </a:endParaRPr>
            </a:p>
          </p:txBody>
        </p:sp>
        <p:sp>
          <p:nvSpPr>
            <p:cNvPr id="26" name="文本框 25"/>
            <p:cNvSpPr txBox="1"/>
            <p:nvPr/>
          </p:nvSpPr>
          <p:spPr>
            <a:xfrm>
              <a:off x="3887170" y="5026698"/>
              <a:ext cx="791989" cy="52322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rPr>
                <a:t>02</a:t>
              </a:r>
              <a:endParaRPr kumimoji="0" lang="zh-CN" alt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endParaRPr>
            </a:p>
          </p:txBody>
        </p:sp>
      </p:grpSp>
      <p:grpSp>
        <p:nvGrpSpPr>
          <p:cNvPr id="33" name="组合 32"/>
          <p:cNvGrpSpPr/>
          <p:nvPr/>
        </p:nvGrpSpPr>
        <p:grpSpPr>
          <a:xfrm>
            <a:off x="2665550" y="4394383"/>
            <a:ext cx="793358" cy="759434"/>
            <a:chOff x="3871930" y="963174"/>
            <a:chExt cx="793358" cy="759434"/>
          </a:xfrm>
        </p:grpSpPr>
        <p:sp>
          <p:nvSpPr>
            <p:cNvPr id="34" name="椭圆 33"/>
            <p:cNvSpPr/>
            <p:nvPr/>
          </p:nvSpPr>
          <p:spPr>
            <a:xfrm>
              <a:off x="3905854" y="963174"/>
              <a:ext cx="759434" cy="759434"/>
            </a:xfrm>
            <a:prstGeom prst="ellipse">
              <a:avLst/>
            </a:prstGeom>
            <a:solidFill>
              <a:srgbClr val="94D7B8"/>
            </a:solidFill>
            <a:ln w="38100">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ea typeface="zihun58hao-chuangzhonghei"/>
                <a:cs typeface="+mn-ea"/>
                <a:sym typeface="+mn-lt"/>
              </a:endParaRPr>
            </a:p>
          </p:txBody>
        </p:sp>
        <p:sp>
          <p:nvSpPr>
            <p:cNvPr id="36" name="文本框 16"/>
            <p:cNvSpPr txBox="1"/>
            <p:nvPr/>
          </p:nvSpPr>
          <p:spPr>
            <a:xfrm>
              <a:off x="3871930" y="1095842"/>
              <a:ext cx="791989" cy="52322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rPr>
                <a:t>03</a:t>
              </a:r>
              <a:endParaRPr kumimoji="0" lang="zh-CN" alt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endParaRPr>
            </a:p>
          </p:txBody>
        </p:sp>
      </p:grpSp>
      <p:grpSp>
        <p:nvGrpSpPr>
          <p:cNvPr id="37" name="组合 36"/>
          <p:cNvGrpSpPr/>
          <p:nvPr/>
        </p:nvGrpSpPr>
        <p:grpSpPr>
          <a:xfrm>
            <a:off x="2649907" y="5530061"/>
            <a:ext cx="793358" cy="759434"/>
            <a:chOff x="3871930" y="963174"/>
            <a:chExt cx="793358" cy="759434"/>
          </a:xfrm>
        </p:grpSpPr>
        <p:sp>
          <p:nvSpPr>
            <p:cNvPr id="38" name="椭圆 37"/>
            <p:cNvSpPr/>
            <p:nvPr/>
          </p:nvSpPr>
          <p:spPr>
            <a:xfrm>
              <a:off x="3905854" y="963174"/>
              <a:ext cx="759434" cy="759434"/>
            </a:xfrm>
            <a:prstGeom prst="ellipse">
              <a:avLst/>
            </a:prstGeom>
            <a:solidFill>
              <a:srgbClr val="94D7B8"/>
            </a:solidFill>
            <a:ln w="38100">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ea typeface="zihun58hao-chuangzhonghei"/>
                <a:cs typeface="+mn-ea"/>
                <a:sym typeface="+mn-lt"/>
              </a:endParaRPr>
            </a:p>
          </p:txBody>
        </p:sp>
        <p:sp>
          <p:nvSpPr>
            <p:cNvPr id="43" name="文本框 16"/>
            <p:cNvSpPr txBox="1"/>
            <p:nvPr/>
          </p:nvSpPr>
          <p:spPr>
            <a:xfrm>
              <a:off x="3871930" y="1095842"/>
              <a:ext cx="791989" cy="52322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rPr>
                <a:t>04</a:t>
              </a:r>
              <a:endParaRPr kumimoji="0" lang="zh-CN" altLang="en-US" sz="2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ea"/>
                <a:sym typeface="+mn-lt"/>
              </a:endParaRPr>
            </a:p>
          </p:txBody>
        </p:sp>
      </p:grpSp>
      <p:sp>
        <p:nvSpPr>
          <p:cNvPr id="4" name="TextBox 3"/>
          <p:cNvSpPr txBox="1"/>
          <p:nvPr/>
        </p:nvSpPr>
        <p:spPr>
          <a:xfrm>
            <a:off x="3996055" y="2107565"/>
            <a:ext cx="4199890" cy="521970"/>
          </a:xfrm>
          <a:prstGeom prst="rect">
            <a:avLst/>
          </a:prstGeom>
          <a:noFill/>
        </p:spPr>
        <p:txBody>
          <a:bodyPr wrap="square" rtlCol="0">
            <a:spAutoFit/>
          </a:bodyPr>
          <a:lstStyle>
            <a:defPPr>
              <a:defRPr lang="zh-CN"/>
            </a:defPPr>
            <a:lvl1pPr>
              <a:defRPr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icrosoft JhengHei UI Light" panose="020B0304030504040204" pitchFamily="34" charset="-120"/>
                <a:ea typeface="Microsoft JhengHei UI Light" panose="020B0304030504040204" pitchFamily="34" charset="-120"/>
              </a:defRPr>
            </a:lvl1pPr>
          </a:lstStyle>
          <a:p>
            <a:r>
              <a:rPr lang="en-US" altLang="zh-CN" sz="2800" dirty="0">
                <a:latin typeface="Times New Roman" panose="02020603050405020304" charset="0"/>
                <a:cs typeface="Times New Roman" panose="02020603050405020304" charset="0"/>
              </a:rPr>
              <a:t>Translation Theories </a:t>
            </a:r>
            <a:endParaRPr lang="zh-CN" altLang="zh-CN" sz="2800" dirty="0">
              <a:latin typeface="Times New Roman" panose="02020603050405020304" charset="0"/>
              <a:cs typeface="Times New Roman" panose="02020603050405020304" charset="0"/>
            </a:endParaRPr>
          </a:p>
        </p:txBody>
      </p:sp>
      <p:sp>
        <p:nvSpPr>
          <p:cNvPr id="13" name="TextBox 12"/>
          <p:cNvSpPr txBox="1"/>
          <p:nvPr/>
        </p:nvSpPr>
        <p:spPr>
          <a:xfrm>
            <a:off x="3996055" y="3287395"/>
            <a:ext cx="6163945" cy="521970"/>
          </a:xfrm>
          <a:prstGeom prst="rect">
            <a:avLst/>
          </a:prstGeom>
          <a:noFill/>
        </p:spPr>
        <p:txBody>
          <a:bodyPr wrap="square" rtlCol="0">
            <a:spAutoFit/>
          </a:bodyPr>
          <a:lstStyle>
            <a:defPPr>
              <a:defRPr lang="zh-CN"/>
            </a:defPPr>
            <a:lvl1pPr>
              <a:defRPr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icrosoft JhengHei UI Light" panose="020B0304030504040204" pitchFamily="34" charset="-120"/>
                <a:ea typeface="Microsoft JhengHei UI Light" panose="020B0304030504040204" pitchFamily="34" charset="-120"/>
              </a:defRPr>
            </a:lvl1pPr>
          </a:lstStyle>
          <a:p>
            <a:r>
              <a:rPr lang="en-US" altLang="zh-CN" dirty="0"/>
              <a:t> </a:t>
            </a:r>
            <a:r>
              <a:rPr lang="en-US" altLang="zh-CN" sz="2800" dirty="0">
                <a:latin typeface="Times New Roman" panose="02020603050405020304" charset="0"/>
                <a:cs typeface="Times New Roman" panose="02020603050405020304" charset="0"/>
              </a:rPr>
              <a:t>Contemporary Translation Theories </a:t>
            </a:r>
            <a:endParaRPr lang="zh-CN" altLang="zh-CN" sz="2800" dirty="0">
              <a:latin typeface="Times New Roman" panose="02020603050405020304" charset="0"/>
              <a:cs typeface="Times New Roman" panose="02020603050405020304" charset="0"/>
            </a:endParaRPr>
          </a:p>
        </p:txBody>
      </p:sp>
      <p:sp>
        <p:nvSpPr>
          <p:cNvPr id="15" name="TextBox 14"/>
          <p:cNvSpPr txBox="1"/>
          <p:nvPr/>
        </p:nvSpPr>
        <p:spPr>
          <a:xfrm>
            <a:off x="4128677" y="4512660"/>
            <a:ext cx="6746980" cy="521970"/>
          </a:xfrm>
          <a:prstGeom prst="rect">
            <a:avLst/>
          </a:prstGeom>
          <a:noFill/>
        </p:spPr>
        <p:txBody>
          <a:bodyPr wrap="square" rtlCol="0">
            <a:spAutoFit/>
          </a:bodyPr>
          <a:lstStyle>
            <a:defPPr>
              <a:defRPr lang="zh-CN"/>
            </a:defPPr>
            <a:lvl1pPr>
              <a:defRPr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icrosoft JhengHei UI Light" panose="020B0304030504040204" pitchFamily="34" charset="-120"/>
                <a:ea typeface="Microsoft JhengHei UI Light" panose="020B0304030504040204" pitchFamily="34" charset="-120"/>
              </a:defRPr>
            </a:lvl1pPr>
          </a:lstStyle>
          <a:p>
            <a:r>
              <a:rPr lang="en-US" altLang="zh-CN" sz="2800" dirty="0">
                <a:latin typeface="Times New Roman" panose="02020603050405020304" charset="0"/>
                <a:cs typeface="Times New Roman" panose="02020603050405020304" charset="0"/>
              </a:rPr>
              <a:t>Contemporary Theories to Translation </a:t>
            </a:r>
            <a:endParaRPr lang="zh-CN" altLang="zh-CN" sz="2800" dirty="0">
              <a:latin typeface="Times New Roman" panose="02020603050405020304" charset="0"/>
              <a:cs typeface="Times New Roman" panose="02020603050405020304" charset="0"/>
            </a:endParaRPr>
          </a:p>
        </p:txBody>
      </p:sp>
      <p:sp>
        <p:nvSpPr>
          <p:cNvPr id="44" name="TextBox 43"/>
          <p:cNvSpPr txBox="1"/>
          <p:nvPr/>
        </p:nvSpPr>
        <p:spPr>
          <a:xfrm>
            <a:off x="4128859" y="5663929"/>
            <a:ext cx="6940868" cy="521970"/>
          </a:xfrm>
          <a:prstGeom prst="rect">
            <a:avLst/>
          </a:prstGeom>
          <a:noFill/>
        </p:spPr>
        <p:txBody>
          <a:bodyPr wrap="square" rtlCol="0">
            <a:spAutoFit/>
          </a:bodyPr>
          <a:lstStyle>
            <a:defPPr>
              <a:defRPr lang="zh-CN"/>
            </a:defPPr>
            <a:lvl1pPr>
              <a:defRPr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icrosoft JhengHei UI Light" panose="020B0304030504040204" pitchFamily="34" charset="-120"/>
                <a:ea typeface="Microsoft JhengHei UI Light" panose="020B0304030504040204" pitchFamily="34" charset="-120"/>
              </a:defRPr>
            </a:lvl1pPr>
          </a:lstStyle>
          <a:p>
            <a:r>
              <a:rPr lang="en-US" altLang="zh-CN" sz="2800" dirty="0">
                <a:latin typeface="Times New Roman" panose="02020603050405020304" charset="0"/>
                <a:cs typeface="Times New Roman" panose="02020603050405020304" charset="0"/>
              </a:rPr>
              <a:t>Conclusion </a:t>
            </a:r>
            <a:endParaRPr lang="zh-CN" altLang="zh-CN" sz="2800" dirty="0">
              <a:latin typeface="Times New Roman" panose="02020603050405020304" charset="0"/>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with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1000" fill="hold"/>
                                        <p:tgtEl>
                                          <p:spTgt spid="40"/>
                                        </p:tgtEl>
                                        <p:attrNameLst>
                                          <p:attrName>ppt_w</p:attrName>
                                        </p:attrNameLst>
                                      </p:cBhvr>
                                      <p:tavLst>
                                        <p:tav tm="0">
                                          <p:val>
                                            <p:fltVal val="0"/>
                                          </p:val>
                                        </p:tav>
                                        <p:tav tm="100000">
                                          <p:val>
                                            <p:strVal val="#ppt_w"/>
                                          </p:val>
                                        </p:tav>
                                      </p:tavLst>
                                    </p:anim>
                                    <p:anim calcmode="lin" valueType="num">
                                      <p:cBhvr>
                                        <p:cTn id="8" dur="1000" fill="hold"/>
                                        <p:tgtEl>
                                          <p:spTgt spid="40"/>
                                        </p:tgtEl>
                                        <p:attrNameLst>
                                          <p:attrName>ppt_h</p:attrName>
                                        </p:attrNameLst>
                                      </p:cBhvr>
                                      <p:tavLst>
                                        <p:tav tm="0">
                                          <p:val>
                                            <p:fltVal val="0"/>
                                          </p:val>
                                        </p:tav>
                                        <p:tav tm="100000">
                                          <p:val>
                                            <p:strVal val="#ppt_h"/>
                                          </p:val>
                                        </p:tav>
                                      </p:tavLst>
                                    </p:anim>
                                    <p:anim calcmode="lin" valueType="num">
                                      <p:cBhvr>
                                        <p:cTn id="9" dur="1000" fill="hold"/>
                                        <p:tgtEl>
                                          <p:spTgt spid="4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42"/>
                                        </p:tgtEl>
                                        <p:attrNameLst>
                                          <p:attrName>style.visibility</p:attrName>
                                        </p:attrNameLst>
                                      </p:cBhvr>
                                      <p:to>
                                        <p:strVal val="visible"/>
                                      </p:to>
                                    </p:set>
                                    <p:anim calcmode="lin" valueType="num">
                                      <p:cBhvr>
                                        <p:cTn id="13" dur="1000" fill="hold"/>
                                        <p:tgtEl>
                                          <p:spTgt spid="42"/>
                                        </p:tgtEl>
                                        <p:attrNameLst>
                                          <p:attrName>ppt_w</p:attrName>
                                        </p:attrNameLst>
                                      </p:cBhvr>
                                      <p:tavLst>
                                        <p:tav tm="0">
                                          <p:val>
                                            <p:fltVal val="0"/>
                                          </p:val>
                                        </p:tav>
                                        <p:tav tm="100000">
                                          <p:val>
                                            <p:strVal val="#ppt_w"/>
                                          </p:val>
                                        </p:tav>
                                      </p:tavLst>
                                    </p:anim>
                                    <p:anim calcmode="lin" valueType="num">
                                      <p:cBhvr>
                                        <p:cTn id="14" dur="1000" fill="hold"/>
                                        <p:tgtEl>
                                          <p:spTgt spid="42"/>
                                        </p:tgtEl>
                                        <p:attrNameLst>
                                          <p:attrName>ppt_h</p:attrName>
                                        </p:attrNameLst>
                                      </p:cBhvr>
                                      <p:tavLst>
                                        <p:tav tm="0">
                                          <p:val>
                                            <p:fltVal val="0"/>
                                          </p:val>
                                        </p:tav>
                                        <p:tav tm="100000">
                                          <p:val>
                                            <p:strVal val="#ppt_h"/>
                                          </p:val>
                                        </p:tav>
                                      </p:tavLst>
                                    </p:anim>
                                    <p:anim calcmode="lin" valueType="num">
                                      <p:cBhvr>
                                        <p:cTn id="15" dur="1000" fill="hold"/>
                                        <p:tgtEl>
                                          <p:spTgt spid="42"/>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42"/>
                                        </p:tgtEl>
                                        <p:attrNameLst>
                                          <p:attrName>ppt_y</p:attrName>
                                        </p:attrNameLst>
                                      </p:cBhvr>
                                      <p:tavLst>
                                        <p:tav tm="0" fmla="#ppt_y+(sin(-2*pi*(1-$))*-#ppt_x+cos(-2*pi*(1-$))*(1-#ppt_y))*(1-$)">
                                          <p:val>
                                            <p:fltVal val="0"/>
                                          </p:val>
                                        </p:tav>
                                        <p:tav tm="100000">
                                          <p:val>
                                            <p:fltVal val="1"/>
                                          </p:val>
                                        </p:tav>
                                      </p:tavLst>
                                    </p:anim>
                                  </p:childTnLst>
                                </p:cTn>
                              </p:par>
                            </p:childTnLst>
                          </p:cTn>
                        </p:par>
                        <p:par>
                          <p:cTn id="17" fill="hold">
                            <p:stCondLst>
                              <p:cond delay="1000"/>
                            </p:stCondLst>
                            <p:childTnLst>
                              <p:par>
                                <p:cTn id="18" presetID="15" presetClass="entr" presetSubtype="0" fill="hold" nodeType="afterEffect">
                                  <p:stCondLst>
                                    <p:cond delay="0"/>
                                  </p:stCondLst>
                                  <p:childTnLst>
                                    <p:set>
                                      <p:cBhvr>
                                        <p:cTn id="19" dur="1" fill="hold">
                                          <p:stCondLst>
                                            <p:cond delay="0"/>
                                          </p:stCondLst>
                                        </p:cTn>
                                        <p:tgtEl>
                                          <p:spTgt spid="33"/>
                                        </p:tgtEl>
                                        <p:attrNameLst>
                                          <p:attrName>style.visibility</p:attrName>
                                        </p:attrNameLst>
                                      </p:cBhvr>
                                      <p:to>
                                        <p:strVal val="visible"/>
                                      </p:to>
                                    </p:set>
                                    <p:anim calcmode="lin" valueType="num">
                                      <p:cBhvr>
                                        <p:cTn id="20" dur="1000" fill="hold"/>
                                        <p:tgtEl>
                                          <p:spTgt spid="33"/>
                                        </p:tgtEl>
                                        <p:attrNameLst>
                                          <p:attrName>ppt_w</p:attrName>
                                        </p:attrNameLst>
                                      </p:cBhvr>
                                      <p:tavLst>
                                        <p:tav tm="0">
                                          <p:val>
                                            <p:fltVal val="0"/>
                                          </p:val>
                                        </p:tav>
                                        <p:tav tm="100000">
                                          <p:val>
                                            <p:strVal val="#ppt_w"/>
                                          </p:val>
                                        </p:tav>
                                      </p:tavLst>
                                    </p:anim>
                                    <p:anim calcmode="lin" valueType="num">
                                      <p:cBhvr>
                                        <p:cTn id="21" dur="1000" fill="hold"/>
                                        <p:tgtEl>
                                          <p:spTgt spid="33"/>
                                        </p:tgtEl>
                                        <p:attrNameLst>
                                          <p:attrName>ppt_h</p:attrName>
                                        </p:attrNameLst>
                                      </p:cBhvr>
                                      <p:tavLst>
                                        <p:tav tm="0">
                                          <p:val>
                                            <p:fltVal val="0"/>
                                          </p:val>
                                        </p:tav>
                                        <p:tav tm="100000">
                                          <p:val>
                                            <p:strVal val="#ppt_h"/>
                                          </p:val>
                                        </p:tav>
                                      </p:tavLst>
                                    </p:anim>
                                    <p:anim calcmode="lin" valueType="num">
                                      <p:cBhvr>
                                        <p:cTn id="22" dur="1000" fill="hold"/>
                                        <p:tgtEl>
                                          <p:spTgt spid="33"/>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3"/>
                                        </p:tgtEl>
                                        <p:attrNameLst>
                                          <p:attrName>ppt_y</p:attrName>
                                        </p:attrNameLst>
                                      </p:cBhvr>
                                      <p:tavLst>
                                        <p:tav tm="0" fmla="#ppt_y+(sin(-2*pi*(1-$))*-#ppt_x+cos(-2*pi*(1-$))*(1-#ppt_y))*(1-$)">
                                          <p:val>
                                            <p:fltVal val="0"/>
                                          </p:val>
                                        </p:tav>
                                        <p:tav tm="100000">
                                          <p:val>
                                            <p:fltVal val="1"/>
                                          </p:val>
                                        </p:tav>
                                      </p:tavLst>
                                    </p:anim>
                                  </p:childTnLst>
                                </p:cTn>
                              </p:par>
                            </p:childTnLst>
                          </p:cTn>
                        </p:par>
                        <p:par>
                          <p:cTn id="24" fill="hold">
                            <p:stCondLst>
                              <p:cond delay="2000"/>
                            </p:stCondLst>
                            <p:childTnLst>
                              <p:par>
                                <p:cTn id="25" presetID="15" presetClass="entr" presetSubtype="0" fill="hold" nodeType="afterEffect">
                                  <p:stCondLst>
                                    <p:cond delay="0"/>
                                  </p:stCondLst>
                                  <p:childTnLst>
                                    <p:set>
                                      <p:cBhvr>
                                        <p:cTn id="26" dur="1" fill="hold">
                                          <p:stCondLst>
                                            <p:cond delay="0"/>
                                          </p:stCondLst>
                                        </p:cTn>
                                        <p:tgtEl>
                                          <p:spTgt spid="37"/>
                                        </p:tgtEl>
                                        <p:attrNameLst>
                                          <p:attrName>style.visibility</p:attrName>
                                        </p:attrNameLst>
                                      </p:cBhvr>
                                      <p:to>
                                        <p:strVal val="visible"/>
                                      </p:to>
                                    </p:set>
                                    <p:anim calcmode="lin" valueType="num">
                                      <p:cBhvr>
                                        <p:cTn id="27" dur="1000" fill="hold"/>
                                        <p:tgtEl>
                                          <p:spTgt spid="37"/>
                                        </p:tgtEl>
                                        <p:attrNameLst>
                                          <p:attrName>ppt_w</p:attrName>
                                        </p:attrNameLst>
                                      </p:cBhvr>
                                      <p:tavLst>
                                        <p:tav tm="0">
                                          <p:val>
                                            <p:fltVal val="0"/>
                                          </p:val>
                                        </p:tav>
                                        <p:tav tm="100000">
                                          <p:val>
                                            <p:strVal val="#ppt_w"/>
                                          </p:val>
                                        </p:tav>
                                      </p:tavLst>
                                    </p:anim>
                                    <p:anim calcmode="lin" valueType="num">
                                      <p:cBhvr>
                                        <p:cTn id="28" dur="1000" fill="hold"/>
                                        <p:tgtEl>
                                          <p:spTgt spid="37"/>
                                        </p:tgtEl>
                                        <p:attrNameLst>
                                          <p:attrName>ppt_h</p:attrName>
                                        </p:attrNameLst>
                                      </p:cBhvr>
                                      <p:tavLst>
                                        <p:tav tm="0">
                                          <p:val>
                                            <p:fltVal val="0"/>
                                          </p:val>
                                        </p:tav>
                                        <p:tav tm="100000">
                                          <p:val>
                                            <p:strVal val="#ppt_h"/>
                                          </p:val>
                                        </p:tav>
                                      </p:tavLst>
                                    </p:anim>
                                    <p:anim calcmode="lin" valueType="num">
                                      <p:cBhvr>
                                        <p:cTn id="29" dur="1000" fill="hold"/>
                                        <p:tgtEl>
                                          <p:spTgt spid="37"/>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 name="矩形 16"/>
          <p:cNvSpPr/>
          <p:nvPr/>
        </p:nvSpPr>
        <p:spPr>
          <a:xfrm>
            <a:off x="1482090" y="526415"/>
            <a:ext cx="9435465" cy="727710"/>
          </a:xfrm>
          <a:prstGeom prst="rect">
            <a:avLst/>
          </a:prstGeom>
        </p:spPr>
        <p:txBody>
          <a:bodyPr wrap="square">
            <a:spAutoFit/>
            <a:scene3d>
              <a:camera prst="orthographicFront"/>
              <a:lightRig rig="threePt" dir="t"/>
            </a:scene3d>
            <a:sp3d contourW="12700"/>
          </a:bodyPr>
          <a:p>
            <a:pPr algn="just">
              <a:lnSpc>
                <a:spcPct val="115000"/>
              </a:lnSpc>
              <a:spcAft>
                <a:spcPts val="1000"/>
              </a:spcAft>
            </a:pPr>
            <a:r>
              <a:rPr lang="en-US" altLang="zh-CN" sz="2400" b="1" dirty="0" smtClean="0">
                <a:solidFill>
                  <a:srgbClr val="000000"/>
                </a:solidFill>
                <a:latin typeface="Times New Roman" panose="02020603050405020304"/>
                <a:cs typeface="Times New Roman" panose="02020603050405020304"/>
              </a:rPr>
              <a:t>              </a:t>
            </a:r>
            <a:r>
              <a:rPr lang="en-US" altLang="zh-CN" sz="3600" b="1" dirty="0" smtClean="0">
                <a:solidFill>
                  <a:srgbClr val="00B050"/>
                </a:solidFill>
                <a:latin typeface="Times New Roman" panose="02020603050405020304"/>
                <a:cs typeface="Times New Roman" panose="02020603050405020304"/>
              </a:rPr>
              <a:t>What </a:t>
            </a:r>
            <a:r>
              <a:rPr lang="en-US" altLang="zh-CN" sz="3600" b="1" dirty="0">
                <a:solidFill>
                  <a:srgbClr val="00B050"/>
                </a:solidFill>
                <a:latin typeface="Times New Roman" panose="02020603050405020304"/>
                <a:cs typeface="Times New Roman" panose="02020603050405020304"/>
              </a:rPr>
              <a:t>is translation theory?</a:t>
            </a:r>
            <a:endParaRPr lang="en-US" altLang="zh-CN" sz="3600" b="1" dirty="0">
              <a:solidFill>
                <a:srgbClr val="00B050"/>
              </a:solidFill>
              <a:latin typeface="Times New Roman" panose="02020603050405020304"/>
              <a:ea typeface="宋体" panose="02010600030101010101" pitchFamily="2" charset="-122"/>
              <a:cs typeface="Times New Roman" panose="02020603050405020304"/>
            </a:endParaRPr>
          </a:p>
        </p:txBody>
      </p:sp>
      <p:sp>
        <p:nvSpPr>
          <p:cNvPr id="19" name="文本框 18"/>
          <p:cNvSpPr txBox="1"/>
          <p:nvPr/>
        </p:nvSpPr>
        <p:spPr>
          <a:xfrm>
            <a:off x="813435" y="1837690"/>
            <a:ext cx="10342245" cy="4592320"/>
          </a:xfrm>
          <a:prstGeom prst="rect">
            <a:avLst/>
          </a:prstGeom>
          <a:noFill/>
        </p:spPr>
        <p:txBody>
          <a:bodyPr wrap="square">
            <a:spAutoFit/>
          </a:bodyPr>
          <a:lstStyle>
            <a:defPPr>
              <a:defRPr lang="zh-CN"/>
            </a:defPPr>
            <a:lvl1pPr>
              <a:defRPr sz="1400" b="0">
                <a:latin typeface="焦糖奶茶" pitchFamily="2" charset="-122"/>
                <a:ea typeface="焦糖奶茶" pitchFamily="2" charset="-122"/>
              </a:defRPr>
            </a:lvl1pPr>
          </a:lstStyle>
          <a:p>
            <a:pPr algn="just">
              <a:lnSpc>
                <a:spcPct val="115000"/>
              </a:lnSpc>
              <a:spcAft>
                <a:spcPts val="1000"/>
              </a:spcAft>
            </a:pPr>
            <a:r>
              <a:rPr lang="en-US" sz="2400" dirty="0">
                <a:latin typeface="Times New Roman" panose="02020603050405020304" charset="0"/>
                <a:cs typeface="Times New Roman" panose="02020603050405020304" charset="0"/>
              </a:rPr>
              <a:t>“</a:t>
            </a:r>
            <a:r>
              <a:rPr lang="en-US" sz="2400" dirty="0" smtClean="0">
                <a:latin typeface="Times New Roman" panose="02020603050405020304" charset="0"/>
                <a:cs typeface="Times New Roman" panose="02020603050405020304" charset="0"/>
              </a:rPr>
              <a:t>Translation </a:t>
            </a:r>
            <a:r>
              <a:rPr lang="en-US" sz="2400" dirty="0" err="1" smtClean="0">
                <a:latin typeface="Times New Roman" panose="02020603050405020304" charset="0"/>
                <a:cs typeface="Times New Roman" panose="02020603050405020304" charset="0"/>
              </a:rPr>
              <a:t>Theory”is</a:t>
            </a:r>
            <a:r>
              <a:rPr lang="en-US" sz="2400" dirty="0" smtClean="0">
                <a:latin typeface="Times New Roman" panose="02020603050405020304" charset="0"/>
                <a:cs typeface="Times New Roman" panose="02020603050405020304" charset="0"/>
              </a:rPr>
              <a:t> </a:t>
            </a:r>
            <a:r>
              <a:rPr lang="en-US" sz="2400" dirty="0">
                <a:latin typeface="Times New Roman" panose="02020603050405020304" charset="0"/>
                <a:cs typeface="Times New Roman" panose="02020603050405020304" charset="0"/>
              </a:rPr>
              <a:t>and is not a new fields; though it has existed only since 1983 as </a:t>
            </a:r>
            <a:r>
              <a:rPr lang="en-US" sz="2400" dirty="0" smtClean="0">
                <a:latin typeface="Times New Roman" panose="02020603050405020304" charset="0"/>
                <a:cs typeface="Times New Roman" panose="02020603050405020304" charset="0"/>
              </a:rPr>
              <a:t>a separate entry in the Modem Language </a:t>
            </a:r>
            <a:r>
              <a:rPr lang="en-US" sz="2400" dirty="0">
                <a:latin typeface="Times New Roman" panose="02020603050405020304" charset="0"/>
                <a:cs typeface="Times New Roman" panose="02020603050405020304" charset="0"/>
              </a:rPr>
              <a:t>Association International Bibliography, it is as old as the tower of Babel. </a:t>
            </a:r>
            <a:endParaRPr lang="en-US" sz="2400" dirty="0">
              <a:latin typeface="Times New Roman" panose="02020603050405020304" charset="0"/>
              <a:cs typeface="Times New Roman" panose="02020603050405020304" charset="0"/>
            </a:endParaRPr>
          </a:p>
          <a:p>
            <a:pPr algn="just">
              <a:lnSpc>
                <a:spcPct val="115000"/>
              </a:lnSpc>
              <a:spcAft>
                <a:spcPts val="1000"/>
              </a:spcAft>
            </a:pPr>
            <a:r>
              <a:rPr lang="en-US" sz="2400" dirty="0">
                <a:latin typeface="Times New Roman" panose="02020603050405020304" charset="0"/>
                <a:cs typeface="Times New Roman" panose="02020603050405020304" charset="0"/>
              </a:rPr>
              <a:t>Some literary scholars claims never to have heard of it as a subject in and of itself, others, who may themselves translate, claim to know all that they need </a:t>
            </a:r>
            <a:r>
              <a:rPr lang="en-US" sz="2400" dirty="0" smtClean="0">
                <a:latin typeface="Times New Roman" panose="02020603050405020304" charset="0"/>
                <a:cs typeface="Times New Roman" panose="02020603050405020304" charset="0"/>
              </a:rPr>
              <a:t>to know. </a:t>
            </a:r>
            <a:endParaRPr lang="en-US" sz="2400" dirty="0" smtClean="0">
              <a:latin typeface="Times New Roman" panose="02020603050405020304" charset="0"/>
              <a:cs typeface="Times New Roman" panose="02020603050405020304" charset="0"/>
            </a:endParaRPr>
          </a:p>
          <a:p>
            <a:pPr algn="just">
              <a:lnSpc>
                <a:spcPct val="115000"/>
              </a:lnSpc>
              <a:spcAft>
                <a:spcPts val="1000"/>
              </a:spcAft>
            </a:pPr>
            <a:r>
              <a:rPr lang="en-US" sz="2400" dirty="0" smtClean="0">
                <a:latin typeface="Times New Roman" panose="02020603050405020304" charset="0"/>
                <a:cs typeface="Times New Roman" panose="02020603050405020304" charset="0"/>
              </a:rPr>
              <a:t>Anyone </a:t>
            </a:r>
            <a:r>
              <a:rPr lang="en-US" sz="2400" dirty="0">
                <a:latin typeface="Times New Roman" panose="02020603050405020304" charset="0"/>
                <a:cs typeface="Times New Roman" panose="02020603050405020304" charset="0"/>
              </a:rPr>
              <a:t>working “</a:t>
            </a:r>
            <a:r>
              <a:rPr lang="en-US" sz="2400" dirty="0" err="1">
                <a:latin typeface="Times New Roman" panose="02020603050405020304" charset="0"/>
                <a:cs typeface="Times New Roman" panose="02020603050405020304" charset="0"/>
              </a:rPr>
              <a:t>monolinguistically”</a:t>
            </a:r>
            <a:r>
              <a:rPr lang="en-US" sz="2400" dirty="0">
                <a:latin typeface="Times New Roman" panose="02020603050405020304" charset="0"/>
                <a:cs typeface="Times New Roman" panose="02020603050405020304" charset="0"/>
              </a:rPr>
              <a:t> may support no need for translation theories; yet translation inheres in every language by its relationship to others signifying systems both past and </a:t>
            </a:r>
            <a:r>
              <a:rPr lang="en-US" sz="2400" dirty="0" smtClean="0">
                <a:latin typeface="Times New Roman" panose="02020603050405020304" charset="0"/>
                <a:cs typeface="Times New Roman" panose="02020603050405020304" charset="0"/>
              </a:rPr>
              <a:t>present. </a:t>
            </a:r>
            <a:r>
              <a:rPr lang="en-US" sz="2400" dirty="0">
                <a:latin typeface="Times New Roman" panose="02020603050405020304" charset="0"/>
                <a:cs typeface="Times New Roman" panose="02020603050405020304" charset="0"/>
              </a:rPr>
              <a:t>T</a:t>
            </a:r>
            <a:r>
              <a:rPr lang="en-US" sz="2400" dirty="0" smtClean="0">
                <a:latin typeface="Times New Roman" panose="02020603050405020304" charset="0"/>
                <a:cs typeface="Times New Roman" panose="02020603050405020304" charset="0"/>
              </a:rPr>
              <a:t>ranslation theory </a:t>
            </a:r>
            <a:r>
              <a:rPr lang="en-US" sz="2400" dirty="0">
                <a:latin typeface="Times New Roman" panose="02020603050405020304" charset="0"/>
                <a:cs typeface="Times New Roman" panose="02020603050405020304" charset="0"/>
              </a:rPr>
              <a:t>is central of anyone interpreting literature , in an historical period characterized by the proliferation of literary theory is becoming increasingly  relevant to all of </a:t>
            </a:r>
            <a:r>
              <a:rPr lang="en-US" sz="2400" dirty="0" smtClean="0">
                <a:latin typeface="Times New Roman" panose="02020603050405020304" charset="0"/>
                <a:cs typeface="Times New Roman" panose="02020603050405020304" charset="0"/>
              </a:rPr>
              <a:t>them.</a:t>
            </a:r>
            <a:endParaRPr lang="zh-CN" altLang="zh-CN" sz="2400" dirty="0">
              <a:effectLst/>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750" fill="hold"/>
                                        <p:tgtEl>
                                          <p:spTgt spid="17"/>
                                        </p:tgtEl>
                                        <p:attrNameLst>
                                          <p:attrName>ppt_w</p:attrName>
                                        </p:attrNameLst>
                                      </p:cBhvr>
                                      <p:tavLst>
                                        <p:tav tm="0">
                                          <p:val>
                                            <p:fltVal val="0"/>
                                          </p:val>
                                        </p:tav>
                                        <p:tav tm="100000">
                                          <p:val>
                                            <p:strVal val="#ppt_w"/>
                                          </p:val>
                                        </p:tav>
                                      </p:tavLst>
                                    </p:anim>
                                    <p:anim calcmode="lin" valueType="num">
                                      <p:cBhvr>
                                        <p:cTn id="8" dur="750" fill="hold"/>
                                        <p:tgtEl>
                                          <p:spTgt spid="17"/>
                                        </p:tgtEl>
                                        <p:attrNameLst>
                                          <p:attrName>ppt_h</p:attrName>
                                        </p:attrNameLst>
                                      </p:cBhvr>
                                      <p:tavLst>
                                        <p:tav tm="0">
                                          <p:val>
                                            <p:fltVal val="0"/>
                                          </p:val>
                                        </p:tav>
                                        <p:tav tm="100000">
                                          <p:val>
                                            <p:strVal val="#ppt_h"/>
                                          </p:val>
                                        </p:tav>
                                      </p:tavLst>
                                    </p:anim>
                                    <p:animEffect transition="in" filter="fade">
                                      <p:cBhvr>
                                        <p:cTn id="9" dur="750"/>
                                        <p:tgtEl>
                                          <p:spTgt spid="17"/>
                                        </p:tgtEl>
                                      </p:cBhvr>
                                    </p:animEffect>
                                  </p:childTnLst>
                                </p:cTn>
                              </p:par>
                              <p:par>
                                <p:cTn id="10" presetID="2" presetClass="entr" presetSubtype="4" fill="hold" grpId="0" nodeType="with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750" fill="hold"/>
                                        <p:tgtEl>
                                          <p:spTgt spid="19"/>
                                        </p:tgtEl>
                                        <p:attrNameLst>
                                          <p:attrName>ppt_x</p:attrName>
                                        </p:attrNameLst>
                                      </p:cBhvr>
                                      <p:tavLst>
                                        <p:tav tm="0">
                                          <p:val>
                                            <p:strVal val="#ppt_x"/>
                                          </p:val>
                                        </p:tav>
                                        <p:tav tm="100000">
                                          <p:val>
                                            <p:strVal val="#ppt_x"/>
                                          </p:val>
                                        </p:tav>
                                      </p:tavLst>
                                    </p:anim>
                                    <p:anim calcmode="lin" valueType="num">
                                      <p:cBhvr additive="base">
                                        <p:cTn id="13" dur="75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TextBox 12"/>
          <p:cNvSpPr txBox="1"/>
          <p:nvPr/>
        </p:nvSpPr>
        <p:spPr>
          <a:xfrm>
            <a:off x="1736333" y="791110"/>
            <a:ext cx="9061806" cy="645160"/>
          </a:xfrm>
          <a:prstGeom prst="rect">
            <a:avLst/>
          </a:prstGeom>
          <a:noFill/>
        </p:spPr>
        <p:txBody>
          <a:bodyPr wrap="square" rtlCol="0">
            <a:spAutoFit/>
          </a:bodyPr>
          <a:p>
            <a:r>
              <a:rPr lang="en-US" altLang="zh-CN" sz="3600" b="1" dirty="0">
                <a:solidFill>
                  <a:srgbClr val="00873B"/>
                </a:solidFill>
                <a:latin typeface="Times New Roman" panose="02020603050405020304" charset="0"/>
                <a:cs typeface="Times New Roman" panose="02020603050405020304" charset="0"/>
              </a:rPr>
              <a:t>What is contemporary translation theory?</a:t>
            </a:r>
            <a:endParaRPr lang="en-US" altLang="zh-CN" sz="3600" b="1" dirty="0">
              <a:solidFill>
                <a:srgbClr val="00873B"/>
              </a:solidFill>
              <a:latin typeface="Times New Roman" panose="02020603050405020304" charset="0"/>
              <a:cs typeface="Times New Roman" panose="02020603050405020304" charset="0"/>
            </a:endParaRPr>
          </a:p>
        </p:txBody>
      </p:sp>
      <p:sp>
        <p:nvSpPr>
          <p:cNvPr id="5" name="TextBox 4"/>
          <p:cNvSpPr txBox="1"/>
          <p:nvPr/>
        </p:nvSpPr>
        <p:spPr>
          <a:xfrm>
            <a:off x="1015365" y="1755775"/>
            <a:ext cx="10503535" cy="3784600"/>
          </a:xfrm>
          <a:prstGeom prst="rect">
            <a:avLst/>
          </a:prstGeom>
          <a:noFill/>
        </p:spPr>
        <p:txBody>
          <a:bodyPr wrap="square" rtlCol="0">
            <a:spAutoFit/>
          </a:bodyPr>
          <a:p>
            <a:r>
              <a:rPr lang="en-US" altLang="zh-CN" sz="2400" dirty="0" smtClean="0">
                <a:latin typeface="Times New Roman" panose="02020603050405020304" charset="0"/>
                <a:cs typeface="Times New Roman" panose="02020603050405020304" charset="0"/>
              </a:rPr>
              <a:t>Roman </a:t>
            </a:r>
            <a:r>
              <a:rPr lang="en-US" altLang="zh-CN" sz="2400" dirty="0" err="1">
                <a:latin typeface="Times New Roman" panose="02020603050405020304" charset="0"/>
                <a:cs typeface="Times New Roman" panose="02020603050405020304" charset="0"/>
              </a:rPr>
              <a:t>Jakobson</a:t>
            </a:r>
            <a:r>
              <a:rPr lang="en-US" altLang="zh-CN" sz="2400" dirty="0">
                <a:latin typeface="Times New Roman" panose="02020603050405020304" charset="0"/>
                <a:cs typeface="Times New Roman" panose="02020603050405020304" charset="0"/>
              </a:rPr>
              <a:t> breaks the field down into </a:t>
            </a:r>
            <a:r>
              <a:rPr lang="en-US" altLang="zh-CN" sz="2400" b="1" dirty="0">
                <a:solidFill>
                  <a:srgbClr val="FF0000"/>
                </a:solidFill>
                <a:latin typeface="Times New Roman" panose="02020603050405020304" charset="0"/>
                <a:cs typeface="Times New Roman" panose="02020603050405020304" charset="0"/>
              </a:rPr>
              <a:t>three areas</a:t>
            </a:r>
            <a:r>
              <a:rPr lang="en-US" altLang="zh-CN" sz="2400" dirty="0">
                <a:latin typeface="Times New Roman" panose="02020603050405020304" charset="0"/>
                <a:cs typeface="Times New Roman" panose="02020603050405020304" charset="0"/>
              </a:rPr>
              <a:t>: </a:t>
            </a:r>
            <a:endParaRPr lang="en-US" altLang="zh-CN" sz="2400" dirty="0">
              <a:latin typeface="Times New Roman" panose="02020603050405020304" charset="0"/>
              <a:cs typeface="Times New Roman" panose="02020603050405020304" charset="0"/>
            </a:endParaRPr>
          </a:p>
          <a:p>
            <a:endParaRPr lang="en-US" altLang="zh-CN" sz="2400" dirty="0" err="1">
              <a:latin typeface="Times New Roman" panose="02020603050405020304" charset="0"/>
              <a:cs typeface="Times New Roman" panose="02020603050405020304" charset="0"/>
            </a:endParaRPr>
          </a:p>
          <a:p>
            <a:r>
              <a:rPr lang="en-US" altLang="zh-CN" sz="2400" b="1" dirty="0" err="1">
                <a:solidFill>
                  <a:srgbClr val="FF0000"/>
                </a:solidFill>
                <a:latin typeface="Times New Roman" panose="02020603050405020304" charset="0"/>
                <a:cs typeface="Times New Roman" panose="02020603050405020304" charset="0"/>
              </a:rPr>
              <a:t>Intralingual</a:t>
            </a:r>
            <a:r>
              <a:rPr lang="en-US" altLang="zh-CN" sz="2400" b="1" dirty="0">
                <a:solidFill>
                  <a:srgbClr val="FF0000"/>
                </a:solidFill>
                <a:latin typeface="Times New Roman" panose="02020603050405020304" charset="0"/>
                <a:cs typeface="Times New Roman" panose="02020603050405020304" charset="0"/>
              </a:rPr>
              <a:t> translation, </a:t>
            </a:r>
            <a:r>
              <a:rPr lang="en-US" altLang="zh-CN" sz="2400" dirty="0">
                <a:latin typeface="Times New Roman" panose="02020603050405020304" charset="0"/>
                <a:cs typeface="Times New Roman" panose="02020603050405020304" charset="0"/>
              </a:rPr>
              <a:t>a rewording of signs in one language with signs from the same language; </a:t>
            </a:r>
            <a:endParaRPr lang="en-US" altLang="zh-CN" sz="2400" dirty="0">
              <a:latin typeface="Times New Roman" panose="02020603050405020304" charset="0"/>
              <a:cs typeface="Times New Roman" panose="02020603050405020304" charset="0"/>
            </a:endParaRPr>
          </a:p>
          <a:p>
            <a:endParaRPr lang="en-US" altLang="zh-CN" sz="2400" dirty="0">
              <a:latin typeface="Times New Roman" panose="02020603050405020304" charset="0"/>
              <a:cs typeface="Times New Roman" panose="02020603050405020304" charset="0"/>
            </a:endParaRPr>
          </a:p>
          <a:p>
            <a:r>
              <a:rPr lang="en-US" altLang="zh-CN" sz="2400" b="1" dirty="0" err="1">
                <a:solidFill>
                  <a:srgbClr val="FF0000"/>
                </a:solidFill>
                <a:latin typeface="Times New Roman" panose="02020603050405020304" charset="0"/>
                <a:cs typeface="Times New Roman" panose="02020603050405020304" charset="0"/>
              </a:rPr>
              <a:t>Interlingual</a:t>
            </a:r>
            <a:r>
              <a:rPr lang="en-US" altLang="zh-CN" sz="2400" b="1" dirty="0">
                <a:solidFill>
                  <a:srgbClr val="FF0000"/>
                </a:solidFill>
                <a:latin typeface="Times New Roman" panose="02020603050405020304" charset="0"/>
                <a:cs typeface="Times New Roman" panose="02020603050405020304" charset="0"/>
              </a:rPr>
              <a:t> translation</a:t>
            </a:r>
            <a:r>
              <a:rPr lang="en-US" altLang="zh-CN" sz="2400" dirty="0">
                <a:latin typeface="Times New Roman" panose="02020603050405020304" charset="0"/>
                <a:cs typeface="Times New Roman" panose="02020603050405020304" charset="0"/>
              </a:rPr>
              <a:t> or the interpretation of signs in one language with signs from another language (“translation proper’’);</a:t>
            </a:r>
            <a:endParaRPr lang="en-US" altLang="zh-CN" sz="2400" dirty="0">
              <a:latin typeface="Times New Roman" panose="02020603050405020304" charset="0"/>
              <a:cs typeface="Times New Roman" panose="02020603050405020304" charset="0"/>
            </a:endParaRPr>
          </a:p>
          <a:p>
            <a:endParaRPr lang="en-US" altLang="zh-CN" sz="2400" dirty="0">
              <a:latin typeface="Times New Roman" panose="02020603050405020304" charset="0"/>
              <a:cs typeface="Times New Roman" panose="02020603050405020304" charset="0"/>
            </a:endParaRPr>
          </a:p>
          <a:p>
            <a:r>
              <a:rPr lang="en-US" altLang="zh-CN" sz="2400" b="1" dirty="0" err="1">
                <a:solidFill>
                  <a:srgbClr val="FF0000"/>
                </a:solidFill>
                <a:latin typeface="Times New Roman" panose="02020603050405020304" charset="0"/>
                <a:cs typeface="Times New Roman" panose="02020603050405020304" charset="0"/>
              </a:rPr>
              <a:t>Intersemiotic</a:t>
            </a:r>
            <a:r>
              <a:rPr lang="en-US" altLang="zh-CN" sz="2400" b="1" dirty="0">
                <a:solidFill>
                  <a:srgbClr val="FF0000"/>
                </a:solidFill>
                <a:latin typeface="Times New Roman" panose="02020603050405020304" charset="0"/>
                <a:cs typeface="Times New Roman" panose="02020603050405020304" charset="0"/>
              </a:rPr>
              <a:t>  </a:t>
            </a:r>
            <a:r>
              <a:rPr lang="en-US" altLang="zh-CN" sz="2400" b="1" dirty="0" err="1">
                <a:solidFill>
                  <a:srgbClr val="FF0000"/>
                </a:solidFill>
                <a:latin typeface="Times New Roman" panose="02020603050405020304" charset="0"/>
                <a:cs typeface="Times New Roman" panose="02020603050405020304" charset="0"/>
              </a:rPr>
              <a:t>translation</a:t>
            </a:r>
            <a:r>
              <a:rPr lang="en-US" altLang="zh-CN" sz="2400" dirty="0" err="1">
                <a:latin typeface="Times New Roman" panose="02020603050405020304" charset="0"/>
                <a:cs typeface="Times New Roman" panose="02020603050405020304" charset="0"/>
              </a:rPr>
              <a:t>,or</a:t>
            </a:r>
            <a:r>
              <a:rPr lang="en-US" altLang="zh-CN" sz="2400" dirty="0">
                <a:latin typeface="Times New Roman" panose="02020603050405020304" charset="0"/>
                <a:cs typeface="Times New Roman" panose="02020603050405020304" charset="0"/>
              </a:rPr>
              <a:t> the transfer ( “transmutation”) of the signs in one language to non-verbal sign systems ( from language into art or music). </a:t>
            </a:r>
            <a:endParaRPr lang="en-US" altLang="zh-CN" sz="2400" dirty="0">
              <a:latin typeface="Times New Roman" panose="02020603050405020304" charset="0"/>
              <a:cs typeface="Times New Roman" panose="02020603050405020304" charset="0"/>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249805" y="1053465"/>
            <a:ext cx="7235190" cy="645160"/>
          </a:xfrm>
          <a:prstGeom prst="rect">
            <a:avLst/>
          </a:prstGeom>
          <a:noFill/>
        </p:spPr>
        <p:txBody>
          <a:bodyPr wrap="square" rtlCol="0">
            <a:spAutoFit/>
          </a:bodyPr>
          <a:p>
            <a:r>
              <a:rPr lang="en-US" altLang="zh-CN" sz="3600" dirty="0">
                <a:solidFill>
                  <a:srgbClr val="00873B"/>
                </a:solidFill>
                <a:effectLst/>
                <a:latin typeface="Times New Roman" panose="02020603050405020304" charset="0"/>
                <a:ea typeface="Cambria Math" panose="02040503050406030204" pitchFamily="18" charset="0"/>
                <a:cs typeface="Times New Roman" panose="02020603050405020304" charset="0"/>
                <a:sym typeface="+mn-ea"/>
              </a:rPr>
              <a:t>Contemporary Theories to Translation</a:t>
            </a:r>
            <a:endParaRPr lang="zh-CN" altLang="en-US" sz="3600"/>
          </a:p>
        </p:txBody>
      </p:sp>
      <p:sp>
        <p:nvSpPr>
          <p:cNvPr id="20" name="TextBox 19"/>
          <p:cNvSpPr txBox="1"/>
          <p:nvPr/>
        </p:nvSpPr>
        <p:spPr>
          <a:xfrm>
            <a:off x="1328420" y="2268220"/>
            <a:ext cx="9924415" cy="2676525"/>
          </a:xfrm>
          <a:prstGeom prst="rect">
            <a:avLst/>
          </a:prstGeom>
          <a:noFill/>
        </p:spPr>
        <p:txBody>
          <a:bodyPr wrap="square" rtlCol="0">
            <a:spAutoFit/>
          </a:bodyPr>
          <a:p>
            <a:r>
              <a:rPr lang="en-US" altLang="zh-CN" sz="2800" dirty="0">
                <a:latin typeface="Times New Roman" panose="02020603050405020304" charset="0"/>
                <a:cs typeface="Times New Roman" panose="02020603050405020304" charset="0"/>
              </a:rPr>
              <a:t>There are </a:t>
            </a:r>
            <a:r>
              <a:rPr lang="en-US" altLang="zh-CN" sz="2800" b="1" dirty="0">
                <a:solidFill>
                  <a:srgbClr val="FF0000"/>
                </a:solidFill>
                <a:latin typeface="Times New Roman" panose="02020603050405020304" charset="0"/>
                <a:cs typeface="Times New Roman" panose="02020603050405020304" charset="0"/>
              </a:rPr>
              <a:t>six main approaches</a:t>
            </a:r>
            <a:r>
              <a:rPr lang="en-US" altLang="zh-CN" sz="2800" dirty="0">
                <a:latin typeface="Times New Roman" panose="02020603050405020304" charset="0"/>
                <a:cs typeface="Times New Roman" panose="02020603050405020304" charset="0"/>
              </a:rPr>
              <a:t> within contemporary translation theory: the sociolinguistic approach, the communicative approach, the hermeneutic approach, the linguistic approach, the literary approach and the semiotic approach</a:t>
            </a:r>
            <a:r>
              <a:rPr lang="en-US" altLang="zh-CN" sz="2800" dirty="0" smtClean="0">
                <a:solidFill>
                  <a:srgbClr val="00B050"/>
                </a:solidFill>
                <a:latin typeface="Times New Roman" panose="02020603050405020304" charset="0"/>
                <a:cs typeface="Times New Roman" panose="02020603050405020304" charset="0"/>
              </a:rPr>
              <a:t>.</a:t>
            </a:r>
            <a:endParaRPr lang="en-US" altLang="zh-CN" sz="2800" dirty="0" smtClean="0">
              <a:solidFill>
                <a:srgbClr val="00B050"/>
              </a:solidFill>
              <a:latin typeface="Times New Roman" panose="02020603050405020304" charset="0"/>
              <a:cs typeface="Times New Roman" panose="02020603050405020304" charset="0"/>
            </a:endParaRPr>
          </a:p>
          <a:p>
            <a:endParaRPr lang="en-US" altLang="zh-CN" sz="2800" dirty="0">
              <a:solidFill>
                <a:srgbClr val="00B050"/>
              </a:solidFill>
              <a:latin typeface="Times New Roman" panose="02020603050405020304" charset="0"/>
              <a:cs typeface="Times New Roman" panose="02020603050405020304" charset="0"/>
            </a:endParaRPr>
          </a:p>
          <a:p>
            <a:endParaRPr lang="en-US" altLang="zh-CN" sz="2800" dirty="0">
              <a:solidFill>
                <a:srgbClr val="00B050"/>
              </a:solidFill>
              <a:effectLst/>
              <a:latin typeface="Times New Roman" panose="02020603050405020304" charset="0"/>
              <a:cs typeface="Times New Roman" panose="02020603050405020304" charset="0"/>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文本框 42"/>
          <p:cNvSpPr txBox="1"/>
          <p:nvPr/>
        </p:nvSpPr>
        <p:spPr>
          <a:xfrm>
            <a:off x="1755775" y="683260"/>
            <a:ext cx="8445500" cy="5244465"/>
          </a:xfrm>
          <a:prstGeom prst="rect">
            <a:avLst/>
          </a:prstGeom>
          <a:noFill/>
          <a:ln w="28575">
            <a:noFill/>
          </a:ln>
          <a:effectLst>
            <a:outerShdw blurRad="63500" sx="102000" sy="102000" algn="ctr" rotWithShape="0">
              <a:prstClr val="black">
                <a:alpha val="40000"/>
              </a:prstClr>
            </a:outerShdw>
          </a:effectLst>
        </p:spPr>
        <p:txBody>
          <a:bodyPr wrap="square" rtlCol="0">
            <a:spAutoFit/>
          </a:bodyPr>
          <a:p>
            <a:pPr algn="just" fontAlgn="base">
              <a:lnSpc>
                <a:spcPct val="200000"/>
              </a:lnSpc>
              <a:spcAft>
                <a:spcPts val="1125"/>
              </a:spcAft>
            </a:pPr>
            <a:r>
              <a:rPr lang="en-US" altLang="zh-CN" dirty="0">
                <a:solidFill>
                  <a:srgbClr val="2C2C2C"/>
                </a:solidFill>
                <a:latin typeface="Times New Roman" panose="02020603050405020304"/>
                <a:ea typeface="Times New Roman" panose="02020603050405020304"/>
                <a:cs typeface="Times New Roman" panose="02020603050405020304"/>
              </a:rPr>
              <a:t>1. </a:t>
            </a:r>
            <a:r>
              <a:rPr lang="en-US" altLang="zh-CN" sz="2400" dirty="0">
                <a:solidFill>
                  <a:srgbClr val="2C2C2C"/>
                </a:solidFill>
                <a:latin typeface="Times New Roman" panose="02020603050405020304"/>
                <a:ea typeface="Times New Roman" panose="02020603050405020304"/>
                <a:cs typeface="Times New Roman" panose="02020603050405020304"/>
              </a:rPr>
              <a:t>The Sociolinguistic Approach to Translation</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2. The Communicative Approach</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3. </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The Hermeneutic Approach</a:t>
            </a:r>
            <a:endParaRPr lang="en-US" altLang="zh-CN" sz="2400" dirty="0">
              <a:solidFill>
                <a:srgbClr val="2C2C2C"/>
              </a:solidFill>
              <a:latin typeface="Times New Roman" panose="02020603050405020304"/>
              <a:ea typeface="Times New Roman" panose="02020603050405020304"/>
              <a:cs typeface="Times New Roman" panose="02020603050405020304"/>
              <a:sym typeface="+mn-ea"/>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4. The Linguistic Approach</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5. The L</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iterary Approach</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6. The </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Semiotic Approach</a:t>
            </a:r>
            <a:endParaRPr lang="zh-CN" altLang="zh-CN" sz="2400" dirty="0">
              <a:effectLst/>
              <a:latin typeface="Calibri" panose="020F0502020204030204"/>
              <a:ea typeface="宋体" panose="02010600030101010101" pitchFamily="2" charset="-122"/>
              <a:cs typeface="Times New Roman" panose="02020603050405020304"/>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750" fill="hold"/>
                                        <p:tgtEl>
                                          <p:spTgt spid="43"/>
                                        </p:tgtEl>
                                        <p:attrNameLst>
                                          <p:attrName>ppt_w</p:attrName>
                                        </p:attrNameLst>
                                      </p:cBhvr>
                                      <p:tavLst>
                                        <p:tav tm="0">
                                          <p:val>
                                            <p:fltVal val="0"/>
                                          </p:val>
                                        </p:tav>
                                        <p:tav tm="100000">
                                          <p:val>
                                            <p:strVal val="#ppt_w"/>
                                          </p:val>
                                        </p:tav>
                                      </p:tavLst>
                                    </p:anim>
                                    <p:anim calcmode="lin" valueType="num">
                                      <p:cBhvr>
                                        <p:cTn id="8" dur="750" fill="hold"/>
                                        <p:tgtEl>
                                          <p:spTgt spid="43"/>
                                        </p:tgtEl>
                                        <p:attrNameLst>
                                          <p:attrName>ppt_h</p:attrName>
                                        </p:attrNameLst>
                                      </p:cBhvr>
                                      <p:tavLst>
                                        <p:tav tm="0">
                                          <p:val>
                                            <p:fltVal val="0"/>
                                          </p:val>
                                        </p:tav>
                                        <p:tav tm="100000">
                                          <p:val>
                                            <p:strVal val="#ppt_h"/>
                                          </p:val>
                                        </p:tav>
                                      </p:tavLst>
                                    </p:anim>
                                    <p:animEffect transition="in" filter="fade">
                                      <p:cBhvr>
                                        <p:cTn id="9" dur="75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文本框 42"/>
          <p:cNvSpPr txBox="1"/>
          <p:nvPr/>
        </p:nvSpPr>
        <p:spPr>
          <a:xfrm>
            <a:off x="899160" y="347980"/>
            <a:ext cx="8445500" cy="7454265"/>
          </a:xfrm>
          <a:prstGeom prst="rect">
            <a:avLst/>
          </a:prstGeom>
          <a:noFill/>
          <a:ln w="28575">
            <a:noFill/>
          </a:ln>
          <a:effectLst>
            <a:outerShdw blurRad="63500" sx="102000" sy="102000" algn="ctr" rotWithShape="0">
              <a:prstClr val="black">
                <a:alpha val="40000"/>
              </a:prstClr>
            </a:outerShdw>
          </a:effectLst>
        </p:spPr>
        <p:txBody>
          <a:bodyPr wrap="square" rtlCol="0">
            <a:spAutoFit/>
          </a:bodyPr>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1. </a:t>
            </a:r>
            <a:r>
              <a:rPr lang="en-US" altLang="zh-CN" sz="2400" dirty="0">
                <a:solidFill>
                  <a:srgbClr val="2C2C2C"/>
                </a:solidFill>
                <a:latin typeface="Times New Roman" panose="02020603050405020304"/>
                <a:ea typeface="Times New Roman" panose="02020603050405020304"/>
                <a:cs typeface="Times New Roman" panose="02020603050405020304"/>
              </a:rPr>
              <a:t>The Sociolinguistic Approach to Translation</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100000"/>
              </a:lnSpc>
              <a:spcAft>
                <a:spcPts val="1100"/>
              </a:spcAft>
            </a:pPr>
            <a:r>
              <a:rPr lang="en-US" altLang="zh-CN" sz="2000" dirty="0">
                <a:solidFill>
                  <a:srgbClr val="2C2C2C"/>
                </a:solidFill>
                <a:latin typeface="Times New Roman" panose="02020603050405020304"/>
                <a:ea typeface="Times New Roman" panose="02020603050405020304"/>
                <a:cs typeface="Times New Roman" panose="02020603050405020304"/>
              </a:rPr>
              <a:t>According to the sociolinguistic approach to translation, the social context defines what is and is not translatable and what is or is not acceptable through selection, filtering and even censorship. According to this perspective, a translator is inevitably the product of his or her society: our own sociocultural background is present in everything we translate. </a:t>
            </a:r>
            <a:endParaRPr lang="en-US" altLang="zh-CN" sz="20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2. The Communicative Approach</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100000"/>
              </a:lnSpc>
              <a:spcAft>
                <a:spcPts val="1100"/>
              </a:spcAft>
            </a:pPr>
            <a:r>
              <a:rPr lang="en-US" altLang="zh-CN" sz="2000" dirty="0">
                <a:solidFill>
                  <a:srgbClr val="2C2C2C"/>
                </a:solidFill>
                <a:latin typeface="Times New Roman" panose="02020603050405020304"/>
                <a:ea typeface="Times New Roman" panose="02020603050405020304"/>
                <a:cs typeface="Times New Roman" panose="02020603050405020304"/>
              </a:rPr>
              <a:t>This perspective is referred to as interpretive. Researchers like D. Seleskovitch and M. Lederer developed what they called the “theory of sense,” mainly based on the experience of conference interpreting. According to this perspective, meaning must be translated, not language. Language is nothing more than a vehicle for the message and can even be an obstacle to understanding. This explains why it is always better to deverbalize (instead of transcoding) when we translate.</a:t>
            </a:r>
            <a:endParaRPr lang="en-US" altLang="zh-CN" sz="20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endParaRPr lang="zh-CN" altLang="zh-CN" sz="2400" dirty="0">
              <a:effectLst/>
              <a:latin typeface="Calibri" panose="020F0502020204030204"/>
              <a:ea typeface="宋体" panose="02010600030101010101" pitchFamily="2" charset="-122"/>
              <a:cs typeface="Times New Roman" panose="02020603050405020304"/>
            </a:endParaRPr>
          </a:p>
        </p:txBody>
      </p:sp>
    </p:spTree>
    <p:custDataLst>
      <p:tags r:id="rId1"/>
    </p:custData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750" fill="hold"/>
                                        <p:tgtEl>
                                          <p:spTgt spid="43"/>
                                        </p:tgtEl>
                                        <p:attrNameLst>
                                          <p:attrName>ppt_w</p:attrName>
                                        </p:attrNameLst>
                                      </p:cBhvr>
                                      <p:tavLst>
                                        <p:tav tm="0">
                                          <p:val>
                                            <p:fltVal val="0"/>
                                          </p:val>
                                        </p:tav>
                                        <p:tav tm="100000">
                                          <p:val>
                                            <p:strVal val="#ppt_w"/>
                                          </p:val>
                                        </p:tav>
                                      </p:tavLst>
                                    </p:anim>
                                    <p:anim calcmode="lin" valueType="num">
                                      <p:cBhvr>
                                        <p:cTn id="8" dur="750" fill="hold"/>
                                        <p:tgtEl>
                                          <p:spTgt spid="43"/>
                                        </p:tgtEl>
                                        <p:attrNameLst>
                                          <p:attrName>ppt_h</p:attrName>
                                        </p:attrNameLst>
                                      </p:cBhvr>
                                      <p:tavLst>
                                        <p:tav tm="0">
                                          <p:val>
                                            <p:fltVal val="0"/>
                                          </p:val>
                                        </p:tav>
                                        <p:tav tm="100000">
                                          <p:val>
                                            <p:strVal val="#ppt_h"/>
                                          </p:val>
                                        </p:tav>
                                      </p:tavLst>
                                    </p:anim>
                                    <p:animEffect transition="in" filter="fade">
                                      <p:cBhvr>
                                        <p:cTn id="9" dur="75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文本框 42"/>
          <p:cNvSpPr txBox="1"/>
          <p:nvPr/>
        </p:nvSpPr>
        <p:spPr>
          <a:xfrm>
            <a:off x="994410" y="297180"/>
            <a:ext cx="8445500" cy="6263640"/>
          </a:xfrm>
          <a:prstGeom prst="rect">
            <a:avLst/>
          </a:prstGeom>
          <a:noFill/>
          <a:ln w="28575">
            <a:noFill/>
          </a:ln>
          <a:effectLst>
            <a:outerShdw blurRad="63500" sx="102000" sy="102000" algn="ctr" rotWithShape="0">
              <a:prstClr val="black">
                <a:alpha val="40000"/>
              </a:prstClr>
            </a:outerShdw>
          </a:effectLst>
        </p:spPr>
        <p:txBody>
          <a:bodyPr wrap="square" rtlCol="0">
            <a:spAutoFit/>
          </a:bodyPr>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3. </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The Hermeneutic Approach</a:t>
            </a:r>
            <a:endParaRPr lang="en-US" altLang="zh-CN" sz="2400" dirty="0">
              <a:solidFill>
                <a:srgbClr val="2C2C2C"/>
              </a:solidFill>
              <a:latin typeface="Times New Roman" panose="02020603050405020304"/>
              <a:ea typeface="Times New Roman" panose="02020603050405020304"/>
              <a:cs typeface="Times New Roman" panose="02020603050405020304"/>
              <a:sym typeface="+mn-ea"/>
            </a:endParaRPr>
          </a:p>
          <a:p>
            <a:pPr algn="just" fontAlgn="base">
              <a:lnSpc>
                <a:spcPct val="100000"/>
              </a:lnSpc>
              <a:spcAft>
                <a:spcPts val="1100"/>
              </a:spcAft>
            </a:pPr>
            <a:r>
              <a:rPr lang="en-US" altLang="zh-CN" sz="2000" dirty="0">
                <a:solidFill>
                  <a:srgbClr val="2C2C2C"/>
                </a:solidFill>
                <a:latin typeface="Times New Roman" panose="02020603050405020304"/>
                <a:ea typeface="Times New Roman" panose="02020603050405020304"/>
                <a:cs typeface="Times New Roman" panose="02020603050405020304"/>
                <a:sym typeface="+mn-ea"/>
              </a:rPr>
              <a:t>The hermeneutic approach is mainly based on the work of George Steiner, who believes that any human communication is a translation. In his book After Babel he explains that translation is not a science but an “exact art”: a true translator should be capable of becoming a writer in order to capture what the author of the original text “means to say.”</a:t>
            </a:r>
            <a:endParaRPr lang="en-US" altLang="zh-CN" sz="2000" dirty="0">
              <a:solidFill>
                <a:srgbClr val="2C2C2C"/>
              </a:solidFill>
              <a:latin typeface="Times New Roman" panose="02020603050405020304"/>
              <a:ea typeface="Times New Roman" panose="02020603050405020304"/>
              <a:cs typeface="Times New Roman" panose="02020603050405020304"/>
              <a:sym typeface="+mn-ea"/>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4. The Linguistic Approach</a:t>
            </a:r>
            <a:endParaRPr lang="en-US" altLang="zh-CN" sz="24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100000"/>
              </a:lnSpc>
              <a:spcAft>
                <a:spcPts val="1100"/>
              </a:spcAft>
            </a:pPr>
            <a:r>
              <a:rPr lang="en-US" altLang="zh-CN" sz="2000" dirty="0">
                <a:solidFill>
                  <a:srgbClr val="2C2C2C"/>
                </a:solidFill>
                <a:latin typeface="Times New Roman" panose="02020603050405020304"/>
                <a:ea typeface="Times New Roman" panose="02020603050405020304"/>
                <a:cs typeface="Times New Roman" panose="02020603050405020304"/>
              </a:rPr>
              <a:t>Linguists like Vinay, Darbelnet, Austin, Vegliante, and Mounin, interested in language text, structuralism, and pragmatics, also examined the process of translating. According to this perspective, any translation (whether it’s a marketing translation, a medical translation, a legal translation or another type of text) should be considered from the point of view of its fundamental units; that is, the word, the syntagm and the sentence.</a:t>
            </a:r>
            <a:endParaRPr lang="en-US" altLang="zh-CN" sz="20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endParaRPr lang="zh-CN" altLang="zh-CN" sz="2400" dirty="0">
              <a:effectLst/>
              <a:latin typeface="Calibri" panose="020F0502020204030204"/>
              <a:ea typeface="宋体" panose="02010600030101010101" pitchFamily="2" charset="-122"/>
              <a:cs typeface="Times New Roman" panose="02020603050405020304"/>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750" fill="hold"/>
                                        <p:tgtEl>
                                          <p:spTgt spid="43"/>
                                        </p:tgtEl>
                                        <p:attrNameLst>
                                          <p:attrName>ppt_w</p:attrName>
                                        </p:attrNameLst>
                                      </p:cBhvr>
                                      <p:tavLst>
                                        <p:tav tm="0">
                                          <p:val>
                                            <p:fltVal val="0"/>
                                          </p:val>
                                        </p:tav>
                                        <p:tav tm="100000">
                                          <p:val>
                                            <p:strVal val="#ppt_w"/>
                                          </p:val>
                                        </p:tav>
                                      </p:tavLst>
                                    </p:anim>
                                    <p:anim calcmode="lin" valueType="num">
                                      <p:cBhvr>
                                        <p:cTn id="8" dur="750" fill="hold"/>
                                        <p:tgtEl>
                                          <p:spTgt spid="43"/>
                                        </p:tgtEl>
                                        <p:attrNameLst>
                                          <p:attrName>ppt_h</p:attrName>
                                        </p:attrNameLst>
                                      </p:cBhvr>
                                      <p:tavLst>
                                        <p:tav tm="0">
                                          <p:val>
                                            <p:fltVal val="0"/>
                                          </p:val>
                                        </p:tav>
                                        <p:tav tm="100000">
                                          <p:val>
                                            <p:strVal val="#ppt_h"/>
                                          </p:val>
                                        </p:tav>
                                      </p:tavLst>
                                    </p:anim>
                                    <p:animEffect transition="in" filter="fade">
                                      <p:cBhvr>
                                        <p:cTn id="9" dur="75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文本框 42"/>
          <p:cNvSpPr txBox="1"/>
          <p:nvPr/>
        </p:nvSpPr>
        <p:spPr>
          <a:xfrm>
            <a:off x="1265555" y="683260"/>
            <a:ext cx="8445500" cy="5076190"/>
          </a:xfrm>
          <a:prstGeom prst="rect">
            <a:avLst/>
          </a:prstGeom>
          <a:noFill/>
          <a:ln w="28575">
            <a:noFill/>
          </a:ln>
          <a:effectLst>
            <a:outerShdw blurRad="63500" sx="102000" sy="102000" algn="ctr" rotWithShape="0">
              <a:prstClr val="black">
                <a:alpha val="40000"/>
              </a:prstClr>
            </a:outerShdw>
          </a:effectLst>
        </p:spPr>
        <p:txBody>
          <a:bodyPr wrap="square" rtlCol="0">
            <a:spAutoFit/>
          </a:bodyPr>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5. The L</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iterary Approach</a:t>
            </a:r>
            <a:endParaRPr lang="en-US" altLang="zh-CN" sz="2400" dirty="0">
              <a:solidFill>
                <a:srgbClr val="2C2C2C"/>
              </a:solidFill>
              <a:latin typeface="Times New Roman" panose="02020603050405020304"/>
              <a:ea typeface="Times New Roman" panose="02020603050405020304"/>
              <a:cs typeface="Times New Roman" panose="02020603050405020304"/>
              <a:sym typeface="+mn-ea"/>
            </a:endParaRPr>
          </a:p>
          <a:p>
            <a:pPr algn="just" fontAlgn="base">
              <a:lnSpc>
                <a:spcPct val="100000"/>
              </a:lnSpc>
              <a:spcAft>
                <a:spcPts val="1100"/>
              </a:spcAft>
            </a:pPr>
            <a:r>
              <a:rPr lang="en-US" altLang="zh-CN" sz="2000" dirty="0">
                <a:solidFill>
                  <a:srgbClr val="2C2C2C"/>
                </a:solidFill>
                <a:latin typeface="Times New Roman" panose="02020603050405020304"/>
                <a:ea typeface="Times New Roman" panose="02020603050405020304"/>
                <a:cs typeface="Times New Roman" panose="02020603050405020304"/>
              </a:rPr>
              <a:t>According to the literary approach, a translation should not be considered a linguistic endeavor but a literary one. Language has an “energy”:  this is manifested through words, which are the result of experiencing a culture. This charge is what gives it strength and ultimately, meaning: this is what the translation-writer should translate.</a:t>
            </a:r>
            <a:endParaRPr lang="en-US" altLang="zh-CN" sz="2000" dirty="0">
              <a:solidFill>
                <a:srgbClr val="2C2C2C"/>
              </a:solidFill>
              <a:latin typeface="Times New Roman" panose="02020603050405020304"/>
              <a:ea typeface="Times New Roman" panose="02020603050405020304"/>
              <a:cs typeface="Times New Roman" panose="02020603050405020304"/>
            </a:endParaRPr>
          </a:p>
          <a:p>
            <a:pPr algn="just" fontAlgn="base">
              <a:lnSpc>
                <a:spcPct val="200000"/>
              </a:lnSpc>
              <a:spcAft>
                <a:spcPts val="1125"/>
              </a:spcAft>
            </a:pPr>
            <a:r>
              <a:rPr lang="en-US" altLang="zh-CN" sz="2400" dirty="0">
                <a:solidFill>
                  <a:srgbClr val="2C2C2C"/>
                </a:solidFill>
                <a:latin typeface="Times New Roman" panose="02020603050405020304"/>
                <a:ea typeface="Times New Roman" panose="02020603050405020304"/>
                <a:cs typeface="Times New Roman" panose="02020603050405020304"/>
              </a:rPr>
              <a:t>6. The </a:t>
            </a:r>
            <a:r>
              <a:rPr lang="en-US" altLang="zh-CN" sz="2400" dirty="0">
                <a:solidFill>
                  <a:srgbClr val="2C2C2C"/>
                </a:solidFill>
                <a:latin typeface="Times New Roman" panose="02020603050405020304"/>
                <a:ea typeface="Times New Roman" panose="02020603050405020304"/>
                <a:cs typeface="Times New Roman" panose="02020603050405020304"/>
                <a:sym typeface="+mn-ea"/>
              </a:rPr>
              <a:t>Semiotic Approach</a:t>
            </a:r>
            <a:endParaRPr lang="en-US" altLang="zh-CN" sz="2400" dirty="0">
              <a:solidFill>
                <a:srgbClr val="2C2C2C"/>
              </a:solidFill>
              <a:latin typeface="Times New Roman" panose="02020603050405020304"/>
              <a:ea typeface="Times New Roman" panose="02020603050405020304"/>
              <a:cs typeface="Times New Roman" panose="02020603050405020304"/>
              <a:sym typeface="+mn-ea"/>
            </a:endParaRPr>
          </a:p>
          <a:p>
            <a:pPr algn="just" fontAlgn="base">
              <a:lnSpc>
                <a:spcPct val="100000"/>
              </a:lnSpc>
              <a:spcAft>
                <a:spcPts val="1100"/>
              </a:spcAft>
            </a:pPr>
            <a:r>
              <a:rPr lang="zh-CN" altLang="zh-CN" sz="2000" dirty="0">
                <a:effectLst/>
                <a:latin typeface="Times New Roman" panose="02020603050405020304" charset="0"/>
                <a:ea typeface="宋体" panose="02010600030101010101" pitchFamily="2" charset="-122"/>
                <a:cs typeface="Times New Roman" panose="02020603050405020304" charset="0"/>
              </a:rPr>
              <a:t>Semiotics is the science that studies signs and signification. Accordingly, in order for there to be meaning there must be collaboration between a sign, an object and an interpreter. Thus, from the perspective of semiotics, translation is thought of as a way of interpreting texts in which encyclopedic content varies and each sociocultural context is unique.</a:t>
            </a:r>
            <a:endParaRPr lang="zh-CN" altLang="zh-CN" sz="2000" dirty="0">
              <a:effectLst/>
              <a:latin typeface="Times New Roman" panose="02020603050405020304" charset="0"/>
              <a:ea typeface="宋体" panose="02010600030101010101" pitchFamily="2" charset="-122"/>
              <a:cs typeface="Times New Roman" panose="02020603050405020304" charset="0"/>
            </a:endParaRPr>
          </a:p>
        </p:txBody>
      </p:sp>
    </p:spTree>
    <p:custDataLst>
      <p:tags r:id="rId1"/>
    </p:custData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750" fill="hold"/>
                                        <p:tgtEl>
                                          <p:spTgt spid="43"/>
                                        </p:tgtEl>
                                        <p:attrNameLst>
                                          <p:attrName>ppt_w</p:attrName>
                                        </p:attrNameLst>
                                      </p:cBhvr>
                                      <p:tavLst>
                                        <p:tav tm="0">
                                          <p:val>
                                            <p:fltVal val="0"/>
                                          </p:val>
                                        </p:tav>
                                        <p:tav tm="100000">
                                          <p:val>
                                            <p:strVal val="#ppt_w"/>
                                          </p:val>
                                        </p:tav>
                                      </p:tavLst>
                                    </p:anim>
                                    <p:anim calcmode="lin" valueType="num">
                                      <p:cBhvr>
                                        <p:cTn id="8" dur="750" fill="hold"/>
                                        <p:tgtEl>
                                          <p:spTgt spid="43"/>
                                        </p:tgtEl>
                                        <p:attrNameLst>
                                          <p:attrName>ppt_h</p:attrName>
                                        </p:attrNameLst>
                                      </p:cBhvr>
                                      <p:tavLst>
                                        <p:tav tm="0">
                                          <p:val>
                                            <p:fltVal val="0"/>
                                          </p:val>
                                        </p:tav>
                                        <p:tav tm="100000">
                                          <p:val>
                                            <p:strVal val="#ppt_h"/>
                                          </p:val>
                                        </p:tav>
                                      </p:tavLst>
                                    </p:anim>
                                    <p:animEffect transition="in" filter="fade">
                                      <p:cBhvr>
                                        <p:cTn id="9" dur="75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KSO_WM_BEAUTIFY_FLAG" val="#wm#"/>
  <p:tag name="KSO_WM_TEMPLATE_CATEGORY" val="custom"/>
  <p:tag name="KSO_WM_TEMPLATE_INDEX" val="20205176"/>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BEAUTIFY_FLAG" val="#wm#"/>
  <p:tag name="KSO_WM_TEMPLATE_CATEGORY" val="custom"/>
  <p:tag name="KSO_WM_TEMPLATE_INDEX" val="20205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4692</Words>
  <Application>WPS 演示</Application>
  <PresentationFormat>宽屏</PresentationFormat>
  <Paragraphs>75</Paragraphs>
  <Slides>11</Slides>
  <Notes>4</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11</vt:i4>
      </vt:variant>
    </vt:vector>
  </HeadingPairs>
  <TitlesOfParts>
    <vt:vector size="27" baseType="lpstr">
      <vt:lpstr>Arial</vt:lpstr>
      <vt:lpstr>宋体</vt:lpstr>
      <vt:lpstr>Wingdings</vt:lpstr>
      <vt:lpstr>微软雅黑</vt:lpstr>
      <vt:lpstr>Wingdings</vt:lpstr>
      <vt:lpstr>Times New Roman</vt:lpstr>
      <vt:lpstr>zihun58hao-chuangzhonghei</vt:lpstr>
      <vt:lpstr>Microsoft JhengHei UI Light</vt:lpstr>
      <vt:lpstr>Microsoft JhengHei</vt:lpstr>
      <vt:lpstr>Times New Roman</vt:lpstr>
      <vt:lpstr>焦糖奶茶</vt:lpstr>
      <vt:lpstr>Cambria Math</vt:lpstr>
      <vt:lpstr>Calibri</vt:lpstr>
      <vt:lpstr>Arial Unicode MS</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刘欧</cp:lastModifiedBy>
  <cp:revision>177</cp:revision>
  <dcterms:created xsi:type="dcterms:W3CDTF">2019-06-19T02:08:00Z</dcterms:created>
  <dcterms:modified xsi:type="dcterms:W3CDTF">2020-12-27T15:35:59Z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