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8" r:id="rId3"/>
    <p:sldId id="285" r:id="rId4"/>
    <p:sldId id="256" r:id="rId5"/>
    <p:sldId id="342" r:id="rId6"/>
    <p:sldId id="257" r:id="rId7"/>
    <p:sldId id="306" r:id="rId8"/>
    <p:sldId id="305" r:id="rId9"/>
    <p:sldId id="339" r:id="rId10"/>
    <p:sldId id="341" r:id="rId11"/>
    <p:sldId id="288" r:id="rId12"/>
    <p:sldId id="287" r:id="rId13"/>
    <p:sldId id="260" r:id="rId14"/>
    <p:sldId id="309" r:id="rId15"/>
    <p:sldId id="311" r:id="rId16"/>
    <p:sldId id="261" r:id="rId17"/>
    <p:sldId id="262" r:id="rId18"/>
    <p:sldId id="312" r:id="rId19"/>
    <p:sldId id="313" r:id="rId20"/>
    <p:sldId id="315" r:id="rId21"/>
    <p:sldId id="265" r:id="rId22"/>
    <p:sldId id="316" r:id="rId23"/>
    <p:sldId id="317" r:id="rId24"/>
    <p:sldId id="319" r:id="rId25"/>
    <p:sldId id="320" r:id="rId26"/>
    <p:sldId id="321" r:id="rId27"/>
    <p:sldId id="266" r:id="rId28"/>
    <p:sldId id="332" r:id="rId29"/>
    <p:sldId id="333" r:id="rId30"/>
    <p:sldId id="334" r:id="rId31"/>
    <p:sldId id="335" r:id="rId32"/>
    <p:sldId id="340" r:id="rId33"/>
    <p:sldId id="336" r:id="rId34"/>
    <p:sldId id="337" r:id="rId35"/>
    <p:sldId id="338" r:id="rId36"/>
    <p:sldId id="264" r:id="rId37"/>
    <p:sldId id="267" r:id="rId38"/>
  </p:sldIdLst>
  <p:sldSz cx="12192000" cy="6858000"/>
  <p:notesSz cx="6858000" cy="9144000"/>
  <p:embeddedFontLst>
    <p:embeddedFont>
      <p:font typeface="华文新魏" panose="02010800040101010101" charset="-122"/>
      <p:regular r:id="rId43"/>
    </p:embeddedFont>
    <p:embeddedFont>
      <p:font typeface="钟齐段宁行书" panose="02010800040101010101" pitchFamily="2" charset="-122"/>
      <p:regular r:id="rId44"/>
    </p:embeddedFont>
    <p:embeddedFont>
      <p:font typeface="方正铁筋隶书简体" panose="02000000000000000000" pitchFamily="65" charset="-122"/>
      <p:regular r:id="rId45"/>
    </p:embeddedFont>
    <p:embeddedFont>
      <p:font typeface="楷体" panose="02010609060101010101" charset="-122"/>
      <p:regular r:id="rId46"/>
    </p:embeddedFont>
    <p:embeddedFont>
      <p:font typeface="等线 Light" panose="02010600030101010101" charset="-122"/>
      <p:regular r:id="rId47"/>
    </p:embeddedFont>
    <p:embeddedFont>
      <p:font typeface="等线" panose="02010600030101010101" charset="-122"/>
      <p:regular r:id="rId48"/>
    </p:embeddedFont>
    <p:embeddedFont>
      <p:font typeface="Calibri" panose="020F0502020204030204" charset="0"/>
      <p:regular r:id="rId49"/>
      <p:bold r:id="rId50"/>
      <p:italic r:id="rId51"/>
      <p:boldItalic r:id="rId52"/>
    </p:embeddedFont>
  </p:embeddedFontLst>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617A"/>
    <a:srgbClr val="303B4A"/>
    <a:srgbClr val="3D4B5D"/>
    <a:srgbClr val="374557"/>
    <a:srgbClr val="445368"/>
    <a:srgbClr val="DE4047"/>
    <a:srgbClr val="D85548"/>
    <a:srgbClr val="DD5B4F"/>
    <a:srgbClr val="7C2B31"/>
    <a:srgbClr val="FFD8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456" autoAdjust="0"/>
    <p:restoredTop sz="94660"/>
  </p:normalViewPr>
  <p:slideViewPr>
    <p:cSldViewPr snapToGrid="0" showGuides="1">
      <p:cViewPr varScale="1">
        <p:scale>
          <a:sx n="116" d="100"/>
          <a:sy n="116" d="100"/>
        </p:scale>
        <p:origin x="-108" y="-240"/>
      </p:cViewPr>
      <p:guideLst>
        <p:guide orient="horz" pos="658"/>
        <p:guide orient="horz" pos="3616"/>
        <p:guide pos="1900"/>
        <p:guide pos="6992"/>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tags" Target="tags/tag1.xml"/><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 Target="slides/slide3.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notesMaster" Target="notesMasters/notesMaster1.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3001B-7F02-42E2-80AF-E3F8CED5CAB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DF07A-4366-4C8D-9F0C-BAE3E6E07CB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95A7763-550C-487E-83F3-8DAC1E98710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E09162-089F-40F8-81E7-53132DE0972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A7763-550C-487E-83F3-8DAC1E98710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09162-089F-40F8-81E7-53132DE0972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4.jpe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6.jpeg"/><Relationship Id="rId6" Type="http://schemas.openxmlformats.org/officeDocument/2006/relationships/image" Target="../media/image25.jpe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8.png"/><Relationship Id="rId7" Type="http://schemas.openxmlformats.org/officeDocument/2006/relationships/image" Target="../media/image27.jpeg"/><Relationship Id="rId6" Type="http://schemas.openxmlformats.org/officeDocument/2006/relationships/image" Target="../media/image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0.png"/><Relationship Id="rId7" Type="http://schemas.openxmlformats.org/officeDocument/2006/relationships/image" Target="../media/image29.jpeg"/><Relationship Id="rId6" Type="http://schemas.openxmlformats.org/officeDocument/2006/relationships/image" Target="../media/image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1.jpeg"/><Relationship Id="rId7" Type="http://schemas.openxmlformats.org/officeDocument/2006/relationships/image" Target="../media/image29.jpeg"/><Relationship Id="rId6" Type="http://schemas.openxmlformats.org/officeDocument/2006/relationships/image" Target="../media/image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4.jpeg"/><Relationship Id="rId7" Type="http://schemas.openxmlformats.org/officeDocument/2006/relationships/image" Target="../media/image33.jpeg"/><Relationship Id="rId6" Type="http://schemas.openxmlformats.org/officeDocument/2006/relationships/image" Target="../media/image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6.png"/><Relationship Id="rId7" Type="http://schemas.openxmlformats.org/officeDocument/2006/relationships/image" Target="../media/image35.jpeg"/><Relationship Id="rId6" Type="http://schemas.openxmlformats.org/officeDocument/2006/relationships/image" Target="../media/image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0.jpeg"/><Relationship Id="rId7" Type="http://schemas.openxmlformats.org/officeDocument/2006/relationships/image" Target="../media/image39.jpeg"/><Relationship Id="rId6" Type="http://schemas.openxmlformats.org/officeDocument/2006/relationships/image" Target="../media/image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1.jpe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3.png"/><Relationship Id="rId6" Type="http://schemas.openxmlformats.org/officeDocument/2006/relationships/image" Target="../media/image42.jpe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5.jpe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8.jpe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9.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5.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0.png"/><Relationship Id="rId6" Type="http://schemas.openxmlformats.org/officeDocument/2006/relationships/image" Target="../media/image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microsoft.com/office/2007/relationships/hdphoto" Target="../media/image3.wdp"/><Relationship Id="rId7" Type="http://schemas.openxmlformats.org/officeDocument/2006/relationships/image" Target="../media/image2.png"/><Relationship Id="rId6" Type="http://schemas.openxmlformats.org/officeDocument/2006/relationships/image" Target="../media/image14.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4" Type="http://schemas.openxmlformats.org/officeDocument/2006/relationships/slideLayout" Target="../slideLayouts/slideLayout1.xml"/><Relationship Id="rId13" Type="http://schemas.openxmlformats.org/officeDocument/2006/relationships/image" Target="../media/image19.png"/><Relationship Id="rId12" Type="http://schemas.openxmlformats.org/officeDocument/2006/relationships/image" Target="../media/image18.jpe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1.jpe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2.jpe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2700" y="12700"/>
            <a:ext cx="12255690" cy="6858000"/>
            <a:chOff x="-63690" y="0"/>
            <a:chExt cx="12255690" cy="685800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63690" y="0"/>
              <a:ext cx="3111690" cy="6858000"/>
            </a:xfrm>
            <a:prstGeom prst="rect">
              <a:avLst/>
            </a:prstGeom>
          </p:spPr>
        </p:pic>
      </p:grpSp>
      <p:pic>
        <p:nvPicPr>
          <p:cNvPr id="21" name="图片 20"/>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pic>
        <p:nvPicPr>
          <p:cNvPr id="15" name="图片 14"/>
          <p:cNvPicPr>
            <a:picLocks noChangeAspect="1"/>
          </p:cNvPicPr>
          <p:nvPr/>
        </p:nvPicPr>
        <p:blipFill rotWithShape="1">
          <a:blip r:embed="rId4" cstate="screen"/>
          <a:srcRect r="78994"/>
          <a:stretch>
            <a:fillRect/>
          </a:stretch>
        </p:blipFill>
        <p:spPr>
          <a:xfrm>
            <a:off x="5237315" y="4111296"/>
            <a:ext cx="512582" cy="2088000"/>
          </a:xfrm>
          <a:prstGeom prst="rect">
            <a:avLst/>
          </a:prstGeom>
        </p:spPr>
      </p:pic>
      <p:pic>
        <p:nvPicPr>
          <p:cNvPr id="100" name="图片 99"/>
          <p:cNvPicPr/>
          <p:nvPr/>
        </p:nvPicPr>
        <p:blipFill>
          <a:blip r:embed="rId5"/>
          <a:stretch>
            <a:fillRect/>
          </a:stretch>
        </p:blipFill>
        <p:spPr>
          <a:xfrm>
            <a:off x="12700" y="344805"/>
            <a:ext cx="6179820" cy="6525895"/>
          </a:xfrm>
          <a:prstGeom prst="rect">
            <a:avLst/>
          </a:prstGeom>
          <a:noFill/>
          <a:ln w="9525">
            <a:noFill/>
          </a:ln>
        </p:spPr>
      </p:pic>
      <p:pic>
        <p:nvPicPr>
          <p:cNvPr id="101" name="图片 100"/>
          <p:cNvPicPr/>
          <p:nvPr/>
        </p:nvPicPr>
        <p:blipFill>
          <a:blip r:embed="rId6"/>
          <a:stretch>
            <a:fillRect/>
          </a:stretch>
        </p:blipFill>
        <p:spPr>
          <a:xfrm>
            <a:off x="5901055" y="487045"/>
            <a:ext cx="6502400" cy="6383655"/>
          </a:xfrm>
          <a:prstGeom prst="rect">
            <a:avLst/>
          </a:prstGeom>
          <a:noFill/>
          <a:ln w="9525">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31750" y="-54610"/>
            <a:ext cx="12255202" cy="6901032"/>
            <a:chOff x="-11849" y="-19331"/>
            <a:chExt cx="12255202" cy="6901032"/>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62954" y="-12062"/>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11849" y="-19331"/>
              <a:ext cx="3111690" cy="6858000"/>
            </a:xfrm>
            <a:prstGeom prst="rect">
              <a:avLst/>
            </a:prstGeom>
          </p:spPr>
        </p:pic>
      </p:grpSp>
      <p:sp>
        <p:nvSpPr>
          <p:cNvPr id="6" name="文本框 5"/>
          <p:cNvSpPr txBox="1"/>
          <p:nvPr/>
        </p:nvSpPr>
        <p:spPr>
          <a:xfrm>
            <a:off x="7034530" y="149225"/>
            <a:ext cx="3128010" cy="1076325"/>
          </a:xfrm>
          <a:prstGeom prst="rect">
            <a:avLst/>
          </a:prstGeom>
          <a:noFill/>
        </p:spPr>
        <p:txBody>
          <a:bodyPr wrap="square" rtlCol="0">
            <a:spAutoFit/>
          </a:bodyPr>
          <a:p>
            <a:r>
              <a:rPr lang="en-US" sz="3200" b="1">
                <a:latin typeface="华文新魏" panose="02010800040101010101" charset="-122"/>
                <a:ea typeface="华文新魏" panose="02010800040101010101" charset="-122"/>
                <a:cs typeface="华文新魏" panose="02010800040101010101" charset="-122"/>
                <a:sym typeface="+mn-ea"/>
              </a:rPr>
              <a:t>Houmuwu Ding     </a:t>
            </a:r>
            <a:endParaRPr lang="en-US" sz="3200" b="1">
              <a:latin typeface="华文新魏" panose="02010800040101010101" charset="-122"/>
              <a:ea typeface="华文新魏" panose="02010800040101010101" charset="-122"/>
              <a:cs typeface="华文新魏" panose="02010800040101010101" charset="-122"/>
              <a:sym typeface="+mn-ea"/>
            </a:endParaRPr>
          </a:p>
          <a:p>
            <a:r>
              <a:rPr lang="zh-CN" altLang="en-US" sz="3200" b="1">
                <a:latin typeface="华文新魏" panose="02010800040101010101" charset="-122"/>
                <a:ea typeface="华文新魏" panose="02010800040101010101" charset="-122"/>
                <a:cs typeface="华文新魏" panose="02010800040101010101" charset="-122"/>
                <a:sym typeface="+mn-ea"/>
              </a:rPr>
              <a:t>后母戊鼎</a:t>
            </a:r>
            <a:endParaRPr lang="zh-CN" altLang="en-US" sz="3200">
              <a:latin typeface="华文新魏" panose="02010800040101010101" charset="-122"/>
              <a:ea typeface="华文新魏" panose="02010800040101010101" charset="-122"/>
              <a:cs typeface="华文新魏" panose="02010800040101010101" charset="-122"/>
            </a:endParaRPr>
          </a:p>
        </p:txBody>
      </p:sp>
      <p:sp>
        <p:nvSpPr>
          <p:cNvPr id="7" name="文本框 6"/>
          <p:cNvSpPr txBox="1"/>
          <p:nvPr/>
        </p:nvSpPr>
        <p:spPr>
          <a:xfrm>
            <a:off x="2472690" y="149225"/>
            <a:ext cx="2555875" cy="1076325"/>
          </a:xfrm>
          <a:prstGeom prst="rect">
            <a:avLst/>
          </a:prstGeom>
          <a:noFill/>
        </p:spPr>
        <p:txBody>
          <a:bodyPr wrap="square" rtlCol="0">
            <a:spAutoFit/>
          </a:bodyPr>
          <a:p>
            <a:pPr>
              <a:buClrTx/>
              <a:buSzTx/>
              <a:buNone/>
            </a:pPr>
            <a:r>
              <a:rPr lang="en-US" sz="3200" b="1">
                <a:latin typeface="华文新魏" panose="02010800040101010101" charset="-122"/>
                <a:ea typeface="华文新魏" panose="02010800040101010101" charset="-122"/>
                <a:cs typeface="华文新魏" panose="02010800040101010101" charset="-122"/>
                <a:sym typeface="+mn-ea"/>
              </a:rPr>
              <a:t>Simuwu Ding</a:t>
            </a:r>
            <a:endParaRPr lang="en-US" sz="3200" b="1">
              <a:latin typeface="华文新魏" panose="02010800040101010101" charset="-122"/>
              <a:ea typeface="华文新魏" panose="02010800040101010101" charset="-122"/>
              <a:cs typeface="华文新魏" panose="02010800040101010101" charset="-122"/>
              <a:sym typeface="+mn-ea"/>
            </a:endParaRPr>
          </a:p>
          <a:p>
            <a:pPr>
              <a:buClrTx/>
              <a:buSzTx/>
              <a:buNone/>
            </a:pPr>
            <a:r>
              <a:rPr lang="en-US" sz="3200" b="1">
                <a:latin typeface="华文新魏" panose="02010800040101010101" charset="-122"/>
                <a:ea typeface="华文新魏" panose="02010800040101010101" charset="-122"/>
                <a:cs typeface="华文新魏" panose="02010800040101010101" charset="-122"/>
                <a:sym typeface="+mn-ea"/>
              </a:rPr>
              <a:t>司母戊鼎</a:t>
            </a:r>
            <a:endParaRPr lang="en-US" sz="3200" b="1">
              <a:latin typeface="华文新魏" panose="02010800040101010101" charset="-122"/>
              <a:ea typeface="华文新魏" panose="02010800040101010101" charset="-122"/>
              <a:cs typeface="华文新魏" panose="02010800040101010101" charset="-122"/>
            </a:endParaRPr>
          </a:p>
        </p:txBody>
      </p:sp>
      <p:sp>
        <p:nvSpPr>
          <p:cNvPr id="8" name="右箭头 7"/>
          <p:cNvSpPr/>
          <p:nvPr/>
        </p:nvSpPr>
        <p:spPr>
          <a:xfrm>
            <a:off x="5456555" y="444500"/>
            <a:ext cx="979170" cy="4857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9" name="文本框 8"/>
          <p:cNvSpPr txBox="1"/>
          <p:nvPr/>
        </p:nvSpPr>
        <p:spPr>
          <a:xfrm>
            <a:off x="6910070" y="1576705"/>
            <a:ext cx="4899660" cy="2306955"/>
          </a:xfrm>
          <a:prstGeom prst="rect">
            <a:avLst/>
          </a:prstGeom>
          <a:noFill/>
        </p:spPr>
        <p:txBody>
          <a:bodyPr wrap="square" rtlCol="0">
            <a:spAutoFit/>
          </a:bodyPr>
          <a:p>
            <a:r>
              <a:rPr lang="en-US" altLang="zh-CN" sz="2000" b="1"/>
              <a:t>  </a:t>
            </a:r>
            <a:r>
              <a:rPr lang="zh-CN" altLang="en-US" sz="2400" b="1">
                <a:latin typeface="华文新魏" panose="02010800040101010101" charset="-122"/>
                <a:ea typeface="华文新魏" panose="02010800040101010101" charset="-122"/>
              </a:rPr>
              <a:t>In 1959, Guo Moruo, verified the bronze inscription on the inner wall of the tripod and believed that the </a:t>
            </a:r>
            <a:r>
              <a:rPr lang="en-US" altLang="zh-CN" sz="2400" b="1">
                <a:latin typeface="华文新魏" panose="02010800040101010101" charset="-122"/>
                <a:ea typeface="华文新魏" panose="02010800040101010101" charset="-122"/>
              </a:rPr>
              <a:t>Ding’s</a:t>
            </a:r>
            <a:r>
              <a:rPr lang="zh-CN" altLang="en-US" sz="2400" b="1">
                <a:latin typeface="华文新魏" panose="02010800040101010101" charset="-122"/>
                <a:ea typeface="华文新魏" panose="02010800040101010101" charset="-122"/>
              </a:rPr>
              <a:t> inscription was the three words "Simu Wu", so </a:t>
            </a:r>
            <a:r>
              <a:rPr lang="en-US" altLang="zh-CN" sz="2400" b="1">
                <a:latin typeface="华文新魏" panose="02010800040101010101" charset="-122"/>
                <a:ea typeface="华文新魏" panose="02010800040101010101" charset="-122"/>
              </a:rPr>
              <a:t>it got</a:t>
            </a:r>
            <a:r>
              <a:rPr lang="zh-CN" altLang="en-US" sz="2400" b="1">
                <a:latin typeface="华文新魏" panose="02010800040101010101" charset="-122"/>
                <a:ea typeface="华文新魏" panose="02010800040101010101" charset="-122"/>
              </a:rPr>
              <a:t> its own name - Simu</a:t>
            </a:r>
            <a:r>
              <a:rPr lang="en-US" altLang="zh-CN" sz="2400" b="1">
                <a:latin typeface="华文新魏" panose="02010800040101010101" charset="-122"/>
                <a:ea typeface="华文新魏" panose="02010800040101010101" charset="-122"/>
              </a:rPr>
              <a:t>w</a:t>
            </a:r>
            <a:r>
              <a:rPr lang="zh-CN" altLang="en-US" sz="2400" b="1">
                <a:latin typeface="华文新魏" panose="02010800040101010101" charset="-122"/>
                <a:ea typeface="华文新魏" panose="02010800040101010101" charset="-122"/>
              </a:rPr>
              <a:t>u</a:t>
            </a:r>
            <a:r>
              <a:rPr lang="en-US" altLang="zh-CN" sz="2400" b="1">
                <a:latin typeface="华文新魏" panose="02010800040101010101" charset="-122"/>
                <a:ea typeface="华文新魏" panose="02010800040101010101" charset="-122"/>
              </a:rPr>
              <a:t> D</a:t>
            </a:r>
            <a:r>
              <a:rPr lang="zh-CN" altLang="en-US" sz="2400" b="1">
                <a:latin typeface="华文新魏" panose="02010800040101010101" charset="-122"/>
                <a:ea typeface="华文新魏" panose="02010800040101010101" charset="-122"/>
              </a:rPr>
              <a:t>ing</a:t>
            </a:r>
            <a:endParaRPr lang="zh-CN" altLang="en-US" sz="2400" b="1">
              <a:latin typeface="华文新魏" panose="02010800040101010101" charset="-122"/>
              <a:ea typeface="华文新魏" panose="02010800040101010101" charset="-122"/>
            </a:endParaRPr>
          </a:p>
        </p:txBody>
      </p:sp>
      <p:sp>
        <p:nvSpPr>
          <p:cNvPr id="10" name="文本框 9"/>
          <p:cNvSpPr txBox="1"/>
          <p:nvPr/>
        </p:nvSpPr>
        <p:spPr>
          <a:xfrm>
            <a:off x="6855460" y="4234815"/>
            <a:ext cx="4579620" cy="1568450"/>
          </a:xfrm>
          <a:prstGeom prst="rect">
            <a:avLst/>
          </a:prstGeom>
          <a:noFill/>
        </p:spPr>
        <p:txBody>
          <a:bodyPr wrap="square" rtlCol="0">
            <a:spAutoFit/>
          </a:bodyPr>
          <a:p>
            <a:pPr>
              <a:buClrTx/>
              <a:buSzTx/>
              <a:buFontTx/>
            </a:pPr>
            <a:r>
              <a:rPr lang="en-US" altLang="zh-CN" sz="2000" b="1"/>
              <a:t>  </a:t>
            </a:r>
            <a:r>
              <a:rPr lang="zh-CN" altLang="en-US" sz="2400" b="1">
                <a:latin typeface="华文新魏" panose="02010800040101010101" charset="-122"/>
                <a:ea typeface="华文新魏" panose="02010800040101010101" charset="-122"/>
              </a:rPr>
              <a:t>However, at the end of March 2011, the national treasure was officially renamed "Houmuwu Ding".</a:t>
            </a:r>
            <a:endParaRPr lang="zh-CN" altLang="en-US" sz="2400" b="1">
              <a:latin typeface="华文新魏" panose="02010800040101010101" charset="-122"/>
              <a:ea typeface="华文新魏" panose="02010800040101010101" charset="-122"/>
            </a:endParaRPr>
          </a:p>
        </p:txBody>
      </p:sp>
      <p:pic>
        <p:nvPicPr>
          <p:cNvPr id="106" name="图片 105"/>
          <p:cNvPicPr/>
          <p:nvPr/>
        </p:nvPicPr>
        <p:blipFill>
          <a:blip r:embed="rId6"/>
          <a:stretch>
            <a:fillRect/>
          </a:stretch>
        </p:blipFill>
        <p:spPr>
          <a:xfrm>
            <a:off x="732155" y="1422400"/>
            <a:ext cx="5574030" cy="5117465"/>
          </a:xfrm>
          <a:prstGeom prst="rect">
            <a:avLst/>
          </a:prstGeom>
          <a:noFill/>
          <a:ln w="9525">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43482" y="-1143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102870" y="-120015"/>
            <a:ext cx="12255202" cy="6901032"/>
            <a:chOff x="-11849" y="-19331"/>
            <a:chExt cx="12255202" cy="6901032"/>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62954" y="-12062"/>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11849" y="-19331"/>
              <a:ext cx="3111690" cy="6858000"/>
            </a:xfrm>
            <a:prstGeom prst="rect">
              <a:avLst/>
            </a:prstGeom>
          </p:spPr>
        </p:pic>
      </p:grpSp>
      <p:sp>
        <p:nvSpPr>
          <p:cNvPr id="6" name="文本框 5"/>
          <p:cNvSpPr txBox="1"/>
          <p:nvPr/>
        </p:nvSpPr>
        <p:spPr>
          <a:xfrm>
            <a:off x="794385" y="328295"/>
            <a:ext cx="6562725" cy="1076325"/>
          </a:xfrm>
          <a:prstGeom prst="rect">
            <a:avLst/>
          </a:prstGeom>
          <a:noFill/>
        </p:spPr>
        <p:txBody>
          <a:bodyPr wrap="square" rtlCol="0">
            <a:spAutoFit/>
          </a:bodyPr>
          <a:p>
            <a:r>
              <a:rPr lang="en-US" altLang="zh-CN" sz="3200" b="1">
                <a:latin typeface="华文新魏" panose="02010800040101010101" charset="-122"/>
                <a:ea typeface="华文新魏" panose="02010800040101010101" charset="-122"/>
              </a:rPr>
              <a:t>Contemporary miracle, the best bronze in the world!</a:t>
            </a:r>
            <a:endParaRPr lang="en-US" altLang="zh-CN" sz="3200" b="1">
              <a:latin typeface="华文新魏" panose="02010800040101010101" charset="-122"/>
              <a:ea typeface="华文新魏" panose="02010800040101010101" charset="-122"/>
            </a:endParaRPr>
          </a:p>
        </p:txBody>
      </p:sp>
      <p:pic>
        <p:nvPicPr>
          <p:cNvPr id="107" name="图片 106"/>
          <p:cNvPicPr/>
          <p:nvPr/>
        </p:nvPicPr>
        <p:blipFill>
          <a:blip r:embed="rId6"/>
          <a:stretch>
            <a:fillRect/>
          </a:stretch>
        </p:blipFill>
        <p:spPr>
          <a:xfrm>
            <a:off x="505460" y="1493520"/>
            <a:ext cx="5104130" cy="4901565"/>
          </a:xfrm>
          <a:prstGeom prst="rect">
            <a:avLst/>
          </a:prstGeom>
          <a:noFill/>
          <a:ln w="9525">
            <a:noFill/>
          </a:ln>
        </p:spPr>
      </p:pic>
      <p:pic>
        <p:nvPicPr>
          <p:cNvPr id="108" name="图片 107"/>
          <p:cNvPicPr/>
          <p:nvPr/>
        </p:nvPicPr>
        <p:blipFill>
          <a:blip r:embed="rId7"/>
          <a:stretch>
            <a:fillRect/>
          </a:stretch>
        </p:blipFill>
        <p:spPr>
          <a:xfrm>
            <a:off x="5788660" y="1493520"/>
            <a:ext cx="5851525" cy="5090160"/>
          </a:xfrm>
          <a:prstGeom prst="rect">
            <a:avLst/>
          </a:prstGeom>
          <a:noFill/>
          <a:ln w="9525">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1387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60960" y="-1143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17" name="图片 16"/>
          <p:cNvPicPr>
            <a:picLocks noChangeAspect="1"/>
          </p:cNvPicPr>
          <p:nvPr/>
        </p:nvPicPr>
        <p:blipFill rotWithShape="1">
          <a:blip r:embed="rId6" cstate="screen"/>
          <a:srcRect r="78994"/>
          <a:stretch>
            <a:fillRect/>
          </a:stretch>
        </p:blipFill>
        <p:spPr>
          <a:xfrm>
            <a:off x="3000018" y="2952833"/>
            <a:ext cx="512582" cy="2088000"/>
          </a:xfrm>
          <a:prstGeom prst="rect">
            <a:avLst/>
          </a:prstGeom>
        </p:spPr>
      </p:pic>
      <p:sp>
        <p:nvSpPr>
          <p:cNvPr id="6" name="文本框 5"/>
          <p:cNvSpPr txBox="1"/>
          <p:nvPr/>
        </p:nvSpPr>
        <p:spPr>
          <a:xfrm>
            <a:off x="1074420" y="381000"/>
            <a:ext cx="8797925" cy="460375"/>
          </a:xfrm>
          <a:prstGeom prst="rect">
            <a:avLst/>
          </a:prstGeom>
          <a:noFill/>
        </p:spPr>
        <p:txBody>
          <a:bodyPr wrap="square" rtlCol="0">
            <a:spAutoFit/>
          </a:bodyPr>
          <a:p>
            <a:r>
              <a:rPr lang="en-US" altLang="zh-CN" sz="2400" b="1">
                <a:latin typeface="华文新魏" panose="02010800040101010101" charset="-122"/>
                <a:ea typeface="华文新魏" panose="02010800040101010101" charset="-122"/>
              </a:rPr>
              <a:t>1.It highlights the prosperous landscape of the Shang Dynasty.</a:t>
            </a:r>
            <a:endParaRPr lang="en-US" altLang="zh-CN" sz="2400" b="1">
              <a:latin typeface="华文新魏" panose="02010800040101010101" charset="-122"/>
              <a:ea typeface="华文新魏" panose="02010800040101010101" charset="-122"/>
            </a:endParaRPr>
          </a:p>
        </p:txBody>
      </p:sp>
      <p:pic>
        <p:nvPicPr>
          <p:cNvPr id="109" name="图片 108"/>
          <p:cNvPicPr/>
          <p:nvPr/>
        </p:nvPicPr>
        <p:blipFill>
          <a:blip r:embed="rId7"/>
          <a:stretch>
            <a:fillRect/>
          </a:stretch>
        </p:blipFill>
        <p:spPr>
          <a:xfrm>
            <a:off x="168275" y="869950"/>
            <a:ext cx="5845810" cy="5379720"/>
          </a:xfrm>
          <a:prstGeom prst="rect">
            <a:avLst/>
          </a:prstGeom>
          <a:noFill/>
          <a:ln w="9525">
            <a:noFill/>
          </a:ln>
        </p:spPr>
      </p:pic>
      <p:pic>
        <p:nvPicPr>
          <p:cNvPr id="110" name="图片 109"/>
          <p:cNvPicPr/>
          <p:nvPr/>
        </p:nvPicPr>
        <p:blipFill>
          <a:blip r:embed="rId8"/>
          <a:stretch>
            <a:fillRect/>
          </a:stretch>
        </p:blipFill>
        <p:spPr>
          <a:xfrm>
            <a:off x="6014085" y="949960"/>
            <a:ext cx="5281295" cy="5259070"/>
          </a:xfrm>
          <a:prstGeom prst="rect">
            <a:avLst/>
          </a:prstGeom>
          <a:noFill/>
          <a:ln w="9525">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61595" y="-11557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17" name="图片 16"/>
          <p:cNvPicPr>
            <a:picLocks noChangeAspect="1"/>
          </p:cNvPicPr>
          <p:nvPr/>
        </p:nvPicPr>
        <p:blipFill rotWithShape="1">
          <a:blip r:embed="rId6" cstate="screen"/>
          <a:srcRect r="78994"/>
          <a:stretch>
            <a:fillRect/>
          </a:stretch>
        </p:blipFill>
        <p:spPr>
          <a:xfrm>
            <a:off x="3000018" y="2952833"/>
            <a:ext cx="512582" cy="2088000"/>
          </a:xfrm>
          <a:prstGeom prst="rect">
            <a:avLst/>
          </a:prstGeom>
        </p:spPr>
      </p:pic>
      <p:sp>
        <p:nvSpPr>
          <p:cNvPr id="6" name="文本框 5"/>
          <p:cNvSpPr txBox="1"/>
          <p:nvPr/>
        </p:nvSpPr>
        <p:spPr>
          <a:xfrm>
            <a:off x="1074420" y="381000"/>
            <a:ext cx="9812655" cy="829945"/>
          </a:xfrm>
          <a:prstGeom prst="rect">
            <a:avLst/>
          </a:prstGeom>
          <a:noFill/>
        </p:spPr>
        <p:txBody>
          <a:bodyPr wrap="square" rtlCol="0">
            <a:spAutoFit/>
          </a:bodyPr>
          <a:p>
            <a:r>
              <a:rPr lang="en-US" altLang="zh-CN" sz="2400" b="1">
                <a:latin typeface="华文新魏" panose="02010800040101010101" charset="-122"/>
                <a:ea typeface="华文新魏" panose="02010800040101010101" charset="-122"/>
              </a:rPr>
              <a:t>2.Its exquisite craftsmanship can be regarded as the benchmark of China's bronze age casting art.</a:t>
            </a:r>
            <a:endParaRPr lang="en-US" altLang="zh-CN" sz="2400" b="1">
              <a:latin typeface="华文新魏" panose="02010800040101010101" charset="-122"/>
              <a:ea typeface="华文新魏" panose="02010800040101010101" charset="-122"/>
            </a:endParaRPr>
          </a:p>
        </p:txBody>
      </p:sp>
      <p:pic>
        <p:nvPicPr>
          <p:cNvPr id="111" name="图片 110"/>
          <p:cNvPicPr/>
          <p:nvPr/>
        </p:nvPicPr>
        <p:blipFill>
          <a:blip r:embed="rId7"/>
          <a:stretch>
            <a:fillRect/>
          </a:stretch>
        </p:blipFill>
        <p:spPr>
          <a:xfrm>
            <a:off x="518795" y="1440180"/>
            <a:ext cx="5307965" cy="5113020"/>
          </a:xfrm>
          <a:prstGeom prst="rect">
            <a:avLst/>
          </a:prstGeom>
          <a:noFill/>
          <a:ln w="9525">
            <a:noFill/>
          </a:ln>
        </p:spPr>
      </p:pic>
      <p:pic>
        <p:nvPicPr>
          <p:cNvPr id="7" name="图片 6"/>
          <p:cNvPicPr>
            <a:picLocks noChangeAspect="1"/>
          </p:cNvPicPr>
          <p:nvPr/>
        </p:nvPicPr>
        <p:blipFill>
          <a:blip r:embed="rId8"/>
          <a:stretch>
            <a:fillRect/>
          </a:stretch>
        </p:blipFill>
        <p:spPr>
          <a:xfrm>
            <a:off x="5931535" y="1503045"/>
            <a:ext cx="5153025" cy="498665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74930" y="-10922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17" name="图片 16"/>
          <p:cNvPicPr>
            <a:picLocks noChangeAspect="1"/>
          </p:cNvPicPr>
          <p:nvPr/>
        </p:nvPicPr>
        <p:blipFill rotWithShape="1">
          <a:blip r:embed="rId6" cstate="screen"/>
          <a:srcRect r="78994"/>
          <a:stretch>
            <a:fillRect/>
          </a:stretch>
        </p:blipFill>
        <p:spPr>
          <a:xfrm>
            <a:off x="3000018" y="2952833"/>
            <a:ext cx="512582" cy="2088000"/>
          </a:xfrm>
          <a:prstGeom prst="rect">
            <a:avLst/>
          </a:prstGeom>
        </p:spPr>
      </p:pic>
      <p:sp>
        <p:nvSpPr>
          <p:cNvPr id="6" name="文本框 5"/>
          <p:cNvSpPr txBox="1"/>
          <p:nvPr/>
        </p:nvSpPr>
        <p:spPr>
          <a:xfrm>
            <a:off x="1074420" y="381000"/>
            <a:ext cx="9812655" cy="829945"/>
          </a:xfrm>
          <a:prstGeom prst="rect">
            <a:avLst/>
          </a:prstGeom>
          <a:noFill/>
        </p:spPr>
        <p:txBody>
          <a:bodyPr wrap="square" rtlCol="0">
            <a:spAutoFit/>
          </a:bodyPr>
          <a:p>
            <a:r>
              <a:rPr lang="en-US" altLang="zh-CN" sz="2400" b="1">
                <a:latin typeface="华文新魏" panose="02010800040101010101" charset="-122"/>
                <a:ea typeface="华文新魏" panose="02010800040101010101" charset="-122"/>
              </a:rPr>
              <a:t>3.It reflects the Shang Dynasty's attitude towards commemorating and respect for women.</a:t>
            </a:r>
            <a:endParaRPr lang="en-US" altLang="zh-CN" sz="2400" b="1">
              <a:latin typeface="华文新魏" panose="02010800040101010101" charset="-122"/>
              <a:ea typeface="华文新魏" panose="02010800040101010101" charset="-122"/>
            </a:endParaRPr>
          </a:p>
        </p:txBody>
      </p:sp>
      <p:pic>
        <p:nvPicPr>
          <p:cNvPr id="112" name="图片 111"/>
          <p:cNvPicPr/>
          <p:nvPr/>
        </p:nvPicPr>
        <p:blipFill>
          <a:blip r:embed="rId7"/>
          <a:stretch>
            <a:fillRect/>
          </a:stretch>
        </p:blipFill>
        <p:spPr>
          <a:xfrm>
            <a:off x="451485" y="1210945"/>
            <a:ext cx="5778500" cy="5391150"/>
          </a:xfrm>
          <a:prstGeom prst="rect">
            <a:avLst/>
          </a:prstGeom>
          <a:noFill/>
          <a:ln w="9525">
            <a:noFill/>
          </a:ln>
        </p:spPr>
      </p:pic>
      <p:pic>
        <p:nvPicPr>
          <p:cNvPr id="113" name="图片 112"/>
          <p:cNvPicPr/>
          <p:nvPr/>
        </p:nvPicPr>
        <p:blipFill>
          <a:blip r:embed="rId8"/>
          <a:stretch>
            <a:fillRect/>
          </a:stretch>
        </p:blipFill>
        <p:spPr>
          <a:xfrm>
            <a:off x="5641975" y="1210945"/>
            <a:ext cx="6470015" cy="5391150"/>
          </a:xfrm>
          <a:prstGeom prst="rect">
            <a:avLst/>
          </a:prstGeom>
          <a:noFill/>
          <a:ln w="9525">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0" y="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25" name="矩形 24"/>
          <p:cNvSpPr/>
          <p:nvPr/>
        </p:nvSpPr>
        <p:spPr>
          <a:xfrm>
            <a:off x="626427" y="247601"/>
            <a:ext cx="755015" cy="922020"/>
          </a:xfrm>
          <a:prstGeom prst="rect">
            <a:avLst/>
          </a:prstGeom>
          <a:effectLst>
            <a:outerShdw blurRad="50800" dist="38100" dir="5400000" algn="t" rotWithShape="0">
              <a:prstClr val="black">
                <a:alpha val="40000"/>
              </a:prstClr>
            </a:outerShdw>
          </a:effectLst>
        </p:spPr>
        <p:txBody>
          <a:bodyPr wrap="none">
            <a:spAutoFit/>
          </a:bodyPr>
          <a:lstStyle/>
          <a:p>
            <a:r>
              <a:rPr lang="en-US" altLang="zh-CN" sz="5400" dirty="0">
                <a:latin typeface="方正铁筋隶书简体" panose="02000000000000000000" pitchFamily="65" charset="-122"/>
                <a:ea typeface="方正铁筋隶书简体" panose="02000000000000000000" pitchFamily="65" charset="-122"/>
              </a:rPr>
              <a:t>2.</a:t>
            </a:r>
            <a:endParaRPr lang="en-US" altLang="zh-CN" sz="5400" dirty="0">
              <a:latin typeface="方正铁筋隶书简体" panose="02000000000000000000" pitchFamily="65" charset="-122"/>
              <a:ea typeface="方正铁筋隶书简体" panose="02000000000000000000" pitchFamily="65" charset="-122"/>
            </a:endParaRPr>
          </a:p>
        </p:txBody>
      </p:sp>
      <p:sp>
        <p:nvSpPr>
          <p:cNvPr id="26" name="文本框 25"/>
          <p:cNvSpPr txBox="1"/>
          <p:nvPr/>
        </p:nvSpPr>
        <p:spPr>
          <a:xfrm>
            <a:off x="1503590" y="557386"/>
            <a:ext cx="5226050" cy="953135"/>
          </a:xfrm>
          <a:prstGeom prst="rect">
            <a:avLst/>
          </a:prstGeom>
          <a:noFill/>
        </p:spPr>
        <p:txBody>
          <a:bodyPr wrap="none" rtlCol="0">
            <a:spAutoFit/>
          </a:bodyPr>
          <a:lstStyle/>
          <a:p>
            <a:pPr algn="l"/>
            <a:r>
              <a:rPr lang="zh-CN" altLang="en-US" sz="2800" b="1" dirty="0">
                <a:latin typeface="方正铁筋隶书简体" panose="02000000000000000000" pitchFamily="65" charset="-122"/>
                <a:ea typeface="方正铁筋隶书简体" panose="02000000000000000000" pitchFamily="65" charset="-122"/>
              </a:rPr>
              <a:t>The Chime Bells of Marquis Yi</a:t>
            </a:r>
            <a:endParaRPr lang="zh-CN" altLang="en-US" sz="2800" b="1" dirty="0">
              <a:latin typeface="方正铁筋隶书简体" panose="02000000000000000000" pitchFamily="65" charset="-122"/>
              <a:ea typeface="方正铁筋隶书简体" panose="02000000000000000000" pitchFamily="65" charset="-122"/>
            </a:endParaRPr>
          </a:p>
          <a:p>
            <a:pPr algn="l"/>
            <a:r>
              <a:rPr lang="en-US" altLang="zh-CN" sz="2800" b="1" dirty="0">
                <a:latin typeface="方正铁筋隶书简体" panose="02000000000000000000" pitchFamily="65" charset="-122"/>
                <a:ea typeface="方正铁筋隶书简体" panose="02000000000000000000" pitchFamily="65" charset="-122"/>
              </a:rPr>
              <a:t>       </a:t>
            </a:r>
            <a:r>
              <a:rPr lang="zh-CN" altLang="en-US" sz="2800" b="1" dirty="0">
                <a:latin typeface="方正铁筋隶书简体" panose="02000000000000000000" pitchFamily="65" charset="-122"/>
                <a:ea typeface="方正铁筋隶书简体" panose="02000000000000000000" pitchFamily="65" charset="-122"/>
              </a:rPr>
              <a:t>曾侯乙编钟</a:t>
            </a:r>
            <a:endParaRPr lang="zh-CN" altLang="en-US" sz="2800" b="1" dirty="0">
              <a:latin typeface="方正铁筋隶书简体" panose="02000000000000000000" pitchFamily="65" charset="-122"/>
              <a:ea typeface="方正铁筋隶书简体" panose="02000000000000000000" pitchFamily="65" charset="-122"/>
            </a:endParaRPr>
          </a:p>
        </p:txBody>
      </p:sp>
      <p:sp>
        <p:nvSpPr>
          <p:cNvPr id="101" name="文本框 100"/>
          <p:cNvSpPr txBox="1"/>
          <p:nvPr/>
        </p:nvSpPr>
        <p:spPr>
          <a:xfrm>
            <a:off x="4079240" y="4308793"/>
            <a:ext cx="5080000" cy="537210"/>
          </a:xfrm>
          <a:prstGeom prst="rect">
            <a:avLst/>
          </a:prstGeom>
          <a:noFill/>
          <a:ln w="9525">
            <a:noFill/>
          </a:ln>
        </p:spPr>
        <p:txBody>
          <a:bodyPr>
            <a:spAutoFit/>
          </a:bodyPr>
          <a:p>
            <a:pPr indent="0"/>
            <a:r>
              <a:rPr lang="en-US" sz="1450" b="0">
                <a:latin typeface="Times New Roman" panose="02020603050405020304" charset="0"/>
                <a:ea typeface="楷体" panose="02010609060101010101" charset="-122"/>
              </a:rPr>
              <a:t> </a:t>
            </a:r>
            <a:endParaRPr lang="zh-CN" altLang="en-US"/>
          </a:p>
        </p:txBody>
      </p:sp>
      <p:sp>
        <p:nvSpPr>
          <p:cNvPr id="3" name="文本框 2"/>
          <p:cNvSpPr txBox="1"/>
          <p:nvPr/>
        </p:nvSpPr>
        <p:spPr>
          <a:xfrm>
            <a:off x="4206240" y="4435793"/>
            <a:ext cx="5080000" cy="537210"/>
          </a:xfrm>
          <a:prstGeom prst="rect">
            <a:avLst/>
          </a:prstGeom>
          <a:noFill/>
          <a:ln w="9525">
            <a:noFill/>
          </a:ln>
        </p:spPr>
        <p:txBody>
          <a:bodyPr>
            <a:spAutoFit/>
          </a:bodyPr>
          <a:p>
            <a:pPr indent="0"/>
            <a:r>
              <a:rPr lang="en-US" sz="1450" b="0">
                <a:latin typeface="Times New Roman" panose="02020603050405020304" charset="0"/>
                <a:ea typeface="楷体" panose="02010609060101010101" charset="-122"/>
              </a:rPr>
              <a:t> </a:t>
            </a:r>
            <a:endParaRPr lang="zh-CN" altLang="en-US"/>
          </a:p>
        </p:txBody>
      </p:sp>
      <p:sp>
        <p:nvSpPr>
          <p:cNvPr id="5" name="文本框 4"/>
          <p:cNvSpPr txBox="1"/>
          <p:nvPr/>
        </p:nvSpPr>
        <p:spPr>
          <a:xfrm>
            <a:off x="4333240" y="4562793"/>
            <a:ext cx="5080000" cy="537210"/>
          </a:xfrm>
          <a:prstGeom prst="rect">
            <a:avLst/>
          </a:prstGeom>
          <a:noFill/>
          <a:ln w="9525">
            <a:noFill/>
          </a:ln>
        </p:spPr>
        <p:txBody>
          <a:bodyPr>
            <a:spAutoFit/>
          </a:bodyPr>
          <a:p>
            <a:pPr indent="0"/>
            <a:r>
              <a:rPr lang="en-US" sz="1450" b="0">
                <a:latin typeface="Times New Roman" panose="02020603050405020304" charset="0"/>
                <a:ea typeface="楷体" panose="02010609060101010101" charset="-122"/>
              </a:rPr>
              <a:t> </a:t>
            </a:r>
            <a:endParaRPr lang="zh-CN" altLang="en-US"/>
          </a:p>
        </p:txBody>
      </p:sp>
      <p:pic>
        <p:nvPicPr>
          <p:cNvPr id="7" name="图片 6"/>
          <p:cNvPicPr>
            <a:picLocks noChangeAspect="1"/>
          </p:cNvPicPr>
          <p:nvPr/>
        </p:nvPicPr>
        <p:blipFill>
          <a:blip r:embed="rId6"/>
          <a:stretch>
            <a:fillRect/>
          </a:stretch>
        </p:blipFill>
        <p:spPr>
          <a:xfrm>
            <a:off x="805815" y="1848485"/>
            <a:ext cx="4110990" cy="4056380"/>
          </a:xfrm>
          <a:prstGeom prst="rect">
            <a:avLst/>
          </a:prstGeom>
        </p:spPr>
      </p:pic>
      <p:sp>
        <p:nvSpPr>
          <p:cNvPr id="8" name="文本框 7"/>
          <p:cNvSpPr txBox="1"/>
          <p:nvPr/>
        </p:nvSpPr>
        <p:spPr>
          <a:xfrm>
            <a:off x="5497195" y="1992630"/>
            <a:ext cx="5676265" cy="3538220"/>
          </a:xfrm>
          <a:prstGeom prst="rect">
            <a:avLst/>
          </a:prstGeom>
          <a:noFill/>
        </p:spPr>
        <p:txBody>
          <a:bodyPr wrap="square" rtlCol="0">
            <a:spAutoFit/>
          </a:bodyPr>
          <a:p>
            <a:r>
              <a:rPr lang="zh-CN" altLang="en-US" sz="2800" b="1"/>
              <a:t>It is a national first-class cultural relic. In 1978, it was unearthed in the tomb of Zenghou Yi in Sui County, Hubei Province (now Suizhou). It is now </a:t>
            </a:r>
            <a:r>
              <a:rPr lang="en-US" altLang="zh-CN" sz="2800" b="1"/>
              <a:t>preserved</a:t>
            </a:r>
            <a:r>
              <a:rPr lang="zh-CN" altLang="en-US" sz="2800" b="1"/>
              <a:t> in the Hubei Provincial Museum, which is the "</a:t>
            </a:r>
            <a:r>
              <a:rPr lang="en-US" altLang="zh-CN" sz="2800" b="1"/>
              <a:t>most precious </a:t>
            </a:r>
            <a:r>
              <a:rPr lang="zh-CN" altLang="en-US" sz="2800" b="1"/>
              <a:t>treasure of the </a:t>
            </a:r>
            <a:r>
              <a:rPr lang="en-US" altLang="zh-CN" sz="2800" b="1"/>
              <a:t>museum</a:t>
            </a:r>
            <a:r>
              <a:rPr lang="zh-CN" altLang="en-US" sz="2800" b="1"/>
              <a:t>".</a:t>
            </a:r>
            <a:endParaRPr lang="zh-CN" altLang="en-US" sz="2800" b="1"/>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0" y="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17" name="图片 16"/>
          <p:cNvPicPr>
            <a:picLocks noChangeAspect="1"/>
          </p:cNvPicPr>
          <p:nvPr/>
        </p:nvPicPr>
        <p:blipFill rotWithShape="1">
          <a:blip r:embed="rId6" cstate="screen"/>
          <a:srcRect r="78994"/>
          <a:stretch>
            <a:fillRect/>
          </a:stretch>
        </p:blipFill>
        <p:spPr>
          <a:xfrm>
            <a:off x="3000018" y="2952833"/>
            <a:ext cx="512582" cy="2088000"/>
          </a:xfrm>
          <a:prstGeom prst="rect">
            <a:avLst/>
          </a:prstGeom>
        </p:spPr>
      </p:pic>
      <p:sp>
        <p:nvSpPr>
          <p:cNvPr id="6" name="文本框 5"/>
          <p:cNvSpPr txBox="1"/>
          <p:nvPr/>
        </p:nvSpPr>
        <p:spPr>
          <a:xfrm>
            <a:off x="427990" y="1287145"/>
            <a:ext cx="9424670" cy="953135"/>
          </a:xfrm>
          <a:prstGeom prst="rect">
            <a:avLst/>
          </a:prstGeom>
          <a:noFill/>
        </p:spPr>
        <p:txBody>
          <a:bodyPr wrap="square" rtlCol="0">
            <a:spAutoFit/>
          </a:bodyPr>
          <a:p>
            <a:r>
              <a:rPr lang="en-US" altLang="zh-CN" sz="2800" b="1"/>
              <a:t>1.</a:t>
            </a:r>
            <a:r>
              <a:rPr lang="zh-CN" altLang="en-US" sz="2800">
                <a:latin typeface="华文新魏" panose="02010800040101010101" charset="-122"/>
                <a:ea typeface="华文新魏" panose="02010800040101010101" charset="-122"/>
              </a:rPr>
              <a:t>The Chime Bells of Marquis Yi are the largest and the most complete ancient chimes existing today in China. </a:t>
            </a:r>
            <a:endParaRPr lang="zh-CN" altLang="en-US" sz="2800">
              <a:latin typeface="华文新魏" panose="02010800040101010101" charset="-122"/>
              <a:ea typeface="华文新魏" panose="02010800040101010101" charset="-122"/>
            </a:endParaRPr>
          </a:p>
        </p:txBody>
      </p:sp>
      <p:sp>
        <p:nvSpPr>
          <p:cNvPr id="7" name="文本框 6"/>
          <p:cNvSpPr txBox="1"/>
          <p:nvPr/>
        </p:nvSpPr>
        <p:spPr>
          <a:xfrm>
            <a:off x="280670" y="327025"/>
            <a:ext cx="9752330"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rPr>
              <a:t>Why do we call it an exquisite Chinese musical instrument?</a:t>
            </a:r>
            <a:endParaRPr lang="zh-CN" altLang="en-US" sz="2800" b="1">
              <a:solidFill>
                <a:schemeClr val="accent1"/>
              </a:solidFill>
              <a:effectLst>
                <a:outerShdw blurRad="38100" dist="25400" dir="5400000" algn="ctr" rotWithShape="0">
                  <a:srgbClr val="6E747A">
                    <a:alpha val="43000"/>
                  </a:srgbClr>
                </a:outerShdw>
              </a:effectLst>
              <a:latin typeface="华文新魏" panose="02010800040101010101" charset="-122"/>
              <a:ea typeface="华文新魏" panose="02010800040101010101" charset="-122"/>
            </a:endParaRPr>
          </a:p>
        </p:txBody>
      </p:sp>
      <p:pic>
        <p:nvPicPr>
          <p:cNvPr id="114" name="图片 113"/>
          <p:cNvPicPr/>
          <p:nvPr/>
        </p:nvPicPr>
        <p:blipFill>
          <a:blip r:embed="rId7"/>
          <a:stretch>
            <a:fillRect/>
          </a:stretch>
        </p:blipFill>
        <p:spPr>
          <a:xfrm>
            <a:off x="680085" y="2316480"/>
            <a:ext cx="4447540" cy="4212590"/>
          </a:xfrm>
          <a:prstGeom prst="rect">
            <a:avLst/>
          </a:prstGeom>
          <a:noFill/>
          <a:ln w="9525">
            <a:noFill/>
          </a:ln>
        </p:spPr>
      </p:pic>
      <p:pic>
        <p:nvPicPr>
          <p:cNvPr id="115" name="图片 114"/>
          <p:cNvPicPr/>
          <p:nvPr/>
        </p:nvPicPr>
        <p:blipFill>
          <a:blip r:embed="rId8"/>
          <a:stretch>
            <a:fillRect/>
          </a:stretch>
        </p:blipFill>
        <p:spPr>
          <a:xfrm>
            <a:off x="5575300" y="2224405"/>
            <a:ext cx="4904740" cy="4232275"/>
          </a:xfrm>
          <a:prstGeom prst="rect">
            <a:avLst/>
          </a:prstGeom>
          <a:noFill/>
          <a:ln w="9525">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108494" y="23750"/>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0" y="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17" name="图片 16"/>
          <p:cNvPicPr>
            <a:picLocks noChangeAspect="1"/>
          </p:cNvPicPr>
          <p:nvPr/>
        </p:nvPicPr>
        <p:blipFill rotWithShape="1">
          <a:blip r:embed="rId6" cstate="screen"/>
          <a:srcRect r="78994"/>
          <a:stretch>
            <a:fillRect/>
          </a:stretch>
        </p:blipFill>
        <p:spPr>
          <a:xfrm>
            <a:off x="3000018" y="2952833"/>
            <a:ext cx="512582" cy="2088000"/>
          </a:xfrm>
          <a:prstGeom prst="rect">
            <a:avLst/>
          </a:prstGeom>
        </p:spPr>
      </p:pic>
      <p:sp>
        <p:nvSpPr>
          <p:cNvPr id="8" name="文本框 7"/>
          <p:cNvSpPr txBox="1"/>
          <p:nvPr/>
        </p:nvSpPr>
        <p:spPr>
          <a:xfrm>
            <a:off x="858520" y="299720"/>
            <a:ext cx="8463915" cy="953135"/>
          </a:xfrm>
          <a:prstGeom prst="rect">
            <a:avLst/>
          </a:prstGeom>
          <a:noFill/>
        </p:spPr>
        <p:txBody>
          <a:bodyPr wrap="square" rtlCol="0">
            <a:spAutoFit/>
          </a:bodyPr>
          <a:p>
            <a:pPr>
              <a:buClrTx/>
              <a:buSzTx/>
              <a:buFontTx/>
            </a:pPr>
            <a:r>
              <a:rPr lang="en-US" altLang="zh-CN" sz="2800" b="1">
                <a:latin typeface="华文新魏" panose="02010800040101010101" charset="-122"/>
                <a:ea typeface="华文新魏" panose="02010800040101010101" charset="-122"/>
              </a:rPr>
              <a:t>2.</a:t>
            </a:r>
            <a:r>
              <a:rPr lang="zh-CN" altLang="en-US" sz="2800" b="1">
                <a:latin typeface="华文新魏" panose="02010800040101010101" charset="-122"/>
                <a:ea typeface="华文新魏" panose="02010800040101010101" charset="-122"/>
              </a:rPr>
              <a:t>The discovery of the clock broke the statement that the seven-tone scales of China came from Europe.</a:t>
            </a:r>
            <a:endParaRPr lang="zh-CN" altLang="en-US" sz="2800" b="1">
              <a:latin typeface="华文新魏" panose="02010800040101010101" charset="-122"/>
              <a:ea typeface="华文新魏" panose="02010800040101010101" charset="-122"/>
            </a:endParaRPr>
          </a:p>
        </p:txBody>
      </p:sp>
      <p:pic>
        <p:nvPicPr>
          <p:cNvPr id="116" name="图片 115"/>
          <p:cNvPicPr/>
          <p:nvPr/>
        </p:nvPicPr>
        <p:blipFill>
          <a:blip r:embed="rId7"/>
          <a:stretch>
            <a:fillRect/>
          </a:stretch>
        </p:blipFill>
        <p:spPr>
          <a:xfrm>
            <a:off x="721360" y="1576705"/>
            <a:ext cx="4589145" cy="4984750"/>
          </a:xfrm>
          <a:prstGeom prst="rect">
            <a:avLst/>
          </a:prstGeom>
          <a:noFill/>
          <a:ln w="9525">
            <a:noFill/>
          </a:ln>
        </p:spPr>
      </p:pic>
      <p:pic>
        <p:nvPicPr>
          <p:cNvPr id="117" name="图片 116"/>
          <p:cNvPicPr/>
          <p:nvPr/>
        </p:nvPicPr>
        <p:blipFill>
          <a:blip r:embed="rId8"/>
          <a:stretch>
            <a:fillRect/>
          </a:stretch>
        </p:blipFill>
        <p:spPr>
          <a:xfrm>
            <a:off x="5443855" y="1577340"/>
            <a:ext cx="6409690" cy="5092065"/>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130175" y="-1143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17" name="图片 16"/>
          <p:cNvPicPr>
            <a:picLocks noChangeAspect="1"/>
          </p:cNvPicPr>
          <p:nvPr/>
        </p:nvPicPr>
        <p:blipFill rotWithShape="1">
          <a:blip r:embed="rId6" cstate="screen"/>
          <a:srcRect r="78994"/>
          <a:stretch>
            <a:fillRect/>
          </a:stretch>
        </p:blipFill>
        <p:spPr>
          <a:xfrm>
            <a:off x="3000018" y="2952833"/>
            <a:ext cx="512582" cy="2088000"/>
          </a:xfrm>
          <a:prstGeom prst="rect">
            <a:avLst/>
          </a:prstGeom>
        </p:spPr>
      </p:pic>
      <p:sp>
        <p:nvSpPr>
          <p:cNvPr id="7" name="文本框 6"/>
          <p:cNvSpPr txBox="1"/>
          <p:nvPr/>
        </p:nvSpPr>
        <p:spPr>
          <a:xfrm>
            <a:off x="658495" y="409575"/>
            <a:ext cx="10793095" cy="1383665"/>
          </a:xfrm>
          <a:prstGeom prst="rect">
            <a:avLst/>
          </a:prstGeom>
          <a:noFill/>
        </p:spPr>
        <p:txBody>
          <a:bodyPr wrap="square" rtlCol="0">
            <a:spAutoFit/>
          </a:bodyPr>
          <a:p>
            <a:r>
              <a:rPr lang="en-US" altLang="zh-CN" sz="2800" b="1">
                <a:latin typeface="华文新魏" panose="02010800040101010101" charset="-122"/>
                <a:ea typeface="华文新魏" panose="02010800040101010101" charset="-122"/>
              </a:rPr>
              <a:t>3.</a:t>
            </a:r>
            <a:r>
              <a:rPr lang="zh-CN" altLang="en-US" sz="2800" b="1">
                <a:latin typeface="华文新魏" panose="02010800040101010101" charset="-122"/>
                <a:ea typeface="华文新魏" panose="02010800040101010101" charset="-122"/>
              </a:rPr>
              <a:t>What is more precious is that there are a large number of inscriptions on the whole set of clocks, which record rich knowledge of music and </a:t>
            </a:r>
            <a:r>
              <a:rPr lang="en-US" altLang="zh-CN" sz="2800" b="1">
                <a:latin typeface="华文新魏" panose="02010800040101010101" charset="-122"/>
                <a:ea typeface="华文新魏" panose="02010800040101010101" charset="-122"/>
              </a:rPr>
              <a:t>history.</a:t>
            </a:r>
            <a:r>
              <a:rPr lang="zh-CN" altLang="en-US" sz="2800" b="1">
                <a:latin typeface="华文新魏" panose="02010800040101010101" charset="-122"/>
                <a:ea typeface="华文新魏" panose="02010800040101010101" charset="-122"/>
              </a:rPr>
              <a:t> </a:t>
            </a:r>
            <a:endParaRPr lang="zh-CN" altLang="en-US" sz="2800" b="1">
              <a:latin typeface="华文新魏" panose="02010800040101010101" charset="-122"/>
              <a:ea typeface="华文新魏" panose="02010800040101010101" charset="-122"/>
            </a:endParaRPr>
          </a:p>
        </p:txBody>
      </p:sp>
      <p:pic>
        <p:nvPicPr>
          <p:cNvPr id="118" name="图片 117"/>
          <p:cNvPicPr/>
          <p:nvPr/>
        </p:nvPicPr>
        <p:blipFill>
          <a:blip r:embed="rId7"/>
          <a:stretch>
            <a:fillRect/>
          </a:stretch>
        </p:blipFill>
        <p:spPr>
          <a:xfrm>
            <a:off x="449580" y="1732280"/>
            <a:ext cx="5367020" cy="4756150"/>
          </a:xfrm>
          <a:prstGeom prst="rect">
            <a:avLst/>
          </a:prstGeom>
          <a:noFill/>
          <a:ln w="9525">
            <a:noFill/>
          </a:ln>
        </p:spPr>
      </p:pic>
      <p:pic>
        <p:nvPicPr>
          <p:cNvPr id="119" name="图片 118"/>
          <p:cNvPicPr/>
          <p:nvPr/>
        </p:nvPicPr>
        <p:blipFill>
          <a:blip r:embed="rId8"/>
          <a:stretch>
            <a:fillRect/>
          </a:stretch>
        </p:blipFill>
        <p:spPr>
          <a:xfrm>
            <a:off x="5313680" y="1732280"/>
            <a:ext cx="6349365" cy="4735195"/>
          </a:xfrm>
          <a:prstGeom prst="rect">
            <a:avLst/>
          </a:prstGeom>
          <a:noFill/>
          <a:ln w="9525">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184427" y="-12954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0" y="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17" name="图片 16"/>
          <p:cNvPicPr>
            <a:picLocks noChangeAspect="1"/>
          </p:cNvPicPr>
          <p:nvPr/>
        </p:nvPicPr>
        <p:blipFill rotWithShape="1">
          <a:blip r:embed="rId6" cstate="screen"/>
          <a:srcRect r="78994"/>
          <a:stretch>
            <a:fillRect/>
          </a:stretch>
        </p:blipFill>
        <p:spPr>
          <a:xfrm>
            <a:off x="3000018" y="2952833"/>
            <a:ext cx="512582" cy="2088000"/>
          </a:xfrm>
          <a:prstGeom prst="rect">
            <a:avLst/>
          </a:prstGeom>
        </p:spPr>
      </p:pic>
      <p:sp>
        <p:nvSpPr>
          <p:cNvPr id="3" name="文本框 2"/>
          <p:cNvSpPr txBox="1"/>
          <p:nvPr/>
        </p:nvSpPr>
        <p:spPr>
          <a:xfrm>
            <a:off x="784860" y="5982970"/>
            <a:ext cx="6399530" cy="583565"/>
          </a:xfrm>
          <a:prstGeom prst="rect">
            <a:avLst/>
          </a:prstGeom>
          <a:noFill/>
        </p:spPr>
        <p:txBody>
          <a:bodyPr wrap="square" rtlCol="0">
            <a:spAutoFit/>
          </a:bodyPr>
          <a:p>
            <a:r>
              <a:rPr lang="zh-CN" altLang="en-US" sz="3200" b="1">
                <a:latin typeface="华文新魏" panose="02010800040101010101" charset="-122"/>
                <a:ea typeface="华文新魏" panose="02010800040101010101" charset="-122"/>
                <a:cs typeface="华文新魏" panose="02010800040101010101" charset="-122"/>
              </a:rPr>
              <a:t>Bianzhong Yuewu 《编钟乐舞》</a:t>
            </a:r>
            <a:endParaRPr lang="zh-CN" altLang="en-US" sz="3200" b="1">
              <a:latin typeface="华文新魏" panose="02010800040101010101" charset="-122"/>
              <a:ea typeface="华文新魏" panose="02010800040101010101" charset="-122"/>
              <a:cs typeface="华文新魏" panose="02010800040101010101" charset="-122"/>
            </a:endParaRPr>
          </a:p>
        </p:txBody>
      </p:sp>
      <p:pic>
        <p:nvPicPr>
          <p:cNvPr id="120" name="图片 119"/>
          <p:cNvPicPr/>
          <p:nvPr/>
        </p:nvPicPr>
        <p:blipFill>
          <a:blip r:embed="rId7"/>
          <a:stretch>
            <a:fillRect/>
          </a:stretch>
        </p:blipFill>
        <p:spPr>
          <a:xfrm>
            <a:off x="350520" y="154940"/>
            <a:ext cx="5651500" cy="5869305"/>
          </a:xfrm>
          <a:prstGeom prst="rect">
            <a:avLst/>
          </a:prstGeom>
          <a:noFill/>
          <a:ln w="9525">
            <a:noFill/>
          </a:ln>
        </p:spPr>
      </p:pic>
      <p:pic>
        <p:nvPicPr>
          <p:cNvPr id="121" name="图片 120"/>
          <p:cNvPicPr/>
          <p:nvPr/>
        </p:nvPicPr>
        <p:blipFill>
          <a:blip r:embed="rId8"/>
          <a:stretch>
            <a:fillRect/>
          </a:stretch>
        </p:blipFill>
        <p:spPr>
          <a:xfrm>
            <a:off x="5866765" y="247015"/>
            <a:ext cx="6318250" cy="5685790"/>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0"/>
            <a:ext cx="12255690" cy="6858000"/>
            <a:chOff x="-63690" y="0"/>
            <a:chExt cx="12255690" cy="685800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63690" y="0"/>
              <a:ext cx="3111690" cy="6858000"/>
            </a:xfrm>
            <a:prstGeom prst="rect">
              <a:avLst/>
            </a:prstGeom>
          </p:spPr>
        </p:pic>
      </p:grpSp>
      <p:pic>
        <p:nvPicPr>
          <p:cNvPr id="21" name="图片 20"/>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pic>
        <p:nvPicPr>
          <p:cNvPr id="15" name="图片 14"/>
          <p:cNvPicPr>
            <a:picLocks noChangeAspect="1"/>
          </p:cNvPicPr>
          <p:nvPr/>
        </p:nvPicPr>
        <p:blipFill rotWithShape="1">
          <a:blip r:embed="rId4" cstate="screen"/>
          <a:srcRect r="78994"/>
          <a:stretch>
            <a:fillRect/>
          </a:stretch>
        </p:blipFill>
        <p:spPr>
          <a:xfrm>
            <a:off x="5237315" y="4111296"/>
            <a:ext cx="512582" cy="2088000"/>
          </a:xfrm>
          <a:prstGeom prst="rect">
            <a:avLst/>
          </a:prstGeom>
        </p:spPr>
      </p:pic>
      <p:pic>
        <p:nvPicPr>
          <p:cNvPr id="3" name="图片 2"/>
          <p:cNvPicPr>
            <a:picLocks noChangeAspect="1"/>
          </p:cNvPicPr>
          <p:nvPr/>
        </p:nvPicPr>
        <p:blipFill>
          <a:blip r:embed="rId5"/>
          <a:stretch>
            <a:fillRect/>
          </a:stretch>
        </p:blipFill>
        <p:spPr>
          <a:xfrm>
            <a:off x="0" y="647700"/>
            <a:ext cx="6221095" cy="4838700"/>
          </a:xfrm>
          <a:prstGeom prst="rect">
            <a:avLst/>
          </a:prstGeom>
        </p:spPr>
      </p:pic>
      <p:sp>
        <p:nvSpPr>
          <p:cNvPr id="7" name="文本框 6"/>
          <p:cNvSpPr txBox="1"/>
          <p:nvPr/>
        </p:nvSpPr>
        <p:spPr>
          <a:xfrm>
            <a:off x="1905" y="6013450"/>
            <a:ext cx="6290310" cy="645160"/>
          </a:xfrm>
          <a:prstGeom prst="rect">
            <a:avLst/>
          </a:prstGeom>
          <a:noFill/>
        </p:spPr>
        <p:txBody>
          <a:bodyPr wrap="square" rtlCol="0">
            <a:spAutoFit/>
          </a:bodyPr>
          <a:p>
            <a:r>
              <a:rPr lang="zh-CN" altLang="en-US"/>
              <a:t>▲《千里江山图》卷，北宋，王希孟作，绢本，设色，纵51.5cm，横1191.5cm。</a:t>
            </a:r>
            <a:endParaRPr lang="zh-CN" altLang="en-US"/>
          </a:p>
        </p:txBody>
      </p:sp>
      <p:pic>
        <p:nvPicPr>
          <p:cNvPr id="9" name="图片 8"/>
          <p:cNvPicPr>
            <a:picLocks noChangeAspect="1"/>
          </p:cNvPicPr>
          <p:nvPr/>
        </p:nvPicPr>
        <p:blipFill>
          <a:blip r:embed="rId6"/>
          <a:stretch>
            <a:fillRect/>
          </a:stretch>
        </p:blipFill>
        <p:spPr>
          <a:xfrm>
            <a:off x="6219825" y="647700"/>
            <a:ext cx="5971540" cy="4879975"/>
          </a:xfrm>
          <a:prstGeom prst="rect">
            <a:avLst/>
          </a:prstGeom>
        </p:spPr>
      </p:pic>
      <p:sp>
        <p:nvSpPr>
          <p:cNvPr id="10" name="文本框 9"/>
          <p:cNvSpPr txBox="1"/>
          <p:nvPr/>
        </p:nvSpPr>
        <p:spPr>
          <a:xfrm>
            <a:off x="6360795" y="5935980"/>
            <a:ext cx="5690235" cy="922020"/>
          </a:xfrm>
          <a:prstGeom prst="rect">
            <a:avLst/>
          </a:prstGeom>
          <a:noFill/>
        </p:spPr>
        <p:txBody>
          <a:bodyPr wrap="square" rtlCol="0">
            <a:spAutoFit/>
          </a:bodyPr>
          <a:p>
            <a:r>
              <a:rPr lang="zh-CN" altLang="en-US"/>
              <a:t>▲越王勾践剑 春秋晚期，1965年江陵望山1号墓出土，长55.7厘米。</a:t>
            </a:r>
            <a:endParaRPr lang="zh-CN" altLang="en-US"/>
          </a:p>
          <a:p>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67945" y="-1143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25" name="矩形 24"/>
          <p:cNvSpPr/>
          <p:nvPr/>
        </p:nvSpPr>
        <p:spPr>
          <a:xfrm>
            <a:off x="626427" y="247601"/>
            <a:ext cx="755015" cy="922020"/>
          </a:xfrm>
          <a:prstGeom prst="rect">
            <a:avLst/>
          </a:prstGeom>
          <a:effectLst>
            <a:outerShdw blurRad="50800" dist="38100" dir="5400000" algn="t" rotWithShape="0">
              <a:prstClr val="black">
                <a:alpha val="40000"/>
              </a:prstClr>
            </a:outerShdw>
          </a:effectLst>
        </p:spPr>
        <p:txBody>
          <a:bodyPr wrap="none">
            <a:spAutoFit/>
          </a:bodyPr>
          <a:lstStyle/>
          <a:p>
            <a:r>
              <a:rPr lang="en-US" altLang="zh-CN" sz="5400" dirty="0">
                <a:latin typeface="方正铁筋隶书简体" panose="02000000000000000000" pitchFamily="65" charset="-122"/>
                <a:ea typeface="方正铁筋隶书简体" panose="02000000000000000000" pitchFamily="65" charset="-122"/>
              </a:rPr>
              <a:t>3.</a:t>
            </a:r>
            <a:endParaRPr lang="en-US" altLang="zh-CN" sz="5400" dirty="0">
              <a:latin typeface="方正铁筋隶书简体" panose="02000000000000000000" pitchFamily="65" charset="-122"/>
              <a:ea typeface="方正铁筋隶书简体" panose="02000000000000000000" pitchFamily="65" charset="-122"/>
            </a:endParaRPr>
          </a:p>
        </p:txBody>
      </p:sp>
      <p:sp>
        <p:nvSpPr>
          <p:cNvPr id="26" name="文本框 25"/>
          <p:cNvSpPr txBox="1"/>
          <p:nvPr/>
        </p:nvSpPr>
        <p:spPr>
          <a:xfrm>
            <a:off x="1488985" y="533891"/>
            <a:ext cx="4733925" cy="953135"/>
          </a:xfrm>
          <a:prstGeom prst="rect">
            <a:avLst/>
          </a:prstGeom>
          <a:noFill/>
        </p:spPr>
        <p:txBody>
          <a:bodyPr wrap="none" rtlCol="0">
            <a:spAutoFit/>
          </a:bodyPr>
          <a:lstStyle/>
          <a:p>
            <a:r>
              <a:rPr lang="en-US" altLang="zh-CN" sz="2800" b="1" dirty="0">
                <a:latin typeface="方正铁筋隶书简体" panose="02000000000000000000" pitchFamily="65" charset="-122"/>
                <a:ea typeface="方正铁筋隶书简体" panose="02000000000000000000" pitchFamily="65" charset="-122"/>
              </a:rPr>
              <a:t>J</a:t>
            </a:r>
            <a:r>
              <a:rPr lang="zh-CN" altLang="en-US" sz="2800" b="1" dirty="0">
                <a:latin typeface="方正铁筋隶书简体" panose="02000000000000000000" pitchFamily="65" charset="-122"/>
                <a:ea typeface="方正铁筋隶书简体" panose="02000000000000000000" pitchFamily="65" charset="-122"/>
              </a:rPr>
              <a:t>ade Suit with Gold Thread</a:t>
            </a:r>
            <a:endParaRPr lang="zh-CN" altLang="en-US" sz="2800" b="1" dirty="0">
              <a:latin typeface="方正铁筋隶书简体" panose="02000000000000000000" pitchFamily="65" charset="-122"/>
              <a:ea typeface="方正铁筋隶书简体" panose="02000000000000000000" pitchFamily="65" charset="-122"/>
            </a:endParaRPr>
          </a:p>
          <a:p>
            <a:r>
              <a:rPr lang="en-US" altLang="zh-CN" sz="2800" b="1" dirty="0">
                <a:latin typeface="方正铁筋隶书简体" panose="02000000000000000000" pitchFamily="65" charset="-122"/>
                <a:ea typeface="方正铁筋隶书简体" panose="02000000000000000000" pitchFamily="65" charset="-122"/>
              </a:rPr>
              <a:t>         </a:t>
            </a:r>
            <a:r>
              <a:rPr lang="zh-CN" altLang="en-US" sz="2800" b="1" dirty="0">
                <a:latin typeface="方正铁筋隶书简体" panose="02000000000000000000" pitchFamily="65" charset="-122"/>
                <a:ea typeface="方正铁筋隶书简体" panose="02000000000000000000" pitchFamily="65" charset="-122"/>
              </a:rPr>
              <a:t>金缕玉衣</a:t>
            </a:r>
            <a:endParaRPr lang="zh-CN" altLang="en-US" sz="2800" b="1" dirty="0">
              <a:latin typeface="方正铁筋隶书简体" panose="02000000000000000000" pitchFamily="65" charset="-122"/>
              <a:ea typeface="方正铁筋隶书简体" panose="02000000000000000000" pitchFamily="65" charset="-122"/>
            </a:endParaRPr>
          </a:p>
        </p:txBody>
      </p:sp>
      <p:sp>
        <p:nvSpPr>
          <p:cNvPr id="5" name="文本框 4"/>
          <p:cNvSpPr txBox="1"/>
          <p:nvPr/>
        </p:nvSpPr>
        <p:spPr>
          <a:xfrm>
            <a:off x="6512560" y="1696720"/>
            <a:ext cx="4858385" cy="2676525"/>
          </a:xfrm>
          <a:prstGeom prst="rect">
            <a:avLst/>
          </a:prstGeom>
          <a:noFill/>
        </p:spPr>
        <p:txBody>
          <a:bodyPr wrap="square" rtlCol="0">
            <a:spAutoFit/>
          </a:bodyPr>
          <a:p>
            <a:r>
              <a:rPr lang="zh-CN" altLang="en-US" sz="2800" b="1"/>
              <a:t>Ordinarily, the texture of clothes is cotton, flax or silk. However, there were suits made of gold and jade, that is “Jade Suit with Gold Thread</a:t>
            </a:r>
            <a:r>
              <a:rPr lang="en-US" altLang="zh-CN" sz="2800" b="1"/>
              <a:t>”.</a:t>
            </a:r>
            <a:endParaRPr lang="en-US" altLang="zh-CN" sz="2800" b="1"/>
          </a:p>
        </p:txBody>
      </p:sp>
      <p:pic>
        <p:nvPicPr>
          <p:cNvPr id="122" name="图片 121"/>
          <p:cNvPicPr/>
          <p:nvPr/>
        </p:nvPicPr>
        <p:blipFill>
          <a:blip r:embed="rId6"/>
          <a:stretch>
            <a:fillRect/>
          </a:stretch>
        </p:blipFill>
        <p:spPr>
          <a:xfrm>
            <a:off x="626110" y="1567180"/>
            <a:ext cx="5536565" cy="4874895"/>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40005" y="111760"/>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7" name="文本框 6"/>
          <p:cNvSpPr txBox="1"/>
          <p:nvPr/>
        </p:nvSpPr>
        <p:spPr>
          <a:xfrm>
            <a:off x="5284470" y="3613150"/>
            <a:ext cx="6855460" cy="2676525"/>
          </a:xfrm>
          <a:prstGeom prst="rect">
            <a:avLst/>
          </a:prstGeom>
          <a:noFill/>
        </p:spPr>
        <p:txBody>
          <a:bodyPr wrap="square" rtlCol="0">
            <a:spAutoFit/>
          </a:bodyPr>
          <a:p>
            <a:r>
              <a:rPr lang="zh-CN" altLang="en-US" sz="2800" b="1" dirty="0">
                <a:latin typeface="方正铁筋隶书简体" panose="02000000000000000000" pitchFamily="65" charset="-122"/>
                <a:ea typeface="方正铁筋隶书简体" panose="02000000000000000000" pitchFamily="65" charset="-122"/>
                <a:sym typeface="+mn-ea"/>
              </a:rPr>
              <a:t>Jade Suit with Gold Thread</a:t>
            </a:r>
            <a:r>
              <a:rPr lang="zh-CN" altLang="en-US" sz="2800" b="1">
                <a:latin typeface="华文新魏" panose="02010800040101010101" charset="-122"/>
                <a:ea typeface="华文新魏" panose="02010800040101010101" charset="-122"/>
              </a:rPr>
              <a:t> was mainly unearthed in Henan, Jiangsu, Hebei, Anhui and Shandong</a:t>
            </a:r>
            <a:r>
              <a:rPr lang="en-US" altLang="zh-CN" sz="2800" b="1">
                <a:latin typeface="华文新魏" panose="02010800040101010101" charset="-122"/>
                <a:ea typeface="华文新魏" panose="02010800040101010101" charset="-122"/>
              </a:rPr>
              <a:t>.</a:t>
            </a:r>
            <a:r>
              <a:rPr lang="zh-CN" altLang="en-US" sz="2800" b="1">
                <a:latin typeface="华文新魏" panose="02010800040101010101" charset="-122"/>
                <a:ea typeface="华文新魏" panose="02010800040101010101" charset="-122"/>
              </a:rPr>
              <a:t> </a:t>
            </a:r>
            <a:r>
              <a:rPr lang="zh-CN" altLang="en-US" sz="2800" b="1">
                <a:latin typeface="华文新魏" panose="02010800040101010101" charset="-122"/>
                <a:ea typeface="华文新魏" panose="02010800040101010101" charset="-122"/>
                <a:sym typeface="+mn-ea"/>
              </a:rPr>
              <a:t>the emperors and senior nobles of the Han Dynasty</a:t>
            </a:r>
            <a:r>
              <a:rPr lang="zh-CN" altLang="en-US" sz="2800" b="1">
                <a:latin typeface="华文新魏" panose="02010800040101010101" charset="-122"/>
                <a:ea typeface="华文新魏" panose="02010800040101010101" charset="-122"/>
              </a:rPr>
              <a:t> used jade suits as their grave clothes. The appearance is the same as that of the human body.</a:t>
            </a:r>
            <a:endParaRPr lang="zh-CN" altLang="en-US" sz="2800" b="1">
              <a:latin typeface="华文新魏" panose="02010800040101010101" charset="-122"/>
              <a:ea typeface="华文新魏" panose="02010800040101010101" charset="-122"/>
            </a:endParaRPr>
          </a:p>
        </p:txBody>
      </p:sp>
      <p:pic>
        <p:nvPicPr>
          <p:cNvPr id="123" name="图片 122"/>
          <p:cNvPicPr/>
          <p:nvPr/>
        </p:nvPicPr>
        <p:blipFill>
          <a:blip r:embed="rId6"/>
          <a:stretch>
            <a:fillRect/>
          </a:stretch>
        </p:blipFill>
        <p:spPr>
          <a:xfrm>
            <a:off x="367030" y="259715"/>
            <a:ext cx="4843780" cy="6914515"/>
          </a:xfrm>
          <a:prstGeom prst="rect">
            <a:avLst/>
          </a:prstGeom>
          <a:noFill/>
          <a:ln w="9525">
            <a:noFill/>
          </a:ln>
        </p:spPr>
      </p:pic>
      <p:pic>
        <p:nvPicPr>
          <p:cNvPr id="124" name="图片 123"/>
          <p:cNvPicPr/>
          <p:nvPr/>
        </p:nvPicPr>
        <p:blipFill>
          <a:blip r:embed="rId7"/>
          <a:stretch>
            <a:fillRect/>
          </a:stretch>
        </p:blipFill>
        <p:spPr>
          <a:xfrm>
            <a:off x="5885180" y="259715"/>
            <a:ext cx="5621655" cy="331216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8" name="文本框 7"/>
          <p:cNvSpPr txBox="1"/>
          <p:nvPr/>
        </p:nvSpPr>
        <p:spPr>
          <a:xfrm>
            <a:off x="850265" y="5528310"/>
            <a:ext cx="4611370" cy="829945"/>
          </a:xfrm>
          <a:prstGeom prst="rect">
            <a:avLst/>
          </a:prstGeom>
          <a:noFill/>
        </p:spPr>
        <p:txBody>
          <a:bodyPr wrap="square" rtlCol="0">
            <a:spAutoFit/>
          </a:bodyPr>
          <a:p>
            <a:r>
              <a:rPr lang="zh-CN" altLang="en-US" sz="2400" b="1">
                <a:latin typeface="华文新魏" panose="02010800040101010101" charset="-122"/>
                <a:ea typeface="华文新魏" panose="02010800040101010101" charset="-122"/>
                <a:cs typeface="华文新魏" panose="02010800040101010101" charset="-122"/>
              </a:rPr>
              <a:t>Jade Suit Sewn with Silver Thread </a:t>
            </a:r>
            <a:r>
              <a:rPr lang="en-US" altLang="zh-CN" sz="2400" b="1">
                <a:latin typeface="华文新魏" panose="02010800040101010101" charset="-122"/>
                <a:ea typeface="华文新魏" panose="02010800040101010101" charset="-122"/>
                <a:cs typeface="华文新魏" panose="02010800040101010101" charset="-122"/>
              </a:rPr>
              <a:t>              </a:t>
            </a:r>
            <a:r>
              <a:rPr lang="zh-CN" altLang="en-US" sz="2400" b="1">
                <a:latin typeface="华文新魏" panose="02010800040101010101" charset="-122"/>
                <a:ea typeface="华文新魏" panose="02010800040101010101" charset="-122"/>
                <a:cs typeface="华文新魏" panose="02010800040101010101" charset="-122"/>
              </a:rPr>
              <a:t>银缕玉衣</a:t>
            </a:r>
            <a:endParaRPr lang="zh-CN" altLang="en-US" sz="2400" b="1">
              <a:latin typeface="华文新魏" panose="02010800040101010101" charset="-122"/>
              <a:ea typeface="华文新魏" panose="02010800040101010101" charset="-122"/>
              <a:cs typeface="华文新魏" panose="02010800040101010101" charset="-122"/>
            </a:endParaRPr>
          </a:p>
        </p:txBody>
      </p:sp>
      <p:sp>
        <p:nvSpPr>
          <p:cNvPr id="9" name="文本框 8"/>
          <p:cNvSpPr txBox="1"/>
          <p:nvPr/>
        </p:nvSpPr>
        <p:spPr>
          <a:xfrm>
            <a:off x="7223125" y="5528310"/>
            <a:ext cx="3904615" cy="829945"/>
          </a:xfrm>
          <a:prstGeom prst="rect">
            <a:avLst/>
          </a:prstGeom>
          <a:noFill/>
        </p:spPr>
        <p:txBody>
          <a:bodyPr wrap="square" rtlCol="0">
            <a:spAutoFit/>
          </a:bodyPr>
          <a:p>
            <a:pPr>
              <a:buClrTx/>
              <a:buSzTx/>
              <a:buFontTx/>
            </a:pPr>
            <a:r>
              <a:rPr lang="zh-CN" altLang="en-US" sz="2400">
                <a:latin typeface="华文新魏" panose="02010800040101010101" charset="-122"/>
                <a:ea typeface="华文新魏" panose="02010800040101010101" charset="-122"/>
                <a:cs typeface="华文新魏" panose="02010800040101010101" charset="-122"/>
                <a:sym typeface="+mn-ea"/>
              </a:rPr>
              <a:t>Jade Suit Sewn with Copper Thread 铜缕玉衣</a:t>
            </a:r>
            <a:endParaRPr lang="zh-CN" altLang="en-US" sz="2400">
              <a:latin typeface="华文新魏" panose="02010800040101010101" charset="-122"/>
              <a:ea typeface="华文新魏" panose="02010800040101010101" charset="-122"/>
              <a:cs typeface="华文新魏" panose="02010800040101010101" charset="-122"/>
              <a:sym typeface="+mn-ea"/>
            </a:endParaRPr>
          </a:p>
        </p:txBody>
      </p:sp>
      <p:pic>
        <p:nvPicPr>
          <p:cNvPr id="125" name="图片 124"/>
          <p:cNvPicPr/>
          <p:nvPr/>
        </p:nvPicPr>
        <p:blipFill>
          <a:blip r:embed="rId4"/>
          <a:stretch>
            <a:fillRect/>
          </a:stretch>
        </p:blipFill>
        <p:spPr>
          <a:xfrm>
            <a:off x="346075" y="217170"/>
            <a:ext cx="5186045" cy="5011420"/>
          </a:xfrm>
          <a:prstGeom prst="rect">
            <a:avLst/>
          </a:prstGeom>
          <a:noFill/>
          <a:ln w="9525">
            <a:noFill/>
          </a:ln>
        </p:spPr>
      </p:pic>
      <p:pic>
        <p:nvPicPr>
          <p:cNvPr id="126" name="图片 125"/>
          <p:cNvPicPr/>
          <p:nvPr/>
        </p:nvPicPr>
        <p:blipFill>
          <a:blip r:embed="rId5"/>
          <a:stretch>
            <a:fillRect/>
          </a:stretch>
        </p:blipFill>
        <p:spPr>
          <a:xfrm>
            <a:off x="5755640" y="339725"/>
            <a:ext cx="6247765" cy="4601210"/>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63964" y="25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67945" y="5461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3" name="文本框 2"/>
          <p:cNvSpPr txBox="1"/>
          <p:nvPr/>
        </p:nvSpPr>
        <p:spPr>
          <a:xfrm>
            <a:off x="317500" y="3324860"/>
            <a:ext cx="6657975" cy="1198880"/>
          </a:xfrm>
          <a:prstGeom prst="rect">
            <a:avLst/>
          </a:prstGeom>
          <a:noFill/>
        </p:spPr>
        <p:txBody>
          <a:bodyPr wrap="square" rtlCol="0">
            <a:spAutoFit/>
          </a:bodyPr>
          <a:p>
            <a:r>
              <a:rPr lang="zh-CN" altLang="en-US" sz="3600">
                <a:latin typeface="华文新魏" panose="02010800040101010101" charset="-122"/>
                <a:ea typeface="华文新魏" panose="02010800040101010101" charset="-122"/>
                <a:cs typeface="华文新魏" panose="02010800040101010101" charset="-122"/>
              </a:rPr>
              <a:t>《礼记·玉藻》云：“君子无故，玉不去身，君子于玉比德焉。”</a:t>
            </a:r>
            <a:endParaRPr lang="zh-CN" altLang="en-US" sz="3600">
              <a:latin typeface="华文新魏" panose="02010800040101010101" charset="-122"/>
              <a:ea typeface="华文新魏" panose="02010800040101010101" charset="-122"/>
              <a:cs typeface="华文新魏" panose="02010800040101010101" charset="-122"/>
            </a:endParaRPr>
          </a:p>
        </p:txBody>
      </p:sp>
      <p:sp>
        <p:nvSpPr>
          <p:cNvPr id="4" name="文本框 3"/>
          <p:cNvSpPr txBox="1"/>
          <p:nvPr/>
        </p:nvSpPr>
        <p:spPr>
          <a:xfrm>
            <a:off x="317500" y="1812925"/>
            <a:ext cx="8389620" cy="1383665"/>
          </a:xfrm>
          <a:prstGeom prst="rect">
            <a:avLst/>
          </a:prstGeom>
          <a:noFill/>
        </p:spPr>
        <p:txBody>
          <a:bodyPr wrap="square" rtlCol="0">
            <a:spAutoFit/>
          </a:bodyPr>
          <a:p>
            <a:r>
              <a:rPr lang="en-US" altLang="zh-CN" sz="2800">
                <a:latin typeface="华文新魏" panose="02010800040101010101" charset="-122"/>
                <a:ea typeface="华文新魏" panose="02010800040101010101" charset="-122"/>
              </a:rPr>
              <a:t>1.</a:t>
            </a:r>
            <a:r>
              <a:rPr lang="zh-CN" altLang="en-US" sz="2800">
                <a:latin typeface="华文新魏" panose="02010800040101010101" charset="-122"/>
                <a:ea typeface="华文新魏" panose="02010800040101010101" charset="-122"/>
              </a:rPr>
              <a:t>In the Han Dynasty, people advocated the Confucian thought of "guiyu"</a:t>
            </a:r>
            <a:r>
              <a:rPr lang="en-US" altLang="zh-CN" sz="2800">
                <a:latin typeface="华文新魏" panose="02010800040101010101" charset="-122"/>
                <a:ea typeface="华文新魏" panose="02010800040101010101" charset="-122"/>
              </a:rPr>
              <a:t>.People endow jade with beautiful moral character.</a:t>
            </a:r>
            <a:endParaRPr lang="en-US" altLang="zh-CN" sz="2800">
              <a:latin typeface="华文新魏" panose="02010800040101010101" charset="-122"/>
              <a:ea typeface="华文新魏" panose="02010800040101010101" charset="-122"/>
            </a:endParaRPr>
          </a:p>
        </p:txBody>
      </p:sp>
      <p:sp>
        <p:nvSpPr>
          <p:cNvPr id="5" name="文本框 4"/>
          <p:cNvSpPr txBox="1"/>
          <p:nvPr/>
        </p:nvSpPr>
        <p:spPr>
          <a:xfrm>
            <a:off x="210820" y="5090795"/>
            <a:ext cx="6433820" cy="953135"/>
          </a:xfrm>
          <a:prstGeom prst="rect">
            <a:avLst/>
          </a:prstGeom>
          <a:noFill/>
        </p:spPr>
        <p:txBody>
          <a:bodyPr wrap="square" rtlCol="0">
            <a:spAutoFit/>
          </a:bodyPr>
          <a:p>
            <a:r>
              <a:rPr lang="zh-CN" altLang="en-US" sz="2800">
                <a:latin typeface="华文新魏" panose="02010800040101010101" charset="-122"/>
                <a:ea typeface="华文新魏" panose="02010800040101010101" charset="-122"/>
              </a:rPr>
              <a:t>2.People believe that jade can keep corpses immortal for thousands of years.</a:t>
            </a:r>
            <a:endParaRPr lang="zh-CN" altLang="en-US" sz="2800">
              <a:latin typeface="华文新魏" panose="02010800040101010101" charset="-122"/>
              <a:ea typeface="华文新魏" panose="02010800040101010101" charset="-122"/>
            </a:endParaRPr>
          </a:p>
        </p:txBody>
      </p:sp>
      <p:sp>
        <p:nvSpPr>
          <p:cNvPr id="7" name="文本框 6"/>
          <p:cNvSpPr txBox="1"/>
          <p:nvPr/>
        </p:nvSpPr>
        <p:spPr>
          <a:xfrm>
            <a:off x="210820" y="306705"/>
            <a:ext cx="6685280" cy="953135"/>
          </a:xfrm>
          <a:prstGeom prst="rect">
            <a:avLst/>
          </a:prstGeom>
          <a:noFill/>
        </p:spPr>
        <p:txBody>
          <a:bodyPr wrap="square" rtlCol="0">
            <a:spAutoFit/>
          </a:bodyPr>
          <a:p>
            <a:r>
              <a:rPr lang="zh-CN" altLang="en-US" sz="2800" b="1">
                <a:latin typeface="华文新魏" panose="02010800040101010101" charset="-122"/>
                <a:ea typeface="华文新魏" panose="02010800040101010101" charset="-122"/>
              </a:rPr>
              <a:t>Why did the nobles of the Eastern Han Dynasty use jade clothes as grave clothes</a:t>
            </a:r>
            <a:r>
              <a:rPr lang="en-US" altLang="zh-CN" sz="2800" b="1">
                <a:latin typeface="华文新魏" panose="02010800040101010101" charset="-122"/>
                <a:ea typeface="华文新魏" panose="02010800040101010101" charset="-122"/>
              </a:rPr>
              <a:t>?</a:t>
            </a:r>
            <a:endParaRPr lang="en-US" altLang="zh-CN" sz="2800" b="1">
              <a:latin typeface="华文新魏" panose="02010800040101010101" charset="-122"/>
              <a:ea typeface="华文新魏" panose="02010800040101010101" charset="-122"/>
            </a:endParaRPr>
          </a:p>
        </p:txBody>
      </p:sp>
      <p:pic>
        <p:nvPicPr>
          <p:cNvPr id="127" name="图片 126"/>
          <p:cNvPicPr/>
          <p:nvPr/>
        </p:nvPicPr>
        <p:blipFill>
          <a:blip r:embed="rId4"/>
          <a:stretch>
            <a:fillRect/>
          </a:stretch>
        </p:blipFill>
        <p:spPr>
          <a:xfrm>
            <a:off x="8114030" y="249555"/>
            <a:ext cx="4241165" cy="4274185"/>
          </a:xfrm>
          <a:prstGeom prst="rect">
            <a:avLst/>
          </a:prstGeom>
          <a:noFill/>
          <a:ln w="9525">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45055" y="25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0" y="-1143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4" name="文本框 3"/>
          <p:cNvSpPr txBox="1"/>
          <p:nvPr/>
        </p:nvSpPr>
        <p:spPr>
          <a:xfrm>
            <a:off x="4107180" y="5793105"/>
            <a:ext cx="5015865" cy="953135"/>
          </a:xfrm>
          <a:prstGeom prst="rect">
            <a:avLst/>
          </a:prstGeom>
          <a:noFill/>
        </p:spPr>
        <p:txBody>
          <a:bodyPr wrap="square" rtlCol="0">
            <a:spAutoFit/>
          </a:bodyPr>
          <a:p>
            <a:r>
              <a:rPr lang="zh-CN" altLang="en-US" sz="2800">
                <a:latin typeface="华文新魏" panose="02010800040101010101" charset="-122"/>
                <a:ea typeface="华文新魏" panose="02010800040101010101" charset="-122"/>
              </a:rPr>
              <a:t>Liu Sheng’s jade suit</a:t>
            </a:r>
            <a:endParaRPr lang="zh-CN" altLang="en-US" sz="2800">
              <a:latin typeface="华文新魏" panose="02010800040101010101" charset="-122"/>
              <a:ea typeface="华文新魏" panose="02010800040101010101" charset="-122"/>
            </a:endParaRPr>
          </a:p>
          <a:p>
            <a:r>
              <a:rPr lang="zh-CN" altLang="en-US" sz="2800">
                <a:latin typeface="华文新魏" panose="02010800040101010101" charset="-122"/>
                <a:ea typeface="华文新魏" panose="02010800040101010101" charset="-122"/>
              </a:rPr>
              <a:t>刘胜金缕玉衣</a:t>
            </a:r>
            <a:endParaRPr lang="zh-CN" altLang="en-US" sz="2800">
              <a:latin typeface="华文新魏" panose="02010800040101010101" charset="-122"/>
              <a:ea typeface="华文新魏" panose="02010800040101010101" charset="-122"/>
            </a:endParaRPr>
          </a:p>
        </p:txBody>
      </p:sp>
      <p:pic>
        <p:nvPicPr>
          <p:cNvPr id="128" name="图片 127"/>
          <p:cNvPicPr/>
          <p:nvPr/>
        </p:nvPicPr>
        <p:blipFill>
          <a:blip r:embed="rId4"/>
          <a:stretch>
            <a:fillRect/>
          </a:stretch>
        </p:blipFill>
        <p:spPr>
          <a:xfrm>
            <a:off x="534670" y="412115"/>
            <a:ext cx="5997575" cy="5011420"/>
          </a:xfrm>
          <a:prstGeom prst="rect">
            <a:avLst/>
          </a:prstGeom>
          <a:noFill/>
          <a:ln w="9525">
            <a:noFill/>
          </a:ln>
        </p:spPr>
      </p:pic>
      <p:pic>
        <p:nvPicPr>
          <p:cNvPr id="129" name="图片 128"/>
          <p:cNvPicPr/>
          <p:nvPr/>
        </p:nvPicPr>
        <p:blipFill>
          <a:blip r:embed="rId5"/>
          <a:stretch>
            <a:fillRect/>
          </a:stretch>
        </p:blipFill>
        <p:spPr>
          <a:xfrm>
            <a:off x="5680710" y="302895"/>
            <a:ext cx="5828665" cy="5229860"/>
          </a:xfrm>
          <a:prstGeom prst="rect">
            <a:avLst/>
          </a:prstGeom>
          <a:noFill/>
          <a:ln w="9525">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6985" y="-1143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3" name="文本框 2"/>
          <p:cNvSpPr txBox="1"/>
          <p:nvPr/>
        </p:nvSpPr>
        <p:spPr>
          <a:xfrm>
            <a:off x="5205730" y="1287780"/>
            <a:ext cx="6685915" cy="3538220"/>
          </a:xfrm>
          <a:prstGeom prst="rect">
            <a:avLst/>
          </a:prstGeom>
          <a:noFill/>
        </p:spPr>
        <p:txBody>
          <a:bodyPr wrap="square" rtlCol="0">
            <a:spAutoFit/>
          </a:bodyPr>
          <a:p>
            <a:r>
              <a:rPr lang="zh-CN" altLang="en-US" sz="2800">
                <a:latin typeface="华文新魏" panose="02010800040101010101" charset="-122"/>
                <a:ea typeface="华文新魏" panose="02010800040101010101" charset="-122"/>
              </a:rPr>
              <a:t>Such refined suits made some 2000 years ago in the Han Dynasty indicate the high design level and excellent craftsmanship of that time. In fact, of course, the rulers’ dream of preventing their corpses from decaying could never be realized. The practice of wearing jade suits was banned during the Three Kingdoms Period</a:t>
            </a:r>
            <a:r>
              <a:rPr lang="en-US" altLang="zh-CN" sz="2800">
                <a:latin typeface="华文新魏" panose="02010800040101010101" charset="-122"/>
                <a:ea typeface="华文新魏" panose="02010800040101010101" charset="-122"/>
              </a:rPr>
              <a:t>.</a:t>
            </a:r>
            <a:endParaRPr lang="en-US" altLang="zh-CN" sz="2800">
              <a:latin typeface="华文新魏" panose="02010800040101010101" charset="-122"/>
              <a:ea typeface="华文新魏" panose="02010800040101010101" charset="-122"/>
            </a:endParaRPr>
          </a:p>
        </p:txBody>
      </p:sp>
      <p:pic>
        <p:nvPicPr>
          <p:cNvPr id="130" name="图片 129"/>
          <p:cNvPicPr/>
          <p:nvPr/>
        </p:nvPicPr>
        <p:blipFill>
          <a:blip r:embed="rId4"/>
          <a:stretch>
            <a:fillRect/>
          </a:stretch>
        </p:blipFill>
        <p:spPr>
          <a:xfrm>
            <a:off x="182245" y="859155"/>
            <a:ext cx="4734560" cy="4919345"/>
          </a:xfrm>
          <a:prstGeom prst="rect">
            <a:avLst/>
          </a:prstGeom>
          <a:noFill/>
          <a:ln w="9525">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38705"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25" name="矩形 24"/>
          <p:cNvSpPr/>
          <p:nvPr/>
        </p:nvSpPr>
        <p:spPr>
          <a:xfrm>
            <a:off x="230822" y="97741"/>
            <a:ext cx="755015" cy="922020"/>
          </a:xfrm>
          <a:prstGeom prst="rect">
            <a:avLst/>
          </a:prstGeom>
          <a:effectLst>
            <a:outerShdw blurRad="50800" dist="38100" dir="5400000" algn="t" rotWithShape="0">
              <a:prstClr val="black">
                <a:alpha val="40000"/>
              </a:prstClr>
            </a:outerShdw>
          </a:effectLst>
        </p:spPr>
        <p:txBody>
          <a:bodyPr wrap="none">
            <a:spAutoFit/>
          </a:bodyPr>
          <a:lstStyle/>
          <a:p>
            <a:r>
              <a:rPr lang="en-US" altLang="zh-CN" sz="5400" dirty="0">
                <a:latin typeface="方正铁筋隶书简体" panose="02000000000000000000" pitchFamily="65" charset="-122"/>
                <a:ea typeface="方正铁筋隶书简体" panose="02000000000000000000" pitchFamily="65" charset="-122"/>
              </a:rPr>
              <a:t>4.</a:t>
            </a:r>
            <a:endParaRPr lang="en-US" altLang="zh-CN" sz="5400" dirty="0">
              <a:latin typeface="方正铁筋隶书简体" panose="02000000000000000000" pitchFamily="65" charset="-122"/>
              <a:ea typeface="方正铁筋隶书简体" panose="02000000000000000000" pitchFamily="65" charset="-122"/>
            </a:endParaRPr>
          </a:p>
        </p:txBody>
      </p:sp>
      <p:sp>
        <p:nvSpPr>
          <p:cNvPr id="26" name="文本框 25"/>
          <p:cNvSpPr txBox="1"/>
          <p:nvPr/>
        </p:nvSpPr>
        <p:spPr>
          <a:xfrm>
            <a:off x="844460" y="836786"/>
            <a:ext cx="3886200" cy="953135"/>
          </a:xfrm>
          <a:prstGeom prst="rect">
            <a:avLst/>
          </a:prstGeom>
          <a:noFill/>
        </p:spPr>
        <p:txBody>
          <a:bodyPr wrap="none" rtlCol="0">
            <a:spAutoFit/>
          </a:bodyPr>
          <a:lstStyle/>
          <a:p>
            <a:r>
              <a:rPr lang="zh-CN" altLang="en-US" sz="2800" b="1" dirty="0" smtClean="0">
                <a:latin typeface="华文新魏" panose="02010800040101010101" charset="-122"/>
                <a:ea typeface="华文新魏" panose="02010800040101010101" charset="-122"/>
                <a:cs typeface="华文新魏" panose="02010800040101010101" charset="-122"/>
              </a:rPr>
              <a:t>Bronze Galloping Horse</a:t>
            </a:r>
            <a:endParaRPr lang="zh-CN" altLang="en-US" sz="2800" b="1" dirty="0" smtClean="0">
              <a:latin typeface="华文新魏" panose="02010800040101010101" charset="-122"/>
              <a:ea typeface="华文新魏" panose="02010800040101010101" charset="-122"/>
              <a:cs typeface="华文新魏" panose="02010800040101010101" charset="-122"/>
            </a:endParaRPr>
          </a:p>
          <a:p>
            <a:r>
              <a:rPr lang="en-US" altLang="zh-CN" sz="2800" b="1" dirty="0" smtClean="0">
                <a:latin typeface="华文新魏" panose="02010800040101010101" charset="-122"/>
                <a:ea typeface="华文新魏" panose="02010800040101010101" charset="-122"/>
                <a:cs typeface="华文新魏" panose="02010800040101010101" charset="-122"/>
              </a:rPr>
              <a:t>     </a:t>
            </a:r>
            <a:r>
              <a:rPr lang="zh-CN" altLang="en-US" sz="2800" b="1" dirty="0" smtClean="0">
                <a:latin typeface="华文新魏" panose="02010800040101010101" charset="-122"/>
                <a:ea typeface="华文新魏" panose="02010800040101010101" charset="-122"/>
                <a:cs typeface="华文新魏" panose="02010800040101010101" charset="-122"/>
              </a:rPr>
              <a:t>马踏飞燕</a:t>
            </a:r>
            <a:endParaRPr lang="zh-CN" altLang="en-US" sz="2800" b="1" dirty="0" smtClean="0">
              <a:latin typeface="华文新魏" panose="02010800040101010101" charset="-122"/>
              <a:ea typeface="华文新魏" panose="02010800040101010101" charset="-122"/>
              <a:cs typeface="华文新魏" panose="02010800040101010101"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50135" y="1985900"/>
            <a:ext cx="4910418" cy="4883718"/>
          </a:xfrm>
          <a:prstGeom prst="rect">
            <a:avLst/>
          </a:prstGeom>
        </p:spPr>
      </p:pic>
      <p:sp>
        <p:nvSpPr>
          <p:cNvPr id="7" name="文本框 6"/>
          <p:cNvSpPr txBox="1"/>
          <p:nvPr/>
        </p:nvSpPr>
        <p:spPr>
          <a:xfrm>
            <a:off x="5595620" y="1715770"/>
            <a:ext cx="6310630" cy="3538220"/>
          </a:xfrm>
          <a:prstGeom prst="rect">
            <a:avLst/>
          </a:prstGeom>
          <a:noFill/>
        </p:spPr>
        <p:txBody>
          <a:bodyPr wrap="square" rtlCol="0">
            <a:spAutoFit/>
          </a:bodyPr>
          <a:p>
            <a:r>
              <a:rPr lang="zh-CN" altLang="en-US" sz="2800">
                <a:latin typeface="华文新魏" panose="02010800040101010101" charset="-122"/>
                <a:ea typeface="华文新魏" panose="02010800040101010101" charset="-122"/>
              </a:rPr>
              <a:t>In 1969, a galloping horse in bronze was unearthed in an Eastern Han Dynasty (206 BC-220 AD) tomb in Wuwei, Gansu Province in western China. </a:t>
            </a:r>
            <a:r>
              <a:rPr lang="en-US" altLang="zh-CN" sz="2800">
                <a:latin typeface="华文新魏" panose="02010800040101010101" charset="-122"/>
                <a:ea typeface="华文新魏" panose="02010800040101010101" charset="-122"/>
              </a:rPr>
              <a:t>It is now preserved in the Gansu</a:t>
            </a:r>
            <a:endParaRPr lang="en-US" altLang="zh-CN" sz="2800">
              <a:latin typeface="华文新魏" panose="02010800040101010101" charset="-122"/>
              <a:ea typeface="华文新魏" panose="02010800040101010101" charset="-122"/>
            </a:endParaRPr>
          </a:p>
          <a:p>
            <a:r>
              <a:rPr lang="en-US" altLang="zh-CN" sz="2800">
                <a:latin typeface="华文新魏" panose="02010800040101010101" charset="-122"/>
                <a:ea typeface="华文新魏" panose="02010800040101010101" charset="-122"/>
              </a:rPr>
              <a:t>Provincial Museum.In 1983, it was identified as </a:t>
            </a:r>
            <a:r>
              <a:rPr lang="en-US" altLang="zh-CN" sz="2800" b="1">
                <a:latin typeface="华文新魏" panose="02010800040101010101" charset="-122"/>
                <a:ea typeface="华文新魏" panose="02010800040101010101" charset="-122"/>
              </a:rPr>
              <a:t>China's tourism symbol</a:t>
            </a:r>
            <a:r>
              <a:rPr lang="en-US" altLang="zh-CN" sz="2800">
                <a:latin typeface="华文新魏" panose="02010800040101010101" charset="-122"/>
                <a:ea typeface="华文新魏" panose="02010800040101010101" charset="-122"/>
              </a:rPr>
              <a:t> by the National Tourism Administration.</a:t>
            </a:r>
            <a:endParaRPr lang="en-US" altLang="zh-CN" sz="2800">
              <a:latin typeface="华文新魏" panose="02010800040101010101" charset="-122"/>
              <a:ea typeface="华文新魏" panose="02010800040101010101" charset="-122"/>
            </a:endParaRPr>
          </a:p>
        </p:txBody>
      </p:sp>
      <p:pic>
        <p:nvPicPr>
          <p:cNvPr id="131" name="图片 130"/>
          <p:cNvPicPr/>
          <p:nvPr/>
        </p:nvPicPr>
        <p:blipFill>
          <a:blip r:embed="rId4"/>
          <a:stretch>
            <a:fillRect/>
          </a:stretch>
        </p:blipFill>
        <p:spPr>
          <a:xfrm>
            <a:off x="474345" y="1715770"/>
            <a:ext cx="4337685" cy="4853305"/>
          </a:xfrm>
          <a:prstGeom prst="rect">
            <a:avLst/>
          </a:prstGeom>
          <a:noFill/>
          <a:ln w="9525">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4" name="文本框 3"/>
          <p:cNvSpPr txBox="1"/>
          <p:nvPr/>
        </p:nvSpPr>
        <p:spPr>
          <a:xfrm>
            <a:off x="1111885" y="5050155"/>
            <a:ext cx="9874250" cy="1383665"/>
          </a:xfrm>
          <a:prstGeom prst="rect">
            <a:avLst/>
          </a:prstGeom>
          <a:noFill/>
        </p:spPr>
        <p:txBody>
          <a:bodyPr wrap="square" rtlCol="0">
            <a:spAutoFit/>
          </a:bodyPr>
          <a:p>
            <a:r>
              <a:rPr lang="zh-CN" altLang="en-US" sz="2800">
                <a:latin typeface="华文新魏" panose="02010800040101010101" charset="-122"/>
                <a:ea typeface="华文新魏" panose="02010800040101010101" charset="-122"/>
              </a:rPr>
              <a:t>What is ingenious about it is that </a:t>
            </a:r>
            <a:r>
              <a:rPr lang="zh-CN" altLang="en-US" sz="2800">
                <a:solidFill>
                  <a:srgbClr val="FF0000"/>
                </a:solidFill>
                <a:latin typeface="华文新魏" panose="02010800040101010101" charset="-122"/>
                <a:ea typeface="华文新魏" panose="02010800040101010101" charset="-122"/>
              </a:rPr>
              <a:t>one of its hind feet is stepping on a flying swallow.</a:t>
            </a:r>
            <a:r>
              <a:rPr lang="zh-CN" altLang="en-US" sz="2800">
                <a:latin typeface="华文新魏" panose="02010800040101010101" charset="-122"/>
                <a:ea typeface="华文新魏" panose="02010800040101010101" charset="-122"/>
              </a:rPr>
              <a:t> That means the galloping horse is faster than a flying swallow</a:t>
            </a:r>
            <a:r>
              <a:rPr lang="en-US" altLang="zh-CN" sz="2800">
                <a:latin typeface="华文新魏" panose="02010800040101010101" charset="-122"/>
                <a:ea typeface="华文新魏" panose="02010800040101010101" charset="-122"/>
              </a:rPr>
              <a:t>.</a:t>
            </a:r>
            <a:endParaRPr lang="en-US" altLang="zh-CN" sz="2800">
              <a:latin typeface="华文新魏" panose="02010800040101010101" charset="-122"/>
              <a:ea typeface="华文新魏" panose="02010800040101010101" charset="-122"/>
            </a:endParaRPr>
          </a:p>
        </p:txBody>
      </p:sp>
      <p:pic>
        <p:nvPicPr>
          <p:cNvPr id="5" name="图片 4"/>
          <p:cNvPicPr>
            <a:picLocks noChangeAspect="1"/>
          </p:cNvPicPr>
          <p:nvPr/>
        </p:nvPicPr>
        <p:blipFill>
          <a:blip r:embed="rId4"/>
          <a:stretch>
            <a:fillRect/>
          </a:stretch>
        </p:blipFill>
        <p:spPr>
          <a:xfrm>
            <a:off x="5579110" y="215265"/>
            <a:ext cx="5120640" cy="4429760"/>
          </a:xfrm>
          <a:prstGeom prst="rect">
            <a:avLst/>
          </a:prstGeom>
        </p:spPr>
      </p:pic>
      <p:pic>
        <p:nvPicPr>
          <p:cNvPr id="137" name="图片 136"/>
          <p:cNvPicPr/>
          <p:nvPr/>
        </p:nvPicPr>
        <p:blipFill>
          <a:blip r:embed="rId5"/>
          <a:stretch>
            <a:fillRect/>
          </a:stretch>
        </p:blipFill>
        <p:spPr>
          <a:xfrm>
            <a:off x="514985" y="361950"/>
            <a:ext cx="4648200" cy="3960495"/>
          </a:xfrm>
          <a:prstGeom prst="rect">
            <a:avLst/>
          </a:prstGeom>
          <a:noFill/>
          <a:ln w="9525">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5510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4061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0" y="-1143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6" name="图片 5"/>
          <p:cNvPicPr>
            <a:picLocks noChangeAspect="1"/>
          </p:cNvPicPr>
          <p:nvPr/>
        </p:nvPicPr>
        <p:blipFill>
          <a:blip r:embed="rId4"/>
          <a:stretch>
            <a:fillRect/>
          </a:stretch>
        </p:blipFill>
        <p:spPr>
          <a:xfrm>
            <a:off x="512445" y="1819275"/>
            <a:ext cx="6936105" cy="4465320"/>
          </a:xfrm>
          <a:prstGeom prst="rect">
            <a:avLst/>
          </a:prstGeom>
        </p:spPr>
      </p:pic>
      <p:sp>
        <p:nvSpPr>
          <p:cNvPr id="7" name="文本框 6"/>
          <p:cNvSpPr txBox="1"/>
          <p:nvPr/>
        </p:nvSpPr>
        <p:spPr>
          <a:xfrm>
            <a:off x="7764780" y="4028440"/>
            <a:ext cx="4486275" cy="1938020"/>
          </a:xfrm>
          <a:prstGeom prst="rect">
            <a:avLst/>
          </a:prstGeom>
          <a:noFill/>
          <a:ln>
            <a:solidFill>
              <a:schemeClr val="accent1"/>
            </a:solidFill>
          </a:ln>
        </p:spPr>
        <p:txBody>
          <a:bodyPr wrap="square" rtlCol="0">
            <a:spAutoFit/>
          </a:bodyPr>
          <a:p>
            <a:r>
              <a:rPr lang="zh-CN" altLang="en-US" sz="2400" b="1">
                <a:solidFill>
                  <a:srgbClr val="FF0000"/>
                </a:solidFill>
              </a:rPr>
              <a:t>According to analysis of its mechanics, Bronze Galloping Horse finds a center of gravity in the swallow to give the statue its stability.</a:t>
            </a:r>
            <a:endParaRPr lang="zh-CN" altLang="en-US" sz="2400" b="1">
              <a:solidFill>
                <a:srgbClr val="FF0000"/>
              </a:solidFill>
            </a:endParaRPr>
          </a:p>
        </p:txBody>
      </p:sp>
      <p:pic>
        <p:nvPicPr>
          <p:cNvPr id="8" name="图片 7"/>
          <p:cNvPicPr>
            <a:picLocks noChangeAspect="1"/>
          </p:cNvPicPr>
          <p:nvPr/>
        </p:nvPicPr>
        <p:blipFill>
          <a:blip r:embed="rId5"/>
          <a:stretch>
            <a:fillRect/>
          </a:stretch>
        </p:blipFill>
        <p:spPr>
          <a:xfrm>
            <a:off x="7583170" y="520700"/>
            <a:ext cx="4352290" cy="31115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2685"/>
            <a:ext cx="4910418" cy="1278310"/>
          </a:xfrm>
          <a:prstGeom prst="rect">
            <a:avLst/>
          </a:prstGeom>
        </p:spPr>
      </p:pic>
      <p:grpSp>
        <p:nvGrpSpPr>
          <p:cNvPr id="2" name="组合 1"/>
          <p:cNvGrpSpPr/>
          <p:nvPr/>
        </p:nvGrpSpPr>
        <p:grpSpPr>
          <a:xfrm>
            <a:off x="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3" name="文本框 2"/>
          <p:cNvSpPr txBox="1"/>
          <p:nvPr/>
        </p:nvSpPr>
        <p:spPr>
          <a:xfrm>
            <a:off x="394335" y="334010"/>
            <a:ext cx="9166225" cy="521970"/>
          </a:xfrm>
          <a:prstGeom prst="rect">
            <a:avLst/>
          </a:prstGeom>
          <a:noFill/>
        </p:spPr>
        <p:txBody>
          <a:bodyPr wrap="square" rtlCol="0">
            <a:spAutoFit/>
          </a:bodyPr>
          <a:p>
            <a:r>
              <a:rPr lang="en-US" altLang="zh-CN" sz="2800" b="1">
                <a:latin typeface="华文新魏" panose="02010800040101010101" charset="-122"/>
                <a:ea typeface="华文新魏" panose="02010800040101010101" charset="-122"/>
              </a:rPr>
              <a:t>What kind of horse is this?</a:t>
            </a:r>
            <a:endParaRPr lang="en-US" altLang="zh-CN" sz="2800" b="1">
              <a:latin typeface="华文新魏" panose="02010800040101010101" charset="-122"/>
              <a:ea typeface="华文新魏" panose="02010800040101010101" charset="-122"/>
            </a:endParaRPr>
          </a:p>
        </p:txBody>
      </p:sp>
      <p:pic>
        <p:nvPicPr>
          <p:cNvPr id="4" name="图片 3"/>
          <p:cNvPicPr>
            <a:picLocks noChangeAspect="1"/>
          </p:cNvPicPr>
          <p:nvPr/>
        </p:nvPicPr>
        <p:blipFill>
          <a:blip r:embed="rId4"/>
          <a:stretch>
            <a:fillRect/>
          </a:stretch>
        </p:blipFill>
        <p:spPr>
          <a:xfrm>
            <a:off x="194310" y="1018540"/>
            <a:ext cx="5504815" cy="5370830"/>
          </a:xfrm>
          <a:prstGeom prst="rect">
            <a:avLst/>
          </a:prstGeom>
        </p:spPr>
      </p:pic>
      <p:sp>
        <p:nvSpPr>
          <p:cNvPr id="7" name="文本框 6"/>
          <p:cNvSpPr txBox="1"/>
          <p:nvPr/>
        </p:nvSpPr>
        <p:spPr>
          <a:xfrm>
            <a:off x="6067425" y="1703705"/>
            <a:ext cx="5471795" cy="2676525"/>
          </a:xfrm>
          <a:prstGeom prst="rect">
            <a:avLst/>
          </a:prstGeom>
          <a:noFill/>
        </p:spPr>
        <p:txBody>
          <a:bodyPr wrap="square" rtlCol="0">
            <a:spAutoFit/>
          </a:bodyPr>
          <a:p>
            <a:r>
              <a:rPr lang="zh-CN" altLang="en-US" sz="2400" b="1">
                <a:latin typeface="华文新魏" panose="02010800040101010101" charset="-122"/>
                <a:ea typeface="华文新魏" panose="02010800040101010101" charset="-122"/>
              </a:rPr>
              <a:t>The first statement is the "Tianma" introduced by Emperor Wu of the Han Dynasty from the northwest, which is the "</a:t>
            </a:r>
            <a:r>
              <a:rPr lang="en-US" altLang="zh-CN" sz="2400" b="1">
                <a:latin typeface="华文新魏" panose="02010800040101010101" charset="-122"/>
                <a:ea typeface="华文新魏" panose="02010800040101010101" charset="-122"/>
              </a:rPr>
              <a:t>hanxuebaoma</a:t>
            </a:r>
            <a:r>
              <a:rPr lang="zh-CN" altLang="en-US" sz="2400" b="1">
                <a:latin typeface="华文新魏" panose="02010800040101010101" charset="-122"/>
                <a:ea typeface="华文新魏" panose="02010800040101010101" charset="-122"/>
              </a:rPr>
              <a:t>" </a:t>
            </a:r>
            <a:r>
              <a:rPr lang="en-US" altLang="zh-CN" sz="2400" b="1">
                <a:latin typeface="华文新魏" panose="02010800040101010101" charset="-122"/>
                <a:ea typeface="华文新魏" panose="02010800040101010101" charset="-122"/>
              </a:rPr>
              <a:t>. </a:t>
            </a:r>
            <a:r>
              <a:rPr lang="zh-CN" altLang="en-US" sz="2400" b="1">
                <a:latin typeface="华文新魏" panose="02010800040101010101" charset="-122"/>
                <a:ea typeface="华文新魏" panose="02010800040101010101" charset="-122"/>
              </a:rPr>
              <a:t>This kind of horse is truly "white, rich and beautiful". It is not only thin, tall and slender, but also a "beauty" in the eyes of modern people.</a:t>
            </a:r>
            <a:endParaRPr lang="zh-CN" altLang="en-US" sz="2400" b="1">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3500" y="0"/>
            <a:ext cx="12255690" cy="6858000"/>
            <a:chOff x="-63690" y="0"/>
            <a:chExt cx="12255690" cy="685800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63690" y="0"/>
              <a:ext cx="3111690" cy="6858000"/>
            </a:xfrm>
            <a:prstGeom prst="rect">
              <a:avLst/>
            </a:prstGeom>
          </p:spPr>
        </p:pic>
      </p:grpSp>
      <p:cxnSp>
        <p:nvCxnSpPr>
          <p:cNvPr id="10" name="直接连接符 9"/>
          <p:cNvCxnSpPr/>
          <p:nvPr/>
        </p:nvCxnSpPr>
        <p:spPr>
          <a:xfrm rot="5400000">
            <a:off x="3592039" y="1951685"/>
            <a:ext cx="0" cy="3960000"/>
          </a:xfrm>
          <a:prstGeom prst="line">
            <a:avLst/>
          </a:prstGeom>
          <a:ln w="12700">
            <a:solidFill>
              <a:srgbClr val="F0CC9A"/>
            </a:solidFill>
          </a:ln>
          <a:effectLst>
            <a:outerShdw blurRad="12700" dist="12700" dir="2700000" algn="tl" rotWithShape="0">
              <a:schemeClr val="bg1">
                <a:lumMod val="50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rotWithShape="1">
          <a:blip r:embed="rId2" cstate="screen"/>
          <a:srcRect r="65089"/>
          <a:stretch>
            <a:fillRect/>
          </a:stretch>
        </p:blipFill>
        <p:spPr>
          <a:xfrm rot="5400000">
            <a:off x="1478915" y="-1271905"/>
            <a:ext cx="4657725" cy="7504430"/>
          </a:xfrm>
          <a:custGeom>
            <a:avLst/>
            <a:gdLst>
              <a:gd name="connsiteX0" fmla="*/ 0 w 4256419"/>
              <a:gd name="connsiteY0" fmla="*/ 6857999 h 6857999"/>
              <a:gd name="connsiteX1" fmla="*/ 0 w 4256419"/>
              <a:gd name="connsiteY1" fmla="*/ 0 h 6857999"/>
              <a:gd name="connsiteX2" fmla="*/ 4256419 w 4256419"/>
              <a:gd name="connsiteY2" fmla="*/ 0 h 6857999"/>
              <a:gd name="connsiteX3" fmla="*/ 4256419 w 4256419"/>
              <a:gd name="connsiteY3" fmla="*/ 6857999 h 6857999"/>
              <a:gd name="connsiteX4" fmla="*/ 3022429 w 4256419"/>
              <a:gd name="connsiteY4" fmla="*/ 6857999 h 6857999"/>
              <a:gd name="connsiteX5" fmla="*/ 3026414 w 4256419"/>
              <a:gd name="connsiteY5" fmla="*/ 6852659 h 6857999"/>
              <a:gd name="connsiteX6" fmla="*/ 3070143 w 4256419"/>
              <a:gd name="connsiteY6" fmla="*/ 6776316 h 6857999"/>
              <a:gd name="connsiteX7" fmla="*/ 3083791 w 4256419"/>
              <a:gd name="connsiteY7" fmla="*/ 6735372 h 6857999"/>
              <a:gd name="connsiteX8" fmla="*/ 3097438 w 4256419"/>
              <a:gd name="connsiteY8" fmla="*/ 6476066 h 6857999"/>
              <a:gd name="connsiteX9" fmla="*/ 3083791 w 4256419"/>
              <a:gd name="connsiteY9" fmla="*/ 6435123 h 6857999"/>
              <a:gd name="connsiteX10" fmla="*/ 3070143 w 4256419"/>
              <a:gd name="connsiteY10" fmla="*/ 6380531 h 6857999"/>
              <a:gd name="connsiteX11" fmla="*/ 3042847 w 4256419"/>
              <a:gd name="connsiteY11" fmla="*/ 6339587 h 6857999"/>
              <a:gd name="connsiteX12" fmla="*/ 2974608 w 4256419"/>
              <a:gd name="connsiteY12" fmla="*/ 6216757 h 6857999"/>
              <a:gd name="connsiteX13" fmla="*/ 2933665 w 4256419"/>
              <a:gd name="connsiteY13" fmla="*/ 6162166 h 6857999"/>
              <a:gd name="connsiteX14" fmla="*/ 2892722 w 4256419"/>
              <a:gd name="connsiteY14" fmla="*/ 6134872 h 6857999"/>
              <a:gd name="connsiteX15" fmla="*/ 2797188 w 4256419"/>
              <a:gd name="connsiteY15" fmla="*/ 6066632 h 6857999"/>
              <a:gd name="connsiteX16" fmla="*/ 2769892 w 4256419"/>
              <a:gd name="connsiteY16" fmla="*/ 5493427 h 6857999"/>
              <a:gd name="connsiteX17" fmla="*/ 2756244 w 4256419"/>
              <a:gd name="connsiteY17" fmla="*/ 5452483 h 6857999"/>
              <a:gd name="connsiteX18" fmla="*/ 2701653 w 4256419"/>
              <a:gd name="connsiteY18" fmla="*/ 5329653 h 6857999"/>
              <a:gd name="connsiteX19" fmla="*/ 2660710 w 4256419"/>
              <a:gd name="connsiteY19" fmla="*/ 5302358 h 6857999"/>
              <a:gd name="connsiteX20" fmla="*/ 2524233 w 4256419"/>
              <a:gd name="connsiteY20" fmla="*/ 5288711 h 6857999"/>
              <a:gd name="connsiteX21" fmla="*/ 2510585 w 4256419"/>
              <a:gd name="connsiteY21" fmla="*/ 6394179 h 6857999"/>
              <a:gd name="connsiteX22" fmla="*/ 2592471 w 4256419"/>
              <a:gd name="connsiteY22" fmla="*/ 6448770 h 6857999"/>
              <a:gd name="connsiteX23" fmla="*/ 2578823 w 4256419"/>
              <a:gd name="connsiteY23" fmla="*/ 6762669 h 6857999"/>
              <a:gd name="connsiteX24" fmla="*/ 2560798 w 4256419"/>
              <a:gd name="connsiteY24" fmla="*/ 6839777 h 6857999"/>
              <a:gd name="connsiteX25" fmla="*/ 2555532 w 4256419"/>
              <a:gd name="connsiteY2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6419" h="6857999">
                <a:moveTo>
                  <a:pt x="0" y="6857999"/>
                </a:moveTo>
                <a:lnTo>
                  <a:pt x="0" y="0"/>
                </a:lnTo>
                <a:lnTo>
                  <a:pt x="4256419" y="0"/>
                </a:lnTo>
                <a:lnTo>
                  <a:pt x="4256419" y="6857999"/>
                </a:lnTo>
                <a:lnTo>
                  <a:pt x="3022429" y="6857999"/>
                </a:lnTo>
                <a:lnTo>
                  <a:pt x="3026414" y="6852659"/>
                </a:lnTo>
                <a:cubicBezTo>
                  <a:pt x="3045070" y="6828715"/>
                  <a:pt x="3049533" y="6824408"/>
                  <a:pt x="3070143" y="6776316"/>
                </a:cubicBezTo>
                <a:cubicBezTo>
                  <a:pt x="3075810" y="6763094"/>
                  <a:pt x="3082489" y="6749700"/>
                  <a:pt x="3083791" y="6735372"/>
                </a:cubicBezTo>
                <a:cubicBezTo>
                  <a:pt x="3091627" y="6649173"/>
                  <a:pt x="3092889" y="6562501"/>
                  <a:pt x="3097438" y="6476066"/>
                </a:cubicBezTo>
                <a:cubicBezTo>
                  <a:pt x="3092889" y="6462418"/>
                  <a:pt x="3087743" y="6448955"/>
                  <a:pt x="3083791" y="6435123"/>
                </a:cubicBezTo>
                <a:cubicBezTo>
                  <a:pt x="3078638" y="6417087"/>
                  <a:pt x="3077532" y="6397772"/>
                  <a:pt x="3070143" y="6380531"/>
                </a:cubicBezTo>
                <a:cubicBezTo>
                  <a:pt x="3063682" y="6365455"/>
                  <a:pt x="3051946" y="6353236"/>
                  <a:pt x="3042847" y="6339587"/>
                </a:cubicBezTo>
                <a:cubicBezTo>
                  <a:pt x="3020073" y="6271263"/>
                  <a:pt x="3034336" y="6302084"/>
                  <a:pt x="2974608" y="6216757"/>
                </a:cubicBezTo>
                <a:cubicBezTo>
                  <a:pt x="2961564" y="6198123"/>
                  <a:pt x="2949749" y="6178251"/>
                  <a:pt x="2933665" y="6162166"/>
                </a:cubicBezTo>
                <a:cubicBezTo>
                  <a:pt x="2922067" y="6150569"/>
                  <a:pt x="2906069" y="6144406"/>
                  <a:pt x="2892722" y="6134872"/>
                </a:cubicBezTo>
                <a:cubicBezTo>
                  <a:pt x="2774198" y="6050212"/>
                  <a:pt x="2893697" y="6130973"/>
                  <a:pt x="2797188" y="6066632"/>
                </a:cubicBezTo>
                <a:cubicBezTo>
                  <a:pt x="2783171" y="5519989"/>
                  <a:pt x="2839665" y="5702741"/>
                  <a:pt x="2769892" y="5493427"/>
                </a:cubicBezTo>
                <a:lnTo>
                  <a:pt x="2756244" y="5452483"/>
                </a:lnTo>
                <a:cubicBezTo>
                  <a:pt x="2742729" y="5411937"/>
                  <a:pt x="2734096" y="5362096"/>
                  <a:pt x="2701653" y="5329653"/>
                </a:cubicBezTo>
                <a:cubicBezTo>
                  <a:pt x="2690055" y="5318056"/>
                  <a:pt x="2676693" y="5306046"/>
                  <a:pt x="2660710" y="5302358"/>
                </a:cubicBezTo>
                <a:cubicBezTo>
                  <a:pt x="2616162" y="5292077"/>
                  <a:pt x="2530461" y="5243417"/>
                  <a:pt x="2524233" y="5288711"/>
                </a:cubicBezTo>
                <a:cubicBezTo>
                  <a:pt x="2474033" y="5653793"/>
                  <a:pt x="2515134" y="6025689"/>
                  <a:pt x="2510585" y="6394179"/>
                </a:cubicBezTo>
                <a:cubicBezTo>
                  <a:pt x="2510585" y="6394179"/>
                  <a:pt x="2583286" y="6417277"/>
                  <a:pt x="2592471" y="6448770"/>
                </a:cubicBezTo>
                <a:cubicBezTo>
                  <a:pt x="2655580" y="6665146"/>
                  <a:pt x="2647894" y="6659065"/>
                  <a:pt x="2578823" y="6762669"/>
                </a:cubicBezTo>
                <a:cubicBezTo>
                  <a:pt x="2578823" y="6762669"/>
                  <a:pt x="2570143" y="6804065"/>
                  <a:pt x="2560798" y="6839777"/>
                </a:cubicBezTo>
                <a:lnTo>
                  <a:pt x="2555532" y="6857999"/>
                </a:lnTo>
                <a:close/>
              </a:path>
            </a:pathLst>
          </a:custGeom>
          <a:effectLst>
            <a:outerShdw blurRad="50800" dist="50800" dir="2700000" algn="tl" rotWithShape="0">
              <a:schemeClr val="tx1">
                <a:lumMod val="50000"/>
                <a:lumOff val="50000"/>
                <a:alpha val="49000"/>
              </a:schemeClr>
            </a:outerShdw>
          </a:effectLst>
        </p:spPr>
      </p:pic>
      <p:pic>
        <p:nvPicPr>
          <p:cNvPr id="21" name="图片 20"/>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437515" y="2967990"/>
            <a:ext cx="10577195" cy="922020"/>
          </a:xfrm>
          <a:prstGeom prst="rect">
            <a:avLst/>
          </a:prstGeom>
          <a:noFill/>
        </p:spPr>
        <p:txBody>
          <a:bodyPr wrap="square" rtlCol="0">
            <a:spAutoFit/>
          </a:bodyPr>
          <a:lstStyle/>
          <a:p>
            <a:r>
              <a:rPr lang="zh-CN" altLang="en-US" sz="5400" dirty="0">
                <a:solidFill>
                  <a:srgbClr val="303B4A"/>
                </a:solidFill>
                <a:effectLst/>
                <a:latin typeface="华文新魏" panose="02010800040101010101" charset="-122"/>
                <a:ea typeface="华文新魏" panose="02010800040101010101" charset="-122"/>
              </a:rPr>
              <a:t>Four State-Level Cultural Relics</a:t>
            </a:r>
            <a:endParaRPr lang="zh-CN" altLang="en-US" sz="2800" spc="600" dirty="0">
              <a:solidFill>
                <a:srgbClr val="222A35"/>
              </a:solidFill>
              <a:latin typeface="华文新魏" panose="02010800040101010101" charset="-122"/>
              <a:ea typeface="华文新魏" panose="02010800040101010101" charset="-122"/>
            </a:endParaRPr>
          </a:p>
        </p:txBody>
      </p:sp>
      <p:pic>
        <p:nvPicPr>
          <p:cNvPr id="26" name="图片 25"/>
          <p:cNvPicPr>
            <a:picLocks noChangeAspect="1"/>
          </p:cNvPicPr>
          <p:nvPr/>
        </p:nvPicPr>
        <p:blipFill rotWithShape="1">
          <a:blip r:embed="rId5" cstate="screen"/>
          <a:srcRect r="78994"/>
          <a:stretch>
            <a:fillRect/>
          </a:stretch>
        </p:blipFill>
        <p:spPr>
          <a:xfrm>
            <a:off x="1754158" y="3828543"/>
            <a:ext cx="512582" cy="2088000"/>
          </a:xfrm>
          <a:prstGeom prst="rect">
            <a:avLst/>
          </a:prstGeom>
        </p:spPr>
      </p:pic>
      <p:sp>
        <p:nvSpPr>
          <p:cNvPr id="2" name="文本框 1"/>
          <p:cNvSpPr txBox="1"/>
          <p:nvPr/>
        </p:nvSpPr>
        <p:spPr>
          <a:xfrm>
            <a:off x="4079875" y="6044565"/>
            <a:ext cx="3291840" cy="521970"/>
          </a:xfrm>
          <a:prstGeom prst="rect">
            <a:avLst/>
          </a:prstGeom>
          <a:noFill/>
        </p:spPr>
        <p:txBody>
          <a:bodyPr wrap="square" rtlCol="0">
            <a:spAutoFit/>
          </a:bodyPr>
          <a:p>
            <a:r>
              <a:rPr lang="en-US" altLang="zh-CN" sz="2800" b="1">
                <a:latin typeface="宋体" panose="02010600030101010101" pitchFamily="2" charset="-122"/>
                <a:ea typeface="宋体" panose="02010600030101010101" pitchFamily="2" charset="-122"/>
                <a:cs typeface="宋体" panose="02010600030101010101" pitchFamily="2" charset="-122"/>
              </a:rPr>
              <a:t>Repoter:</a:t>
            </a:r>
            <a:r>
              <a:rPr lang="zh-CN" altLang="en-US" sz="2800" b="1">
                <a:latin typeface="宋体" panose="02010600030101010101" pitchFamily="2" charset="-122"/>
                <a:ea typeface="宋体" panose="02010600030101010101" pitchFamily="2" charset="-122"/>
                <a:cs typeface="宋体" panose="02010600030101010101" pitchFamily="2" charset="-122"/>
              </a:rPr>
              <a:t>吴梨萍</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45055"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3" name="文本框 2"/>
          <p:cNvSpPr txBox="1"/>
          <p:nvPr/>
        </p:nvSpPr>
        <p:spPr>
          <a:xfrm>
            <a:off x="448945" y="483870"/>
            <a:ext cx="11318875" cy="521970"/>
          </a:xfrm>
          <a:prstGeom prst="rect">
            <a:avLst/>
          </a:prstGeom>
          <a:noFill/>
        </p:spPr>
        <p:txBody>
          <a:bodyPr wrap="square" rtlCol="0">
            <a:spAutoFit/>
          </a:bodyPr>
          <a:p>
            <a:r>
              <a:rPr lang="en-US" altLang="zh-CN" sz="2800" b="1">
                <a:latin typeface="华文新魏" panose="02010800040101010101" charset="-122"/>
                <a:ea typeface="华文新魏" panose="02010800040101010101" charset="-122"/>
              </a:rPr>
              <a:t>What is the bird under the horse’s hoof?</a:t>
            </a:r>
            <a:endParaRPr lang="en-US" altLang="zh-CN" sz="2800" b="1">
              <a:latin typeface="华文新魏" panose="02010800040101010101" charset="-122"/>
              <a:ea typeface="华文新魏" panose="02010800040101010101" charset="-122"/>
            </a:endParaRPr>
          </a:p>
        </p:txBody>
      </p:sp>
      <p:pic>
        <p:nvPicPr>
          <p:cNvPr id="5" name="图片 4"/>
          <p:cNvPicPr>
            <a:picLocks noChangeAspect="1"/>
          </p:cNvPicPr>
          <p:nvPr/>
        </p:nvPicPr>
        <p:blipFill>
          <a:blip r:embed="rId4"/>
          <a:stretch>
            <a:fillRect/>
          </a:stretch>
        </p:blipFill>
        <p:spPr>
          <a:xfrm>
            <a:off x="448945" y="1365885"/>
            <a:ext cx="6465570" cy="5048885"/>
          </a:xfrm>
          <a:prstGeom prst="rect">
            <a:avLst/>
          </a:prstGeom>
        </p:spPr>
      </p:pic>
      <p:sp>
        <p:nvSpPr>
          <p:cNvPr id="6" name="文本框 5"/>
          <p:cNvSpPr txBox="1"/>
          <p:nvPr/>
        </p:nvSpPr>
        <p:spPr>
          <a:xfrm>
            <a:off x="7135495" y="1513205"/>
            <a:ext cx="4844415" cy="3107690"/>
          </a:xfrm>
          <a:prstGeom prst="rect">
            <a:avLst/>
          </a:prstGeom>
          <a:noFill/>
        </p:spPr>
        <p:txBody>
          <a:bodyPr wrap="square" rtlCol="0">
            <a:spAutoFit/>
          </a:bodyPr>
          <a:p>
            <a:r>
              <a:rPr lang="zh-CN" altLang="en-US" sz="2800" b="1">
                <a:latin typeface="华文新魏" panose="02010800040101010101" charset="-122"/>
                <a:ea typeface="华文新魏" panose="02010800040101010101" charset="-122"/>
              </a:rPr>
              <a:t>Tong Benma is well known for Guo Moruo's name as "Ma Ta Feiyan". It is said that Guo Lao thought of Li Bai's poem at that time. However, most scholars today do not accept this statement.</a:t>
            </a:r>
            <a:endParaRPr lang="zh-CN" altLang="en-US" sz="2800" b="1">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5" name="文本框 4"/>
          <p:cNvSpPr txBox="1"/>
          <p:nvPr/>
        </p:nvSpPr>
        <p:spPr>
          <a:xfrm>
            <a:off x="312420" y="245745"/>
            <a:ext cx="8832215" cy="521970"/>
          </a:xfrm>
          <a:prstGeom prst="rect">
            <a:avLst/>
          </a:prstGeom>
          <a:noFill/>
        </p:spPr>
        <p:txBody>
          <a:bodyPr wrap="square" rtlCol="0">
            <a:spAutoFit/>
          </a:bodyPr>
          <a:p>
            <a:r>
              <a:rPr lang="en-US" altLang="zh-CN" sz="2800" b="1">
                <a:latin typeface="华文新魏" panose="02010800040101010101" charset="-122"/>
                <a:ea typeface="华文新魏" panose="02010800040101010101" charset="-122"/>
              </a:rPr>
              <a:t>I</a:t>
            </a:r>
            <a:r>
              <a:rPr lang="zh-CN" altLang="en-US" sz="2800" b="1">
                <a:latin typeface="华文新魏" panose="02010800040101010101" charset="-122"/>
                <a:ea typeface="华文新魏" panose="02010800040101010101" charset="-122"/>
              </a:rPr>
              <a:t>ts pony tail is knotted.</a:t>
            </a:r>
            <a:endParaRPr lang="zh-CN" altLang="en-US" sz="2800" b="1">
              <a:latin typeface="华文新魏" panose="02010800040101010101" charset="-122"/>
              <a:ea typeface="华文新魏" panose="02010800040101010101" charset="-122"/>
            </a:endParaRPr>
          </a:p>
        </p:txBody>
      </p:sp>
      <p:pic>
        <p:nvPicPr>
          <p:cNvPr id="6" name="图片 5"/>
          <p:cNvPicPr>
            <a:picLocks noChangeAspect="1"/>
          </p:cNvPicPr>
          <p:nvPr/>
        </p:nvPicPr>
        <p:blipFill>
          <a:blip r:embed="rId4"/>
          <a:stretch>
            <a:fillRect/>
          </a:stretch>
        </p:blipFill>
        <p:spPr>
          <a:xfrm>
            <a:off x="213360" y="824230"/>
            <a:ext cx="5501640" cy="5403850"/>
          </a:xfrm>
          <a:prstGeom prst="rect">
            <a:avLst/>
          </a:prstGeom>
        </p:spPr>
      </p:pic>
      <p:pic>
        <p:nvPicPr>
          <p:cNvPr id="7" name="图片 6"/>
          <p:cNvPicPr>
            <a:picLocks noChangeAspect="1"/>
          </p:cNvPicPr>
          <p:nvPr/>
        </p:nvPicPr>
        <p:blipFill>
          <a:blip r:embed="rId5"/>
          <a:stretch>
            <a:fillRect/>
          </a:stretch>
        </p:blipFill>
        <p:spPr>
          <a:xfrm>
            <a:off x="5845175" y="462915"/>
            <a:ext cx="5885815" cy="5569585"/>
          </a:xfrm>
          <a:prstGeom prst="rect">
            <a:avLst/>
          </a:prstGeom>
        </p:spPr>
      </p:pic>
      <p:sp>
        <p:nvSpPr>
          <p:cNvPr id="4" name="文本框 3"/>
          <p:cNvSpPr txBox="1"/>
          <p:nvPr/>
        </p:nvSpPr>
        <p:spPr>
          <a:xfrm>
            <a:off x="6716395" y="6105525"/>
            <a:ext cx="3168015" cy="829945"/>
          </a:xfrm>
          <a:prstGeom prst="rect">
            <a:avLst/>
          </a:prstGeom>
          <a:noFill/>
        </p:spPr>
        <p:txBody>
          <a:bodyPr wrap="square" rtlCol="0">
            <a:spAutoFit/>
          </a:bodyPr>
          <a:p>
            <a:r>
              <a:rPr lang="zh-CN" altLang="en-US" sz="2400" b="1">
                <a:latin typeface="华文新魏" panose="02010800040101010101" charset="-122"/>
                <a:ea typeface="华文新魏" panose="02010800040101010101" charset="-122"/>
              </a:rPr>
              <a:t>Terra Cotta Warriors</a:t>
            </a:r>
            <a:r>
              <a:rPr lang="zh-CN" altLang="en-US" sz="2400" b="1">
                <a:latin typeface="华文新魏" panose="02010800040101010101" charset="-122"/>
                <a:ea typeface="华文新魏" panose="02010800040101010101" charset="-122"/>
              </a:rPr>
              <a:t>兵马俑</a:t>
            </a:r>
            <a:endParaRPr lang="zh-CN" altLang="en-US" sz="2400" b="1">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90990" y="5359670"/>
            <a:ext cx="4910418" cy="1278310"/>
          </a:xfrm>
          <a:prstGeom prst="rect">
            <a:avLst/>
          </a:prstGeom>
        </p:spPr>
      </p:pic>
      <p:grpSp>
        <p:nvGrpSpPr>
          <p:cNvPr id="2" name="组合 1"/>
          <p:cNvGrpSpPr/>
          <p:nvPr/>
        </p:nvGrpSpPr>
        <p:grpSpPr>
          <a:xfrm>
            <a:off x="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pic>
        <p:nvPicPr>
          <p:cNvPr id="3" name="图片 2"/>
          <p:cNvPicPr>
            <a:picLocks noChangeAspect="1"/>
          </p:cNvPicPr>
          <p:nvPr/>
        </p:nvPicPr>
        <p:blipFill>
          <a:blip r:embed="rId4"/>
          <a:stretch>
            <a:fillRect/>
          </a:stretch>
        </p:blipFill>
        <p:spPr>
          <a:xfrm>
            <a:off x="252730" y="1056005"/>
            <a:ext cx="5706110" cy="5638800"/>
          </a:xfrm>
          <a:prstGeom prst="rect">
            <a:avLst/>
          </a:prstGeom>
        </p:spPr>
      </p:pic>
      <p:pic>
        <p:nvPicPr>
          <p:cNvPr id="4" name="图片 3"/>
          <p:cNvPicPr>
            <a:picLocks noChangeAspect="1"/>
          </p:cNvPicPr>
          <p:nvPr/>
        </p:nvPicPr>
        <p:blipFill>
          <a:blip r:embed="rId5"/>
          <a:stretch>
            <a:fillRect/>
          </a:stretch>
        </p:blipFill>
        <p:spPr>
          <a:xfrm>
            <a:off x="5876290" y="878840"/>
            <a:ext cx="6012815" cy="5574665"/>
          </a:xfrm>
          <a:prstGeom prst="rect">
            <a:avLst/>
          </a:prstGeom>
        </p:spPr>
      </p:pic>
      <p:sp>
        <p:nvSpPr>
          <p:cNvPr id="5" name="文本框 4"/>
          <p:cNvSpPr txBox="1"/>
          <p:nvPr/>
        </p:nvSpPr>
        <p:spPr>
          <a:xfrm>
            <a:off x="312420" y="245745"/>
            <a:ext cx="8832215" cy="521970"/>
          </a:xfrm>
          <a:prstGeom prst="rect">
            <a:avLst/>
          </a:prstGeom>
          <a:noFill/>
        </p:spPr>
        <p:txBody>
          <a:bodyPr wrap="square" rtlCol="0">
            <a:spAutoFit/>
          </a:bodyPr>
          <a:p>
            <a:r>
              <a:rPr lang="zh-CN" altLang="en-US" sz="2800" b="1">
                <a:latin typeface="华文新魏" panose="02010800040101010101" charset="-122"/>
                <a:ea typeface="华文新魏" panose="02010800040101010101" charset="-122"/>
              </a:rPr>
              <a:t>Its </a:t>
            </a:r>
            <a:r>
              <a:rPr lang="en-US" altLang="zh-CN" sz="2800" b="1">
                <a:latin typeface="华文新魏" panose="02010800040101010101" charset="-122"/>
                <a:ea typeface="华文新魏" panose="02010800040101010101" charset="-122"/>
              </a:rPr>
              <a:t>front </a:t>
            </a:r>
            <a:r>
              <a:rPr lang="zh-CN" altLang="en-US" sz="2800" b="1">
                <a:latin typeface="华文新魏" panose="02010800040101010101" charset="-122"/>
                <a:ea typeface="华文新魏" panose="02010800040101010101" charset="-122"/>
              </a:rPr>
              <a:t>image is very funny and makes people laugh.</a:t>
            </a:r>
            <a:endParaRPr lang="zh-CN" altLang="en-US" sz="2800" b="1">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48651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322105" y="5656850"/>
            <a:ext cx="4910418" cy="1278310"/>
          </a:xfrm>
          <a:prstGeom prst="rect">
            <a:avLst/>
          </a:prstGeom>
        </p:spPr>
      </p:pic>
      <p:grpSp>
        <p:nvGrpSpPr>
          <p:cNvPr id="2" name="组合 1"/>
          <p:cNvGrpSpPr/>
          <p:nvPr/>
        </p:nvGrpSpPr>
        <p:grpSpPr>
          <a:xfrm>
            <a:off x="10922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3" name="文本框 2"/>
          <p:cNvSpPr txBox="1"/>
          <p:nvPr/>
        </p:nvSpPr>
        <p:spPr>
          <a:xfrm>
            <a:off x="1165225" y="2113280"/>
            <a:ext cx="10582910" cy="1322070"/>
          </a:xfrm>
          <a:prstGeom prst="rect">
            <a:avLst/>
          </a:prstGeom>
          <a:noFill/>
        </p:spPr>
        <p:txBody>
          <a:bodyPr wrap="square" rtlCol="0">
            <a:spAutoFit/>
          </a:bodyPr>
          <a:p>
            <a:r>
              <a:rPr lang="en-US" altLang="zh-CN" sz="4000" b="1">
                <a:latin typeface="华文新魏" panose="02010800040101010101" charset="-122"/>
                <a:ea typeface="华文新魏" panose="02010800040101010101" charset="-122"/>
              </a:rPr>
              <a:t>2.What is the significance of inheriting and protecting cultural relics?</a:t>
            </a:r>
            <a:endParaRPr lang="en-US" altLang="zh-CN" sz="4000" b="1">
              <a:latin typeface="华文新魏" panose="02010800040101010101" charset="-122"/>
              <a:ea typeface="华文新魏" panose="02010800040101010101" charset="-122"/>
            </a:endParaRPr>
          </a:p>
        </p:txBody>
      </p: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345272" y="2698481"/>
            <a:ext cx="5114616" cy="3312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26640" y="-1117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352585" y="5513340"/>
            <a:ext cx="4910418" cy="1278310"/>
          </a:xfrm>
          <a:prstGeom prst="rect">
            <a:avLst/>
          </a:prstGeom>
        </p:spPr>
      </p:pic>
      <p:grpSp>
        <p:nvGrpSpPr>
          <p:cNvPr id="2" name="组合 1"/>
          <p:cNvGrpSpPr/>
          <p:nvPr/>
        </p:nvGrpSpPr>
        <p:grpSpPr>
          <a:xfrm>
            <a:off x="0" y="0"/>
            <a:ext cx="7242322" cy="6869175"/>
            <a:chOff x="0" y="0"/>
            <a:chExt cx="7242322" cy="6869175"/>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2">
              <a:extLst>
                <a:ext uri="{BEBA8EAE-BF5A-486C-A8C5-ECC9F3942E4B}">
                  <a14:imgProps xmlns:a14="http://schemas.microsoft.com/office/drawing/2010/main">
                    <a14:imgLayer r:embed="rId3">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3" name="文本框 2"/>
          <p:cNvSpPr txBox="1"/>
          <p:nvPr/>
        </p:nvSpPr>
        <p:spPr>
          <a:xfrm>
            <a:off x="655320" y="988060"/>
            <a:ext cx="10881995" cy="3538220"/>
          </a:xfrm>
          <a:prstGeom prst="rect">
            <a:avLst/>
          </a:prstGeom>
          <a:noFill/>
        </p:spPr>
        <p:txBody>
          <a:bodyPr wrap="square" rtlCol="0">
            <a:spAutoFit/>
          </a:bodyPr>
          <a:p>
            <a:r>
              <a:rPr lang="en-US" altLang="zh-CN" sz="3200" b="1">
                <a:latin typeface="华文新魏" panose="02010800040101010101" charset="-122"/>
                <a:ea typeface="华文新魏" panose="02010800040101010101" charset="-122"/>
              </a:rPr>
              <a:t>1.Cultural relics inherit excellent traditional culture and inspire people's patriotism.</a:t>
            </a:r>
            <a:endParaRPr lang="en-US" altLang="zh-CN" sz="3200" b="1">
              <a:latin typeface="华文新魏" panose="02010800040101010101" charset="-122"/>
              <a:ea typeface="华文新魏" panose="02010800040101010101" charset="-122"/>
            </a:endParaRPr>
          </a:p>
          <a:p>
            <a:endParaRPr lang="en-US" altLang="zh-CN" sz="3200" b="1">
              <a:latin typeface="华文新魏" panose="02010800040101010101" charset="-122"/>
              <a:ea typeface="华文新魏" panose="02010800040101010101" charset="-122"/>
            </a:endParaRPr>
          </a:p>
          <a:p>
            <a:r>
              <a:rPr lang="en-US" altLang="zh-CN" sz="3200" b="1">
                <a:latin typeface="华文新魏" panose="02010800040101010101" charset="-122"/>
                <a:ea typeface="华文新魏" panose="02010800040101010101" charset="-122"/>
              </a:rPr>
              <a:t>2.It can enhance the exchange and mutual learning of civilization.</a:t>
            </a:r>
            <a:endParaRPr lang="en-US" altLang="zh-CN" sz="3200" b="1">
              <a:latin typeface="华文新魏" panose="02010800040101010101" charset="-122"/>
              <a:ea typeface="华文新魏" panose="02010800040101010101" charset="-122"/>
            </a:endParaRPr>
          </a:p>
          <a:p>
            <a:endParaRPr lang="en-US" altLang="zh-CN" sz="3200" b="1">
              <a:latin typeface="华文新魏" panose="02010800040101010101" charset="-122"/>
              <a:ea typeface="华文新魏" panose="02010800040101010101" charset="-122"/>
            </a:endParaRPr>
          </a:p>
          <a:p>
            <a:r>
              <a:rPr lang="en-US" altLang="zh-CN" sz="3200" b="1">
                <a:latin typeface="华文新魏" panose="02010800040101010101" charset="-122"/>
                <a:ea typeface="华文新魏" panose="02010800040101010101" charset="-122"/>
              </a:rPr>
              <a:t>3.It can enhance cultural self-confidence.</a:t>
            </a:r>
            <a:endParaRPr lang="en-US" altLang="zh-CN" sz="3200" b="1">
              <a:latin typeface="华文新魏" panose="02010800040101010101" charset="-122"/>
              <a:ea typeface="华文新魏" panose="02010800040101010101" charset="-122"/>
            </a:endParaRPr>
          </a:p>
        </p:txBody>
      </p: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224622" y="2828021"/>
            <a:ext cx="5114616" cy="3312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43815" y="-12065"/>
            <a:ext cx="12243353" cy="6881701"/>
            <a:chOff x="0" y="0"/>
            <a:chExt cx="12243353" cy="6881701"/>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13" name="矩形 12"/>
          <p:cNvSpPr/>
          <p:nvPr/>
        </p:nvSpPr>
        <p:spPr>
          <a:xfrm>
            <a:off x="626427" y="247601"/>
            <a:ext cx="564515" cy="922020"/>
          </a:xfrm>
          <a:prstGeom prst="rect">
            <a:avLst/>
          </a:prstGeom>
          <a:effectLst>
            <a:outerShdw blurRad="50800" dist="38100" dir="5400000" algn="t" rotWithShape="0">
              <a:prstClr val="black">
                <a:alpha val="40000"/>
              </a:prstClr>
            </a:outerShdw>
          </a:effectLst>
        </p:spPr>
        <p:txBody>
          <a:bodyPr wrap="none">
            <a:spAutoFit/>
          </a:bodyPr>
          <a:lstStyle/>
          <a:p>
            <a:r>
              <a:rPr lang="en-US" altLang="zh-CN" sz="5400" dirty="0">
                <a:latin typeface="方正铁筋隶书简体" panose="02000000000000000000" pitchFamily="65" charset="-122"/>
                <a:ea typeface="方正铁筋隶书简体" panose="02000000000000000000" pitchFamily="65" charset="-122"/>
              </a:rPr>
              <a:t>3</a:t>
            </a:r>
            <a:endParaRPr lang="en-US" altLang="zh-CN" sz="5400" dirty="0">
              <a:latin typeface="方正铁筋隶书简体" panose="02000000000000000000" pitchFamily="65" charset="-122"/>
              <a:ea typeface="方正铁筋隶书简体" panose="02000000000000000000" pitchFamily="65" charset="-122"/>
            </a:endParaRPr>
          </a:p>
        </p:txBody>
      </p:sp>
      <p:sp>
        <p:nvSpPr>
          <p:cNvPr id="14" name="文本框 13"/>
          <p:cNvSpPr txBox="1"/>
          <p:nvPr/>
        </p:nvSpPr>
        <p:spPr>
          <a:xfrm>
            <a:off x="1510692" y="522845"/>
            <a:ext cx="1920875" cy="521970"/>
          </a:xfrm>
          <a:prstGeom prst="rect">
            <a:avLst/>
          </a:prstGeom>
          <a:noFill/>
        </p:spPr>
        <p:txBody>
          <a:bodyPr wrap="none" rtlCol="0">
            <a:spAutoFit/>
          </a:bodyPr>
          <a:lstStyle/>
          <a:p>
            <a:r>
              <a:rPr lang="en-US" altLang="zh-CN" sz="2800" b="1" dirty="0">
                <a:latin typeface="方正铁筋隶书简体" panose="02000000000000000000" pitchFamily="65" charset="-122"/>
                <a:ea typeface="方正铁筋隶书简体" panose="02000000000000000000" pitchFamily="65" charset="-122"/>
              </a:rPr>
              <a:t>Questions</a:t>
            </a:r>
            <a:endParaRPr lang="en-US" altLang="zh-CN" sz="2800" b="1" dirty="0">
              <a:latin typeface="方正铁筋隶书简体" panose="02000000000000000000" pitchFamily="65" charset="-122"/>
              <a:ea typeface="方正铁筋隶书简体" panose="02000000000000000000" pitchFamily="65" charset="-122"/>
            </a:endParaRPr>
          </a:p>
        </p:txBody>
      </p:sp>
      <p:pic>
        <p:nvPicPr>
          <p:cNvPr id="17" name="图片 16"/>
          <p:cNvPicPr>
            <a:picLocks noChangeAspect="1"/>
          </p:cNvPicPr>
          <p:nvPr/>
        </p:nvPicPr>
        <p:blipFill rotWithShape="1">
          <a:blip r:embed="rId6" cstate="screen"/>
          <a:srcRect r="78994"/>
          <a:stretch>
            <a:fillRect/>
          </a:stretch>
        </p:blipFill>
        <p:spPr>
          <a:xfrm>
            <a:off x="3000018" y="2952833"/>
            <a:ext cx="512582" cy="2088000"/>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02" y="2441859"/>
            <a:ext cx="3131164" cy="4428000"/>
          </a:xfrm>
          <a:prstGeom prst="rect">
            <a:avLst/>
          </a:prstGeom>
        </p:spPr>
      </p:pic>
      <p:sp>
        <p:nvSpPr>
          <p:cNvPr id="3" name="文本框 2"/>
          <p:cNvSpPr txBox="1"/>
          <p:nvPr/>
        </p:nvSpPr>
        <p:spPr>
          <a:xfrm>
            <a:off x="1401445" y="1169670"/>
            <a:ext cx="9819005" cy="5015865"/>
          </a:xfrm>
          <a:prstGeom prst="rect">
            <a:avLst/>
          </a:prstGeom>
          <a:noFill/>
        </p:spPr>
        <p:txBody>
          <a:bodyPr wrap="square" rtlCol="0">
            <a:spAutoFit/>
          </a:bodyPr>
          <a:p>
            <a:r>
              <a:rPr lang="en-US" altLang="zh-CN">
                <a:latin typeface="华文新魏" panose="02010800040101010101" charset="-122"/>
                <a:ea typeface="华文新魏" panose="02010800040101010101" charset="-122"/>
              </a:rPr>
              <a:t> </a:t>
            </a:r>
            <a:r>
              <a:rPr lang="en-US" altLang="zh-CN" sz="3200">
                <a:latin typeface="华文新魏" panose="02010800040101010101" charset="-122"/>
                <a:ea typeface="华文新魏" panose="02010800040101010101" charset="-122"/>
              </a:rPr>
              <a:t>1.What does ding symbolize?</a:t>
            </a:r>
            <a:endParaRPr lang="en-US" altLang="zh-CN" sz="3200">
              <a:latin typeface="华文新魏" panose="02010800040101010101" charset="-122"/>
              <a:ea typeface="华文新魏" panose="02010800040101010101" charset="-122"/>
            </a:endParaRPr>
          </a:p>
          <a:p>
            <a:endParaRPr lang="en-US" altLang="zh-CN" sz="3200">
              <a:latin typeface="华文新魏" panose="02010800040101010101" charset="-122"/>
              <a:ea typeface="华文新魏" panose="02010800040101010101" charset="-122"/>
            </a:endParaRPr>
          </a:p>
          <a:p>
            <a:r>
              <a:rPr lang="en-US" altLang="zh-CN" sz="3200">
                <a:latin typeface="华文新魏" panose="02010800040101010101" charset="-122"/>
                <a:ea typeface="华文新魏" panose="02010800040101010101" charset="-122"/>
              </a:rPr>
              <a:t>2.How many bells do the chime bells of Marquis Yi contain?</a:t>
            </a:r>
            <a:endParaRPr lang="en-US" altLang="zh-CN" sz="3200">
              <a:latin typeface="华文新魏" panose="02010800040101010101" charset="-122"/>
              <a:ea typeface="华文新魏" panose="02010800040101010101" charset="-122"/>
            </a:endParaRPr>
          </a:p>
          <a:p>
            <a:endParaRPr lang="en-US" altLang="zh-CN" sz="3200">
              <a:latin typeface="华文新魏" panose="02010800040101010101" charset="-122"/>
              <a:ea typeface="华文新魏" panose="02010800040101010101" charset="-122"/>
            </a:endParaRPr>
          </a:p>
          <a:p>
            <a:r>
              <a:rPr lang="en-US" altLang="zh-CN" sz="3200">
                <a:latin typeface="华文新魏" panose="02010800040101010101" charset="-122"/>
                <a:ea typeface="华文新魏" panose="02010800040101010101" charset="-122"/>
              </a:rPr>
              <a:t>3.What kind of thread was used to link pieces of four-square jade?</a:t>
            </a:r>
            <a:endParaRPr lang="en-US" altLang="zh-CN" sz="3200">
              <a:latin typeface="华文新魏" panose="02010800040101010101" charset="-122"/>
              <a:ea typeface="华文新魏" panose="02010800040101010101" charset="-122"/>
            </a:endParaRPr>
          </a:p>
          <a:p>
            <a:endParaRPr lang="en-US" altLang="zh-CN" sz="3200">
              <a:latin typeface="华文新魏" panose="02010800040101010101" charset="-122"/>
              <a:ea typeface="华文新魏" panose="02010800040101010101" charset="-122"/>
            </a:endParaRPr>
          </a:p>
          <a:p>
            <a:endParaRPr lang="en-US" altLang="zh-CN" sz="3200">
              <a:latin typeface="华文新魏" panose="02010800040101010101" charset="-122"/>
              <a:ea typeface="华文新魏" panose="02010800040101010101" charset="-122"/>
            </a:endParaRPr>
          </a:p>
          <a:p>
            <a:r>
              <a:rPr lang="en-US" altLang="zh-CN" sz="3200">
                <a:latin typeface="华文新魏" panose="02010800040101010101" charset="-122"/>
                <a:ea typeface="华文新魏" panose="02010800040101010101" charset="-122"/>
              </a:rPr>
              <a:t>4.What is ingenious about the Galloping Horse?</a:t>
            </a:r>
            <a:endParaRPr lang="en-US" altLang="zh-CN" sz="3200">
              <a:latin typeface="华文新魏" panose="02010800040101010101" charset="-122"/>
              <a:ea typeface="华文新魏" panose="02010800040101010101" charset="-122"/>
            </a:endParaRPr>
          </a:p>
        </p:txBody>
      </p:sp>
      <p:sp>
        <p:nvSpPr>
          <p:cNvPr id="7" name="文本框 6"/>
          <p:cNvSpPr txBox="1"/>
          <p:nvPr/>
        </p:nvSpPr>
        <p:spPr>
          <a:xfrm>
            <a:off x="1691640" y="1758315"/>
            <a:ext cx="6024880" cy="460375"/>
          </a:xfrm>
          <a:prstGeom prst="rect">
            <a:avLst/>
          </a:prstGeom>
          <a:noFill/>
        </p:spPr>
        <p:txBody>
          <a:bodyPr wrap="square" rtlCol="0">
            <a:spAutoFit/>
          </a:bodyPr>
          <a:p>
            <a:r>
              <a:rPr lang="en-US" sz="2400">
                <a:solidFill>
                  <a:srgbClr val="FF0000"/>
                </a:solidFill>
                <a:latin typeface="Times New Roman" panose="02020603050405020304" charset="0"/>
                <a:ea typeface="楷体" panose="02010609060101010101" charset="-122"/>
                <a:sym typeface="+mn-ea"/>
              </a:rPr>
              <a:t>Ding was a symbol of imperial power.</a:t>
            </a:r>
            <a:endParaRPr lang="en-US" altLang="en-US" sz="2400">
              <a:solidFill>
                <a:srgbClr val="FF0000"/>
              </a:solidFill>
              <a:latin typeface="Times New Roman" panose="02020603050405020304" charset="0"/>
              <a:ea typeface="楷体" panose="02010609060101010101" charset="-122"/>
              <a:sym typeface="+mn-ea"/>
            </a:endParaRPr>
          </a:p>
        </p:txBody>
      </p:sp>
      <p:sp>
        <p:nvSpPr>
          <p:cNvPr id="8" name="文本框 7"/>
          <p:cNvSpPr txBox="1"/>
          <p:nvPr/>
        </p:nvSpPr>
        <p:spPr>
          <a:xfrm>
            <a:off x="1903095" y="3305175"/>
            <a:ext cx="4899660" cy="368300"/>
          </a:xfrm>
          <a:prstGeom prst="rect">
            <a:avLst/>
          </a:prstGeom>
          <a:noFill/>
        </p:spPr>
        <p:txBody>
          <a:bodyPr wrap="square" rtlCol="0">
            <a:spAutoFit/>
          </a:bodyPr>
          <a:p>
            <a:endParaRPr lang="zh-CN" altLang="en-US"/>
          </a:p>
        </p:txBody>
      </p:sp>
      <p:sp>
        <p:nvSpPr>
          <p:cNvPr id="9" name="文本框 8"/>
          <p:cNvSpPr txBox="1"/>
          <p:nvPr/>
        </p:nvSpPr>
        <p:spPr>
          <a:xfrm>
            <a:off x="1691640" y="3013710"/>
            <a:ext cx="9281160" cy="829945"/>
          </a:xfrm>
          <a:prstGeom prst="rect">
            <a:avLst/>
          </a:prstGeom>
          <a:noFill/>
        </p:spPr>
        <p:txBody>
          <a:bodyPr wrap="square" rtlCol="0">
            <a:spAutoFit/>
          </a:bodyPr>
          <a:p>
            <a:r>
              <a:rPr lang="en-US" sz="2400">
                <a:solidFill>
                  <a:srgbClr val="FF0000"/>
                </a:solidFill>
                <a:latin typeface="Times New Roman" panose="02020603050405020304" charset="0"/>
                <a:ea typeface="楷体" panose="02010609060101010101" charset="-122"/>
              </a:rPr>
              <a:t>There are altogether 65 bells hung in eight groups on wooden or bronze bars.</a:t>
            </a:r>
            <a:endParaRPr lang="en-US" sz="2400">
              <a:solidFill>
                <a:srgbClr val="FF0000"/>
              </a:solidFill>
              <a:latin typeface="Times New Roman" panose="02020603050405020304" charset="0"/>
              <a:ea typeface="楷体" panose="02010609060101010101" charset="-122"/>
            </a:endParaRPr>
          </a:p>
        </p:txBody>
      </p:sp>
      <p:sp>
        <p:nvSpPr>
          <p:cNvPr id="10" name="文本框 9"/>
          <p:cNvSpPr txBox="1"/>
          <p:nvPr/>
        </p:nvSpPr>
        <p:spPr>
          <a:xfrm>
            <a:off x="1814195" y="4756785"/>
            <a:ext cx="7987030" cy="829945"/>
          </a:xfrm>
          <a:prstGeom prst="rect">
            <a:avLst/>
          </a:prstGeom>
          <a:noFill/>
        </p:spPr>
        <p:txBody>
          <a:bodyPr wrap="square" rtlCol="0">
            <a:spAutoFit/>
          </a:bodyPr>
          <a:p>
            <a:pPr algn="l">
              <a:buClrTx/>
              <a:buSzTx/>
              <a:buFontTx/>
            </a:pPr>
            <a:r>
              <a:rPr lang="en-US" sz="2400">
                <a:solidFill>
                  <a:srgbClr val="FF0000"/>
                </a:solidFill>
                <a:latin typeface="Times New Roman" panose="02020603050405020304" charset="0"/>
                <a:ea typeface="楷体" panose="02010609060101010101" charset="-122"/>
              </a:rPr>
              <a:t>Gold thread, silver thread or copper thread was used to link pieces of four-square jade. </a:t>
            </a:r>
            <a:endParaRPr lang="en-US" sz="2400">
              <a:solidFill>
                <a:srgbClr val="FF0000"/>
              </a:solidFill>
              <a:latin typeface="Times New Roman" panose="02020603050405020304" charset="0"/>
              <a:ea typeface="楷体" panose="02010609060101010101" charset="-122"/>
            </a:endParaRPr>
          </a:p>
        </p:txBody>
      </p:sp>
      <p:sp>
        <p:nvSpPr>
          <p:cNvPr id="11" name="文本框 10"/>
          <p:cNvSpPr txBox="1"/>
          <p:nvPr/>
        </p:nvSpPr>
        <p:spPr>
          <a:xfrm>
            <a:off x="1903095" y="6015990"/>
            <a:ext cx="8757285" cy="829945"/>
          </a:xfrm>
          <a:prstGeom prst="rect">
            <a:avLst/>
          </a:prstGeom>
          <a:noFill/>
        </p:spPr>
        <p:txBody>
          <a:bodyPr wrap="square" rtlCol="0">
            <a:spAutoFit/>
          </a:bodyPr>
          <a:p>
            <a:r>
              <a:rPr lang="en-US" sz="2400">
                <a:solidFill>
                  <a:srgbClr val="FF0000"/>
                </a:solidFill>
                <a:latin typeface="Times New Roman" panose="02020603050405020304" charset="0"/>
                <a:ea typeface="楷体" panose="02010609060101010101" charset="-122"/>
                <a:sym typeface="+mn-ea"/>
              </a:rPr>
              <a:t>What is ingenious about it is that one of its hind feet is stepping on a flying swallow. </a:t>
            </a:r>
            <a:endParaRPr lang="en-US" sz="2400">
              <a:solidFill>
                <a:srgbClr val="FF0000"/>
              </a:solidFill>
              <a:latin typeface="Times New Roman" panose="02020603050405020304" charset="0"/>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0" grpId="1"/>
      <p:bldP spid="11" grpId="0"/>
      <p:bldP spid="1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70180" y="60960"/>
            <a:ext cx="12255690" cy="6858000"/>
            <a:chOff x="-63690" y="0"/>
            <a:chExt cx="12255690" cy="685800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63690" y="0"/>
              <a:ext cx="3111690" cy="6858000"/>
            </a:xfrm>
            <a:prstGeom prst="rect">
              <a:avLst/>
            </a:prstGeom>
          </p:spPr>
        </p:pic>
      </p:grpSp>
      <p:cxnSp>
        <p:nvCxnSpPr>
          <p:cNvPr id="10" name="直接连接符 9"/>
          <p:cNvCxnSpPr/>
          <p:nvPr/>
        </p:nvCxnSpPr>
        <p:spPr>
          <a:xfrm rot="5400000">
            <a:off x="3592039" y="1951685"/>
            <a:ext cx="0" cy="3960000"/>
          </a:xfrm>
          <a:prstGeom prst="line">
            <a:avLst/>
          </a:prstGeom>
          <a:ln w="12700">
            <a:solidFill>
              <a:srgbClr val="F0CC9A"/>
            </a:solidFill>
          </a:ln>
          <a:effectLst>
            <a:outerShdw blurRad="12700" dist="12700" dir="2700000" algn="tl" rotWithShape="0">
              <a:schemeClr val="bg1">
                <a:lumMod val="50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855470" y="2750820"/>
            <a:ext cx="4312920" cy="922020"/>
          </a:xfrm>
          <a:prstGeom prst="rect">
            <a:avLst/>
          </a:prstGeom>
          <a:noFill/>
        </p:spPr>
        <p:txBody>
          <a:bodyPr wrap="square" rtlCol="0">
            <a:spAutoFit/>
          </a:bodyPr>
          <a:lstStyle>
            <a:defPPr>
              <a:defRPr lang="zh-CN"/>
            </a:defPPr>
            <a:lvl1pPr>
              <a:defRPr sz="11500">
                <a:solidFill>
                  <a:schemeClr val="tx2">
                    <a:lumMod val="50000"/>
                  </a:schemeClr>
                </a:solidFill>
                <a:effectLst>
                  <a:outerShdw blurRad="50800" dist="38100" dir="2700000" algn="tl" rotWithShape="0">
                    <a:prstClr val="black">
                      <a:alpha val="40000"/>
                    </a:prstClr>
                  </a:outerShdw>
                </a:effectLst>
                <a:latin typeface="钟齐段宁行书" panose="02010800040101010101" pitchFamily="2" charset="-122"/>
                <a:ea typeface="钟齐段宁行书" panose="02010800040101010101" pitchFamily="2" charset="-122"/>
              </a:defRPr>
            </a:lvl1pPr>
          </a:lstStyle>
          <a:p>
            <a:r>
              <a:rPr lang="en-US" altLang="zh-CN" sz="5400" dirty="0">
                <a:effectLst/>
              </a:rPr>
              <a:t>Thank you!</a:t>
            </a:r>
            <a:endParaRPr lang="en-US" altLang="zh-CN" sz="5400" dirty="0">
              <a:effectLst/>
            </a:endParaRPr>
          </a:p>
        </p:txBody>
      </p:sp>
      <p:pic>
        <p:nvPicPr>
          <p:cNvPr id="21" name="图片 20"/>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pic>
        <p:nvPicPr>
          <p:cNvPr id="26" name="图片 25"/>
          <p:cNvPicPr>
            <a:picLocks noChangeAspect="1"/>
          </p:cNvPicPr>
          <p:nvPr/>
        </p:nvPicPr>
        <p:blipFill rotWithShape="1">
          <a:blip r:embed="rId4" cstate="screen"/>
          <a:srcRect r="78994"/>
          <a:stretch>
            <a:fillRect/>
          </a:stretch>
        </p:blipFill>
        <p:spPr>
          <a:xfrm>
            <a:off x="1754158" y="3828543"/>
            <a:ext cx="512582" cy="2088000"/>
          </a:xfrm>
          <a:prstGeom prst="rect">
            <a:avLst/>
          </a:prstGeom>
        </p:spPr>
      </p:pic>
      <p:pic>
        <p:nvPicPr>
          <p:cNvPr id="25" name="图片 24"/>
          <p:cNvPicPr>
            <a:picLocks noChangeAspect="1"/>
          </p:cNvPicPr>
          <p:nvPr/>
        </p:nvPicPr>
        <p:blipFill rotWithShape="1">
          <a:blip r:embed="rId5" cstate="screen"/>
          <a:srcRect r="65089"/>
          <a:stretch>
            <a:fillRect/>
          </a:stretch>
        </p:blipFill>
        <p:spPr>
          <a:xfrm rot="5400000">
            <a:off x="6953250" y="-785495"/>
            <a:ext cx="2568575" cy="4138930"/>
          </a:xfrm>
          <a:custGeom>
            <a:avLst/>
            <a:gdLst>
              <a:gd name="connsiteX0" fmla="*/ 0 w 4256419"/>
              <a:gd name="connsiteY0" fmla="*/ 6857999 h 6857999"/>
              <a:gd name="connsiteX1" fmla="*/ 0 w 4256419"/>
              <a:gd name="connsiteY1" fmla="*/ 0 h 6857999"/>
              <a:gd name="connsiteX2" fmla="*/ 4256419 w 4256419"/>
              <a:gd name="connsiteY2" fmla="*/ 0 h 6857999"/>
              <a:gd name="connsiteX3" fmla="*/ 4256419 w 4256419"/>
              <a:gd name="connsiteY3" fmla="*/ 6857999 h 6857999"/>
              <a:gd name="connsiteX4" fmla="*/ 3022429 w 4256419"/>
              <a:gd name="connsiteY4" fmla="*/ 6857999 h 6857999"/>
              <a:gd name="connsiteX5" fmla="*/ 3026414 w 4256419"/>
              <a:gd name="connsiteY5" fmla="*/ 6852659 h 6857999"/>
              <a:gd name="connsiteX6" fmla="*/ 3070143 w 4256419"/>
              <a:gd name="connsiteY6" fmla="*/ 6776316 h 6857999"/>
              <a:gd name="connsiteX7" fmla="*/ 3083791 w 4256419"/>
              <a:gd name="connsiteY7" fmla="*/ 6735372 h 6857999"/>
              <a:gd name="connsiteX8" fmla="*/ 3097438 w 4256419"/>
              <a:gd name="connsiteY8" fmla="*/ 6476066 h 6857999"/>
              <a:gd name="connsiteX9" fmla="*/ 3083791 w 4256419"/>
              <a:gd name="connsiteY9" fmla="*/ 6435123 h 6857999"/>
              <a:gd name="connsiteX10" fmla="*/ 3070143 w 4256419"/>
              <a:gd name="connsiteY10" fmla="*/ 6380531 h 6857999"/>
              <a:gd name="connsiteX11" fmla="*/ 3042847 w 4256419"/>
              <a:gd name="connsiteY11" fmla="*/ 6339587 h 6857999"/>
              <a:gd name="connsiteX12" fmla="*/ 2974608 w 4256419"/>
              <a:gd name="connsiteY12" fmla="*/ 6216757 h 6857999"/>
              <a:gd name="connsiteX13" fmla="*/ 2933665 w 4256419"/>
              <a:gd name="connsiteY13" fmla="*/ 6162166 h 6857999"/>
              <a:gd name="connsiteX14" fmla="*/ 2892722 w 4256419"/>
              <a:gd name="connsiteY14" fmla="*/ 6134872 h 6857999"/>
              <a:gd name="connsiteX15" fmla="*/ 2797188 w 4256419"/>
              <a:gd name="connsiteY15" fmla="*/ 6066632 h 6857999"/>
              <a:gd name="connsiteX16" fmla="*/ 2769892 w 4256419"/>
              <a:gd name="connsiteY16" fmla="*/ 5493427 h 6857999"/>
              <a:gd name="connsiteX17" fmla="*/ 2756244 w 4256419"/>
              <a:gd name="connsiteY17" fmla="*/ 5452483 h 6857999"/>
              <a:gd name="connsiteX18" fmla="*/ 2701653 w 4256419"/>
              <a:gd name="connsiteY18" fmla="*/ 5329653 h 6857999"/>
              <a:gd name="connsiteX19" fmla="*/ 2660710 w 4256419"/>
              <a:gd name="connsiteY19" fmla="*/ 5302358 h 6857999"/>
              <a:gd name="connsiteX20" fmla="*/ 2524233 w 4256419"/>
              <a:gd name="connsiteY20" fmla="*/ 5288711 h 6857999"/>
              <a:gd name="connsiteX21" fmla="*/ 2510585 w 4256419"/>
              <a:gd name="connsiteY21" fmla="*/ 6394179 h 6857999"/>
              <a:gd name="connsiteX22" fmla="*/ 2592471 w 4256419"/>
              <a:gd name="connsiteY22" fmla="*/ 6448770 h 6857999"/>
              <a:gd name="connsiteX23" fmla="*/ 2578823 w 4256419"/>
              <a:gd name="connsiteY23" fmla="*/ 6762669 h 6857999"/>
              <a:gd name="connsiteX24" fmla="*/ 2560798 w 4256419"/>
              <a:gd name="connsiteY24" fmla="*/ 6839777 h 6857999"/>
              <a:gd name="connsiteX25" fmla="*/ 2555532 w 4256419"/>
              <a:gd name="connsiteY2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6419" h="6857999">
                <a:moveTo>
                  <a:pt x="0" y="6857999"/>
                </a:moveTo>
                <a:lnTo>
                  <a:pt x="0" y="0"/>
                </a:lnTo>
                <a:lnTo>
                  <a:pt x="4256419" y="0"/>
                </a:lnTo>
                <a:lnTo>
                  <a:pt x="4256419" y="6857999"/>
                </a:lnTo>
                <a:lnTo>
                  <a:pt x="3022429" y="6857999"/>
                </a:lnTo>
                <a:lnTo>
                  <a:pt x="3026414" y="6852659"/>
                </a:lnTo>
                <a:cubicBezTo>
                  <a:pt x="3045070" y="6828715"/>
                  <a:pt x="3049533" y="6824408"/>
                  <a:pt x="3070143" y="6776316"/>
                </a:cubicBezTo>
                <a:cubicBezTo>
                  <a:pt x="3075810" y="6763094"/>
                  <a:pt x="3082489" y="6749700"/>
                  <a:pt x="3083791" y="6735372"/>
                </a:cubicBezTo>
                <a:cubicBezTo>
                  <a:pt x="3091627" y="6649173"/>
                  <a:pt x="3092889" y="6562501"/>
                  <a:pt x="3097438" y="6476066"/>
                </a:cubicBezTo>
                <a:cubicBezTo>
                  <a:pt x="3092889" y="6462418"/>
                  <a:pt x="3087743" y="6448955"/>
                  <a:pt x="3083791" y="6435123"/>
                </a:cubicBezTo>
                <a:cubicBezTo>
                  <a:pt x="3078638" y="6417087"/>
                  <a:pt x="3077532" y="6397772"/>
                  <a:pt x="3070143" y="6380531"/>
                </a:cubicBezTo>
                <a:cubicBezTo>
                  <a:pt x="3063682" y="6365455"/>
                  <a:pt x="3051946" y="6353236"/>
                  <a:pt x="3042847" y="6339587"/>
                </a:cubicBezTo>
                <a:cubicBezTo>
                  <a:pt x="3020073" y="6271263"/>
                  <a:pt x="3034336" y="6302084"/>
                  <a:pt x="2974608" y="6216757"/>
                </a:cubicBezTo>
                <a:cubicBezTo>
                  <a:pt x="2961564" y="6198123"/>
                  <a:pt x="2949749" y="6178251"/>
                  <a:pt x="2933665" y="6162166"/>
                </a:cubicBezTo>
                <a:cubicBezTo>
                  <a:pt x="2922067" y="6150569"/>
                  <a:pt x="2906069" y="6144406"/>
                  <a:pt x="2892722" y="6134872"/>
                </a:cubicBezTo>
                <a:cubicBezTo>
                  <a:pt x="2774198" y="6050212"/>
                  <a:pt x="2893697" y="6130973"/>
                  <a:pt x="2797188" y="6066632"/>
                </a:cubicBezTo>
                <a:cubicBezTo>
                  <a:pt x="2783171" y="5519989"/>
                  <a:pt x="2839665" y="5702741"/>
                  <a:pt x="2769892" y="5493427"/>
                </a:cubicBezTo>
                <a:lnTo>
                  <a:pt x="2756244" y="5452483"/>
                </a:lnTo>
                <a:cubicBezTo>
                  <a:pt x="2742729" y="5411937"/>
                  <a:pt x="2734096" y="5362096"/>
                  <a:pt x="2701653" y="5329653"/>
                </a:cubicBezTo>
                <a:cubicBezTo>
                  <a:pt x="2690055" y="5318056"/>
                  <a:pt x="2676693" y="5306046"/>
                  <a:pt x="2660710" y="5302358"/>
                </a:cubicBezTo>
                <a:cubicBezTo>
                  <a:pt x="2616162" y="5292077"/>
                  <a:pt x="2530461" y="5243417"/>
                  <a:pt x="2524233" y="5288711"/>
                </a:cubicBezTo>
                <a:cubicBezTo>
                  <a:pt x="2474033" y="5653793"/>
                  <a:pt x="2515134" y="6025689"/>
                  <a:pt x="2510585" y="6394179"/>
                </a:cubicBezTo>
                <a:cubicBezTo>
                  <a:pt x="2510585" y="6394179"/>
                  <a:pt x="2583286" y="6417277"/>
                  <a:pt x="2592471" y="6448770"/>
                </a:cubicBezTo>
                <a:cubicBezTo>
                  <a:pt x="2655580" y="6665146"/>
                  <a:pt x="2647894" y="6659065"/>
                  <a:pt x="2578823" y="6762669"/>
                </a:cubicBezTo>
                <a:cubicBezTo>
                  <a:pt x="2578823" y="6762669"/>
                  <a:pt x="2570143" y="6804065"/>
                  <a:pt x="2560798" y="6839777"/>
                </a:cubicBezTo>
                <a:lnTo>
                  <a:pt x="2555532" y="6857999"/>
                </a:lnTo>
                <a:close/>
              </a:path>
            </a:pathLst>
          </a:custGeom>
          <a:effectLst>
            <a:outerShdw blurRad="50800" dist="50800" dir="2700000" algn="tl" rotWithShape="0">
              <a:schemeClr val="tx1">
                <a:lumMod val="50000"/>
                <a:lumOff val="50000"/>
                <a:alpha val="49000"/>
              </a:scheme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59385" y="0"/>
            <a:ext cx="12255690" cy="6858000"/>
            <a:chOff x="-63690" y="0"/>
            <a:chExt cx="12255690" cy="685800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63690" y="0"/>
              <a:ext cx="3111690" cy="6858000"/>
            </a:xfrm>
            <a:prstGeom prst="rect">
              <a:avLst/>
            </a:prstGeom>
          </p:spPr>
        </p:pic>
      </p:grpSp>
      <p:cxnSp>
        <p:nvCxnSpPr>
          <p:cNvPr id="10" name="直接连接符 9"/>
          <p:cNvCxnSpPr/>
          <p:nvPr/>
        </p:nvCxnSpPr>
        <p:spPr>
          <a:xfrm rot="5400000">
            <a:off x="3592039" y="1951685"/>
            <a:ext cx="0" cy="3960000"/>
          </a:xfrm>
          <a:prstGeom prst="line">
            <a:avLst/>
          </a:prstGeom>
          <a:ln w="12700">
            <a:solidFill>
              <a:srgbClr val="F0CC9A"/>
            </a:solidFill>
          </a:ln>
          <a:effectLst>
            <a:outerShdw blurRad="12700" dist="12700" dir="2700000" algn="tl" rotWithShape="0">
              <a:schemeClr val="bg1">
                <a:lumMod val="50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rotWithShape="1">
          <a:blip r:embed="rId2" cstate="screen"/>
          <a:srcRect r="65089"/>
          <a:stretch>
            <a:fillRect/>
          </a:stretch>
        </p:blipFill>
        <p:spPr>
          <a:xfrm rot="5400000">
            <a:off x="1472565" y="-1285240"/>
            <a:ext cx="4657725" cy="7504430"/>
          </a:xfrm>
          <a:custGeom>
            <a:avLst/>
            <a:gdLst>
              <a:gd name="connsiteX0" fmla="*/ 0 w 4256419"/>
              <a:gd name="connsiteY0" fmla="*/ 6857999 h 6857999"/>
              <a:gd name="connsiteX1" fmla="*/ 0 w 4256419"/>
              <a:gd name="connsiteY1" fmla="*/ 0 h 6857999"/>
              <a:gd name="connsiteX2" fmla="*/ 4256419 w 4256419"/>
              <a:gd name="connsiteY2" fmla="*/ 0 h 6857999"/>
              <a:gd name="connsiteX3" fmla="*/ 4256419 w 4256419"/>
              <a:gd name="connsiteY3" fmla="*/ 6857999 h 6857999"/>
              <a:gd name="connsiteX4" fmla="*/ 3022429 w 4256419"/>
              <a:gd name="connsiteY4" fmla="*/ 6857999 h 6857999"/>
              <a:gd name="connsiteX5" fmla="*/ 3026414 w 4256419"/>
              <a:gd name="connsiteY5" fmla="*/ 6852659 h 6857999"/>
              <a:gd name="connsiteX6" fmla="*/ 3070143 w 4256419"/>
              <a:gd name="connsiteY6" fmla="*/ 6776316 h 6857999"/>
              <a:gd name="connsiteX7" fmla="*/ 3083791 w 4256419"/>
              <a:gd name="connsiteY7" fmla="*/ 6735372 h 6857999"/>
              <a:gd name="connsiteX8" fmla="*/ 3097438 w 4256419"/>
              <a:gd name="connsiteY8" fmla="*/ 6476066 h 6857999"/>
              <a:gd name="connsiteX9" fmla="*/ 3083791 w 4256419"/>
              <a:gd name="connsiteY9" fmla="*/ 6435123 h 6857999"/>
              <a:gd name="connsiteX10" fmla="*/ 3070143 w 4256419"/>
              <a:gd name="connsiteY10" fmla="*/ 6380531 h 6857999"/>
              <a:gd name="connsiteX11" fmla="*/ 3042847 w 4256419"/>
              <a:gd name="connsiteY11" fmla="*/ 6339587 h 6857999"/>
              <a:gd name="connsiteX12" fmla="*/ 2974608 w 4256419"/>
              <a:gd name="connsiteY12" fmla="*/ 6216757 h 6857999"/>
              <a:gd name="connsiteX13" fmla="*/ 2933665 w 4256419"/>
              <a:gd name="connsiteY13" fmla="*/ 6162166 h 6857999"/>
              <a:gd name="connsiteX14" fmla="*/ 2892722 w 4256419"/>
              <a:gd name="connsiteY14" fmla="*/ 6134872 h 6857999"/>
              <a:gd name="connsiteX15" fmla="*/ 2797188 w 4256419"/>
              <a:gd name="connsiteY15" fmla="*/ 6066632 h 6857999"/>
              <a:gd name="connsiteX16" fmla="*/ 2769892 w 4256419"/>
              <a:gd name="connsiteY16" fmla="*/ 5493427 h 6857999"/>
              <a:gd name="connsiteX17" fmla="*/ 2756244 w 4256419"/>
              <a:gd name="connsiteY17" fmla="*/ 5452483 h 6857999"/>
              <a:gd name="connsiteX18" fmla="*/ 2701653 w 4256419"/>
              <a:gd name="connsiteY18" fmla="*/ 5329653 h 6857999"/>
              <a:gd name="connsiteX19" fmla="*/ 2660710 w 4256419"/>
              <a:gd name="connsiteY19" fmla="*/ 5302358 h 6857999"/>
              <a:gd name="connsiteX20" fmla="*/ 2524233 w 4256419"/>
              <a:gd name="connsiteY20" fmla="*/ 5288711 h 6857999"/>
              <a:gd name="connsiteX21" fmla="*/ 2510585 w 4256419"/>
              <a:gd name="connsiteY21" fmla="*/ 6394179 h 6857999"/>
              <a:gd name="connsiteX22" fmla="*/ 2592471 w 4256419"/>
              <a:gd name="connsiteY22" fmla="*/ 6448770 h 6857999"/>
              <a:gd name="connsiteX23" fmla="*/ 2578823 w 4256419"/>
              <a:gd name="connsiteY23" fmla="*/ 6762669 h 6857999"/>
              <a:gd name="connsiteX24" fmla="*/ 2560798 w 4256419"/>
              <a:gd name="connsiteY24" fmla="*/ 6839777 h 6857999"/>
              <a:gd name="connsiteX25" fmla="*/ 2555532 w 4256419"/>
              <a:gd name="connsiteY2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6419" h="6857999">
                <a:moveTo>
                  <a:pt x="0" y="6857999"/>
                </a:moveTo>
                <a:lnTo>
                  <a:pt x="0" y="0"/>
                </a:lnTo>
                <a:lnTo>
                  <a:pt x="4256419" y="0"/>
                </a:lnTo>
                <a:lnTo>
                  <a:pt x="4256419" y="6857999"/>
                </a:lnTo>
                <a:lnTo>
                  <a:pt x="3022429" y="6857999"/>
                </a:lnTo>
                <a:lnTo>
                  <a:pt x="3026414" y="6852659"/>
                </a:lnTo>
                <a:cubicBezTo>
                  <a:pt x="3045070" y="6828715"/>
                  <a:pt x="3049533" y="6824408"/>
                  <a:pt x="3070143" y="6776316"/>
                </a:cubicBezTo>
                <a:cubicBezTo>
                  <a:pt x="3075810" y="6763094"/>
                  <a:pt x="3082489" y="6749700"/>
                  <a:pt x="3083791" y="6735372"/>
                </a:cubicBezTo>
                <a:cubicBezTo>
                  <a:pt x="3091627" y="6649173"/>
                  <a:pt x="3092889" y="6562501"/>
                  <a:pt x="3097438" y="6476066"/>
                </a:cubicBezTo>
                <a:cubicBezTo>
                  <a:pt x="3092889" y="6462418"/>
                  <a:pt x="3087743" y="6448955"/>
                  <a:pt x="3083791" y="6435123"/>
                </a:cubicBezTo>
                <a:cubicBezTo>
                  <a:pt x="3078638" y="6417087"/>
                  <a:pt x="3077532" y="6397772"/>
                  <a:pt x="3070143" y="6380531"/>
                </a:cubicBezTo>
                <a:cubicBezTo>
                  <a:pt x="3063682" y="6365455"/>
                  <a:pt x="3051946" y="6353236"/>
                  <a:pt x="3042847" y="6339587"/>
                </a:cubicBezTo>
                <a:cubicBezTo>
                  <a:pt x="3020073" y="6271263"/>
                  <a:pt x="3034336" y="6302084"/>
                  <a:pt x="2974608" y="6216757"/>
                </a:cubicBezTo>
                <a:cubicBezTo>
                  <a:pt x="2961564" y="6198123"/>
                  <a:pt x="2949749" y="6178251"/>
                  <a:pt x="2933665" y="6162166"/>
                </a:cubicBezTo>
                <a:cubicBezTo>
                  <a:pt x="2922067" y="6150569"/>
                  <a:pt x="2906069" y="6144406"/>
                  <a:pt x="2892722" y="6134872"/>
                </a:cubicBezTo>
                <a:cubicBezTo>
                  <a:pt x="2774198" y="6050212"/>
                  <a:pt x="2893697" y="6130973"/>
                  <a:pt x="2797188" y="6066632"/>
                </a:cubicBezTo>
                <a:cubicBezTo>
                  <a:pt x="2783171" y="5519989"/>
                  <a:pt x="2839665" y="5702741"/>
                  <a:pt x="2769892" y="5493427"/>
                </a:cubicBezTo>
                <a:lnTo>
                  <a:pt x="2756244" y="5452483"/>
                </a:lnTo>
                <a:cubicBezTo>
                  <a:pt x="2742729" y="5411937"/>
                  <a:pt x="2734096" y="5362096"/>
                  <a:pt x="2701653" y="5329653"/>
                </a:cubicBezTo>
                <a:cubicBezTo>
                  <a:pt x="2690055" y="5318056"/>
                  <a:pt x="2676693" y="5306046"/>
                  <a:pt x="2660710" y="5302358"/>
                </a:cubicBezTo>
                <a:cubicBezTo>
                  <a:pt x="2616162" y="5292077"/>
                  <a:pt x="2530461" y="5243417"/>
                  <a:pt x="2524233" y="5288711"/>
                </a:cubicBezTo>
                <a:cubicBezTo>
                  <a:pt x="2474033" y="5653793"/>
                  <a:pt x="2515134" y="6025689"/>
                  <a:pt x="2510585" y="6394179"/>
                </a:cubicBezTo>
                <a:cubicBezTo>
                  <a:pt x="2510585" y="6394179"/>
                  <a:pt x="2583286" y="6417277"/>
                  <a:pt x="2592471" y="6448770"/>
                </a:cubicBezTo>
                <a:cubicBezTo>
                  <a:pt x="2655580" y="6665146"/>
                  <a:pt x="2647894" y="6659065"/>
                  <a:pt x="2578823" y="6762669"/>
                </a:cubicBezTo>
                <a:cubicBezTo>
                  <a:pt x="2578823" y="6762669"/>
                  <a:pt x="2570143" y="6804065"/>
                  <a:pt x="2560798" y="6839777"/>
                </a:cubicBezTo>
                <a:lnTo>
                  <a:pt x="2555532" y="6857999"/>
                </a:lnTo>
                <a:close/>
              </a:path>
            </a:pathLst>
          </a:custGeom>
          <a:effectLst>
            <a:outerShdw blurRad="50800" dist="50800" dir="2700000" algn="tl" rotWithShape="0">
              <a:schemeClr val="tx1">
                <a:lumMod val="50000"/>
                <a:lumOff val="50000"/>
                <a:alpha val="49000"/>
              </a:schemeClr>
            </a:outerShdw>
          </a:effectLst>
        </p:spPr>
      </p:pic>
      <p:pic>
        <p:nvPicPr>
          <p:cNvPr id="21" name="图片 20"/>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pic>
        <p:nvPicPr>
          <p:cNvPr id="26" name="图片 25"/>
          <p:cNvPicPr>
            <a:picLocks noChangeAspect="1"/>
          </p:cNvPicPr>
          <p:nvPr/>
        </p:nvPicPr>
        <p:blipFill rotWithShape="1">
          <a:blip r:embed="rId5" cstate="screen"/>
          <a:srcRect r="78994"/>
          <a:stretch>
            <a:fillRect/>
          </a:stretch>
        </p:blipFill>
        <p:spPr>
          <a:xfrm>
            <a:off x="1733838" y="3815208"/>
            <a:ext cx="512582" cy="2088000"/>
          </a:xfrm>
          <a:prstGeom prst="rect">
            <a:avLst/>
          </a:prstGeom>
        </p:spPr>
      </p:pic>
      <p:sp>
        <p:nvSpPr>
          <p:cNvPr id="3" name="文本框 2"/>
          <p:cNvSpPr txBox="1"/>
          <p:nvPr/>
        </p:nvSpPr>
        <p:spPr>
          <a:xfrm>
            <a:off x="841375" y="449580"/>
            <a:ext cx="3898265" cy="706755"/>
          </a:xfrm>
          <a:prstGeom prst="rect">
            <a:avLst/>
          </a:prstGeom>
          <a:noFill/>
          <a:ln>
            <a:gradFill>
              <a:gsLst>
                <a:gs pos="0">
                  <a:srgbClr val="FECF40"/>
                </a:gs>
                <a:gs pos="100000">
                  <a:srgbClr val="846C21"/>
                </a:gs>
              </a:gsLst>
            </a:gradFill>
          </a:ln>
        </p:spPr>
        <p:txBody>
          <a:bodyPr wrap="square" rtlCol="0">
            <a:spAutoFit/>
          </a:bodyPr>
          <a:p>
            <a:r>
              <a:rPr lang="en-US" altLang="zh-CN" sz="4000" b="1">
                <a:latin typeface="华文新魏" panose="02010800040101010101" charset="-122"/>
                <a:ea typeface="华文新魏" panose="02010800040101010101" charset="-122"/>
              </a:rPr>
              <a:t>CONTENTS</a:t>
            </a:r>
            <a:endParaRPr lang="en-US" altLang="zh-CN" sz="4000" b="1">
              <a:latin typeface="华文新魏" panose="02010800040101010101" charset="-122"/>
              <a:ea typeface="华文新魏" panose="02010800040101010101" charset="-122"/>
            </a:endParaRPr>
          </a:p>
        </p:txBody>
      </p:sp>
      <p:sp>
        <p:nvSpPr>
          <p:cNvPr id="2" name="文本框 1"/>
          <p:cNvSpPr txBox="1"/>
          <p:nvPr/>
        </p:nvSpPr>
        <p:spPr>
          <a:xfrm>
            <a:off x="1005205" y="1608455"/>
            <a:ext cx="6657340" cy="583565"/>
          </a:xfrm>
          <a:prstGeom prst="rect">
            <a:avLst/>
          </a:prstGeom>
          <a:noFill/>
        </p:spPr>
        <p:txBody>
          <a:bodyPr wrap="square" rtlCol="0">
            <a:spAutoFit/>
          </a:bodyPr>
          <a:p>
            <a:r>
              <a:rPr lang="en-US" altLang="zh-CN" sz="3200" b="1">
                <a:latin typeface="华文新魏" panose="02010800040101010101" charset="-122"/>
                <a:ea typeface="华文新魏" panose="02010800040101010101" charset="-122"/>
              </a:rPr>
              <a:t>1.The introduction of the four relics.</a:t>
            </a:r>
            <a:endParaRPr lang="en-US" altLang="zh-CN" sz="3200" b="1">
              <a:latin typeface="华文新魏" panose="02010800040101010101" charset="-122"/>
              <a:ea typeface="华文新魏" panose="02010800040101010101" charset="-122"/>
            </a:endParaRPr>
          </a:p>
        </p:txBody>
      </p:sp>
      <p:sp>
        <p:nvSpPr>
          <p:cNvPr id="6" name="文本框 5"/>
          <p:cNvSpPr txBox="1"/>
          <p:nvPr/>
        </p:nvSpPr>
        <p:spPr>
          <a:xfrm>
            <a:off x="1005205" y="2944495"/>
            <a:ext cx="7815580" cy="1076325"/>
          </a:xfrm>
          <a:prstGeom prst="rect">
            <a:avLst/>
          </a:prstGeom>
          <a:noFill/>
        </p:spPr>
        <p:txBody>
          <a:bodyPr wrap="square" rtlCol="0">
            <a:spAutoFit/>
          </a:bodyPr>
          <a:p>
            <a:r>
              <a:rPr lang="en-US" altLang="zh-CN" sz="3200" b="1">
                <a:latin typeface="华文新魏" panose="02010800040101010101" charset="-122"/>
                <a:ea typeface="华文新魏" panose="02010800040101010101" charset="-122"/>
                <a:sym typeface="+mn-ea"/>
              </a:rPr>
              <a:t>2.The significance of inheriting and protecting cultural relics.</a:t>
            </a:r>
            <a:endParaRPr lang="en-US" altLang="zh-CN" sz="3200"/>
          </a:p>
        </p:txBody>
      </p:sp>
      <p:sp>
        <p:nvSpPr>
          <p:cNvPr id="7" name="文本框 6"/>
          <p:cNvSpPr txBox="1"/>
          <p:nvPr/>
        </p:nvSpPr>
        <p:spPr>
          <a:xfrm>
            <a:off x="1005205" y="4518025"/>
            <a:ext cx="4518025" cy="583565"/>
          </a:xfrm>
          <a:prstGeom prst="rect">
            <a:avLst/>
          </a:prstGeom>
          <a:noFill/>
        </p:spPr>
        <p:txBody>
          <a:bodyPr wrap="square" rtlCol="0">
            <a:spAutoFit/>
          </a:bodyPr>
          <a:p>
            <a:r>
              <a:rPr lang="en-US" altLang="zh-CN" sz="3200" b="1">
                <a:latin typeface="华文新魏" panose="02010800040101010101" charset="-122"/>
                <a:ea typeface="华文新魏" panose="02010800040101010101" charset="-122"/>
              </a:rPr>
              <a:t>3.Questions</a:t>
            </a:r>
            <a:endParaRPr lang="en-US" altLang="zh-CN" sz="3200" b="1">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339367" y="-10795"/>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0" y="-10795"/>
            <a:ext cx="12243435" cy="6882130"/>
            <a:chOff x="0" y="0"/>
            <a:chExt cx="12243435" cy="6882130"/>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10095" y="3557905"/>
              <a:ext cx="5133340" cy="3324225"/>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76948" y="0"/>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0" y="0"/>
              <a:ext cx="3111690" cy="6858000"/>
            </a:xfrm>
            <a:prstGeom prst="rect">
              <a:avLst/>
            </a:prstGeom>
          </p:spPr>
        </p:pic>
      </p:grpSp>
      <p:sp>
        <p:nvSpPr>
          <p:cNvPr id="30" name="文本框 29"/>
          <p:cNvSpPr txBox="1"/>
          <p:nvPr/>
        </p:nvSpPr>
        <p:spPr>
          <a:xfrm>
            <a:off x="800195" y="431343"/>
            <a:ext cx="8268970" cy="156845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zh-CN"/>
            </a:defPPr>
            <a:lvl1pPr>
              <a:defRPr sz="11500">
                <a:solidFill>
                  <a:schemeClr val="tx2">
                    <a:lumMod val="50000"/>
                  </a:schemeClr>
                </a:solidFill>
                <a:effectLst>
                  <a:outerShdw blurRad="50800" dist="38100" dir="2700000" algn="tl" rotWithShape="0">
                    <a:prstClr val="black">
                      <a:alpha val="40000"/>
                    </a:prstClr>
                  </a:outerShdw>
                </a:effectLst>
                <a:latin typeface="钟齐段宁行书" panose="02010800040101010101" pitchFamily="2" charset="-122"/>
                <a:ea typeface="钟齐段宁行书" panose="02010800040101010101" pitchFamily="2" charset="-122"/>
              </a:defRPr>
            </a:lvl1pPr>
          </a:lstStyle>
          <a:p>
            <a:pPr algn="l"/>
            <a:r>
              <a:rPr lang="zh-CN" altLang="en-US" sz="4800" dirty="0">
                <a:solidFill>
                  <a:srgbClr val="303B4A"/>
                </a:solidFill>
                <a:effectLst/>
                <a:latin typeface="华文新魏" panose="02010800040101010101" charset="-122"/>
                <a:ea typeface="华文新魏" panose="02010800040101010101" charset="-122"/>
                <a:sym typeface="+mn-ea"/>
              </a:rPr>
              <a:t>Four State-Level Cultural Relics</a:t>
            </a:r>
            <a:endParaRPr lang="zh-CN" altLang="en-US" sz="4800" spc="600" dirty="0">
              <a:solidFill>
                <a:srgbClr val="222A35"/>
              </a:solidFill>
              <a:latin typeface="华文新魏" panose="02010800040101010101" charset="-122"/>
              <a:ea typeface="华文新魏" panose="02010800040101010101" charset="-122"/>
            </a:endParaRPr>
          </a:p>
          <a:p>
            <a:endParaRPr lang="zh-CN" altLang="en-US" sz="4800" dirty="0">
              <a:effectLst/>
            </a:endParaRPr>
          </a:p>
        </p:txBody>
      </p:sp>
      <p:grpSp>
        <p:nvGrpSpPr>
          <p:cNvPr id="9" name="组合 8"/>
          <p:cNvGrpSpPr/>
          <p:nvPr/>
        </p:nvGrpSpPr>
        <p:grpSpPr>
          <a:xfrm>
            <a:off x="601345" y="4268470"/>
            <a:ext cx="4156710" cy="1221740"/>
            <a:chOff x="2008208" y="2365163"/>
            <a:chExt cx="1467128" cy="1964055"/>
          </a:xfrm>
        </p:grpSpPr>
        <p:sp>
          <p:nvSpPr>
            <p:cNvPr id="6" name="文本框 5"/>
            <p:cNvSpPr txBox="1"/>
            <p:nvPr/>
          </p:nvSpPr>
          <p:spPr>
            <a:xfrm>
              <a:off x="2923521" y="2909993"/>
              <a:ext cx="551815" cy="218440"/>
            </a:xfrm>
            <a:prstGeom prst="rect">
              <a:avLst/>
            </a:prstGeom>
            <a:noFill/>
          </p:spPr>
          <p:txBody>
            <a:bodyPr vert="eaVert" wrap="square" rtlCol="0">
              <a:spAutoFit/>
            </a:bodyPr>
            <a:lstStyle/>
            <a:p>
              <a:endParaRPr lang="zh-CN" altLang="en-US" sz="2400" dirty="0">
                <a:latin typeface="方正铁筋隶书简体" panose="02000000000000000000" pitchFamily="65" charset="-122"/>
                <a:ea typeface="方正铁筋隶书简体" panose="02000000000000000000" pitchFamily="65" charset="-122"/>
              </a:endParaRPr>
            </a:p>
          </p:txBody>
        </p:sp>
        <p:pic>
          <p:nvPicPr>
            <p:cNvPr id="31" name="图片 30"/>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blip>
            <a:stretch>
              <a:fillRect/>
            </a:stretch>
          </p:blipFill>
          <p:spPr>
            <a:xfrm>
              <a:off x="2008208" y="2365163"/>
              <a:ext cx="867410" cy="1964055"/>
            </a:xfrm>
            <a:prstGeom prst="rect">
              <a:avLst/>
            </a:prstGeom>
            <a:effectLst>
              <a:outerShdw blurRad="63500" sx="102000" sy="102000" algn="ctr" rotWithShape="0">
                <a:schemeClr val="bg1">
                  <a:lumMod val="50000"/>
                  <a:alpha val="40000"/>
                </a:schemeClr>
              </a:outerShdw>
            </a:effectLst>
          </p:spPr>
        </p:pic>
      </p:grpSp>
      <p:pic>
        <p:nvPicPr>
          <p:cNvPr id="45" name="图片 44"/>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contrast="-5000"/>
                    </a14:imgEffect>
                  </a14:imgLayer>
                </a14:imgProps>
              </a:ext>
            </a:extLst>
          </a:blip>
          <a:srcRect l="62328"/>
          <a:stretch>
            <a:fillRect/>
          </a:stretch>
        </p:blipFill>
        <p:spPr>
          <a:xfrm rot="16200000">
            <a:off x="7389495" y="2741295"/>
            <a:ext cx="4592955" cy="1031240"/>
          </a:xfrm>
          <a:prstGeom prst="rect">
            <a:avLst/>
          </a:prstGeom>
          <a:effectLst>
            <a:outerShdw blurRad="50800" dist="38100" dir="2700000" algn="tl" rotWithShape="0">
              <a:prstClr val="black">
                <a:alpha val="40000"/>
              </a:prstClr>
            </a:outerShdw>
          </a:effectLst>
        </p:spPr>
      </p:pic>
      <p:pic>
        <p:nvPicPr>
          <p:cNvPr id="3" name="图片 2"/>
          <p:cNvPicPr>
            <a:picLocks noChangeAspect="1"/>
          </p:cNvPicPr>
          <p:nvPr/>
        </p:nvPicPr>
        <p:blipFill>
          <a:blip r:embed="rId9"/>
          <a:stretch>
            <a:fillRect/>
          </a:stretch>
        </p:blipFill>
        <p:spPr>
          <a:xfrm>
            <a:off x="467360" y="1640840"/>
            <a:ext cx="2543175" cy="2449195"/>
          </a:xfrm>
          <a:prstGeom prst="rect">
            <a:avLst/>
          </a:prstGeom>
        </p:spPr>
      </p:pic>
      <p:sp>
        <p:nvSpPr>
          <p:cNvPr id="100" name="文本框 99"/>
          <p:cNvSpPr txBox="1"/>
          <p:nvPr/>
        </p:nvSpPr>
        <p:spPr>
          <a:xfrm>
            <a:off x="800100" y="4616450"/>
            <a:ext cx="3369310" cy="460375"/>
          </a:xfrm>
          <a:prstGeom prst="rect">
            <a:avLst/>
          </a:prstGeom>
          <a:noFill/>
          <a:ln w="9525">
            <a:noFill/>
          </a:ln>
        </p:spPr>
        <p:txBody>
          <a:bodyPr wrap="square">
            <a:spAutoFit/>
          </a:bodyPr>
          <a:p>
            <a:pPr indent="0"/>
            <a:r>
              <a:rPr lang="en-US" sz="2400" b="1">
                <a:latin typeface="Times New Roman" panose="02020603050405020304" charset="0"/>
                <a:ea typeface="楷体" panose="02010609060101010101" charset="-122"/>
              </a:rPr>
              <a:t>Simuwu Ding</a:t>
            </a:r>
            <a:endParaRPr lang="en-US" sz="2400" b="1">
              <a:latin typeface="Times New Roman" panose="02020603050405020304" charset="0"/>
              <a:ea typeface="楷体" panose="02010609060101010101" charset="-122"/>
            </a:endParaRPr>
          </a:p>
        </p:txBody>
      </p:sp>
      <p:pic>
        <p:nvPicPr>
          <p:cNvPr id="5" name="图片 4"/>
          <p:cNvPicPr>
            <a:picLocks noChangeAspect="1"/>
          </p:cNvPicPr>
          <p:nvPr/>
        </p:nvPicPr>
        <p:blipFill>
          <a:blip r:embed="rId10"/>
          <a:stretch>
            <a:fillRect/>
          </a:stretch>
        </p:blipFill>
        <p:spPr>
          <a:xfrm>
            <a:off x="3638550" y="1754505"/>
            <a:ext cx="2487295" cy="2287905"/>
          </a:xfrm>
          <a:prstGeom prst="rect">
            <a:avLst/>
          </a:prstGeom>
        </p:spPr>
      </p:pic>
      <p:grpSp>
        <p:nvGrpSpPr>
          <p:cNvPr id="8" name="组合 7"/>
          <p:cNvGrpSpPr/>
          <p:nvPr/>
        </p:nvGrpSpPr>
        <p:grpSpPr>
          <a:xfrm>
            <a:off x="3482340" y="4268470"/>
            <a:ext cx="4156710" cy="1221740"/>
            <a:chOff x="2008208" y="2365163"/>
            <a:chExt cx="1467128" cy="1964055"/>
          </a:xfrm>
        </p:grpSpPr>
        <p:sp>
          <p:nvSpPr>
            <p:cNvPr id="10" name="文本框 9"/>
            <p:cNvSpPr txBox="1"/>
            <p:nvPr/>
          </p:nvSpPr>
          <p:spPr>
            <a:xfrm>
              <a:off x="2923521" y="2909993"/>
              <a:ext cx="551815" cy="218440"/>
            </a:xfrm>
            <a:prstGeom prst="rect">
              <a:avLst/>
            </a:prstGeom>
            <a:noFill/>
          </p:spPr>
          <p:txBody>
            <a:bodyPr vert="eaVert" wrap="square" rtlCol="0">
              <a:spAutoFit/>
            </a:bodyPr>
            <a:p>
              <a:endParaRPr lang="zh-CN" altLang="en-US" sz="2400" dirty="0">
                <a:latin typeface="方正铁筋隶书简体" panose="02000000000000000000" pitchFamily="65" charset="-122"/>
                <a:ea typeface="方正铁筋隶书简体" panose="02000000000000000000" pitchFamily="65" charset="-122"/>
              </a:endParaRPr>
            </a:p>
          </p:txBody>
        </p:sp>
        <p:pic>
          <p:nvPicPr>
            <p:cNvPr id="11" name="图片 10"/>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blip>
            <a:stretch>
              <a:fillRect/>
            </a:stretch>
          </p:blipFill>
          <p:spPr>
            <a:xfrm>
              <a:off x="2008208" y="2365163"/>
              <a:ext cx="867410" cy="1964055"/>
            </a:xfrm>
            <a:prstGeom prst="rect">
              <a:avLst/>
            </a:prstGeom>
            <a:effectLst>
              <a:outerShdw blurRad="63500" sx="102000" sy="102000" algn="ctr" rotWithShape="0">
                <a:schemeClr val="bg1">
                  <a:lumMod val="50000"/>
                  <a:alpha val="40000"/>
                </a:schemeClr>
              </a:outerShdw>
            </a:effectLst>
          </p:spPr>
        </p:pic>
      </p:grpSp>
      <p:sp>
        <p:nvSpPr>
          <p:cNvPr id="13" name="文本框 12"/>
          <p:cNvSpPr txBox="1"/>
          <p:nvPr/>
        </p:nvSpPr>
        <p:spPr>
          <a:xfrm>
            <a:off x="3819525" y="4233545"/>
            <a:ext cx="2159000" cy="1198880"/>
          </a:xfrm>
          <a:prstGeom prst="rect">
            <a:avLst/>
          </a:prstGeom>
          <a:noFill/>
          <a:ln w="9525">
            <a:noFill/>
          </a:ln>
        </p:spPr>
        <p:txBody>
          <a:bodyPr wrap="square">
            <a:spAutoFit/>
          </a:bodyPr>
          <a:p>
            <a:pPr indent="0"/>
            <a:r>
              <a:rPr lang="en-US" sz="2400" b="1">
                <a:latin typeface="Times New Roman" panose="02020603050405020304" charset="0"/>
                <a:ea typeface="楷体" panose="02010609060101010101" charset="-122"/>
              </a:rPr>
              <a:t>The Chime Bells of Marquis Yi</a:t>
            </a:r>
            <a:endParaRPr lang="en-US" sz="2400" b="1">
              <a:latin typeface="Times New Roman" panose="02020603050405020304" charset="0"/>
              <a:ea typeface="楷体" panose="02010609060101010101" charset="-122"/>
            </a:endParaRPr>
          </a:p>
        </p:txBody>
      </p:sp>
      <p:pic>
        <p:nvPicPr>
          <p:cNvPr id="14" name="图片 13"/>
          <p:cNvPicPr>
            <a:picLocks noChangeAspect="1"/>
          </p:cNvPicPr>
          <p:nvPr/>
        </p:nvPicPr>
        <p:blipFill>
          <a:blip r:embed="rId11"/>
          <a:stretch>
            <a:fillRect/>
          </a:stretch>
        </p:blipFill>
        <p:spPr>
          <a:xfrm>
            <a:off x="6410960" y="1754505"/>
            <a:ext cx="2520950" cy="2221230"/>
          </a:xfrm>
          <a:prstGeom prst="rect">
            <a:avLst/>
          </a:prstGeom>
        </p:spPr>
      </p:pic>
      <p:grpSp>
        <p:nvGrpSpPr>
          <p:cNvPr id="19" name="组合 18"/>
          <p:cNvGrpSpPr/>
          <p:nvPr/>
        </p:nvGrpSpPr>
        <p:grpSpPr>
          <a:xfrm>
            <a:off x="6442710" y="4268470"/>
            <a:ext cx="4156710" cy="1221740"/>
            <a:chOff x="2008208" y="2365163"/>
            <a:chExt cx="1467128" cy="1964055"/>
          </a:xfrm>
        </p:grpSpPr>
        <p:sp>
          <p:nvSpPr>
            <p:cNvPr id="21" name="文本框 20"/>
            <p:cNvSpPr txBox="1"/>
            <p:nvPr/>
          </p:nvSpPr>
          <p:spPr>
            <a:xfrm>
              <a:off x="2923521" y="2909993"/>
              <a:ext cx="551815" cy="218440"/>
            </a:xfrm>
            <a:prstGeom prst="rect">
              <a:avLst/>
            </a:prstGeom>
            <a:noFill/>
          </p:spPr>
          <p:txBody>
            <a:bodyPr vert="eaVert" wrap="square" rtlCol="0">
              <a:spAutoFit/>
            </a:bodyPr>
            <a:p>
              <a:endParaRPr lang="zh-CN" altLang="en-US" sz="2400" dirty="0">
                <a:latin typeface="方正铁筋隶书简体" panose="02000000000000000000" pitchFamily="65" charset="-122"/>
                <a:ea typeface="方正铁筋隶书简体" panose="02000000000000000000" pitchFamily="65" charset="-122"/>
              </a:endParaRPr>
            </a:p>
          </p:txBody>
        </p:sp>
        <p:pic>
          <p:nvPicPr>
            <p:cNvPr id="23" name="图片 22"/>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blip>
            <a:stretch>
              <a:fillRect/>
            </a:stretch>
          </p:blipFill>
          <p:spPr>
            <a:xfrm>
              <a:off x="2008208" y="2365163"/>
              <a:ext cx="867410" cy="1964055"/>
            </a:xfrm>
            <a:prstGeom prst="rect">
              <a:avLst/>
            </a:prstGeom>
            <a:effectLst>
              <a:outerShdw blurRad="63500" sx="102000" sy="102000" algn="ctr" rotWithShape="0">
                <a:schemeClr val="bg1">
                  <a:lumMod val="50000"/>
                  <a:alpha val="40000"/>
                </a:schemeClr>
              </a:outerShdw>
            </a:effectLst>
          </p:spPr>
        </p:pic>
      </p:grpSp>
      <p:sp>
        <p:nvSpPr>
          <p:cNvPr id="24" name="文本框 23"/>
          <p:cNvSpPr txBox="1"/>
          <p:nvPr/>
        </p:nvSpPr>
        <p:spPr>
          <a:xfrm>
            <a:off x="6686550" y="4376420"/>
            <a:ext cx="2284730" cy="829945"/>
          </a:xfrm>
          <a:prstGeom prst="rect">
            <a:avLst/>
          </a:prstGeom>
          <a:noFill/>
          <a:ln w="9525">
            <a:noFill/>
          </a:ln>
        </p:spPr>
        <p:txBody>
          <a:bodyPr wrap="square">
            <a:spAutoFit/>
          </a:bodyPr>
          <a:p>
            <a:pPr indent="0"/>
            <a:r>
              <a:rPr lang="en-US" sz="2400" b="1">
                <a:latin typeface="Times New Roman" panose="02020603050405020304" charset="0"/>
                <a:ea typeface="楷体" panose="02010609060101010101" charset="-122"/>
              </a:rPr>
              <a:t>Jade Suit with Gold Thread</a:t>
            </a:r>
            <a:endParaRPr lang="en-US" sz="2400" b="1">
              <a:latin typeface="Times New Roman" panose="02020603050405020304" charset="0"/>
              <a:ea typeface="楷体" panose="02010609060101010101" charset="-122"/>
            </a:endParaRPr>
          </a:p>
        </p:txBody>
      </p:sp>
      <p:pic>
        <p:nvPicPr>
          <p:cNvPr id="25" name="图片 24"/>
          <p:cNvPicPr/>
          <p:nvPr/>
        </p:nvPicPr>
        <p:blipFill>
          <a:blip r:embed="rId12"/>
          <a:stretch>
            <a:fillRect/>
          </a:stretch>
        </p:blipFill>
        <p:spPr>
          <a:xfrm>
            <a:off x="3711575" y="3102293"/>
            <a:ext cx="952500" cy="628650"/>
          </a:xfrm>
          <a:prstGeom prst="rect">
            <a:avLst/>
          </a:prstGeom>
          <a:noFill/>
          <a:ln w="9525">
            <a:noFill/>
          </a:ln>
        </p:spPr>
      </p:pic>
      <p:sp>
        <p:nvSpPr>
          <p:cNvPr id="101" name="文本框 100"/>
          <p:cNvSpPr txBox="1"/>
          <p:nvPr/>
        </p:nvSpPr>
        <p:spPr>
          <a:xfrm>
            <a:off x="4090670" y="4329113"/>
            <a:ext cx="5080000" cy="537210"/>
          </a:xfrm>
          <a:prstGeom prst="rect">
            <a:avLst/>
          </a:prstGeom>
          <a:noFill/>
          <a:ln w="9525">
            <a:noFill/>
          </a:ln>
        </p:spPr>
        <p:txBody>
          <a:bodyPr>
            <a:spAutoFit/>
          </a:bodyPr>
          <a:p>
            <a:pPr indent="0"/>
            <a:r>
              <a:rPr lang="en-US" sz="1450" b="0">
                <a:latin typeface="Times New Roman" panose="02020603050405020304" charset="0"/>
                <a:ea typeface="楷体" panose="02010609060101010101" charset="-122"/>
              </a:rPr>
              <a:t> </a:t>
            </a:r>
            <a:endParaRPr lang="zh-CN" altLang="en-US"/>
          </a:p>
        </p:txBody>
      </p:sp>
      <p:pic>
        <p:nvPicPr>
          <p:cNvPr id="26" name="图片 25"/>
          <p:cNvPicPr>
            <a:picLocks noChangeAspect="1"/>
          </p:cNvPicPr>
          <p:nvPr/>
        </p:nvPicPr>
        <p:blipFill>
          <a:blip r:embed="rId13"/>
          <a:stretch>
            <a:fillRect/>
          </a:stretch>
        </p:blipFill>
        <p:spPr>
          <a:xfrm>
            <a:off x="9332595" y="1788160"/>
            <a:ext cx="2661285" cy="2221230"/>
          </a:xfrm>
          <a:prstGeom prst="rect">
            <a:avLst/>
          </a:prstGeom>
        </p:spPr>
      </p:pic>
      <p:grpSp>
        <p:nvGrpSpPr>
          <p:cNvPr id="27" name="组合 26"/>
          <p:cNvGrpSpPr/>
          <p:nvPr/>
        </p:nvGrpSpPr>
        <p:grpSpPr>
          <a:xfrm>
            <a:off x="9434830" y="4376420"/>
            <a:ext cx="4156710" cy="1221740"/>
            <a:chOff x="2008208" y="2365163"/>
            <a:chExt cx="1467128" cy="1964055"/>
          </a:xfrm>
        </p:grpSpPr>
        <p:sp>
          <p:nvSpPr>
            <p:cNvPr id="44" name="文本框 43"/>
            <p:cNvSpPr txBox="1"/>
            <p:nvPr/>
          </p:nvSpPr>
          <p:spPr>
            <a:xfrm>
              <a:off x="2923521" y="2909993"/>
              <a:ext cx="551815" cy="218440"/>
            </a:xfrm>
            <a:prstGeom prst="rect">
              <a:avLst/>
            </a:prstGeom>
            <a:noFill/>
          </p:spPr>
          <p:txBody>
            <a:bodyPr vert="eaVert" wrap="square" rtlCol="0">
              <a:spAutoFit/>
            </a:bodyPr>
            <a:p>
              <a:endParaRPr lang="zh-CN" altLang="en-US" sz="2400" dirty="0">
                <a:latin typeface="方正铁筋隶书简体" panose="02000000000000000000" pitchFamily="65" charset="-122"/>
                <a:ea typeface="方正铁筋隶书简体" panose="02000000000000000000" pitchFamily="65" charset="-122"/>
              </a:endParaRPr>
            </a:p>
          </p:txBody>
        </p:sp>
        <p:pic>
          <p:nvPicPr>
            <p:cNvPr id="46" name="图片 45"/>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blip>
            <a:stretch>
              <a:fillRect/>
            </a:stretch>
          </p:blipFill>
          <p:spPr>
            <a:xfrm>
              <a:off x="2008208" y="2365163"/>
              <a:ext cx="867410" cy="1964055"/>
            </a:xfrm>
            <a:prstGeom prst="rect">
              <a:avLst/>
            </a:prstGeom>
            <a:effectLst>
              <a:outerShdw blurRad="63500" sx="102000" sy="102000" algn="ctr" rotWithShape="0">
                <a:schemeClr val="bg1">
                  <a:lumMod val="50000"/>
                  <a:alpha val="40000"/>
                </a:schemeClr>
              </a:outerShdw>
            </a:effectLst>
          </p:spPr>
        </p:pic>
      </p:grpSp>
      <p:sp>
        <p:nvSpPr>
          <p:cNvPr id="47" name="文本框 46"/>
          <p:cNvSpPr txBox="1"/>
          <p:nvPr/>
        </p:nvSpPr>
        <p:spPr>
          <a:xfrm>
            <a:off x="9779635" y="4291330"/>
            <a:ext cx="2205355" cy="1198880"/>
          </a:xfrm>
          <a:prstGeom prst="rect">
            <a:avLst/>
          </a:prstGeom>
          <a:noFill/>
          <a:ln w="9525">
            <a:noFill/>
          </a:ln>
        </p:spPr>
        <p:txBody>
          <a:bodyPr wrap="square">
            <a:spAutoFit/>
          </a:bodyPr>
          <a:p>
            <a:pPr algn="l">
              <a:buClrTx/>
              <a:buSzTx/>
              <a:buFontTx/>
            </a:pPr>
            <a:r>
              <a:rPr lang="en-US" sz="2400" b="1">
                <a:latin typeface="Times New Roman" panose="02020603050405020304" charset="0"/>
                <a:ea typeface="楷体" panose="02010609060101010101" charset="-122"/>
              </a:rPr>
              <a:t>Bronze Galloping Horse</a:t>
            </a:r>
            <a:endParaRPr lang="en-US" sz="2400" b="1">
              <a:latin typeface="Times New Roman" panose="02020603050405020304" charset="0"/>
              <a:ea typeface="楷体" panose="02010609060101010101"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25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599609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0" y="0"/>
            <a:ext cx="12255202" cy="6901032"/>
            <a:chOff x="-11849" y="-19331"/>
            <a:chExt cx="12255202" cy="6901032"/>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62954" y="-12062"/>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11849" y="-19331"/>
              <a:ext cx="3111690" cy="6858000"/>
            </a:xfrm>
            <a:prstGeom prst="rect">
              <a:avLst/>
            </a:prstGeom>
          </p:spPr>
        </p:pic>
      </p:grpSp>
      <p:sp>
        <p:nvSpPr>
          <p:cNvPr id="31" name="矩形 30"/>
          <p:cNvSpPr/>
          <p:nvPr/>
        </p:nvSpPr>
        <p:spPr>
          <a:xfrm>
            <a:off x="643572" y="36146"/>
            <a:ext cx="755015" cy="922020"/>
          </a:xfrm>
          <a:prstGeom prst="rect">
            <a:avLst/>
          </a:prstGeom>
          <a:effectLst>
            <a:outerShdw blurRad="50800" dist="38100" dir="5400000" algn="t" rotWithShape="0">
              <a:prstClr val="black">
                <a:alpha val="40000"/>
              </a:prstClr>
            </a:outerShdw>
          </a:effectLst>
        </p:spPr>
        <p:txBody>
          <a:bodyPr wrap="none">
            <a:spAutoFit/>
          </a:bodyPr>
          <a:lstStyle/>
          <a:p>
            <a:r>
              <a:rPr lang="en-US" altLang="zh-CN" sz="5400" dirty="0">
                <a:latin typeface="方正铁筋隶书简体" panose="02000000000000000000" pitchFamily="65" charset="-122"/>
                <a:ea typeface="方正铁筋隶书简体" panose="02000000000000000000" pitchFamily="65" charset="-122"/>
              </a:rPr>
              <a:t>1.</a:t>
            </a:r>
            <a:endParaRPr lang="en-US" altLang="zh-CN" sz="5400" dirty="0">
              <a:latin typeface="方正铁筋隶书简体" panose="02000000000000000000" pitchFamily="65" charset="-122"/>
              <a:ea typeface="方正铁筋隶书简体" panose="02000000000000000000" pitchFamily="65" charset="-122"/>
            </a:endParaRPr>
          </a:p>
        </p:txBody>
      </p:sp>
      <p:sp>
        <p:nvSpPr>
          <p:cNvPr id="34" name="文本框 33"/>
          <p:cNvSpPr txBox="1"/>
          <p:nvPr/>
        </p:nvSpPr>
        <p:spPr>
          <a:xfrm>
            <a:off x="1464450" y="718416"/>
            <a:ext cx="1016635" cy="1568450"/>
          </a:xfrm>
          <a:prstGeom prst="rect">
            <a:avLst/>
          </a:prstGeom>
          <a:noFill/>
        </p:spPr>
        <p:txBody>
          <a:bodyPr wrap="none" rtlCol="0">
            <a:spAutoFit/>
          </a:bodyPr>
          <a:lstStyle/>
          <a:p>
            <a:r>
              <a:rPr lang="en-US" sz="3200" b="1">
                <a:latin typeface="华文新魏" panose="02010800040101010101" charset="-122"/>
                <a:ea typeface="华文新魏" panose="02010800040101010101" charset="-122"/>
                <a:cs typeface="华文新魏" panose="02010800040101010101" charset="-122"/>
                <a:sym typeface="+mn-ea"/>
              </a:rPr>
              <a:t>Ding</a:t>
            </a:r>
            <a:endParaRPr lang="en-US" sz="3200" b="1">
              <a:latin typeface="华文新魏" panose="02010800040101010101" charset="-122"/>
              <a:ea typeface="华文新魏" panose="02010800040101010101" charset="-122"/>
              <a:cs typeface="华文新魏" panose="02010800040101010101" charset="-122"/>
              <a:sym typeface="+mn-ea"/>
            </a:endParaRPr>
          </a:p>
          <a:p>
            <a:r>
              <a:rPr lang="zh-CN" altLang="en-US" sz="3200" b="1">
                <a:latin typeface="华文新魏" panose="02010800040101010101" charset="-122"/>
                <a:ea typeface="华文新魏" panose="02010800040101010101" charset="-122"/>
                <a:cs typeface="华文新魏" panose="02010800040101010101" charset="-122"/>
                <a:sym typeface="+mn-ea"/>
              </a:rPr>
              <a:t>鼎</a:t>
            </a:r>
            <a:endParaRPr lang="zh-CN" altLang="en-US" sz="3200" dirty="0">
              <a:latin typeface="华文新魏" panose="02010800040101010101" charset="-122"/>
              <a:ea typeface="华文新魏" panose="02010800040101010101" charset="-122"/>
              <a:cs typeface="华文新魏" panose="02010800040101010101" charset="-122"/>
            </a:endParaRPr>
          </a:p>
          <a:p>
            <a:endParaRPr lang="zh-CN" altLang="en-US" sz="3200" dirty="0">
              <a:latin typeface="华文新魏" panose="02010800040101010101" charset="-122"/>
              <a:ea typeface="华文新魏" panose="02010800040101010101" charset="-122"/>
              <a:cs typeface="华文新魏" panose="02010800040101010101" charset="-122"/>
            </a:endParaRPr>
          </a:p>
        </p:txBody>
      </p:sp>
      <p:sp>
        <p:nvSpPr>
          <p:cNvPr id="100" name="文本框 99"/>
          <p:cNvSpPr txBox="1"/>
          <p:nvPr/>
        </p:nvSpPr>
        <p:spPr>
          <a:xfrm>
            <a:off x="5662295" y="1911350"/>
            <a:ext cx="5836920" cy="3969385"/>
          </a:xfrm>
          <a:prstGeom prst="rect">
            <a:avLst/>
          </a:prstGeom>
          <a:noFill/>
          <a:ln w="9525">
            <a:noFill/>
          </a:ln>
        </p:spPr>
        <p:txBody>
          <a:bodyPr wrap="square">
            <a:spAutoFit/>
          </a:bodyPr>
          <a:p>
            <a:pPr indent="0"/>
            <a:r>
              <a:rPr lang="en-US" sz="2800" b="1">
                <a:latin typeface="Times New Roman" panose="02020603050405020304" charset="0"/>
                <a:ea typeface="楷体" panose="02010609060101010101" charset="-122"/>
                <a:sym typeface="+mn-ea"/>
              </a:rPr>
              <a:t>It </a:t>
            </a:r>
            <a:r>
              <a:rPr lang="en-US" sz="2800">
                <a:latin typeface="Times New Roman" panose="02020603050405020304" charset="0"/>
                <a:ea typeface="楷体" panose="02010609060101010101" charset="-122"/>
                <a:sym typeface="+mn-ea"/>
              </a:rPr>
              <a:t>was first seen in the Oracle of the Shang Dynasty. It was originally intended to be an ancient tool for cooking food. </a:t>
            </a:r>
            <a:endParaRPr lang="en-US" sz="2800">
              <a:latin typeface="Times New Roman" panose="02020603050405020304" charset="0"/>
              <a:ea typeface="楷体" panose="02010609060101010101" charset="-122"/>
            </a:endParaRPr>
          </a:p>
          <a:p>
            <a:pPr indent="0"/>
            <a:r>
              <a:rPr lang="en-US" sz="2800" b="0">
                <a:latin typeface="Times New Roman" panose="02020603050405020304" charset="0"/>
                <a:ea typeface="楷体" panose="02010609060101010101" charset="-122"/>
              </a:rPr>
              <a:t>In ancient China, Ding was a symbol of imperial power. Therefore, ding is often used in phrases and expressions in the Chinese language to imply authority.</a:t>
            </a:r>
            <a:endParaRPr lang="zh-CN" altLang="en-US" sz="2800"/>
          </a:p>
        </p:txBody>
      </p:sp>
      <p:pic>
        <p:nvPicPr>
          <p:cNvPr id="102" name="图片 101"/>
          <p:cNvPicPr/>
          <p:nvPr/>
        </p:nvPicPr>
        <p:blipFill>
          <a:blip r:embed="rId6"/>
          <a:stretch>
            <a:fillRect/>
          </a:stretch>
        </p:blipFill>
        <p:spPr>
          <a:xfrm>
            <a:off x="146050" y="1856740"/>
            <a:ext cx="5315585" cy="4935220"/>
          </a:xfrm>
          <a:prstGeom prst="rect">
            <a:avLst/>
          </a:prstGeom>
          <a:noFill/>
          <a:ln w="9525">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31750" y="11430"/>
            <a:ext cx="12255202" cy="6901032"/>
            <a:chOff x="-11849" y="-19331"/>
            <a:chExt cx="12255202" cy="6901032"/>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62954" y="-12062"/>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11849" y="-19331"/>
              <a:ext cx="3111690" cy="6858000"/>
            </a:xfrm>
            <a:prstGeom prst="rect">
              <a:avLst/>
            </a:prstGeom>
          </p:spPr>
        </p:pic>
      </p:grpSp>
      <p:sp>
        <p:nvSpPr>
          <p:cNvPr id="31" name="矩形 30"/>
          <p:cNvSpPr/>
          <p:nvPr/>
        </p:nvSpPr>
        <p:spPr>
          <a:xfrm>
            <a:off x="479742" y="18366"/>
            <a:ext cx="755015" cy="922020"/>
          </a:xfrm>
          <a:prstGeom prst="rect">
            <a:avLst/>
          </a:prstGeom>
          <a:effectLst>
            <a:outerShdw blurRad="50800" dist="38100" dir="5400000" algn="t" rotWithShape="0">
              <a:prstClr val="black">
                <a:alpha val="40000"/>
              </a:prstClr>
            </a:outerShdw>
          </a:effectLst>
        </p:spPr>
        <p:txBody>
          <a:bodyPr wrap="none">
            <a:spAutoFit/>
          </a:bodyPr>
          <a:lstStyle/>
          <a:p>
            <a:r>
              <a:rPr lang="en-US" altLang="zh-CN" sz="5400" dirty="0">
                <a:latin typeface="方正铁筋隶书简体" panose="02000000000000000000" pitchFamily="65" charset="-122"/>
                <a:ea typeface="方正铁筋隶书简体" panose="02000000000000000000" pitchFamily="65" charset="-122"/>
              </a:rPr>
              <a:t>1.</a:t>
            </a:r>
            <a:endParaRPr lang="en-US" altLang="zh-CN" sz="5400" dirty="0">
              <a:latin typeface="方正铁筋隶书简体" panose="02000000000000000000" pitchFamily="65" charset="-122"/>
              <a:ea typeface="方正铁筋隶书简体" panose="02000000000000000000" pitchFamily="65" charset="-122"/>
            </a:endParaRPr>
          </a:p>
        </p:txBody>
      </p:sp>
      <p:sp>
        <p:nvSpPr>
          <p:cNvPr id="34" name="文本框 33"/>
          <p:cNvSpPr txBox="1"/>
          <p:nvPr/>
        </p:nvSpPr>
        <p:spPr>
          <a:xfrm>
            <a:off x="1345070" y="418696"/>
            <a:ext cx="2246630" cy="1229995"/>
          </a:xfrm>
          <a:prstGeom prst="rect">
            <a:avLst/>
          </a:prstGeom>
          <a:noFill/>
        </p:spPr>
        <p:txBody>
          <a:bodyPr wrap="none" rtlCol="0">
            <a:spAutoFit/>
          </a:bodyPr>
          <a:lstStyle/>
          <a:p>
            <a:r>
              <a:rPr lang="en-US" sz="2800" b="1">
                <a:latin typeface="Times New Roman" panose="02020603050405020304" charset="0"/>
                <a:ea typeface="楷体" panose="02010609060101010101" charset="-122"/>
                <a:sym typeface="+mn-ea"/>
              </a:rPr>
              <a:t>Simuwu Ding</a:t>
            </a:r>
            <a:endParaRPr lang="en-US" sz="2800" b="1">
              <a:latin typeface="Times New Roman" panose="02020603050405020304" charset="0"/>
              <a:ea typeface="楷体" panose="02010609060101010101" charset="-122"/>
              <a:sym typeface="+mn-ea"/>
            </a:endParaRPr>
          </a:p>
          <a:p>
            <a:r>
              <a:rPr lang="zh-CN" altLang="en-US" sz="2800" b="1">
                <a:latin typeface="Times New Roman" panose="02020603050405020304" charset="0"/>
                <a:ea typeface="楷体" panose="02010609060101010101" charset="-122"/>
                <a:sym typeface="+mn-ea"/>
              </a:rPr>
              <a:t>司母戊鼎</a:t>
            </a:r>
            <a:endParaRPr lang="zh-CN" altLang="en-US" sz="2800" dirty="0">
              <a:latin typeface="方正铁筋隶书简体" panose="02000000000000000000" pitchFamily="65" charset="-122"/>
              <a:ea typeface="方正铁筋隶书简体" panose="02000000000000000000" pitchFamily="65" charset="-122"/>
            </a:endParaRPr>
          </a:p>
          <a:p>
            <a:endParaRPr lang="zh-CN" altLang="en-US" dirty="0"/>
          </a:p>
        </p:txBody>
      </p:sp>
      <p:sp>
        <p:nvSpPr>
          <p:cNvPr id="101" name="文本框 100"/>
          <p:cNvSpPr txBox="1"/>
          <p:nvPr/>
        </p:nvSpPr>
        <p:spPr>
          <a:xfrm>
            <a:off x="5969000" y="1750695"/>
            <a:ext cx="5529580" cy="3538220"/>
          </a:xfrm>
          <a:prstGeom prst="rect">
            <a:avLst/>
          </a:prstGeom>
          <a:noFill/>
          <a:ln w="9525">
            <a:noFill/>
          </a:ln>
        </p:spPr>
        <p:txBody>
          <a:bodyPr wrap="square">
            <a:spAutoFit/>
          </a:bodyPr>
          <a:p>
            <a:pPr indent="0"/>
            <a:r>
              <a:rPr lang="en-US" sz="2800" b="1">
                <a:latin typeface="Times New Roman" panose="02020603050405020304" charset="0"/>
                <a:ea typeface="楷体" panose="02010609060101010101" charset="-122"/>
              </a:rPr>
              <a:t>Simuwu Ding </a:t>
            </a:r>
            <a:r>
              <a:rPr lang="en-US" sz="2800">
                <a:latin typeface="Times New Roman" panose="02020603050405020304" charset="0"/>
                <a:ea typeface="楷体" panose="02010609060101010101" charset="-122"/>
              </a:rPr>
              <a:t>was a very precious cultural relic, found in </a:t>
            </a:r>
            <a:r>
              <a:rPr lang="en-US" sz="2800">
                <a:solidFill>
                  <a:srgbClr val="FF0000"/>
                </a:solidFill>
                <a:latin typeface="Times New Roman" panose="02020603050405020304" charset="0"/>
                <a:ea typeface="楷体" panose="02010609060101010101" charset="-122"/>
              </a:rPr>
              <a:t>1939 </a:t>
            </a:r>
            <a:r>
              <a:rPr lang="en-US" sz="2800">
                <a:latin typeface="Times New Roman" panose="02020603050405020304" charset="0"/>
                <a:ea typeface="楷体" panose="02010609060101010101" charset="-122"/>
              </a:rPr>
              <a:t>in Anyang of Henan Province. It was produced in the late Shang Dynasty more than 3000 years ago.</a:t>
            </a:r>
            <a:r>
              <a:rPr lang="en-US" sz="2800" b="1">
                <a:latin typeface="Times New Roman" panose="02020603050405020304" charset="0"/>
                <a:ea typeface="楷体" panose="02010609060101010101" charset="-122"/>
              </a:rPr>
              <a:t> This square-shaped ding is the largest existing bronzeware in the ancient world.</a:t>
            </a:r>
            <a:endParaRPr lang="en-US" sz="2800" b="1">
              <a:latin typeface="Times New Roman" panose="02020603050405020304" charset="0"/>
              <a:ea typeface="楷体" panose="02010609060101010101" charset="-122"/>
            </a:endParaRPr>
          </a:p>
        </p:txBody>
      </p:sp>
      <p:pic>
        <p:nvPicPr>
          <p:cNvPr id="103" name="图片 102"/>
          <p:cNvPicPr/>
          <p:nvPr/>
        </p:nvPicPr>
        <p:blipFill>
          <a:blip r:embed="rId6"/>
          <a:stretch>
            <a:fillRect/>
          </a:stretch>
        </p:blipFill>
        <p:spPr>
          <a:xfrm>
            <a:off x="322580" y="1525270"/>
            <a:ext cx="5485130" cy="4998720"/>
          </a:xfrm>
          <a:prstGeom prst="rect">
            <a:avLst/>
          </a:prstGeom>
          <a:noFill/>
          <a:ln w="9525">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31750" y="11430"/>
            <a:ext cx="12255202" cy="6901032"/>
            <a:chOff x="-11849" y="-19331"/>
            <a:chExt cx="12255202" cy="6901032"/>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62954" y="-12062"/>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11849" y="-19331"/>
              <a:ext cx="3111690" cy="6858000"/>
            </a:xfrm>
            <a:prstGeom prst="rect">
              <a:avLst/>
            </a:prstGeom>
          </p:spPr>
        </p:pic>
      </p:grpSp>
      <p:pic>
        <p:nvPicPr>
          <p:cNvPr id="104" name="图片 103"/>
          <p:cNvPicPr/>
          <p:nvPr/>
        </p:nvPicPr>
        <p:blipFill>
          <a:blip r:embed="rId6"/>
          <a:stretch>
            <a:fillRect/>
          </a:stretch>
        </p:blipFill>
        <p:spPr>
          <a:xfrm>
            <a:off x="1649730" y="217805"/>
            <a:ext cx="8691880" cy="6445250"/>
          </a:xfrm>
          <a:prstGeom prst="rect">
            <a:avLst/>
          </a:prstGeom>
          <a:noFill/>
          <a:ln w="9525">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2377299" y="-11175"/>
            <a:ext cx="1278052" cy="6858000"/>
          </a:xfrm>
          <a:prstGeom prst="rect">
            <a:avLst/>
          </a:prstGeom>
          <a:effectLst/>
        </p:spPr>
      </p:pic>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3638592" y="-11175"/>
            <a:ext cx="1278052" cy="685800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r="46299" b="28788"/>
          <a:stretch>
            <a:fillRect/>
          </a:stretch>
        </p:blipFill>
        <p:spPr>
          <a:xfrm>
            <a:off x="7281582" y="0"/>
            <a:ext cx="4910418" cy="4883718"/>
          </a:xfrm>
          <a:prstGeom prst="rect">
            <a:avLst/>
          </a:prstGeom>
        </p:spPr>
      </p:pic>
      <p:pic>
        <p:nvPicPr>
          <p:cNvPr id="28" name="图片 2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6067219" y="-11175"/>
            <a:ext cx="1278052" cy="6858000"/>
          </a:xfrm>
          <a:prstGeom prst="rect">
            <a:avLst/>
          </a:prstGeom>
        </p:spPr>
      </p:pic>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t="52572" r="46299" b="28788"/>
          <a:stretch>
            <a:fillRect/>
          </a:stretch>
        </p:blipFill>
        <p:spPr>
          <a:xfrm>
            <a:off x="7274480" y="4795790"/>
            <a:ext cx="4910418" cy="1278310"/>
          </a:xfrm>
          <a:prstGeom prst="rect">
            <a:avLst/>
          </a:prstGeom>
        </p:spPr>
      </p:pic>
      <p:grpSp>
        <p:nvGrpSpPr>
          <p:cNvPr id="2" name="组合 1"/>
          <p:cNvGrpSpPr/>
          <p:nvPr/>
        </p:nvGrpSpPr>
        <p:grpSpPr>
          <a:xfrm>
            <a:off x="31750" y="11430"/>
            <a:ext cx="12255202" cy="6901032"/>
            <a:chOff x="-11849" y="-19331"/>
            <a:chExt cx="12255202" cy="6901032"/>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43778" b="98222" l="1833" r="100000">
                          <a14:foregroundMark x1="76000" y1="74667" x2="79583" y2="74889"/>
                          <a14:foregroundMark x1="80250" y1="74333" x2="80833" y2="72778"/>
                          <a14:foregroundMark x1="38417" y1="80556" x2="45667" y2="77889"/>
                          <a14:foregroundMark x1="63833" y1="80556" x2="65000" y2="87778"/>
                          <a14:foregroundMark x1="59083" y1="82444" x2="61417" y2="91778"/>
                          <a14:foregroundMark x1="70417" y1="81667" x2="70833" y2="93111"/>
                          <a14:foregroundMark x1="60250" y1="98333" x2="67250" y2="94333"/>
                          <a14:foregroundMark x1="13250" y1="95222" x2="47083" y2="95444"/>
                          <a14:foregroundMark x1="1833" y1="95222" x2="18500" y2="93667"/>
                          <a14:foregroundMark x1="2417" y1="91444" x2="17667" y2="91444"/>
                          <a14:foregroundMark x1="61667" y1="80333" x2="69417" y2="78111"/>
                          <a14:foregroundMark x1="91667" y1="54333" x2="92833" y2="46667"/>
                          <a14:foregroundMark x1="76667" y1="92556" x2="92833" y2="87667"/>
                          <a14:foregroundMark x1="65583" y1="89333" x2="66000" y2="84333"/>
                          <a14:foregroundMark x1="78583" y1="75778" x2="80083" y2="75444"/>
                          <a14:foregroundMark x1="73583" y1="80333" x2="75583" y2="81111"/>
                          <a14:foregroundMark x1="94833" y1="52556" x2="95083" y2="57889"/>
                        </a14:backgroundRemoval>
                      </a14:imgEffect>
                    </a14:imgLayer>
                  </a14:imgProps>
                </a:ext>
                <a:ext uri="{28A0092B-C50C-407E-A947-70E740481C1C}">
                  <a14:useLocalDpi xmlns:a14="http://schemas.microsoft.com/office/drawing/2010/main" val="0"/>
                </a:ext>
              </a:extLst>
            </a:blip>
            <a:srcRect l="35384" t="43619" r="-685"/>
            <a:stretch>
              <a:fillRect/>
            </a:stretch>
          </p:blipFill>
          <p:spPr>
            <a:xfrm>
              <a:off x="7128737" y="3569701"/>
              <a:ext cx="5114616" cy="3312000"/>
            </a:xfrm>
            <a:prstGeom prst="rect">
              <a:avLst/>
            </a:prstGeom>
          </p:spPr>
        </p:pic>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86023"/>
            <a:stretch>
              <a:fillRect/>
            </a:stretch>
          </p:blipFill>
          <p:spPr>
            <a:xfrm>
              <a:off x="4862954" y="-12062"/>
              <a:ext cx="1278052" cy="6858000"/>
            </a:xfrm>
            <a:prstGeom prst="rect">
              <a:avLst/>
            </a:prstGeom>
          </p:spPr>
        </p:pic>
        <p:pic>
          <p:nvPicPr>
            <p:cNvPr id="15" name="图片 14"/>
            <p:cNvPicPr>
              <a:picLocks noChangeAspect="1"/>
            </p:cNvPicPr>
            <p:nvPr/>
          </p:nvPicPr>
          <p:blipFill rotWithShape="1">
            <a:blip r:embed="rId4">
              <a:extLst>
                <a:ext uri="{BEBA8EAE-BF5A-486C-A8C5-ECC9F3942E4B}">
                  <a14:imgProps xmlns:a14="http://schemas.microsoft.com/office/drawing/2010/main">
                    <a14:imgLayer r:embed="rId5">
                      <a14:imgEffect>
                        <a14:backgroundRemoval t="71000" b="100000" l="250" r="100000">
                          <a14:foregroundMark x1="23000" y1="93667" x2="250" y2="93111"/>
                          <a14:backgroundMark x1="39417" y1="80333" x2="61333" y2="83000"/>
                          <a14:backgroundMark x1="66833" y1="81444" x2="63750" y2="99889"/>
                          <a14:backgroundMark x1="70750" y1="94333" x2="71333" y2="99111"/>
                        </a14:backgroundRemoval>
                      </a14:imgEffect>
                    </a14:imgLayer>
                  </a14:imgProps>
                </a:ext>
                <a:ext uri="{28A0092B-C50C-407E-A947-70E740481C1C}">
                  <a14:useLocalDpi xmlns:a14="http://schemas.microsoft.com/office/drawing/2010/main" val="0"/>
                </a:ext>
              </a:extLst>
            </a:blip>
            <a:srcRect t="79087" r="55360"/>
            <a:stretch>
              <a:fillRect/>
            </a:stretch>
          </p:blipFill>
          <p:spPr>
            <a:xfrm>
              <a:off x="3160408" y="5434945"/>
              <a:ext cx="4081914" cy="1434230"/>
            </a:xfrm>
            <a:prstGeom prst="rect">
              <a:avLst/>
            </a:prstGeom>
            <a:effectLst/>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r="65970"/>
            <a:stretch>
              <a:fillRect/>
            </a:stretch>
          </p:blipFill>
          <p:spPr>
            <a:xfrm flipH="1">
              <a:off x="-11849" y="-19331"/>
              <a:ext cx="3111690" cy="6858000"/>
            </a:xfrm>
            <a:prstGeom prst="rect">
              <a:avLst/>
            </a:prstGeom>
          </p:spPr>
        </p:pic>
      </p:grpSp>
      <p:sp>
        <p:nvSpPr>
          <p:cNvPr id="5" name="文本框 4"/>
          <p:cNvSpPr txBox="1"/>
          <p:nvPr/>
        </p:nvSpPr>
        <p:spPr>
          <a:xfrm>
            <a:off x="514350" y="376555"/>
            <a:ext cx="6167120" cy="583565"/>
          </a:xfrm>
          <a:prstGeom prst="rect">
            <a:avLst/>
          </a:prstGeom>
          <a:noFill/>
        </p:spPr>
        <p:txBody>
          <a:bodyPr wrap="square" rtlCol="0">
            <a:spAutoFit/>
          </a:bodyPr>
          <a:p>
            <a:r>
              <a:rPr lang="en-US" altLang="zh-CN" sz="3200">
                <a:latin typeface="华文新魏" panose="02010800040101010101" charset="-122"/>
                <a:ea typeface="华文新魏" panose="02010800040101010101" charset="-122"/>
              </a:rPr>
              <a:t>How did it got its name?</a:t>
            </a:r>
            <a:endParaRPr lang="en-US" altLang="zh-CN" sz="3200">
              <a:latin typeface="华文新魏" panose="02010800040101010101" charset="-122"/>
              <a:ea typeface="华文新魏" panose="02010800040101010101" charset="-122"/>
            </a:endParaRPr>
          </a:p>
        </p:txBody>
      </p:sp>
      <p:sp>
        <p:nvSpPr>
          <p:cNvPr id="7" name="文本框 6"/>
          <p:cNvSpPr txBox="1"/>
          <p:nvPr/>
        </p:nvSpPr>
        <p:spPr>
          <a:xfrm>
            <a:off x="4112260" y="1536065"/>
            <a:ext cx="7094220" cy="3538220"/>
          </a:xfrm>
          <a:prstGeom prst="rect">
            <a:avLst/>
          </a:prstGeom>
          <a:noFill/>
        </p:spPr>
        <p:txBody>
          <a:bodyPr wrap="square" rtlCol="0">
            <a:spAutoFit/>
          </a:bodyPr>
          <a:p>
            <a:r>
              <a:rPr lang="zh-CN" altLang="en-US" sz="2800">
                <a:latin typeface="华文新魏" panose="02010800040101010101" charset="-122"/>
                <a:ea typeface="华文新魏" panose="02010800040101010101" charset="-122"/>
              </a:rPr>
              <a:t>Simuwu Ding was cast by</a:t>
            </a:r>
            <a:r>
              <a:rPr lang="zh-CN" altLang="en-US" sz="2800">
                <a:solidFill>
                  <a:srgbClr val="FF0000"/>
                </a:solidFill>
                <a:latin typeface="华文新魏" panose="02010800040101010101" charset="-122"/>
                <a:ea typeface="华文新魏" panose="02010800040101010101" charset="-122"/>
              </a:rPr>
              <a:t> Emperor Wuding </a:t>
            </a:r>
            <a:r>
              <a:rPr lang="zh-CN" altLang="en-US" sz="2800">
                <a:latin typeface="华文新魏" panose="02010800040101010101" charset="-122"/>
                <a:ea typeface="华文新魏" panose="02010800040101010101" charset="-122"/>
              </a:rPr>
              <a:t>of the Shang Dynasty as a ritual object for a ceremony to offer sacrifices to his mother. The three characters </a:t>
            </a:r>
            <a:r>
              <a:rPr lang="zh-CN" altLang="en-US" sz="2800">
                <a:solidFill>
                  <a:srgbClr val="FF0000"/>
                </a:solidFill>
                <a:latin typeface="华文新魏" panose="02010800040101010101" charset="-122"/>
                <a:ea typeface="华文新魏" panose="02010800040101010101" charset="-122"/>
              </a:rPr>
              <a:t>simuwu </a:t>
            </a:r>
            <a:r>
              <a:rPr lang="zh-CN" altLang="en-US" sz="2800">
                <a:latin typeface="华文新魏" panose="02010800040101010101" charset="-122"/>
                <a:ea typeface="华文新魏" panose="02010800040101010101" charset="-122"/>
              </a:rPr>
              <a:t>form an inscription on the inside of the sidewall. According to archeologists,</a:t>
            </a:r>
            <a:r>
              <a:rPr lang="zh-CN" altLang="en-US" sz="2800">
                <a:solidFill>
                  <a:srgbClr val="FF0000"/>
                </a:solidFill>
                <a:latin typeface="华文新魏" panose="02010800040101010101" charset="-122"/>
                <a:ea typeface="华文新魏" panose="02010800040101010101" charset="-122"/>
              </a:rPr>
              <a:t> si </a:t>
            </a:r>
            <a:r>
              <a:rPr lang="zh-CN" altLang="en-US" sz="2800">
                <a:latin typeface="华文新魏" panose="02010800040101010101" charset="-122"/>
                <a:ea typeface="华文新魏" panose="02010800040101010101" charset="-122"/>
              </a:rPr>
              <a:t>means sacrificial ceremony and muwu is the name of the emperor’s mother. </a:t>
            </a:r>
            <a:endParaRPr lang="zh-CN" altLang="en-US" sz="2800">
              <a:latin typeface="华文新魏" panose="02010800040101010101" charset="-122"/>
              <a:ea typeface="华文新魏" panose="02010800040101010101" charset="-122"/>
            </a:endParaRPr>
          </a:p>
        </p:txBody>
      </p:sp>
      <p:pic>
        <p:nvPicPr>
          <p:cNvPr id="105" name="图片 104"/>
          <p:cNvPicPr/>
          <p:nvPr/>
        </p:nvPicPr>
        <p:blipFill>
          <a:blip r:embed="rId6"/>
          <a:stretch>
            <a:fillRect/>
          </a:stretch>
        </p:blipFill>
        <p:spPr>
          <a:xfrm>
            <a:off x="405130" y="1076325"/>
            <a:ext cx="3581400" cy="5487670"/>
          </a:xfrm>
          <a:prstGeom prst="rect">
            <a:avLst/>
          </a:prstGeom>
          <a:noFill/>
          <a:ln w="9525">
            <a:noFill/>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PP_MARK_KEY" val="813a8e75-b7e2-49f7-9163-47651378c485"/>
  <p:tag name="COMMONDATA" val="eyJoZGlkIjoiYjRkOTlmODk5YzFmNTlkYjZkYjI1NTg4ZmYxZjZiNz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5776</Words>
  <Application>WPS 演示</Application>
  <PresentationFormat>自定义</PresentationFormat>
  <Paragraphs>175</Paragraphs>
  <Slides>36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36</vt:i4>
      </vt:variant>
    </vt:vector>
  </HeadingPairs>
  <TitlesOfParts>
    <vt:vector size="50" baseType="lpstr">
      <vt:lpstr>Arial</vt:lpstr>
      <vt:lpstr>宋体</vt:lpstr>
      <vt:lpstr>Wingdings</vt:lpstr>
      <vt:lpstr>华文新魏</vt:lpstr>
      <vt:lpstr>钟齐段宁行书</vt:lpstr>
      <vt:lpstr>方正铁筋隶书简体</vt:lpstr>
      <vt:lpstr>Times New Roman</vt:lpstr>
      <vt:lpstr>楷体</vt:lpstr>
      <vt:lpstr>微软雅黑</vt:lpstr>
      <vt:lpstr>Arial Unicode MS</vt:lpstr>
      <vt:lpstr>等线 Light</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PPTS</dc:title>
  <dc:creator>PPTS</dc:creator>
  <cp:keywords>PPTS</cp:keywords>
  <dc:description>PPTS</dc:description>
  <dc:subject>PPTS</dc:subject>
  <cp:category>PPTS</cp:category>
  <cp:lastModifiedBy>依菡</cp:lastModifiedBy>
  <cp:revision>95</cp:revision>
  <dcterms:created xsi:type="dcterms:W3CDTF">2016-03-27T01:53:00Z</dcterms:created>
  <dcterms:modified xsi:type="dcterms:W3CDTF">2024-04-25T13:50:14Z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2052-11.1.0.12165</vt:lpwstr>
  </property>
  <property fmtid="{D5CDD505-2E9C-101B-9397-08002B2CF9AE}" pid="3" name="ICV">
    <vt:lpwstr>5EA044F1F4EE463C8F5F208D41D4E11F</vt:lpwstr>
  </property>
</Properties>
</file>