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B3E65-95B1-42FF-BB72-80787E72E087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9981E-563C-4D79-9E59-2D8A902F00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1470025"/>
          </a:xfrm>
        </p:spPr>
        <p:txBody>
          <a:bodyPr/>
          <a:lstStyle/>
          <a:p>
            <a:r>
              <a:rPr lang="zh-CN" altLang="en-US" sz="6600" dirty="0" smtClean="0"/>
              <a:t>古筝</a:t>
            </a:r>
            <a:r>
              <a:rPr lang="zh-CN" altLang="en-US" dirty="0" smtClean="0"/>
              <a:t> </a:t>
            </a:r>
            <a:r>
              <a:rPr lang="en-US" dirty="0" smtClean="0"/>
              <a:t>GUZHENG</a:t>
            </a:r>
            <a:endParaRPr 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66800" y="2667000"/>
            <a:ext cx="6670366" cy="1752600"/>
          </a:xfrm>
        </p:spPr>
        <p:txBody>
          <a:bodyPr>
            <a:normAutofit/>
          </a:bodyPr>
          <a:lstStyle/>
          <a:p>
            <a:pPr algn="r"/>
            <a:r>
              <a:rPr lang="en-US" sz="3200" dirty="0" smtClean="0"/>
              <a:t>HUANG LIPEI</a:t>
            </a:r>
          </a:p>
          <a:p>
            <a:pPr algn="r"/>
            <a:r>
              <a:rPr lang="zh-CN" altLang="en-US" sz="3200" dirty="0"/>
              <a:t>黄沥霈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889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内容占位符 7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-14571" b="-20027"/>
          <a:stretch/>
        </p:blipFill>
        <p:spPr>
          <a:xfrm>
            <a:off x="2590800" y="145774"/>
            <a:ext cx="3985591" cy="2978426"/>
          </a:xfrm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139612" y="3581400"/>
            <a:ext cx="90043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zh-CN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</a:t>
            </a:r>
            <a:r>
              <a:rPr lang="en-US" altLang="zh-C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ne of the most traditional ethnic musical instruments in China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Belongs to plucked stringed instruments</a:t>
            </a:r>
            <a:endParaRPr lang="en-US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2502428"/>
            <a:ext cx="8644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ZHENG  ‘</a:t>
            </a:r>
            <a:r>
              <a:rPr lang="zh-CN" altLang="en-US" sz="2400" dirty="0" smtClean="0"/>
              <a:t>筝</a:t>
            </a:r>
            <a:r>
              <a:rPr lang="en-US" altLang="zh-CN" sz="2400" dirty="0" smtClean="0"/>
              <a:t>’or GUZHENG  ‘</a:t>
            </a:r>
            <a:r>
              <a:rPr lang="zh-CN" altLang="en-US" sz="2400" dirty="0" smtClean="0"/>
              <a:t>古筝</a:t>
            </a:r>
            <a:r>
              <a:rPr lang="en-US" altLang="zh-CN" sz="2400" dirty="0" smtClean="0"/>
              <a:t>’ 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literal meaning  “ancient </a:t>
            </a:r>
            <a:r>
              <a:rPr lang="en-US" altLang="zh-CN" sz="2400" dirty="0" err="1" smtClean="0"/>
              <a:t>zheng</a:t>
            </a:r>
            <a:r>
              <a:rPr lang="en-US" altLang="zh-CN" sz="2400" dirty="0" smtClean="0"/>
              <a:t>”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955774" y="2964093"/>
            <a:ext cx="3844770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/>
                <a:cs typeface="Calibri"/>
              </a:rPr>
              <a:t>↘ </a:t>
            </a:r>
            <a:r>
              <a:rPr lang="en-US" sz="2400" dirty="0" smtClean="0"/>
              <a:t>is a Chinese plucked zither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95470" y="5132457"/>
            <a:ext cx="45424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reasons why </a:t>
            </a:r>
            <a:r>
              <a:rPr lang="en-US" sz="2400" dirty="0" err="1" smtClean="0"/>
              <a:t>guzheng</a:t>
            </a:r>
            <a:r>
              <a:rPr lang="en-US" sz="2400" dirty="0" smtClean="0"/>
              <a:t> is deeply</a:t>
            </a:r>
          </a:p>
          <a:p>
            <a:r>
              <a:rPr lang="en-US" sz="2400" dirty="0" smtClean="0"/>
              <a:t> loved by Chinese</a:t>
            </a:r>
            <a:endParaRPr lang="en-US" sz="2400" dirty="0"/>
          </a:p>
        </p:txBody>
      </p:sp>
      <p:cxnSp>
        <p:nvCxnSpPr>
          <p:cNvPr id="24" name="直接箭头连接符 23"/>
          <p:cNvCxnSpPr/>
          <p:nvPr/>
        </p:nvCxnSpPr>
        <p:spPr>
          <a:xfrm flipV="1">
            <a:off x="4876800" y="4648200"/>
            <a:ext cx="457200" cy="4842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V="1">
            <a:off x="4876800" y="5132457"/>
            <a:ext cx="685800" cy="2777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4850695" y="5638800"/>
            <a:ext cx="711905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>
            <a:off x="4737932" y="5963454"/>
            <a:ext cx="596068" cy="2849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470233" y="4419023"/>
            <a:ext cx="25992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Beautiful timbre </a:t>
            </a:r>
            <a:r>
              <a:rPr lang="zh-CN" altLang="en-US" sz="2000" dirty="0"/>
              <a:t>音色</a:t>
            </a:r>
            <a:endParaRPr lang="en-US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5715000" y="4924011"/>
            <a:ext cx="15456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Broad ranges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5711686" y="5511284"/>
            <a:ext cx="25946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Rich performance skills</a:t>
            </a:r>
            <a:endParaRPr lang="en-US" sz="2000" dirty="0"/>
          </a:p>
        </p:txBody>
      </p:sp>
      <p:sp>
        <p:nvSpPr>
          <p:cNvPr id="37" name="TextBox 36"/>
          <p:cNvSpPr txBox="1"/>
          <p:nvPr/>
        </p:nvSpPr>
        <p:spPr>
          <a:xfrm>
            <a:off x="5470234" y="6060421"/>
            <a:ext cx="2755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Strong expressive power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77596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/>
      <p:bldP spid="31" grpId="0"/>
      <p:bldP spid="32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O</a:t>
            </a:r>
            <a:r>
              <a:rPr lang="en-US" altLang="zh-CN" dirty="0" smtClean="0"/>
              <a:t>rigin</a:t>
            </a:r>
            <a:endParaRPr 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6886466"/>
              </p:ext>
            </p:extLst>
          </p:nvPr>
        </p:nvGraphicFramePr>
        <p:xfrm>
          <a:off x="533400" y="1447800"/>
          <a:ext cx="82296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26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990599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/>
                <a:cs typeface="Calibri"/>
              </a:rPr>
              <a:t>①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343400" y="990600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/>
                <a:cs typeface="Calibri"/>
              </a:rPr>
              <a:t>②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078516" y="983973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/>
                <a:cs typeface="Calibri"/>
              </a:rPr>
              <a:t>③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85348" y="1452265"/>
            <a:ext cx="25388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lt1"/>
                </a:solidFill>
              </a:rPr>
              <a:t>Warring </a:t>
            </a:r>
            <a:r>
              <a:rPr lang="en-US" b="1" dirty="0">
                <a:solidFill>
                  <a:schemeClr val="lt1"/>
                </a:solidFill>
              </a:rPr>
              <a:t>States </a:t>
            </a:r>
            <a:r>
              <a:rPr lang="en-US" b="1" dirty="0" smtClean="0">
                <a:solidFill>
                  <a:schemeClr val="lt1"/>
                </a:solidFill>
              </a:rPr>
              <a:t>Period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b="1" i="1" dirty="0" err="1" smtClean="0">
                <a:solidFill>
                  <a:schemeClr val="lt1"/>
                </a:solidFill>
              </a:rPr>
              <a:t>Zheng</a:t>
            </a:r>
            <a:r>
              <a:rPr lang="en-US" b="1" dirty="0" smtClean="0">
                <a:solidFill>
                  <a:schemeClr val="lt1"/>
                </a:solidFill>
              </a:rPr>
              <a:t> </a:t>
            </a:r>
            <a:r>
              <a:rPr lang="en-US" b="1" dirty="0">
                <a:solidFill>
                  <a:schemeClr val="lt1"/>
                </a:solidFill>
              </a:rPr>
              <a:t>was regarded as a weapon </a:t>
            </a:r>
            <a:r>
              <a:rPr lang="en-US" b="1" dirty="0" smtClean="0">
                <a:solidFill>
                  <a:schemeClr val="lt1"/>
                </a:solidFill>
              </a:rPr>
              <a:t>which </a:t>
            </a:r>
            <a:r>
              <a:rPr lang="en-US" b="1" dirty="0">
                <a:solidFill>
                  <a:schemeClr val="lt1"/>
                </a:solidFill>
              </a:rPr>
              <a:t>was used vertically to beat enemies. </a:t>
            </a:r>
            <a:endParaRPr lang="en-US" b="1" dirty="0" smtClean="0">
              <a:solidFill>
                <a:schemeClr val="lt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lt1"/>
                </a:solidFill>
              </a:rPr>
              <a:t>Later</a:t>
            </a:r>
            <a:r>
              <a:rPr lang="en-US" b="1" dirty="0">
                <a:solidFill>
                  <a:schemeClr val="lt1"/>
                </a:solidFill>
              </a:rPr>
              <a:t>, strings were added to it, and when plucked, it was found to be pleasing to the ears, so it developed into an instrument.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52800" y="1504192"/>
            <a:ext cx="2819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lt1"/>
                </a:solidFill>
              </a:rPr>
              <a:t> The </a:t>
            </a:r>
            <a:r>
              <a:rPr lang="en-US" b="1" i="1" dirty="0" err="1">
                <a:solidFill>
                  <a:schemeClr val="lt1"/>
                </a:solidFill>
              </a:rPr>
              <a:t>zheng</a:t>
            </a:r>
            <a:r>
              <a:rPr lang="en-US" b="1" dirty="0">
                <a:solidFill>
                  <a:schemeClr val="lt1"/>
                </a:solidFill>
              </a:rPr>
              <a:t> is said to have been invented by </a:t>
            </a:r>
            <a:r>
              <a:rPr lang="en-US" b="1" dirty="0" err="1">
                <a:solidFill>
                  <a:schemeClr val="lt1"/>
                </a:solidFill>
              </a:rPr>
              <a:t>Meng</a:t>
            </a:r>
            <a:r>
              <a:rPr lang="en-US" b="1" dirty="0">
                <a:solidFill>
                  <a:schemeClr val="lt1"/>
                </a:solidFill>
              </a:rPr>
              <a:t> </a:t>
            </a:r>
            <a:r>
              <a:rPr lang="en-US" b="1" dirty="0" err="1">
                <a:solidFill>
                  <a:schemeClr val="lt1"/>
                </a:solidFill>
              </a:rPr>
              <a:t>Tian</a:t>
            </a:r>
            <a:r>
              <a:rPr lang="en-US" b="1" dirty="0">
                <a:solidFill>
                  <a:schemeClr val="lt1"/>
                </a:solidFill>
              </a:rPr>
              <a:t>, a general of the Qin Dynasty. </a:t>
            </a:r>
            <a:endParaRPr lang="en-US" b="1" dirty="0" smtClean="0">
              <a:solidFill>
                <a:schemeClr val="lt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lt1"/>
                </a:solidFill>
              </a:rPr>
              <a:t>But </a:t>
            </a:r>
            <a:r>
              <a:rPr lang="en-US" b="1" dirty="0">
                <a:solidFill>
                  <a:schemeClr val="lt1"/>
                </a:solidFill>
              </a:rPr>
              <a:t>according to the biographies of </a:t>
            </a:r>
            <a:r>
              <a:rPr lang="en-US" b="1" dirty="0" err="1">
                <a:solidFill>
                  <a:schemeClr val="lt1"/>
                </a:solidFill>
              </a:rPr>
              <a:t>Meng</a:t>
            </a:r>
            <a:r>
              <a:rPr lang="en-US" b="1" dirty="0">
                <a:solidFill>
                  <a:schemeClr val="lt1"/>
                </a:solidFill>
              </a:rPr>
              <a:t> </a:t>
            </a:r>
            <a:r>
              <a:rPr lang="en-US" b="1" dirty="0" err="1">
                <a:solidFill>
                  <a:schemeClr val="lt1"/>
                </a:solidFill>
              </a:rPr>
              <a:t>Tian</a:t>
            </a:r>
            <a:r>
              <a:rPr lang="en-US" b="1" dirty="0">
                <a:solidFill>
                  <a:schemeClr val="lt1"/>
                </a:solidFill>
              </a:rPr>
              <a:t> in </a:t>
            </a:r>
            <a:r>
              <a:rPr lang="en-US" b="1" i="1" dirty="0">
                <a:solidFill>
                  <a:schemeClr val="lt1"/>
                </a:solidFill>
              </a:rPr>
              <a:t>Historical Records</a:t>
            </a:r>
            <a:r>
              <a:rPr lang="en-US" b="1" dirty="0">
                <a:solidFill>
                  <a:schemeClr val="lt1"/>
                </a:solidFill>
              </a:rPr>
              <a:t>, there is no record of his invention of the </a:t>
            </a:r>
            <a:r>
              <a:rPr lang="en-US" b="1" i="1" dirty="0" err="1">
                <a:solidFill>
                  <a:schemeClr val="lt1"/>
                </a:solidFill>
              </a:rPr>
              <a:t>zheng</a:t>
            </a:r>
            <a:r>
              <a:rPr lang="en-US" b="1" dirty="0">
                <a:solidFill>
                  <a:schemeClr val="lt1"/>
                </a:solidFill>
              </a:rPr>
              <a:t>. 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96000" y="1520757"/>
            <a:ext cx="2514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lt1"/>
                </a:solidFill>
              </a:rPr>
              <a:t>The </a:t>
            </a:r>
            <a:r>
              <a:rPr lang="en-US" b="1" i="1" dirty="0" err="1">
                <a:solidFill>
                  <a:schemeClr val="lt1"/>
                </a:solidFill>
              </a:rPr>
              <a:t>guzheng</a:t>
            </a:r>
            <a:r>
              <a:rPr lang="en-US" b="1" dirty="0">
                <a:solidFill>
                  <a:schemeClr val="lt1"/>
                </a:solidFill>
              </a:rPr>
              <a:t> came about largely influenced by the </a:t>
            </a:r>
            <a:r>
              <a:rPr lang="en-US" b="1" i="1" dirty="0">
                <a:solidFill>
                  <a:schemeClr val="lt1"/>
                </a:solidFill>
              </a:rPr>
              <a:t>se</a:t>
            </a:r>
            <a:r>
              <a:rPr lang="en-US" b="1" dirty="0">
                <a:solidFill>
                  <a:schemeClr val="lt1"/>
                </a:solidFill>
              </a:rPr>
              <a:t> </a:t>
            </a:r>
            <a:endParaRPr lang="en-US" b="1" dirty="0" smtClean="0">
              <a:solidFill>
                <a:schemeClr val="lt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lt1"/>
                </a:solidFill>
              </a:rPr>
              <a:t>When </a:t>
            </a:r>
            <a:r>
              <a:rPr lang="en-US" b="1" dirty="0">
                <a:solidFill>
                  <a:schemeClr val="lt1"/>
                </a:solidFill>
              </a:rPr>
              <a:t>two people fought over a 25-string </a:t>
            </a:r>
            <a:r>
              <a:rPr lang="en-US" b="1" i="1" dirty="0">
                <a:solidFill>
                  <a:schemeClr val="lt1"/>
                </a:solidFill>
              </a:rPr>
              <a:t>se</a:t>
            </a:r>
            <a:r>
              <a:rPr lang="en-US" b="1" dirty="0">
                <a:solidFill>
                  <a:schemeClr val="lt1"/>
                </a:solidFill>
              </a:rPr>
              <a:t>, they broke it in half, one person receiving a 12-string part and the other the 13-string part.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06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3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</a:t>
            </a:r>
            <a:endParaRPr 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52400"/>
            <a:ext cx="7772400" cy="2822314"/>
          </a:xfrm>
        </p:spPr>
      </p:pic>
      <p:sp>
        <p:nvSpPr>
          <p:cNvPr id="5" name="TextBox 4"/>
          <p:cNvSpPr txBox="1"/>
          <p:nvPr/>
        </p:nvSpPr>
        <p:spPr>
          <a:xfrm>
            <a:off x="341029" y="2895600"/>
            <a:ext cx="4349268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dist">
              <a:lnSpc>
                <a:spcPct val="200000"/>
              </a:lnSpc>
              <a:buFont typeface="Arial" pitchFamily="34" charset="0"/>
              <a:buChar char="•"/>
            </a:pPr>
            <a:r>
              <a:rPr lang="en-US" sz="3200" dirty="0" smtClean="0"/>
              <a:t>has 21 strings</a:t>
            </a:r>
          </a:p>
          <a:p>
            <a:pPr marL="285750" indent="-285750" algn="dist">
              <a:lnSpc>
                <a:spcPct val="200000"/>
              </a:lnSpc>
              <a:buFont typeface="Arial" pitchFamily="34" charset="0"/>
              <a:buChar char="•"/>
            </a:pPr>
            <a:r>
              <a:rPr lang="en-US" sz="3200" dirty="0"/>
              <a:t>m</a:t>
            </a:r>
            <a:r>
              <a:rPr lang="en-US" sz="3200" dirty="0" smtClean="0"/>
              <a:t>ovable bridges</a:t>
            </a:r>
          </a:p>
          <a:p>
            <a:pPr marL="285750" indent="-285750" algn="dist">
              <a:lnSpc>
                <a:spcPct val="200000"/>
              </a:lnSpc>
              <a:buFont typeface="Arial" pitchFamily="34" charset="0"/>
              <a:buChar char="•"/>
            </a:pPr>
            <a:r>
              <a:rPr lang="en-US" sz="3200" dirty="0"/>
              <a:t>i</a:t>
            </a:r>
            <a:r>
              <a:rPr lang="en-US" sz="3200" dirty="0" smtClean="0"/>
              <a:t>s 163 centimeters long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135474" y="2895600"/>
            <a:ext cx="5982022" cy="1015663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Originally made of silk</a:t>
            </a:r>
          </a:p>
          <a:p>
            <a:r>
              <a:rPr lang="en-US" sz="2000" dirty="0" smtClean="0"/>
              <a:t>By the 20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century,  metal strings are used</a:t>
            </a:r>
          </a:p>
          <a:p>
            <a:r>
              <a:rPr lang="en-US" sz="2000" dirty="0" smtClean="0"/>
              <a:t>In the mid-20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century, steel strings wound with nylon  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3574774" y="4191000"/>
            <a:ext cx="533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Also known as  </a:t>
            </a:r>
            <a:r>
              <a:rPr lang="en-US" sz="2000" dirty="0" err="1" smtClean="0"/>
              <a:t>YanZhu</a:t>
            </a:r>
            <a:r>
              <a:rPr lang="en-US" sz="2000" dirty="0" smtClean="0"/>
              <a:t> (</a:t>
            </a:r>
            <a:r>
              <a:rPr lang="zh-CN" altLang="en-US" sz="2000" dirty="0" smtClean="0"/>
              <a:t>雁柱</a:t>
            </a:r>
            <a:r>
              <a:rPr lang="en-US" sz="2000" dirty="0" smtClean="0"/>
              <a:t>) which are moved to change the timbres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0636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</a:t>
            </a:r>
            <a:r>
              <a:rPr lang="en-US" altLang="zh-CN" dirty="0" smtClean="0"/>
              <a:t>ingerpicks</a:t>
            </a:r>
            <a:endParaRPr lang="en-US" dirty="0"/>
          </a:p>
        </p:txBody>
      </p:sp>
      <p:pic>
        <p:nvPicPr>
          <p:cNvPr id="6" name="内容占位符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676400"/>
            <a:ext cx="4064000" cy="2286000"/>
          </a:xfrm>
        </p:spPr>
      </p:pic>
      <p:sp>
        <p:nvSpPr>
          <p:cNvPr id="7" name="TextBox 6"/>
          <p:cNvSpPr txBox="1"/>
          <p:nvPr/>
        </p:nvSpPr>
        <p:spPr>
          <a:xfrm>
            <a:off x="135836" y="1676400"/>
            <a:ext cx="441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200" dirty="0"/>
              <a:t>a</a:t>
            </a:r>
            <a:r>
              <a:rPr lang="en-US" sz="2200" dirty="0" smtClean="0"/>
              <a:t>lso called Dai Mao(</a:t>
            </a:r>
            <a:r>
              <a:rPr lang="zh-CN" altLang="en-US" sz="2000" dirty="0" smtClean="0"/>
              <a:t>玳瑁</a:t>
            </a:r>
            <a:r>
              <a:rPr lang="en-US" altLang="zh-CN" sz="2000" dirty="0" smtClean="0"/>
              <a:t>)</a:t>
            </a:r>
            <a:r>
              <a:rPr lang="en-US" sz="2200" dirty="0" smtClean="0"/>
              <a:t> or Yi </a:t>
            </a:r>
            <a:r>
              <a:rPr lang="en-US" sz="2200" dirty="0" err="1" smtClean="0"/>
              <a:t>Jia</a:t>
            </a:r>
            <a:r>
              <a:rPr lang="en-US" sz="2200" dirty="0" smtClean="0"/>
              <a:t> (</a:t>
            </a:r>
            <a:r>
              <a:rPr lang="zh-CN" altLang="en-US" sz="2200" dirty="0" smtClean="0"/>
              <a:t>义甲</a:t>
            </a:r>
            <a:r>
              <a:rPr lang="en-US" sz="2200" dirty="0" smtClean="0"/>
              <a:t>)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/>
              <a:t>are </a:t>
            </a:r>
            <a:r>
              <a:rPr lang="en-US" sz="2200" dirty="0"/>
              <a:t>often made from materials such </a:t>
            </a:r>
            <a:r>
              <a:rPr lang="en-US" sz="2200" dirty="0" smtClean="0"/>
              <a:t>as plastic</a:t>
            </a:r>
            <a:r>
              <a:rPr lang="en-US" sz="2200" dirty="0"/>
              <a:t>, resin, tortoiseshell, or </a:t>
            </a:r>
            <a:r>
              <a:rPr lang="en-US" sz="2200" dirty="0" smtClean="0"/>
              <a:t>ivory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/>
              <a:t>In ancient times, picks were made of materials </a:t>
            </a:r>
            <a:endParaRPr lang="en-US" sz="2200" dirty="0" smtClean="0"/>
          </a:p>
          <a:p>
            <a:r>
              <a:rPr lang="en-US" sz="2200" dirty="0" smtClean="0"/>
              <a:t>   such </a:t>
            </a:r>
            <a:r>
              <a:rPr lang="en-US" sz="2200" dirty="0"/>
              <a:t>as bamboo, bone, </a:t>
            </a:r>
            <a:r>
              <a:rPr lang="en-US" sz="2200" dirty="0" smtClean="0"/>
              <a:t>animal</a:t>
            </a:r>
          </a:p>
          <a:p>
            <a:r>
              <a:rPr lang="en-US" sz="2200" dirty="0"/>
              <a:t> </a:t>
            </a:r>
            <a:r>
              <a:rPr lang="en-US" sz="2200" dirty="0" smtClean="0"/>
              <a:t>  teeth</a:t>
            </a:r>
            <a:r>
              <a:rPr lang="en-US" sz="2200" dirty="0"/>
              <a:t>, or even jade</a:t>
            </a:r>
            <a:r>
              <a:rPr lang="en-US" sz="2200" dirty="0" smtClean="0"/>
              <a:t>.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26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Fingering methods : </a:t>
            </a:r>
            <a:r>
              <a:rPr lang="en-US" dirty="0" err="1" smtClean="0"/>
              <a:t>gou</a:t>
            </a:r>
            <a:r>
              <a:rPr lang="en-US" dirty="0" smtClean="0"/>
              <a:t> </a:t>
            </a:r>
            <a:r>
              <a:rPr lang="en-US" dirty="0" err="1" smtClean="0"/>
              <a:t>tuo</a:t>
            </a:r>
            <a:r>
              <a:rPr lang="en-US" dirty="0" smtClean="0"/>
              <a:t> pi </a:t>
            </a:r>
            <a:r>
              <a:rPr lang="en-US" dirty="0" err="1" smtClean="0"/>
              <a:t>tiao</a:t>
            </a:r>
            <a:r>
              <a:rPr lang="en-US" dirty="0" smtClean="0"/>
              <a:t> </a:t>
            </a:r>
            <a:r>
              <a:rPr lang="en-US" dirty="0" err="1" smtClean="0"/>
              <a:t>mo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Generally </a:t>
            </a:r>
            <a:r>
              <a:rPr lang="en-US" dirty="0"/>
              <a:t>speaking, performers traditionally use the thumb, index finger, middle finger and ring finger of the right hand to pluck notes while the left hands to add ornamentation </a:t>
            </a:r>
            <a:r>
              <a:rPr lang="en-US" altLang="zh-CN" dirty="0"/>
              <a:t>such as pitch slides and vibrato.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0" y="2133600"/>
            <a:ext cx="22826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</a:t>
            </a:r>
            <a:r>
              <a:rPr lang="zh-CN" altLang="en-US" sz="2400" dirty="0" smtClean="0"/>
              <a:t>勾托劈挑抹</a:t>
            </a:r>
            <a:r>
              <a:rPr lang="en-US" sz="2400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04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T</a:t>
            </a:r>
            <a:r>
              <a:rPr lang="en-US" altLang="zh-CN" dirty="0" smtClean="0"/>
              <a:t>he </a:t>
            </a:r>
            <a:r>
              <a:rPr lang="en-US" altLang="zh-CN" dirty="0"/>
              <a:t>S</a:t>
            </a:r>
            <a:r>
              <a:rPr lang="en-US" altLang="zh-CN" dirty="0" smtClean="0"/>
              <a:t>chools of the </a:t>
            </a:r>
            <a:r>
              <a:rPr lang="en-US" altLang="zh-CN" dirty="0" err="1" smtClean="0"/>
              <a:t>Guzheng</a:t>
            </a:r>
            <a:endParaRPr lang="en-US" dirty="0"/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481893"/>
              </p:ext>
            </p:extLst>
          </p:nvPr>
        </p:nvGraphicFramePr>
        <p:xfrm>
          <a:off x="762000" y="1600200"/>
          <a:ext cx="7162800" cy="260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35814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Northern</a:t>
                      </a:r>
                      <a:r>
                        <a:rPr lang="en-US" sz="2400" baseline="0" dirty="0" smtClean="0"/>
                        <a:t> School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Southern School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Henan </a:t>
                      </a:r>
                      <a:r>
                        <a:rPr lang="en-US" sz="2400" dirty="0" smtClean="0"/>
                        <a:t>Province</a:t>
                      </a:r>
                    </a:p>
                    <a:p>
                      <a:pPr algn="ctr"/>
                      <a:endParaRPr lang="en-US" sz="2400" dirty="0" smtClean="0"/>
                    </a:p>
                    <a:p>
                      <a:pPr algn="ctr"/>
                      <a:r>
                        <a:rPr lang="en-US" sz="2400" dirty="0" smtClean="0"/>
                        <a:t>Shanxi </a:t>
                      </a:r>
                      <a:r>
                        <a:rPr lang="en-US" sz="2400" dirty="0" smtClean="0"/>
                        <a:t>Province</a:t>
                      </a:r>
                    </a:p>
                    <a:p>
                      <a:pPr algn="ctr"/>
                      <a:endParaRPr lang="en-US" sz="2400" dirty="0" smtClean="0"/>
                    </a:p>
                    <a:p>
                      <a:pPr algn="ctr"/>
                      <a:r>
                        <a:rPr lang="en-US" sz="2400" dirty="0" smtClean="0"/>
                        <a:t>Shandong Province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Chaozhou</a:t>
                      </a:r>
                      <a:r>
                        <a:rPr lang="en-US" sz="2400" baseline="0" dirty="0" smtClean="0"/>
                        <a:t> Regional </a:t>
                      </a:r>
                      <a:r>
                        <a:rPr lang="en-US" sz="2400" baseline="0" dirty="0" smtClean="0"/>
                        <a:t>school</a:t>
                      </a:r>
                    </a:p>
                    <a:p>
                      <a:pPr algn="ctr"/>
                      <a:endParaRPr lang="en-US" sz="2400" baseline="0" dirty="0" smtClean="0"/>
                    </a:p>
                    <a:p>
                      <a:pPr algn="ctr"/>
                      <a:r>
                        <a:rPr lang="en-US" sz="2400" baseline="0" dirty="0" smtClean="0"/>
                        <a:t>Hakka Regional </a:t>
                      </a:r>
                      <a:r>
                        <a:rPr lang="en-US" sz="2400" baseline="0" dirty="0" smtClean="0"/>
                        <a:t>school</a:t>
                      </a:r>
                    </a:p>
                    <a:p>
                      <a:pPr algn="ctr"/>
                      <a:endParaRPr lang="en-US" sz="2400" baseline="0" dirty="0" smtClean="0"/>
                    </a:p>
                    <a:p>
                      <a:pPr algn="ctr"/>
                      <a:r>
                        <a:rPr lang="en-US" sz="2400" baseline="0" dirty="0" smtClean="0"/>
                        <a:t>Fujian Regional school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8200" y="2590800"/>
            <a:ext cx="4667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600" i="1" dirty="0" smtClean="0"/>
              <a:t>{</a:t>
            </a:r>
            <a:endParaRPr lang="en-US" sz="6600" i="1" dirty="0"/>
          </a:p>
        </p:txBody>
      </p:sp>
    </p:spTree>
    <p:extLst>
      <p:ext uri="{BB962C8B-B14F-4D97-AF65-F5344CB8AC3E}">
        <p14:creationId xmlns:p14="http://schemas.microsoft.com/office/powerpoint/2010/main" val="352022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内容占位符 4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en-US" sz="3000" dirty="0"/>
              <a:t>Some famous pieces: (Shandong)</a:t>
            </a:r>
          </a:p>
          <a:p>
            <a:r>
              <a:rPr lang="en-US" sz="3000" dirty="0"/>
              <a:t>High Mountains and Running Water</a:t>
            </a:r>
            <a:r>
              <a:rPr lang="zh-CN" altLang="en-US" sz="3000" dirty="0"/>
              <a:t>（高山流水</a:t>
            </a:r>
            <a:r>
              <a:rPr lang="zh-CN" altLang="en-US" sz="3000" dirty="0" smtClean="0"/>
              <a:t>）</a:t>
            </a:r>
            <a:endParaRPr lang="en-US" altLang="zh-CN" sz="3000" dirty="0" smtClean="0"/>
          </a:p>
          <a:p>
            <a:endParaRPr lang="en-US" sz="3000" dirty="0" smtClean="0"/>
          </a:p>
          <a:p>
            <a:pPr marL="0" indent="0">
              <a:buNone/>
            </a:pPr>
            <a:endParaRPr lang="en-US" sz="3000" dirty="0" smtClean="0"/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/>
              <a:t>The Autumn Moon in the Han </a:t>
            </a:r>
            <a:r>
              <a:rPr lang="en-US" sz="3000" dirty="0" smtClean="0"/>
              <a:t>Palace</a:t>
            </a:r>
            <a:r>
              <a:rPr lang="zh-CN" altLang="en-US" sz="3000" dirty="0" smtClean="0"/>
              <a:t>（</a:t>
            </a:r>
            <a:r>
              <a:rPr lang="zh-CN" altLang="en-US" sz="3000" dirty="0"/>
              <a:t>汉宫秋月）</a:t>
            </a:r>
            <a:endParaRPr lang="en-US" sz="3000" dirty="0"/>
          </a:p>
          <a:p>
            <a:endParaRPr lang="en-US" sz="2700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2362200"/>
            <a:ext cx="6118470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‘H</a:t>
            </a:r>
            <a:r>
              <a:rPr lang="en-US" altLang="zh-CN" sz="2800" b="1" dirty="0" smtClean="0"/>
              <a:t>igh Mountain and </a:t>
            </a:r>
            <a:r>
              <a:rPr lang="en-US" altLang="zh-CN" sz="2800" b="1" u="sng" dirty="0" smtClean="0"/>
              <a:t>Flowing</a:t>
            </a:r>
            <a:r>
              <a:rPr lang="en-US" altLang="zh-CN" sz="2800" b="1" dirty="0" smtClean="0"/>
              <a:t> Water’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" y="4495800"/>
            <a:ext cx="7080593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‘The Autumn Moon </a:t>
            </a:r>
            <a:r>
              <a:rPr lang="en-US" sz="2800" b="1" u="sng" dirty="0" smtClean="0"/>
              <a:t>over</a:t>
            </a:r>
            <a:r>
              <a:rPr lang="en-US" sz="2800" b="1" dirty="0" smtClean="0"/>
              <a:t> The Han Palace’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02861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</a:t>
            </a:r>
            <a:r>
              <a:rPr lang="en-US" altLang="zh-CN" dirty="0"/>
              <a:t>epresentatives</a:t>
            </a:r>
            <a:r>
              <a:rPr lang="en-US" dirty="0"/>
              <a:t>: (</a:t>
            </a:r>
            <a:r>
              <a:rPr lang="en-US" dirty="0" err="1"/>
              <a:t>Chaozhou</a:t>
            </a:r>
            <a:r>
              <a:rPr lang="en-US" dirty="0"/>
              <a:t>)</a:t>
            </a:r>
          </a:p>
          <a:p>
            <a:r>
              <a:rPr lang="en-US" dirty="0"/>
              <a:t>Jackdaw Playing in the </a:t>
            </a:r>
            <a:r>
              <a:rPr lang="en-US" dirty="0" smtClean="0"/>
              <a:t>Water(</a:t>
            </a:r>
            <a:r>
              <a:rPr lang="zh-CN" altLang="en-US" dirty="0"/>
              <a:t>寒鸦戏水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The Tune of Liu Qin </a:t>
            </a:r>
            <a:r>
              <a:rPr lang="en-US" dirty="0" err="1"/>
              <a:t>Niang</a:t>
            </a:r>
            <a:r>
              <a:rPr lang="zh-CN" altLang="en-US" dirty="0"/>
              <a:t>（柳青娘）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54157" y="2504685"/>
            <a:ext cx="6276334" cy="954107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‘</a:t>
            </a:r>
            <a:r>
              <a:rPr lang="en-US" sz="2800" b="1" u="sng" dirty="0" smtClean="0"/>
              <a:t>Winter Crows </a:t>
            </a:r>
            <a:r>
              <a:rPr lang="en-US" sz="2800" b="1" dirty="0" smtClean="0"/>
              <a:t>Playing in the Water’</a:t>
            </a:r>
          </a:p>
          <a:p>
            <a:r>
              <a:rPr lang="en-US" sz="2800" b="1" dirty="0" smtClean="0"/>
              <a:t>‘Jackdaws </a:t>
            </a:r>
            <a:r>
              <a:rPr lang="en-US" sz="2800" b="1" u="sng" dirty="0" smtClean="0"/>
              <a:t>Gambol</a:t>
            </a:r>
            <a:r>
              <a:rPr lang="en-US" sz="2800" b="1" dirty="0" smtClean="0"/>
              <a:t>(</a:t>
            </a:r>
            <a:r>
              <a:rPr lang="zh-CN" altLang="en-US" sz="2800" b="1" dirty="0"/>
              <a:t>嬉戏</a:t>
            </a:r>
            <a:r>
              <a:rPr lang="en-US" sz="2800" b="1" dirty="0" smtClean="0"/>
              <a:t>) Water’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90599" y="4876800"/>
            <a:ext cx="3337773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‘</a:t>
            </a:r>
            <a:r>
              <a:rPr lang="en-US" sz="2800" b="1" u="sng" dirty="0" smtClean="0"/>
              <a:t>The Girl </a:t>
            </a:r>
            <a:r>
              <a:rPr lang="en-US" sz="2800" b="1" dirty="0" smtClean="0"/>
              <a:t>Liu Qing’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92041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龙腾四海">
  <a:themeElements>
    <a:clrScheme name="主管人员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极目远眺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507</TotalTime>
  <Words>461</Words>
  <Application>Microsoft Office PowerPoint</Application>
  <PresentationFormat>全屏显示(4:3)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龙腾四海</vt:lpstr>
      <vt:lpstr>古筝 GUZHENG</vt:lpstr>
      <vt:lpstr>PowerPoint 演示文稿</vt:lpstr>
      <vt:lpstr>Origin</vt:lpstr>
      <vt:lpstr>Structure </vt:lpstr>
      <vt:lpstr>Fingerpicks</vt:lpstr>
      <vt:lpstr>PowerPoint 演示文稿</vt:lpstr>
      <vt:lpstr>The Schools of the Guzheng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GUZHENG</dc:title>
  <dc:creator>60129</dc:creator>
  <cp:lastModifiedBy>60129</cp:lastModifiedBy>
  <cp:revision>24</cp:revision>
  <dcterms:created xsi:type="dcterms:W3CDTF">2021-04-19T14:04:48Z</dcterms:created>
  <dcterms:modified xsi:type="dcterms:W3CDTF">2021-04-20T17:20:45Z</dcterms:modified>
</cp:coreProperties>
</file>