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3" r:id="rId5"/>
    <p:sldId id="258" r:id="rId6"/>
    <p:sldId id="259" r:id="rId7"/>
    <p:sldId id="260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2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B3E65-95B1-42FF-BB72-80787E72E087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9981E-563C-4D79-9E59-2D8A902F00BE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 panose="05020102010507070707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 panose="05020102010507070707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 panose="05020102010507070707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 panose="05020102010507070707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 panose="050201020105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1470025"/>
          </a:xfrm>
        </p:spPr>
        <p:txBody>
          <a:bodyPr/>
          <a:lstStyle/>
          <a:p>
            <a:r>
              <a:rPr lang="zh-CN" altLang="en-US" sz="6600" dirty="0" smtClean="0"/>
              <a:t>古筝</a:t>
            </a:r>
            <a:r>
              <a:rPr lang="zh-CN" altLang="en-US" dirty="0" smtClean="0"/>
              <a:t> </a:t>
            </a:r>
            <a:r>
              <a:rPr lang="en-US" dirty="0" smtClean="0"/>
              <a:t>GUZHENG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66800" y="2667000"/>
            <a:ext cx="6670366" cy="1752600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/>
              <a:t>HUANG LIPEI</a:t>
            </a:r>
            <a:endParaRPr lang="en-US" sz="3200" dirty="0" smtClean="0"/>
          </a:p>
          <a:p>
            <a:pPr algn="r"/>
            <a:r>
              <a:rPr lang="zh-CN" altLang="en-US" sz="3200" dirty="0"/>
              <a:t>黄沥霈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内容占位符 7"/>
          <p:cNvPicPr>
            <a:picLocks noGrp="1" noChangeAspect="1"/>
          </p:cNvPicPr>
          <p:nvPr>
            <p:ph idx="1"/>
          </p:nvPr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-14571" b="-20027"/>
          <a:stretch>
            <a:fillRect/>
          </a:stretch>
        </p:blipFill>
        <p:spPr>
          <a:xfrm>
            <a:off x="2590800" y="145774"/>
            <a:ext cx="3985591" cy="2978426"/>
          </a:xfrm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139612" y="3581400"/>
            <a:ext cx="90043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</a:t>
            </a:r>
            <a:r>
              <a:rPr lang="en-US" altLang="zh-CN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ne of the most traditional ethnic musical instruments in China</a:t>
            </a:r>
            <a:endParaRPr lang="en-US" altLang="zh-CN" sz="24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Belongs to plucked stringed instruments</a:t>
            </a:r>
            <a:endParaRPr lang="en-US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2502428"/>
            <a:ext cx="8644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ZHENG  ‘</a:t>
            </a:r>
            <a:r>
              <a:rPr lang="zh-CN" altLang="en-US" sz="2400" dirty="0" smtClean="0"/>
              <a:t>筝</a:t>
            </a:r>
            <a:r>
              <a:rPr lang="en-US" altLang="zh-CN" sz="2400" dirty="0" smtClean="0"/>
              <a:t>’or GUZHENG  ‘</a:t>
            </a:r>
            <a:r>
              <a:rPr lang="zh-CN" altLang="en-US" sz="2400" dirty="0" smtClean="0"/>
              <a:t>古筝</a:t>
            </a:r>
            <a:r>
              <a:rPr lang="en-US" altLang="zh-CN" sz="2400" dirty="0" smtClean="0"/>
              <a:t>’ 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literal meaning  “ancient </a:t>
            </a:r>
            <a:r>
              <a:rPr lang="en-US" altLang="zh-CN" sz="2400" dirty="0" err="1" smtClean="0"/>
              <a:t>zheng</a:t>
            </a:r>
            <a:r>
              <a:rPr lang="en-US" altLang="zh-CN" sz="2400" dirty="0" smtClean="0"/>
              <a:t>”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774" y="2964093"/>
            <a:ext cx="3844770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/>
                <a:cs typeface="Calibri" panose="020F0502020204030204"/>
              </a:rPr>
              <a:t>↘ </a:t>
            </a:r>
            <a:r>
              <a:rPr lang="en-US" sz="2400" dirty="0" smtClean="0"/>
              <a:t>is a Chinese plucked zither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95470" y="5132457"/>
            <a:ext cx="4542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reasons why </a:t>
            </a:r>
            <a:r>
              <a:rPr lang="en-US" sz="2400" dirty="0" err="1" smtClean="0"/>
              <a:t>guzheng</a:t>
            </a:r>
            <a:r>
              <a:rPr lang="en-US" sz="2400" dirty="0" smtClean="0"/>
              <a:t> is deeply</a:t>
            </a:r>
            <a:endParaRPr lang="en-US" sz="2400" dirty="0" smtClean="0"/>
          </a:p>
          <a:p>
            <a:r>
              <a:rPr lang="en-US" sz="2400" dirty="0" smtClean="0"/>
              <a:t> loved by Chinese</a:t>
            </a:r>
            <a:endParaRPr lang="en-US" sz="2400" dirty="0"/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4876800" y="4648200"/>
            <a:ext cx="457200" cy="484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4876800" y="5132457"/>
            <a:ext cx="685800" cy="2777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850695" y="5638800"/>
            <a:ext cx="711905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4737932" y="5963454"/>
            <a:ext cx="596068" cy="284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70233" y="4419023"/>
            <a:ext cx="25992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Beautiful timbre </a:t>
            </a:r>
            <a:r>
              <a:rPr lang="zh-CN" altLang="en-US" sz="2000" dirty="0"/>
              <a:t>音色</a:t>
            </a:r>
            <a:endParaRPr lang="en-US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5715000" y="4924011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Broad ranges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5711686" y="5511284"/>
            <a:ext cx="2594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Rich performance skills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5470234" y="6060421"/>
            <a:ext cx="2755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Strong expressive power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  <p:bldP spid="31" grpId="0"/>
      <p:bldP spid="32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O</a:t>
            </a:r>
            <a:r>
              <a:rPr lang="en-US" altLang="zh-CN" dirty="0" smtClean="0"/>
              <a:t>rigin</a:t>
            </a:r>
            <a:endParaRPr 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82296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26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99059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/>
                <a:cs typeface="Calibri" panose="020F0502020204030204"/>
              </a:rPr>
              <a:t>①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990600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/>
                <a:cs typeface="Calibri" panose="020F0502020204030204"/>
              </a:rPr>
              <a:t>②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078516" y="98397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alibri" panose="020F0502020204030204"/>
                <a:cs typeface="Calibri" panose="020F0502020204030204"/>
              </a:rPr>
              <a:t>③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85348" y="1452265"/>
            <a:ext cx="2538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Warring </a:t>
            </a:r>
            <a:r>
              <a:rPr lang="en-US" b="1" dirty="0">
                <a:solidFill>
                  <a:schemeClr val="lt1"/>
                </a:solidFill>
              </a:rPr>
              <a:t>States </a:t>
            </a:r>
            <a:r>
              <a:rPr lang="en-US" b="1" dirty="0" smtClean="0">
                <a:solidFill>
                  <a:schemeClr val="lt1"/>
                </a:solidFill>
              </a:rPr>
              <a:t>Period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lt1"/>
                </a:solidFill>
              </a:rPr>
              <a:t>Zheng</a:t>
            </a:r>
            <a:r>
              <a:rPr lang="en-US" b="1" dirty="0" smtClean="0">
                <a:solidFill>
                  <a:schemeClr val="lt1"/>
                </a:solidFill>
              </a:rPr>
              <a:t> </a:t>
            </a:r>
            <a:r>
              <a:rPr lang="en-US" b="1" dirty="0">
                <a:solidFill>
                  <a:schemeClr val="lt1"/>
                </a:solidFill>
              </a:rPr>
              <a:t>was regarded as a weapon </a:t>
            </a:r>
            <a:r>
              <a:rPr lang="en-US" b="1" dirty="0" smtClean="0">
                <a:solidFill>
                  <a:schemeClr val="lt1"/>
                </a:solidFill>
              </a:rPr>
              <a:t>which </a:t>
            </a:r>
            <a:r>
              <a:rPr lang="en-US" b="1" dirty="0">
                <a:solidFill>
                  <a:schemeClr val="lt1"/>
                </a:solidFill>
              </a:rPr>
              <a:t>was used vertically to beat enemies.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Later</a:t>
            </a:r>
            <a:r>
              <a:rPr lang="en-US" b="1" dirty="0">
                <a:solidFill>
                  <a:schemeClr val="lt1"/>
                </a:solidFill>
              </a:rPr>
              <a:t>, strings were added to it, and when plucked, it was found to be pleasing to the ears, so it developed into an instrument.</a:t>
            </a:r>
            <a:endParaRPr lang="en-US" b="1" dirty="0">
              <a:solidFill>
                <a:schemeClr val="lt1"/>
              </a:solidFill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1504192"/>
            <a:ext cx="281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 is said to have been invented by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, a general of the Qin Dynasty.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But </a:t>
            </a:r>
            <a:r>
              <a:rPr lang="en-US" b="1" dirty="0">
                <a:solidFill>
                  <a:schemeClr val="lt1"/>
                </a:solidFill>
              </a:rPr>
              <a:t>according to the biographies of </a:t>
            </a:r>
            <a:r>
              <a:rPr lang="en-US" b="1" dirty="0" err="1">
                <a:solidFill>
                  <a:schemeClr val="lt1"/>
                </a:solidFill>
              </a:rPr>
              <a:t>Meng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r>
              <a:rPr lang="en-US" b="1" dirty="0" err="1">
                <a:solidFill>
                  <a:schemeClr val="lt1"/>
                </a:solidFill>
              </a:rPr>
              <a:t>Tian</a:t>
            </a:r>
            <a:r>
              <a:rPr lang="en-US" b="1" dirty="0">
                <a:solidFill>
                  <a:schemeClr val="lt1"/>
                </a:solidFill>
              </a:rPr>
              <a:t> in </a:t>
            </a:r>
            <a:r>
              <a:rPr lang="en-US" b="1" i="1" dirty="0">
                <a:solidFill>
                  <a:schemeClr val="lt1"/>
                </a:solidFill>
              </a:rPr>
              <a:t>Historical Records</a:t>
            </a:r>
            <a:r>
              <a:rPr lang="en-US" b="1" dirty="0">
                <a:solidFill>
                  <a:schemeClr val="lt1"/>
                </a:solidFill>
              </a:rPr>
              <a:t>, there is no record of his invention of the </a:t>
            </a:r>
            <a:r>
              <a:rPr lang="en-US" b="1" i="1" dirty="0" err="1">
                <a:solidFill>
                  <a:schemeClr val="lt1"/>
                </a:solidFill>
              </a:rPr>
              <a:t>zheng</a:t>
            </a:r>
            <a:r>
              <a:rPr lang="en-US" b="1" dirty="0">
                <a:solidFill>
                  <a:schemeClr val="lt1"/>
                </a:solidFill>
              </a:rPr>
              <a:t>. </a:t>
            </a:r>
            <a:endParaRPr lang="en-US" b="1" dirty="0">
              <a:solidFill>
                <a:schemeClr val="lt1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0" y="1520757"/>
            <a:ext cx="2514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lt1"/>
                </a:solidFill>
              </a:rPr>
              <a:t>The </a:t>
            </a:r>
            <a:r>
              <a:rPr lang="en-US" b="1" i="1" dirty="0" err="1">
                <a:solidFill>
                  <a:schemeClr val="lt1"/>
                </a:solidFill>
              </a:rPr>
              <a:t>guzheng</a:t>
            </a:r>
            <a:r>
              <a:rPr lang="en-US" b="1" dirty="0">
                <a:solidFill>
                  <a:schemeClr val="lt1"/>
                </a:solidFill>
              </a:rPr>
              <a:t> came about largely influenced by the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 </a:t>
            </a:r>
            <a:endParaRPr lang="en-US" b="1" dirty="0" smtClean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lt1"/>
                </a:solidFill>
              </a:rPr>
              <a:t>When </a:t>
            </a:r>
            <a:r>
              <a:rPr lang="en-US" b="1" dirty="0">
                <a:solidFill>
                  <a:schemeClr val="lt1"/>
                </a:solidFill>
              </a:rPr>
              <a:t>two people fought over a 25-string </a:t>
            </a:r>
            <a:r>
              <a:rPr lang="en-US" b="1" i="1" dirty="0">
                <a:solidFill>
                  <a:schemeClr val="lt1"/>
                </a:solidFill>
              </a:rPr>
              <a:t>se</a:t>
            </a:r>
            <a:r>
              <a:rPr lang="en-US" b="1" dirty="0">
                <a:solidFill>
                  <a:schemeClr val="lt1"/>
                </a:solidFill>
              </a:rPr>
              <a:t>, they broke it in half, one person receiving a 12-string part and the other the 13-string part.</a:t>
            </a:r>
            <a:endParaRPr lang="en-US" b="1" dirty="0">
              <a:solidFill>
                <a:schemeClr val="lt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3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</a:t>
            </a:r>
            <a:endParaRPr 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400"/>
            <a:ext cx="7772400" cy="2822314"/>
          </a:xfrm>
        </p:spPr>
      </p:pic>
      <p:sp>
        <p:nvSpPr>
          <p:cNvPr id="5" name="TextBox 4"/>
          <p:cNvSpPr txBox="1"/>
          <p:nvPr/>
        </p:nvSpPr>
        <p:spPr>
          <a:xfrm>
            <a:off x="341029" y="2895600"/>
            <a:ext cx="434926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di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 dirty="0" smtClean="0"/>
              <a:t>has 21 strings</a:t>
            </a:r>
            <a:endParaRPr lang="en-US" sz="3200" dirty="0" smtClean="0"/>
          </a:p>
          <a:p>
            <a:pPr marL="285750" indent="-285750" algn="di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m</a:t>
            </a:r>
            <a:r>
              <a:rPr lang="en-US" sz="3200" dirty="0" smtClean="0"/>
              <a:t>ovable bridges</a:t>
            </a:r>
            <a:endParaRPr lang="en-US" sz="3200" dirty="0" smtClean="0"/>
          </a:p>
          <a:p>
            <a:pPr marL="285750" indent="-285750" algn="di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i</a:t>
            </a:r>
            <a:r>
              <a:rPr lang="en-US" sz="3200" dirty="0" smtClean="0"/>
              <a:t>s 163 centimeters long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135474" y="2895600"/>
            <a:ext cx="5982022" cy="101566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Originally made of silk</a:t>
            </a:r>
            <a:endParaRPr lang="en-US" sz="2000" dirty="0" smtClean="0"/>
          </a:p>
          <a:p>
            <a:r>
              <a:rPr lang="en-US" sz="2000" dirty="0" smtClean="0"/>
              <a:t>By the 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century,  metal strings are used</a:t>
            </a:r>
            <a:endParaRPr lang="en-US" sz="2000" dirty="0" smtClean="0"/>
          </a:p>
          <a:p>
            <a:r>
              <a:rPr lang="en-US" sz="2000" dirty="0" smtClean="0"/>
              <a:t>In the mid-20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century, steel strings wound with nylon  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574774" y="41910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Also known as  </a:t>
            </a:r>
            <a:r>
              <a:rPr lang="en-US" sz="2000" dirty="0" err="1" smtClean="0"/>
              <a:t>YanZhu</a:t>
            </a:r>
            <a:r>
              <a:rPr lang="en-US" sz="2000" dirty="0" smtClean="0"/>
              <a:t> (</a:t>
            </a:r>
            <a:r>
              <a:rPr lang="zh-CN" altLang="en-US" sz="2000" dirty="0" smtClean="0"/>
              <a:t>雁柱</a:t>
            </a:r>
            <a:r>
              <a:rPr lang="en-US" sz="2000" dirty="0" smtClean="0"/>
              <a:t>) which are moved to change the timbres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</a:t>
            </a:r>
            <a:r>
              <a:rPr lang="en-US" altLang="zh-CN" dirty="0" smtClean="0"/>
              <a:t>ingerpicks</a:t>
            </a:r>
            <a:endParaRPr 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76400"/>
            <a:ext cx="4064000" cy="2286000"/>
          </a:xfrm>
        </p:spPr>
      </p:pic>
      <p:sp>
        <p:nvSpPr>
          <p:cNvPr id="7" name="TextBox 6"/>
          <p:cNvSpPr txBox="1"/>
          <p:nvPr/>
        </p:nvSpPr>
        <p:spPr>
          <a:xfrm>
            <a:off x="135836" y="1676400"/>
            <a:ext cx="441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</a:t>
            </a:r>
            <a:r>
              <a:rPr lang="en-US" sz="2200" dirty="0" smtClean="0"/>
              <a:t>lso called Dai Mao(</a:t>
            </a:r>
            <a:r>
              <a:rPr lang="zh-CN" altLang="en-US" sz="2000" dirty="0" smtClean="0"/>
              <a:t>玳瑁</a:t>
            </a:r>
            <a:r>
              <a:rPr lang="en-US" altLang="zh-CN" sz="2000" dirty="0" smtClean="0"/>
              <a:t>)</a:t>
            </a:r>
            <a:r>
              <a:rPr lang="en-US" sz="2200" dirty="0" smtClean="0"/>
              <a:t> or Yi </a:t>
            </a:r>
            <a:r>
              <a:rPr lang="en-US" sz="2200" dirty="0" err="1" smtClean="0"/>
              <a:t>Jia</a:t>
            </a:r>
            <a:r>
              <a:rPr lang="en-US" sz="2200" dirty="0" smtClean="0"/>
              <a:t> (</a:t>
            </a:r>
            <a:r>
              <a:rPr lang="zh-CN" altLang="en-US" sz="2200" dirty="0" smtClean="0"/>
              <a:t>义甲</a:t>
            </a:r>
            <a:r>
              <a:rPr lang="en-US" sz="2200" dirty="0" smtClean="0"/>
              <a:t>) </a:t>
            </a: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are </a:t>
            </a:r>
            <a:r>
              <a:rPr lang="en-US" sz="2200" dirty="0"/>
              <a:t>often made from materials such </a:t>
            </a:r>
            <a:r>
              <a:rPr lang="en-US" sz="2200" dirty="0" smtClean="0"/>
              <a:t>as plastic</a:t>
            </a:r>
            <a:r>
              <a:rPr lang="en-US" sz="2200" dirty="0"/>
              <a:t>, resin, tortoiseshell, or </a:t>
            </a:r>
            <a:r>
              <a:rPr lang="en-US" sz="2200" dirty="0" smtClean="0"/>
              <a:t>ivory</a:t>
            </a: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In ancient times, picks were made of materials </a:t>
            </a:r>
            <a:endParaRPr lang="en-US" sz="2200" dirty="0" smtClean="0"/>
          </a:p>
          <a:p>
            <a:r>
              <a:rPr lang="en-US" sz="2200" dirty="0" smtClean="0"/>
              <a:t>   such </a:t>
            </a:r>
            <a:r>
              <a:rPr lang="en-US" sz="2200" dirty="0"/>
              <a:t>as bamboo, bone, </a:t>
            </a:r>
            <a:r>
              <a:rPr lang="en-US" sz="2200" dirty="0" smtClean="0"/>
              <a:t>animal</a:t>
            </a:r>
            <a:endParaRPr lang="en-US" sz="2200" dirty="0" smtClean="0"/>
          </a:p>
          <a:p>
            <a:r>
              <a:rPr lang="en-US" sz="2200" dirty="0"/>
              <a:t> </a:t>
            </a:r>
            <a:r>
              <a:rPr lang="en-US" sz="2200" dirty="0" smtClean="0"/>
              <a:t>  teeth</a:t>
            </a:r>
            <a:r>
              <a:rPr lang="en-US" sz="2200" dirty="0"/>
              <a:t>, or even jade</a:t>
            </a:r>
            <a:r>
              <a:rPr lang="en-US" sz="2200" dirty="0" smtClean="0"/>
              <a:t>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Fingering methods : </a:t>
            </a:r>
            <a:r>
              <a:rPr lang="en-US" dirty="0" err="1" smtClean="0"/>
              <a:t>gou</a:t>
            </a:r>
            <a:r>
              <a:rPr lang="en-US" dirty="0" smtClean="0"/>
              <a:t> </a:t>
            </a:r>
            <a:r>
              <a:rPr lang="en-US" dirty="0" err="1" smtClean="0"/>
              <a:t>tuo</a:t>
            </a:r>
            <a:r>
              <a:rPr lang="en-US" dirty="0" smtClean="0"/>
              <a:t> pi </a:t>
            </a:r>
            <a:r>
              <a:rPr lang="en-US" dirty="0" err="1" smtClean="0"/>
              <a:t>tiao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Generally </a:t>
            </a:r>
            <a:r>
              <a:rPr lang="en-US" dirty="0"/>
              <a:t>speaking, performers traditionally use the thumb, index finger, middle finger and ring finger of the right hand to pluck notes while the left hands to add ornamentation </a:t>
            </a:r>
            <a:r>
              <a:rPr lang="en-US" altLang="zh-CN" dirty="0"/>
              <a:t>such as pitch slides and vibrato.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2133600"/>
            <a:ext cx="22826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</a:t>
            </a:r>
            <a:r>
              <a:rPr lang="zh-CN" altLang="en-US" sz="2400" dirty="0" smtClean="0"/>
              <a:t>勾托劈挑抹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n-US" altLang="zh-CN" dirty="0" smtClean="0"/>
              <a:t>he </a:t>
            </a:r>
            <a:r>
              <a:rPr lang="en-US" altLang="zh-CN" dirty="0"/>
              <a:t>S</a:t>
            </a:r>
            <a:r>
              <a:rPr lang="en-US" altLang="zh-CN" dirty="0" smtClean="0"/>
              <a:t>chools of the </a:t>
            </a:r>
            <a:r>
              <a:rPr lang="en-US" altLang="zh-CN" dirty="0" err="1" smtClean="0"/>
              <a:t>Guzheng</a:t>
            </a:r>
            <a:endParaRPr lang="en-US" dirty="0"/>
          </a:p>
        </p:txBody>
      </p:sp>
      <p:graphicFrame>
        <p:nvGraphicFramePr>
          <p:cNvPr id="5" name="内容占位符 4"/>
          <p:cNvGraphicFramePr>
            <a:graphicFrameLocks noGrp="1"/>
          </p:cNvGraphicFramePr>
          <p:nvPr>
            <p:ph idx="1"/>
          </p:nvPr>
        </p:nvGraphicFramePr>
        <p:xfrm>
          <a:off x="762000" y="1600200"/>
          <a:ext cx="7162800" cy="260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5814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Northern</a:t>
                      </a:r>
                      <a:r>
                        <a:rPr lang="en-US" sz="2400" baseline="0" dirty="0" smtClean="0"/>
                        <a:t> School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Southern School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Henan </a:t>
                      </a:r>
                      <a:r>
                        <a:rPr lang="en-US" sz="2400" dirty="0" smtClean="0"/>
                        <a:t>Province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Shanxi </a:t>
                      </a:r>
                      <a:r>
                        <a:rPr lang="en-US" sz="2400" dirty="0" smtClean="0"/>
                        <a:t>Province</a:t>
                      </a:r>
                      <a:endParaRPr lang="en-US" sz="2400" dirty="0" smtClean="0"/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Shandong Province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Chaozhou</a:t>
                      </a:r>
                      <a:r>
                        <a:rPr lang="en-US" sz="2400" baseline="0" dirty="0" smtClean="0"/>
                        <a:t> Regional </a:t>
                      </a:r>
                      <a:r>
                        <a:rPr lang="en-US" sz="2400" baseline="0" dirty="0" smtClean="0"/>
                        <a:t>school</a:t>
                      </a:r>
                      <a:endParaRPr lang="en-US" sz="2400" baseline="0" dirty="0" smtClean="0"/>
                    </a:p>
                    <a:p>
                      <a:pPr algn="ctr"/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Hakka Regional </a:t>
                      </a:r>
                      <a:r>
                        <a:rPr lang="en-US" sz="2400" baseline="0" dirty="0" smtClean="0"/>
                        <a:t>school</a:t>
                      </a:r>
                      <a:endParaRPr lang="en-US" sz="2400" baseline="0" dirty="0" smtClean="0"/>
                    </a:p>
                    <a:p>
                      <a:pPr algn="ctr"/>
                      <a:endParaRPr lang="en-US" sz="2400" baseline="0" dirty="0" smtClean="0"/>
                    </a:p>
                    <a:p>
                      <a:pPr algn="ctr"/>
                      <a:r>
                        <a:rPr lang="en-US" sz="2400" baseline="0" dirty="0" smtClean="0"/>
                        <a:t>Fujian Regional school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2590800"/>
            <a:ext cx="4667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i="1" dirty="0" smtClean="0"/>
              <a:t>{</a:t>
            </a:r>
            <a:endParaRPr lang="en-US" sz="6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/>
              <a:t>Some famous pieces: (Shandong)</a:t>
            </a:r>
            <a:endParaRPr lang="en-US" sz="3000" dirty="0"/>
          </a:p>
          <a:p>
            <a:r>
              <a:rPr lang="en-US" sz="3000" dirty="0"/>
              <a:t>High Mountains and Running Water</a:t>
            </a:r>
            <a:r>
              <a:rPr lang="zh-CN" altLang="en-US" sz="3000" dirty="0"/>
              <a:t>（高山流水</a:t>
            </a:r>
            <a:r>
              <a:rPr lang="zh-CN" altLang="en-US" sz="3000" dirty="0" smtClean="0"/>
              <a:t>）</a:t>
            </a:r>
            <a:endParaRPr lang="en-US" altLang="zh-CN" sz="3000" dirty="0" smtClean="0"/>
          </a:p>
          <a:p>
            <a:endParaRPr lang="en-US" sz="3000" dirty="0" smtClean="0"/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The Autumn Moon in the Han </a:t>
            </a:r>
            <a:r>
              <a:rPr lang="en-US" sz="3000" dirty="0" smtClean="0"/>
              <a:t>Palace</a:t>
            </a:r>
            <a:r>
              <a:rPr lang="zh-CN" altLang="en-US" sz="3000" dirty="0" smtClean="0"/>
              <a:t>（</a:t>
            </a:r>
            <a:r>
              <a:rPr lang="zh-CN" altLang="en-US" sz="3000" dirty="0"/>
              <a:t>汉宫秋月）</a:t>
            </a:r>
            <a:endParaRPr lang="en-US" sz="3000" dirty="0"/>
          </a:p>
          <a:p>
            <a:endParaRPr lang="en-US" sz="27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2362200"/>
            <a:ext cx="61184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‘H</a:t>
            </a:r>
            <a:r>
              <a:rPr lang="en-US" altLang="zh-CN" sz="2800" b="1" dirty="0" smtClean="0"/>
              <a:t>igh Mountain and </a:t>
            </a:r>
            <a:r>
              <a:rPr lang="en-US" altLang="zh-CN" sz="2800" b="1" u="sng" dirty="0" smtClean="0"/>
              <a:t>Flowing</a:t>
            </a:r>
            <a:r>
              <a:rPr lang="en-US" altLang="zh-CN" sz="2800" b="1" dirty="0" smtClean="0"/>
              <a:t> Water’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4495800"/>
            <a:ext cx="7080593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‘The Autumn Moon </a:t>
            </a:r>
            <a:r>
              <a:rPr lang="en-US" sz="2800" b="1" u="sng" dirty="0" smtClean="0"/>
              <a:t>over</a:t>
            </a:r>
            <a:r>
              <a:rPr lang="en-US" sz="2800" b="1" dirty="0" smtClean="0"/>
              <a:t> The Han Palace’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</a:t>
            </a:r>
            <a:r>
              <a:rPr lang="en-US" altLang="zh-CN" dirty="0"/>
              <a:t>epresentatives</a:t>
            </a:r>
            <a:r>
              <a:rPr lang="en-US" dirty="0"/>
              <a:t>: (</a:t>
            </a:r>
            <a:r>
              <a:rPr lang="en-US" dirty="0" err="1"/>
              <a:t>Chaozhou</a:t>
            </a:r>
            <a:r>
              <a:rPr lang="en-US" dirty="0"/>
              <a:t>)</a:t>
            </a:r>
            <a:endParaRPr lang="en-US" dirty="0"/>
          </a:p>
          <a:p>
            <a:r>
              <a:rPr lang="en-US" dirty="0"/>
              <a:t>Jackdaw Playing in the </a:t>
            </a:r>
            <a:r>
              <a:rPr lang="en-US" dirty="0" smtClean="0"/>
              <a:t>Water(</a:t>
            </a:r>
            <a:r>
              <a:rPr lang="zh-CN" altLang="en-US" dirty="0"/>
              <a:t>寒鸦戏水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The Tune of Liu Qin </a:t>
            </a:r>
            <a:r>
              <a:rPr lang="en-US" dirty="0" err="1"/>
              <a:t>Niang</a:t>
            </a:r>
            <a:r>
              <a:rPr lang="zh-CN" altLang="en-US" dirty="0"/>
              <a:t>（柳青娘）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4157" y="2504685"/>
            <a:ext cx="6276334" cy="954107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</a:t>
            </a:r>
            <a:r>
              <a:rPr lang="en-US" sz="2800" b="1" u="sng" dirty="0" smtClean="0"/>
              <a:t>Winter Crows </a:t>
            </a:r>
            <a:r>
              <a:rPr lang="en-US" sz="2800" b="1" dirty="0" smtClean="0"/>
              <a:t>Playing in the Water’</a:t>
            </a:r>
            <a:endParaRPr lang="en-US" sz="2800" b="1" dirty="0" smtClean="0"/>
          </a:p>
          <a:p>
            <a:r>
              <a:rPr lang="en-US" sz="2800" b="1" dirty="0" smtClean="0"/>
              <a:t>‘Jackdaws </a:t>
            </a:r>
            <a:r>
              <a:rPr lang="en-US" sz="2800" b="1" u="sng" dirty="0" smtClean="0"/>
              <a:t>Gambol</a:t>
            </a:r>
            <a:r>
              <a:rPr lang="en-US" sz="2800" b="1" dirty="0" smtClean="0"/>
              <a:t>(</a:t>
            </a:r>
            <a:r>
              <a:rPr lang="zh-CN" altLang="en-US" sz="2800" b="1" dirty="0"/>
              <a:t>嬉戏</a:t>
            </a:r>
            <a:r>
              <a:rPr lang="en-US" sz="2800" b="1" dirty="0" smtClean="0"/>
              <a:t>) Water’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990599" y="4876800"/>
            <a:ext cx="3337773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‘</a:t>
            </a:r>
            <a:r>
              <a:rPr lang="en-US" sz="2800" b="1" u="sng" dirty="0" smtClean="0"/>
              <a:t>The Girl </a:t>
            </a:r>
            <a:r>
              <a:rPr lang="en-US" sz="2800" b="1" dirty="0" smtClean="0"/>
              <a:t>Liu Qing’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龙腾四海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极目远眺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0</TotalTime>
  <Words>2227</Words>
  <Application>WPS Presentation</Application>
  <PresentationFormat>全屏显示(4:3)</PresentationFormat>
  <Paragraphs>125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1" baseType="lpstr">
      <vt:lpstr>Arial</vt:lpstr>
      <vt:lpstr>SimSun</vt:lpstr>
      <vt:lpstr>Wingdings</vt:lpstr>
      <vt:lpstr>Wingdings 2</vt:lpstr>
      <vt:lpstr>Arial</vt:lpstr>
      <vt:lpstr>Arial Unicode MS</vt:lpstr>
      <vt:lpstr>Calibri</vt:lpstr>
      <vt:lpstr>STZhongsong</vt:lpstr>
      <vt:lpstr>Gill Sans MT</vt:lpstr>
      <vt:lpstr>Microsoft YaHei</vt:lpstr>
      <vt:lpstr>Arial Unicode MS</vt:lpstr>
      <vt:lpstr>龙腾四海</vt:lpstr>
      <vt:lpstr>古筝 GUZHENG</vt:lpstr>
      <vt:lpstr>PowerPoint 演示文稿</vt:lpstr>
      <vt:lpstr>Origin</vt:lpstr>
      <vt:lpstr>Structure </vt:lpstr>
      <vt:lpstr>Fingerpicks</vt:lpstr>
      <vt:lpstr>PowerPoint 演示文稿</vt:lpstr>
      <vt:lpstr>The Schools of the Guzheng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GUZHENG</dc:title>
  <dc:creator>60129</dc:creator>
  <cp:lastModifiedBy>60129</cp:lastModifiedBy>
  <cp:revision>25</cp:revision>
  <dcterms:created xsi:type="dcterms:W3CDTF">2021-04-19T14:04:00Z</dcterms:created>
  <dcterms:modified xsi:type="dcterms:W3CDTF">2021-04-21T01:05:36Z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1033-11.2.0.10101</vt:lpwstr>
  </property>
</Properties>
</file>