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53" r:id="rId5"/>
    <p:sldId id="1181" r:id="rId6"/>
    <p:sldId id="1185" r:id="rId7"/>
    <p:sldId id="1187" r:id="rId8"/>
    <p:sldId id="1210" r:id="rId9"/>
    <p:sldId id="1211" r:id="rId10"/>
    <p:sldId id="1212" r:id="rId11"/>
    <p:sldId id="1213" r:id="rId12"/>
    <p:sldId id="1207" r:id="rId13"/>
    <p:sldId id="1168" r:id="rId14"/>
  </p:sldIdLst>
  <p:sldSz cx="12192000" cy="6858000"/>
  <p:notesSz cx="6858000" cy="9144000"/>
  <p:embeddedFontLst>
    <p:embeddedFont>
      <p:font typeface="Calibri" panose="020F0502020204030204"/>
      <p:regular r:id="rId18"/>
    </p:embeddedFont>
    <p:embeddedFont>
      <p:font typeface="PingFang SC" panose="020B0400000000000000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2556C"/>
    <a:srgbClr val="E2A39E"/>
    <a:srgbClr val="D86C72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4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209344"/>
        <c:axId val="424392576"/>
      </c:barChart>
      <c:catAx>
        <c:axId val="4392093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24392576"/>
        <c:crosses val="autoZero"/>
        <c:auto val="1"/>
        <c:lblAlgn val="ctr"/>
        <c:lblOffset val="100"/>
        <c:noMultiLvlLbl val="0"/>
      </c:catAx>
      <c:valAx>
        <c:axId val="4243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392093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209344"/>
        <c:axId val="424392576"/>
      </c:barChart>
      <c:catAx>
        <c:axId val="4392093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24392576"/>
        <c:crosses val="autoZero"/>
        <c:auto val="1"/>
        <c:lblAlgn val="ctr"/>
        <c:lblOffset val="100"/>
        <c:noMultiLvlLbl val="0"/>
      </c:catAx>
      <c:valAx>
        <c:axId val="4243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392093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209344"/>
        <c:axId val="424392576"/>
      </c:barChart>
      <c:catAx>
        <c:axId val="4392093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24392576"/>
        <c:crosses val="autoZero"/>
        <c:auto val="1"/>
        <c:lblAlgn val="ctr"/>
        <c:lblOffset val="100"/>
        <c:noMultiLvlLbl val="0"/>
      </c:catAx>
      <c:valAx>
        <c:axId val="4243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4392093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71C2-A431-4537-9052-D3864E2EEB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稻壳儿平台：耗崽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 userDrawn="1"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稻壳儿平台：耗崽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4616871" y="0"/>
            <a:ext cx="7575129" cy="6858000"/>
          </a:xfrm>
          <a:custGeom>
            <a:avLst/>
            <a:gdLst>
              <a:gd name="connsiteX0" fmla="*/ 32164 w 7575129"/>
              <a:gd name="connsiteY0" fmla="*/ 0 h 6858000"/>
              <a:gd name="connsiteX1" fmla="*/ 7575129 w 7575129"/>
              <a:gd name="connsiteY1" fmla="*/ 0 h 6858000"/>
              <a:gd name="connsiteX2" fmla="*/ 7575129 w 7575129"/>
              <a:gd name="connsiteY2" fmla="*/ 6858000 h 6858000"/>
              <a:gd name="connsiteX3" fmla="*/ 0 w 7575129"/>
              <a:gd name="connsiteY3" fmla="*/ 6858000 h 6858000"/>
              <a:gd name="connsiteX4" fmla="*/ 17853 w 7575129"/>
              <a:gd name="connsiteY4" fmla="*/ 6826951 h 6858000"/>
              <a:gd name="connsiteX5" fmla="*/ 885714 w 7575129"/>
              <a:gd name="connsiteY5" fmla="*/ 3399504 h 6858000"/>
              <a:gd name="connsiteX6" fmla="*/ 176647 w 7575129"/>
              <a:gd name="connsiteY6" fmla="*/ 282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5129" h="6858000">
                <a:moveTo>
                  <a:pt x="32164" y="0"/>
                </a:moveTo>
                <a:lnTo>
                  <a:pt x="7575129" y="0"/>
                </a:lnTo>
                <a:lnTo>
                  <a:pt x="7575129" y="6858000"/>
                </a:lnTo>
                <a:lnTo>
                  <a:pt x="0" y="6858000"/>
                </a:lnTo>
                <a:lnTo>
                  <a:pt x="17853" y="6826951"/>
                </a:lnTo>
                <a:cubicBezTo>
                  <a:pt x="571327" y="5808097"/>
                  <a:pt x="885714" y="4640515"/>
                  <a:pt x="885714" y="3399504"/>
                </a:cubicBezTo>
                <a:cubicBezTo>
                  <a:pt x="885714" y="2282594"/>
                  <a:pt x="631061" y="1225162"/>
                  <a:pt x="176647" y="28210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2602523"/>
            <a:ext cx="301451" cy="1899139"/>
          </a:xfrm>
          <a:prstGeom prst="rect">
            <a:avLst/>
          </a:prstGeom>
          <a:solidFill>
            <a:srgbClr val="425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稻壳儿平台：耗崽设计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jpeg"/><Relationship Id="rId3" Type="http://schemas.openxmlformats.org/officeDocument/2006/relationships/tags" Target="../tags/tag1.xml"/><Relationship Id="rId2" Type="http://schemas.openxmlformats.org/officeDocument/2006/relationships/hyperlink" Target="https://image.baidu.com/search/detail?ct=503316480&amp;z=&amp;tn=baiduimagedetail&amp;ipn=d&amp;word=&#35199;&#39184;&amp;step_word=&amp;lid=10010692818881396788&amp;ie=utf-8&amp;in=&amp;cl=2&amp;lm=-1&amp;st=-1&amp;hd=&amp;latest=&amp;copyright=&amp;cs=4243016922,1230548344&amp;os=770406048,1996997245&amp;simid=4243016922,1230548344&amp;pn=6&amp;rn=1&amp;di=7410818322373017601&amp;ln=1856&amp;fr=&amp;fmq=1729248609195_R&amp;ic=&amp;s=undefined&amp;se=&amp;sme=&amp;tab=0&amp;width=&amp;height=&amp;face=undefined&amp;is=770406048,1996997245&amp;istype=2&amp;ist=&amp;jit=&amp;bdtype=0&amp;spn=0&amp;pi=0&amp;gsm=1e&amp;objurl=https:/p6-pc-sign.douyinpic.com/tos-cn-i-0813c001/e5c45e9a86f641c9b072f19e13aea239~tplv-dy-aweme-images:q75.webp?biz_tag=aweme_images&amp;from=3213915784&amp;s=PackSourceEnum_AWEME_DETAIL&amp;se=false&amp;x-expires=1684616400&amp;x-signature=N2yvhTx48G/vPqspEciC0LguXFE=&amp;rpstart=0&amp;rpnum=0&amp;adpicid=0&amp;nojc=undefined&amp;dyTabStr=MCwzLDEsMiwxMyw3LDYsNSwxMiw5" TargetMode="External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tags" Target="../tags/tag6.xml"/><Relationship Id="rId2" Type="http://schemas.openxmlformats.org/officeDocument/2006/relationships/image" Target="../media/image6.jpe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20445" y="2299970"/>
            <a:ext cx="10798175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2556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Traditional Cuisine: The Art of Chinese Cooking </a:t>
            </a:r>
            <a:r>
              <a:rPr lang="en-US" altLang="zh-CN" sz="5400" b="1" dirty="0">
                <a:solidFill>
                  <a:srgbClr val="42556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 </a:t>
            </a:r>
            <a:endParaRPr lang="zh-CN" altLang="en-US" sz="5400" b="1" dirty="0">
              <a:solidFill>
                <a:srgbClr val="42556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2549" y="6040986"/>
            <a:ext cx="432690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+mn-ea"/>
                <a:sym typeface="+mn-lt"/>
              </a:rPr>
              <a:t>by Liu Zhouli (lovia)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531528" y="655689"/>
            <a:ext cx="1128944" cy="1128944"/>
            <a:chOff x="5531528" y="1520559"/>
            <a:chExt cx="1128944" cy="1128944"/>
          </a:xfrm>
        </p:grpSpPr>
        <p:sp>
          <p:nvSpPr>
            <p:cNvPr id="12" name="椭圆 11"/>
            <p:cNvSpPr/>
            <p:nvPr/>
          </p:nvSpPr>
          <p:spPr>
            <a:xfrm>
              <a:off x="5531528" y="1520559"/>
              <a:ext cx="1128944" cy="1128944"/>
            </a:xfrm>
            <a:prstGeom prst="ellipse">
              <a:avLst/>
            </a:prstGeom>
            <a:noFill/>
            <a:ln w="19050">
              <a:solidFill>
                <a:srgbClr val="425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Group 26"/>
            <p:cNvGrpSpPr/>
            <p:nvPr/>
          </p:nvGrpSpPr>
          <p:grpSpPr>
            <a:xfrm rot="1163539">
              <a:off x="5760103" y="1746720"/>
              <a:ext cx="671795" cy="615566"/>
              <a:chOff x="2670175" y="1458913"/>
              <a:chExt cx="360363" cy="330201"/>
            </a:xfrm>
            <a:solidFill>
              <a:srgbClr val="42556C"/>
            </a:solidFill>
          </p:grpSpPr>
          <p:sp>
            <p:nvSpPr>
              <p:cNvPr id="22" name="Freeform 27"/>
              <p:cNvSpPr/>
              <p:nvPr/>
            </p:nvSpPr>
            <p:spPr bwMode="auto">
              <a:xfrm>
                <a:off x="2670175" y="1458913"/>
                <a:ext cx="349250" cy="206375"/>
              </a:xfrm>
              <a:custGeom>
                <a:avLst/>
                <a:gdLst>
                  <a:gd name="T0" fmla="*/ 1 w 93"/>
                  <a:gd name="T1" fmla="*/ 38 h 55"/>
                  <a:gd name="T2" fmla="*/ 0 w 93"/>
                  <a:gd name="T3" fmla="*/ 40 h 55"/>
                  <a:gd name="T4" fmla="*/ 1 w 93"/>
                  <a:gd name="T5" fmla="*/ 42 h 55"/>
                  <a:gd name="T6" fmla="*/ 34 w 93"/>
                  <a:gd name="T7" fmla="*/ 55 h 55"/>
                  <a:gd name="T8" fmla="*/ 93 w 93"/>
                  <a:gd name="T9" fmla="*/ 0 h 55"/>
                  <a:gd name="T10" fmla="*/ 1 w 93"/>
                  <a:gd name="T1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55">
                    <a:moveTo>
                      <a:pt x="1" y="38"/>
                    </a:moveTo>
                    <a:cubicBezTo>
                      <a:pt x="0" y="38"/>
                      <a:pt x="0" y="39"/>
                      <a:pt x="0" y="40"/>
                    </a:cubicBezTo>
                    <a:cubicBezTo>
                      <a:pt x="0" y="41"/>
                      <a:pt x="1" y="42"/>
                      <a:pt x="1" y="42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28"/>
              <p:cNvSpPr/>
              <p:nvPr/>
            </p:nvSpPr>
            <p:spPr bwMode="auto">
              <a:xfrm>
                <a:off x="2805113" y="1470026"/>
                <a:ext cx="225425" cy="319088"/>
              </a:xfrm>
              <a:custGeom>
                <a:avLst/>
                <a:gdLst>
                  <a:gd name="T0" fmla="*/ 0 w 60"/>
                  <a:gd name="T1" fmla="*/ 56 h 85"/>
                  <a:gd name="T2" fmla="*/ 0 w 60"/>
                  <a:gd name="T3" fmla="*/ 56 h 85"/>
                  <a:gd name="T4" fmla="*/ 0 w 60"/>
                  <a:gd name="T5" fmla="*/ 83 h 85"/>
                  <a:gd name="T6" fmla="*/ 2 w 60"/>
                  <a:gd name="T7" fmla="*/ 85 h 85"/>
                  <a:gd name="T8" fmla="*/ 4 w 60"/>
                  <a:gd name="T9" fmla="*/ 84 h 85"/>
                  <a:gd name="T10" fmla="*/ 17 w 60"/>
                  <a:gd name="T11" fmla="*/ 61 h 85"/>
                  <a:gd name="T12" fmla="*/ 41 w 60"/>
                  <a:gd name="T13" fmla="*/ 75 h 85"/>
                  <a:gd name="T14" fmla="*/ 43 w 60"/>
                  <a:gd name="T15" fmla="*/ 75 h 85"/>
                  <a:gd name="T16" fmla="*/ 44 w 60"/>
                  <a:gd name="T17" fmla="*/ 73 h 85"/>
                  <a:gd name="T18" fmla="*/ 60 w 60"/>
                  <a:gd name="T19" fmla="*/ 0 h 85"/>
                  <a:gd name="T20" fmla="*/ 0 w 60"/>
                  <a:gd name="T21" fmla="*/ 5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85"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1" y="85"/>
                      <a:pt x="2" y="85"/>
                    </a:cubicBezTo>
                    <a:cubicBezTo>
                      <a:pt x="3" y="85"/>
                      <a:pt x="3" y="85"/>
                      <a:pt x="4" y="84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2" y="75"/>
                      <a:pt x="42" y="75"/>
                      <a:pt x="43" y="75"/>
                    </a:cubicBezTo>
                    <a:cubicBezTo>
                      <a:pt x="43" y="75"/>
                      <a:pt x="44" y="74"/>
                      <a:pt x="44" y="73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99085" y="652145"/>
            <a:ext cx="2818130" cy="53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p>
            <a:pPr algn="dist"/>
            <a:r>
              <a:rPr lang="en-US" altLang="zh-CN" sz="2800" kern="100" dirty="0">
                <a:solidFill>
                  <a:schemeClr val="bg1"/>
                </a:solidFill>
                <a:ea typeface="思源黑体 CN Normal" panose="020B0400000000000000" pitchFamily="34" charset="-122"/>
                <a:cs typeface="Times New Roman" panose="02020503050405090304"/>
              </a:rPr>
              <a:t>Questions</a:t>
            </a:r>
            <a:r>
              <a:rPr lang="zh-CN" altLang="en-US" sz="2800" kern="100" dirty="0">
                <a:solidFill>
                  <a:schemeClr val="bg1"/>
                </a:solidFill>
                <a:ea typeface="思源黑体 CN Normal" panose="020B0400000000000000" pitchFamily="34" charset="-122"/>
                <a:cs typeface="Times New Roman" panose="02020503050405090304"/>
              </a:rPr>
              <a:t>：</a:t>
            </a:r>
            <a:endParaRPr lang="zh-CN" altLang="en-US" sz="2800" kern="100" dirty="0">
              <a:solidFill>
                <a:schemeClr val="bg1"/>
              </a:solidFill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4250" y="1687195"/>
            <a:ext cx="77717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>
                <a:sym typeface="+mn-ea"/>
              </a:rPr>
              <a:t> </a:t>
            </a:r>
            <a:r>
              <a:rPr lang="en-US" altLang="zh-CN" sz="2800" b="1">
                <a:latin typeface="Arial Bold" panose="020B0604020202090204" charset="0"/>
                <a:cs typeface="Arial Bold" panose="020B0604020202090204" charset="0"/>
                <a:sym typeface="+mn-ea"/>
              </a:rPr>
              <a:t>I</a:t>
            </a:r>
            <a:r>
              <a:rPr lang="zh-CN" altLang="en-US" sz="2800" b="1">
                <a:latin typeface="Arial Bold" panose="020B0604020202090204" charset="0"/>
                <a:cs typeface="Arial Bold" panose="020B0604020202090204" charset="0"/>
                <a:sym typeface="+mn-ea"/>
              </a:rPr>
              <a:t>n this dish“Pagoda meat”</a:t>
            </a:r>
            <a:endParaRPr lang="zh-CN" altLang="en-US" sz="2800" b="1">
              <a:latin typeface="Arial Bold" panose="020B0604020202090204" charset="0"/>
              <a:cs typeface="Arial Bold" panose="020B06040202020902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/>
              <a:t>1.What is the raw material?</a:t>
            </a:r>
            <a:endParaRPr lang="zh-CN" altLang="en-US" sz="2800"/>
          </a:p>
          <a:p>
            <a:pPr indent="0" fontAlgn="auto">
              <a:lnSpc>
                <a:spcPct val="150000"/>
              </a:lnSpc>
            </a:pPr>
            <a:r>
              <a:rPr lang="zh-CN" altLang="en-US" sz="2800"/>
              <a:t>2.What are main ingredients ?</a:t>
            </a:r>
            <a:endParaRPr lang="zh-CN" altLang="en-US" sz="2800"/>
          </a:p>
          <a:p>
            <a:pPr indent="0" fontAlgn="auto">
              <a:lnSpc>
                <a:spcPct val="150000"/>
              </a:lnSpc>
            </a:pPr>
            <a:r>
              <a:rPr lang="zh-CN" altLang="en-US" sz="2800"/>
              <a:t>3.</a:t>
            </a:r>
            <a:r>
              <a:rPr lang="en-US" altLang="zh-CN" sz="2800"/>
              <a:t>W</a:t>
            </a:r>
            <a:r>
              <a:rPr lang="zh-CN" altLang="en-US" sz="2800"/>
              <a:t>hich aspect is the most important?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984250" y="4893310"/>
            <a:ext cx="978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4.</a:t>
            </a:r>
            <a:r>
              <a:rPr lang="zh-CN" altLang="en-US" sz="2800">
                <a:solidFill>
                  <a:srgbClr val="FF0000"/>
                </a:solidFill>
              </a:rPr>
              <a:t>Share </a:t>
            </a:r>
            <a:r>
              <a:rPr lang="en-US" altLang="zh-CN" sz="2800">
                <a:solidFill>
                  <a:srgbClr val="FF0000"/>
                </a:solidFill>
              </a:rPr>
              <a:t>a</a:t>
            </a:r>
            <a:r>
              <a:rPr lang="zh-CN" altLang="en-US" sz="2800">
                <a:solidFill>
                  <a:srgbClr val="FF0000"/>
                </a:solidFill>
              </a:rPr>
              <a:t> specialty of your hometown</a:t>
            </a:r>
            <a:r>
              <a:rPr lang="en-US" altLang="zh-CN" sz="2800">
                <a:solidFill>
                  <a:srgbClr val="FF0000"/>
                </a:solidFill>
              </a:rPr>
              <a:t>! </a:t>
            </a:r>
            <a:endParaRPr lang="en-US" altLang="zh-CN" sz="280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</p:blipFill>
        <p:spPr>
          <a:xfrm>
            <a:off x="7468235" y="458470"/>
            <a:ext cx="4177665" cy="2677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258617" y="2924421"/>
            <a:ext cx="767476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rgbClr val="42556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    </a:t>
            </a:r>
            <a:endParaRPr lang="zh-CN" altLang="en-US" sz="5400" b="1" dirty="0">
              <a:solidFill>
                <a:srgbClr val="42556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3185" y="2340610"/>
            <a:ext cx="7398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rgbClr val="42556C"/>
                </a:solidFill>
                <a:cs typeface="+mn-ea"/>
                <a:sym typeface="+mn-lt"/>
              </a:rPr>
              <a:t>   </a:t>
            </a:r>
            <a:r>
              <a:rPr lang="en-US" altLang="zh-CN" sz="3200" b="1" dirty="0">
                <a:solidFill>
                  <a:srgbClr val="42556C"/>
                </a:solidFill>
                <a:cs typeface="+mn-ea"/>
                <a:sym typeface="+mn-lt"/>
              </a:rPr>
              <a:t>THANK YOU FOR LISTENING</a:t>
            </a:r>
            <a:r>
              <a:rPr lang="zh-CN" altLang="en-US" sz="3200" b="1" dirty="0">
                <a:solidFill>
                  <a:srgbClr val="42556C"/>
                </a:solidFill>
                <a:cs typeface="+mn-ea"/>
                <a:sym typeface="+mn-lt"/>
              </a:rPr>
              <a:t>！</a:t>
            </a:r>
            <a:endParaRPr lang="zh-CN" altLang="en-US" sz="32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105443" y="626479"/>
            <a:ext cx="1128944" cy="1128944"/>
            <a:chOff x="5531528" y="1520559"/>
            <a:chExt cx="1128944" cy="1128944"/>
          </a:xfrm>
        </p:grpSpPr>
        <p:sp>
          <p:nvSpPr>
            <p:cNvPr id="12" name="椭圆 11"/>
            <p:cNvSpPr/>
            <p:nvPr/>
          </p:nvSpPr>
          <p:spPr>
            <a:xfrm>
              <a:off x="5531528" y="1520559"/>
              <a:ext cx="1128944" cy="1128944"/>
            </a:xfrm>
            <a:prstGeom prst="ellipse">
              <a:avLst/>
            </a:prstGeom>
            <a:noFill/>
            <a:ln w="19050">
              <a:solidFill>
                <a:srgbClr val="425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Group 26"/>
            <p:cNvGrpSpPr/>
            <p:nvPr/>
          </p:nvGrpSpPr>
          <p:grpSpPr>
            <a:xfrm rot="1163539">
              <a:off x="5760103" y="1746720"/>
              <a:ext cx="671795" cy="615566"/>
              <a:chOff x="2670175" y="1458913"/>
              <a:chExt cx="360363" cy="330201"/>
            </a:xfrm>
            <a:solidFill>
              <a:srgbClr val="42556C"/>
            </a:solidFill>
          </p:grpSpPr>
          <p:sp>
            <p:nvSpPr>
              <p:cNvPr id="22" name="Freeform 27"/>
              <p:cNvSpPr/>
              <p:nvPr/>
            </p:nvSpPr>
            <p:spPr bwMode="auto">
              <a:xfrm>
                <a:off x="2670175" y="1458913"/>
                <a:ext cx="349250" cy="206375"/>
              </a:xfrm>
              <a:custGeom>
                <a:avLst/>
                <a:gdLst>
                  <a:gd name="T0" fmla="*/ 1 w 93"/>
                  <a:gd name="T1" fmla="*/ 38 h 55"/>
                  <a:gd name="T2" fmla="*/ 0 w 93"/>
                  <a:gd name="T3" fmla="*/ 40 h 55"/>
                  <a:gd name="T4" fmla="*/ 1 w 93"/>
                  <a:gd name="T5" fmla="*/ 42 h 55"/>
                  <a:gd name="T6" fmla="*/ 34 w 93"/>
                  <a:gd name="T7" fmla="*/ 55 h 55"/>
                  <a:gd name="T8" fmla="*/ 93 w 93"/>
                  <a:gd name="T9" fmla="*/ 0 h 55"/>
                  <a:gd name="T10" fmla="*/ 1 w 93"/>
                  <a:gd name="T1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55">
                    <a:moveTo>
                      <a:pt x="1" y="38"/>
                    </a:moveTo>
                    <a:cubicBezTo>
                      <a:pt x="0" y="38"/>
                      <a:pt x="0" y="39"/>
                      <a:pt x="0" y="40"/>
                    </a:cubicBezTo>
                    <a:cubicBezTo>
                      <a:pt x="0" y="41"/>
                      <a:pt x="1" y="42"/>
                      <a:pt x="1" y="42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28"/>
              <p:cNvSpPr/>
              <p:nvPr/>
            </p:nvSpPr>
            <p:spPr bwMode="auto">
              <a:xfrm>
                <a:off x="2805113" y="1470026"/>
                <a:ext cx="225425" cy="319088"/>
              </a:xfrm>
              <a:custGeom>
                <a:avLst/>
                <a:gdLst>
                  <a:gd name="T0" fmla="*/ 0 w 60"/>
                  <a:gd name="T1" fmla="*/ 56 h 85"/>
                  <a:gd name="T2" fmla="*/ 0 w 60"/>
                  <a:gd name="T3" fmla="*/ 56 h 85"/>
                  <a:gd name="T4" fmla="*/ 0 w 60"/>
                  <a:gd name="T5" fmla="*/ 83 h 85"/>
                  <a:gd name="T6" fmla="*/ 2 w 60"/>
                  <a:gd name="T7" fmla="*/ 85 h 85"/>
                  <a:gd name="T8" fmla="*/ 4 w 60"/>
                  <a:gd name="T9" fmla="*/ 84 h 85"/>
                  <a:gd name="T10" fmla="*/ 17 w 60"/>
                  <a:gd name="T11" fmla="*/ 61 h 85"/>
                  <a:gd name="T12" fmla="*/ 41 w 60"/>
                  <a:gd name="T13" fmla="*/ 75 h 85"/>
                  <a:gd name="T14" fmla="*/ 43 w 60"/>
                  <a:gd name="T15" fmla="*/ 75 h 85"/>
                  <a:gd name="T16" fmla="*/ 44 w 60"/>
                  <a:gd name="T17" fmla="*/ 73 h 85"/>
                  <a:gd name="T18" fmla="*/ 60 w 60"/>
                  <a:gd name="T19" fmla="*/ 0 h 85"/>
                  <a:gd name="T20" fmla="*/ 0 w 60"/>
                  <a:gd name="T21" fmla="*/ 5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85"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1" y="85"/>
                      <a:pt x="2" y="85"/>
                    </a:cubicBezTo>
                    <a:cubicBezTo>
                      <a:pt x="3" y="85"/>
                      <a:pt x="3" y="85"/>
                      <a:pt x="4" y="84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2" y="75"/>
                      <a:pt x="42" y="75"/>
                      <a:pt x="43" y="75"/>
                    </a:cubicBezTo>
                    <a:cubicBezTo>
                      <a:pt x="43" y="75"/>
                      <a:pt x="44" y="74"/>
                      <a:pt x="44" y="73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2073"/>
          <p:cNvSpPr/>
          <p:nvPr/>
        </p:nvSpPr>
        <p:spPr bwMode="auto">
          <a:xfrm>
            <a:off x="5903664" y="1760138"/>
            <a:ext cx="384672" cy="447218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3859"/>
          <p:cNvSpPr>
            <a:spLocks noEditPoints="1"/>
          </p:cNvSpPr>
          <p:nvPr/>
        </p:nvSpPr>
        <p:spPr bwMode="auto">
          <a:xfrm>
            <a:off x="4518949" y="3189411"/>
            <a:ext cx="375592" cy="375771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519" h="6533">
                <a:moveTo>
                  <a:pt x="5340" y="4148"/>
                </a:moveTo>
                <a:cubicBezTo>
                  <a:pt x="4951" y="4148"/>
                  <a:pt x="4607" y="4336"/>
                  <a:pt x="4392" y="4628"/>
                </a:cubicBezTo>
                <a:lnTo>
                  <a:pt x="3410" y="4039"/>
                </a:lnTo>
                <a:cubicBezTo>
                  <a:pt x="3518" y="3807"/>
                  <a:pt x="3578" y="3548"/>
                  <a:pt x="3578" y="3275"/>
                </a:cubicBezTo>
                <a:cubicBezTo>
                  <a:pt x="3578" y="3037"/>
                  <a:pt x="3532" y="2811"/>
                  <a:pt x="3450" y="2603"/>
                </a:cubicBezTo>
                <a:lnTo>
                  <a:pt x="4439" y="1967"/>
                </a:lnTo>
                <a:cubicBezTo>
                  <a:pt x="4655" y="2224"/>
                  <a:pt x="4978" y="2387"/>
                  <a:pt x="5339" y="2387"/>
                </a:cubicBezTo>
                <a:cubicBezTo>
                  <a:pt x="5991" y="2387"/>
                  <a:pt x="6518" y="1860"/>
                  <a:pt x="6518" y="1193"/>
                </a:cubicBezTo>
                <a:cubicBezTo>
                  <a:pt x="6518" y="528"/>
                  <a:pt x="5991" y="0"/>
                  <a:pt x="5339" y="0"/>
                </a:cubicBezTo>
                <a:cubicBezTo>
                  <a:pt x="4687" y="0"/>
                  <a:pt x="4160" y="527"/>
                  <a:pt x="4160" y="1193"/>
                </a:cubicBezTo>
                <a:cubicBezTo>
                  <a:pt x="4160" y="1292"/>
                  <a:pt x="4172" y="1388"/>
                  <a:pt x="4194" y="1479"/>
                </a:cubicBezTo>
                <a:lnTo>
                  <a:pt x="3175" y="2133"/>
                </a:lnTo>
                <a:cubicBezTo>
                  <a:pt x="2846" y="1728"/>
                  <a:pt x="2347" y="1471"/>
                  <a:pt x="1790" y="1471"/>
                </a:cubicBezTo>
                <a:cubicBezTo>
                  <a:pt x="804" y="1471"/>
                  <a:pt x="0" y="2275"/>
                  <a:pt x="0" y="3273"/>
                </a:cubicBezTo>
                <a:cubicBezTo>
                  <a:pt x="0" y="4272"/>
                  <a:pt x="804" y="5076"/>
                  <a:pt x="1790" y="5076"/>
                </a:cubicBezTo>
                <a:cubicBezTo>
                  <a:pt x="2310" y="5076"/>
                  <a:pt x="2779" y="4852"/>
                  <a:pt x="3107" y="4493"/>
                </a:cubicBezTo>
                <a:lnTo>
                  <a:pt x="4179" y="5136"/>
                </a:lnTo>
                <a:cubicBezTo>
                  <a:pt x="4168" y="5203"/>
                  <a:pt x="4162" y="5271"/>
                  <a:pt x="4162" y="5340"/>
                </a:cubicBezTo>
                <a:cubicBezTo>
                  <a:pt x="4162" y="6005"/>
                  <a:pt x="4688" y="6533"/>
                  <a:pt x="5340" y="6533"/>
                </a:cubicBezTo>
                <a:cubicBezTo>
                  <a:pt x="5992" y="6533"/>
                  <a:pt x="6519" y="6007"/>
                  <a:pt x="6519" y="5340"/>
                </a:cubicBezTo>
                <a:cubicBezTo>
                  <a:pt x="6519" y="4675"/>
                  <a:pt x="5991" y="4148"/>
                  <a:pt x="5340" y="4148"/>
                </a:cubicBezTo>
                <a:close/>
                <a:moveTo>
                  <a:pt x="5340" y="555"/>
                </a:moveTo>
                <a:cubicBezTo>
                  <a:pt x="5687" y="555"/>
                  <a:pt x="5979" y="845"/>
                  <a:pt x="5979" y="1207"/>
                </a:cubicBezTo>
                <a:cubicBezTo>
                  <a:pt x="5979" y="1568"/>
                  <a:pt x="5688" y="1859"/>
                  <a:pt x="5340" y="1859"/>
                </a:cubicBezTo>
                <a:cubicBezTo>
                  <a:pt x="4992" y="1859"/>
                  <a:pt x="4702" y="1568"/>
                  <a:pt x="4702" y="1207"/>
                </a:cubicBezTo>
                <a:cubicBezTo>
                  <a:pt x="4702" y="845"/>
                  <a:pt x="4992" y="555"/>
                  <a:pt x="5340" y="555"/>
                </a:cubicBezTo>
                <a:close/>
                <a:moveTo>
                  <a:pt x="1788" y="4536"/>
                </a:moveTo>
                <a:cubicBezTo>
                  <a:pt x="1095" y="4536"/>
                  <a:pt x="540" y="3967"/>
                  <a:pt x="540" y="3273"/>
                </a:cubicBezTo>
                <a:cubicBezTo>
                  <a:pt x="540" y="2580"/>
                  <a:pt x="1095" y="2011"/>
                  <a:pt x="1788" y="2011"/>
                </a:cubicBezTo>
                <a:cubicBezTo>
                  <a:pt x="2482" y="2011"/>
                  <a:pt x="3036" y="2580"/>
                  <a:pt x="3036" y="3273"/>
                </a:cubicBezTo>
                <a:cubicBezTo>
                  <a:pt x="3036" y="3967"/>
                  <a:pt x="2482" y="4536"/>
                  <a:pt x="1788" y="4536"/>
                </a:cubicBezTo>
                <a:close/>
                <a:moveTo>
                  <a:pt x="5340" y="6007"/>
                </a:moveTo>
                <a:cubicBezTo>
                  <a:pt x="4994" y="6007"/>
                  <a:pt x="4702" y="5716"/>
                  <a:pt x="4702" y="5355"/>
                </a:cubicBezTo>
                <a:cubicBezTo>
                  <a:pt x="4702" y="4993"/>
                  <a:pt x="4992" y="4703"/>
                  <a:pt x="5340" y="4703"/>
                </a:cubicBezTo>
                <a:cubicBezTo>
                  <a:pt x="5688" y="4703"/>
                  <a:pt x="5979" y="4993"/>
                  <a:pt x="5979" y="5355"/>
                </a:cubicBezTo>
                <a:cubicBezTo>
                  <a:pt x="5979" y="5716"/>
                  <a:pt x="5687" y="6007"/>
                  <a:pt x="5340" y="60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0"/>
          <p:cNvGrpSpPr/>
          <p:nvPr/>
        </p:nvGrpSpPr>
        <p:grpSpPr>
          <a:xfrm>
            <a:off x="7328591" y="1448811"/>
            <a:ext cx="3865835" cy="617358"/>
            <a:chOff x="2158166" y="5219071"/>
            <a:chExt cx="3946214" cy="617358"/>
          </a:xfrm>
        </p:grpSpPr>
        <p:sp>
          <p:nvSpPr>
            <p:cNvPr id="54" name="Text Placeholder 2"/>
            <p:cNvSpPr txBox="1"/>
            <p:nvPr/>
          </p:nvSpPr>
          <p:spPr>
            <a:xfrm>
              <a:off x="2158166" y="5597034"/>
              <a:ext cx="3946214" cy="2393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spcBef>
                  <a:spcPct val="20000"/>
                </a:spcBef>
                <a:defRPr/>
              </a:pPr>
              <a:endPara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55" name="TextBox 52"/>
            <p:cNvSpPr txBox="1"/>
            <p:nvPr/>
          </p:nvSpPr>
          <p:spPr>
            <a:xfrm>
              <a:off x="2158167" y="5219071"/>
              <a:ext cx="129641" cy="30734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>
                <a:defRPr/>
              </a:pP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56" name="Group 53"/>
          <p:cNvGrpSpPr/>
          <p:nvPr/>
        </p:nvGrpSpPr>
        <p:grpSpPr>
          <a:xfrm>
            <a:off x="8237183" y="3428690"/>
            <a:ext cx="2957243" cy="713462"/>
            <a:chOff x="2158167" y="5202977"/>
            <a:chExt cx="2957243" cy="713462"/>
          </a:xfrm>
        </p:grpSpPr>
        <p:sp>
          <p:nvSpPr>
            <p:cNvPr id="57" name="Text Placeholder 2"/>
            <p:cNvSpPr txBox="1"/>
            <p:nvPr/>
          </p:nvSpPr>
          <p:spPr>
            <a:xfrm>
              <a:off x="2158167" y="5597034"/>
              <a:ext cx="2957243" cy="3194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spcBef>
                  <a:spcPct val="20000"/>
                </a:spcBef>
                <a:defRPr/>
              </a:pPr>
              <a:endPara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58" name="TextBox 55"/>
            <p:cNvSpPr txBox="1"/>
            <p:nvPr/>
          </p:nvSpPr>
          <p:spPr>
            <a:xfrm flipH="1">
              <a:off x="3184327" y="5202977"/>
              <a:ext cx="126365" cy="3238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lvl="0">
                <a:defRPr/>
              </a:pP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62" name="Group 64"/>
          <p:cNvGrpSpPr/>
          <p:nvPr/>
        </p:nvGrpSpPr>
        <p:grpSpPr>
          <a:xfrm>
            <a:off x="1752599" y="4435384"/>
            <a:ext cx="3334027" cy="697368"/>
            <a:chOff x="800553" y="4335674"/>
            <a:chExt cx="3334027" cy="697368"/>
          </a:xfrm>
        </p:grpSpPr>
        <p:sp>
          <p:nvSpPr>
            <p:cNvPr id="63" name="Text Placeholder 2"/>
            <p:cNvSpPr txBox="1"/>
            <p:nvPr/>
          </p:nvSpPr>
          <p:spPr>
            <a:xfrm>
              <a:off x="800553" y="4713637"/>
              <a:ext cx="3334027" cy="3194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9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30000"/>
                </a:lnSpc>
                <a:spcBef>
                  <a:spcPct val="20000"/>
                </a:spcBef>
                <a:defRPr/>
              </a:pPr>
              <a:endPara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64" name="TextBox 62"/>
            <p:cNvSpPr txBox="1"/>
            <p:nvPr/>
          </p:nvSpPr>
          <p:spPr>
            <a:xfrm>
              <a:off x="4007580" y="4335674"/>
              <a:ext cx="127000" cy="30734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r">
                <a:defRPr/>
              </a:pP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bold" panose="020B0702040204020203" pitchFamily="34" charset="0"/>
              </a:endParaRPr>
            </a:p>
          </p:txBody>
        </p:sp>
      </p:grpSp>
      <p:sp>
        <p:nvSpPr>
          <p:cNvPr id="33" name="TextBox 23"/>
          <p:cNvSpPr txBox="1"/>
          <p:nvPr/>
        </p:nvSpPr>
        <p:spPr>
          <a:xfrm>
            <a:off x="624205" y="726440"/>
            <a:ext cx="10841355" cy="1753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 </a:t>
            </a:r>
            <a:r>
              <a:rPr lang="en-US" altLang="zh-CN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I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n China,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cooking is an art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. Quite different from Western cooking where recipes are followed strictly like laboratory instructions, Chinese cooking always allows for a creative and stylistic touch to it. Such words as “colorful”, “varied”, “delicious” and “complex” are often used to describe Chinese food. </a:t>
            </a:r>
            <a:endParaRPr lang="zh-CN" altLang="en-US" sz="24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>
              <a:defRPr/>
            </a:pPr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  </a:t>
            </a:r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</p:blipFill>
        <p:spPr>
          <a:xfrm>
            <a:off x="1592580" y="3002280"/>
            <a:ext cx="9254490" cy="2982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图表 41"/>
          <p:cNvGraphicFramePr/>
          <p:nvPr/>
        </p:nvGraphicFramePr>
        <p:xfrm>
          <a:off x="825501" y="1643055"/>
          <a:ext cx="6321258" cy="3797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pic>
        <p:nvPicPr>
          <p:cNvPr id="2" name="图片 4" descr="IMG_256">
            <a:hlinkClick r:id="rId2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4865" y="706755"/>
            <a:ext cx="4575810" cy="354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5" descr="点击查看图片来源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98590" y="707390"/>
            <a:ext cx="4408805" cy="354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29665" y="4751705"/>
            <a:ext cx="101638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Great attention is paid to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  <a:sym typeface="+mn-ea"/>
              </a:rPr>
              <a:t>the aesthetic appreciation of food 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because food should be good not only in flavor and smell, but also in color and appearance. </a:t>
            </a:r>
            <a:endParaRPr lang="zh-CN" altLang="en-US" sz="24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图表 41"/>
          <p:cNvGraphicFramePr/>
          <p:nvPr/>
        </p:nvGraphicFramePr>
        <p:xfrm>
          <a:off x="825501" y="1643055"/>
          <a:ext cx="6321258" cy="3797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14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 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650" y="1402715"/>
            <a:ext cx="1047242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42556C"/>
                </a:solidFill>
                <a:latin typeface="PingFang SC" panose="020B0400000000000000" charset="-122"/>
                <a:ea typeface="PingFang SC" panose="020B0400000000000000" charset="-122"/>
              </a:rPr>
              <a:t>﹒</a:t>
            </a:r>
            <a:r>
              <a:rPr lang="zh-CN" altLang="en-US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Raw materials</a:t>
            </a:r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r>
              <a:rPr lang="zh-CN" altLang="en-US" sz="2800" b="1" dirty="0">
                <a:solidFill>
                  <a:srgbClr val="42556C"/>
                </a:solidFill>
                <a:latin typeface="PingFang SC" panose="020B0400000000000000" charset="-122"/>
                <a:ea typeface="PingFang SC" panose="020B0400000000000000" charset="-122"/>
              </a:rPr>
              <a:t>﹒</a:t>
            </a:r>
            <a:r>
              <a:rPr lang="zh-CN" altLang="en-US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Combination of main ingredients</a:t>
            </a:r>
            <a:r>
              <a:rPr lang="en-US" altLang="zh-CN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</a:t>
            </a:r>
            <a:endParaRPr lang="en-US" altLang="zh-CN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endParaRPr lang="en-US" altLang="zh-CN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r>
              <a:rPr lang="en-US" altLang="zh-CN" sz="2800" b="1" dirty="0">
                <a:solidFill>
                  <a:srgbClr val="42556C"/>
                </a:solidFill>
                <a:latin typeface="PingFang SC" panose="020B0400000000000000" charset="-122"/>
                <a:ea typeface="PingFang SC" panose="020B0400000000000000" charset="-122"/>
              </a:rPr>
              <a:t>﹒</a:t>
            </a:r>
            <a:r>
              <a:rPr lang="zh-CN" altLang="en-US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Cutting</a:t>
            </a:r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42556C"/>
                </a:solidFill>
                <a:latin typeface="PingFang SC" panose="020B0400000000000000" charset="-122"/>
                <a:ea typeface="PingFang SC" panose="020B0400000000000000" charset="-122"/>
              </a:rPr>
              <a:t>﹒</a:t>
            </a:r>
            <a:r>
              <a:rPr lang="zh-CN" altLang="en-US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Time and heat control</a:t>
            </a:r>
            <a:endParaRPr lang="zh-CN" altLang="en-US" sz="28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559435" y="793750"/>
            <a:ext cx="5121275" cy="53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Raw materials</a:t>
            </a:r>
            <a:endParaRPr lang="zh-CN" altLang="en-US" sz="2800" b="1" dirty="0">
              <a:solidFill>
                <a:schemeClr val="bg1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algn="dist"/>
            <a:endParaRPr lang="zh-CN" altLang="en-US" sz="2800" b="1" kern="100" dirty="0">
              <a:solidFill>
                <a:schemeClr val="bg1"/>
              </a:solidFill>
              <a:latin typeface="思源黑体 CN Bold" pitchFamily="34" charset="-122"/>
              <a:ea typeface="思源黑体 CN Bold" pitchFamily="34" charset="-122"/>
              <a:cs typeface="Times New Roman" panose="0202050305040509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945" y="5240020"/>
            <a:ext cx="1044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702945" y="1756410"/>
            <a:ext cx="5599430" cy="350774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Chinese cuisine uses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a variety of raw materials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, which may include chicken, fish, meat, seafood, eggs, vegetables, fruits and nuts. </a:t>
            </a:r>
            <a:endParaRPr lang="zh-CN" altLang="en-US" sz="24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503050405090304"/>
                <a:ea typeface="宋体"/>
              </a:rPr>
              <a:t> </a:t>
            </a:r>
            <a:endParaRPr lang="en-US" altLang="zh-CN" sz="2400">
              <a:solidFill>
                <a:srgbClr val="000000"/>
              </a:solidFill>
              <a:latin typeface="Times New Roman" panose="02020503050405090304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18680" y="1421765"/>
            <a:ext cx="4460875" cy="434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559435" y="793750"/>
            <a:ext cx="5742940" cy="53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C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ombination of main ingredients</a:t>
            </a:r>
            <a:endParaRPr lang="zh-CN" altLang="en-US" sz="2400" b="1" dirty="0">
              <a:solidFill>
                <a:schemeClr val="bg1"/>
              </a:solidFill>
              <a:latin typeface="思源黑体 CN Bold" pitchFamily="34" charset="-122"/>
              <a:ea typeface="思源黑体 CN Bold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945" y="5240020"/>
            <a:ext cx="1044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702945" y="1756410"/>
            <a:ext cx="5599430" cy="29533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In Chinese cooking, meat and vegetables are often cooked together so that they not only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look good and taste delicious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, but are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nutritious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as well. </a:t>
            </a:r>
            <a:r>
              <a:rPr lang="en-US" altLang="zh-CN" sz="2400">
                <a:solidFill>
                  <a:srgbClr val="000000"/>
                </a:solidFill>
                <a:latin typeface="Times New Roman" panose="02020503050405090304"/>
                <a:ea typeface="宋体"/>
              </a:rPr>
              <a:t> </a:t>
            </a:r>
            <a:endParaRPr lang="en-US" altLang="zh-CN" sz="2400">
              <a:solidFill>
                <a:srgbClr val="000000"/>
              </a:solidFill>
              <a:latin typeface="Times New Roman" panose="02020503050405090304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18680" y="1421765"/>
            <a:ext cx="4460875" cy="434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559435" y="793750"/>
            <a:ext cx="2334260" cy="53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Cutting </a:t>
            </a:r>
            <a:endParaRPr lang="zh-CN" altLang="en-US" sz="2400" b="1" dirty="0">
              <a:solidFill>
                <a:schemeClr val="bg1"/>
              </a:solidFill>
              <a:latin typeface="思源黑体 CN Bold" pitchFamily="34" charset="-122"/>
              <a:ea typeface="思源黑体 CN Bold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945" y="5240020"/>
            <a:ext cx="1044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702945" y="1756410"/>
            <a:ext cx="5599430" cy="378904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 defTabSz="266700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Cutting has always been a distinctive feature of Chinese culinary art. The ingredients of a given dish can be cut into slices, strips, shreds, cubes, segments, dices, grains, or minced. Some materials, like carrots, potato, can be carved into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the shapes of flowers and animals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.</a:t>
            </a:r>
            <a:r>
              <a:rPr sz="2400"/>
              <a:t> </a:t>
            </a:r>
            <a:endParaRPr sz="2400"/>
          </a:p>
        </p:txBody>
      </p:sp>
      <p:pic>
        <p:nvPicPr>
          <p:cNvPr id="6" name="图片 1" descr="点击查看图片来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15530" y="497205"/>
            <a:ext cx="3980815" cy="2696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 descr="点击查看图片来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14895" y="3717290"/>
            <a:ext cx="4062095" cy="2516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559435" y="793750"/>
            <a:ext cx="4177030" cy="53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noAutofit/>
          </a:bodyPr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T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ime and heat control </a:t>
            </a:r>
            <a:endParaRPr lang="zh-CN" altLang="en-US" sz="2400" b="1" dirty="0">
              <a:solidFill>
                <a:schemeClr val="bg1"/>
              </a:solidFill>
              <a:latin typeface="思源黑体 CN Bold" pitchFamily="34" charset="-122"/>
              <a:ea typeface="思源黑体 CN Bold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945" y="5240020"/>
            <a:ext cx="1044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702945" y="1972945"/>
            <a:ext cx="5599430" cy="378904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 defTabSz="266700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  In Chinese cooking，time and heat control are also decisive factors. </a:t>
            </a:r>
            <a:r>
              <a:rPr lang="zh-CN" altLang="en-US" sz="2400" b="1" dirty="0">
                <a:solidFill>
                  <a:srgbClr val="42556C"/>
                </a:solidFill>
                <a:highlight>
                  <a:srgbClr val="FFFF00"/>
                </a:highlight>
                <a:latin typeface="思源黑体 CN Bold" pitchFamily="34" charset="-122"/>
                <a:ea typeface="思源黑体 CN Bold" pitchFamily="34" charset="-122"/>
              </a:rPr>
              <a:t>Different ingredients require different cooking times and heat control</a:t>
            </a:r>
            <a:r>
              <a:rPr lang="zh-CN" altLang="en-US" sz="2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 so that they may be hard, soft, crisp or tender. </a:t>
            </a:r>
            <a:endParaRPr sz="2400"/>
          </a:p>
        </p:txBody>
      </p:sp>
      <p:pic>
        <p:nvPicPr>
          <p:cNvPr id="4" name="图片 6" descr="点击查看图片来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09485" y="1556385"/>
            <a:ext cx="4087495" cy="3788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图表 41"/>
          <p:cNvGraphicFramePr/>
          <p:nvPr/>
        </p:nvGraphicFramePr>
        <p:xfrm>
          <a:off x="825501" y="1643055"/>
          <a:ext cx="6321258" cy="3797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7219632" y="3717519"/>
            <a:ext cx="4177141" cy="429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121920" tIns="60960" rIns="121920" bIns="60960" anchor="t" anchorCtr="0">
            <a:spAutoFit/>
          </a:bodyPr>
          <a:lstStyle/>
          <a:p>
            <a:pPr algn="just"/>
            <a:r>
              <a:rPr lang="en-US" sz="2000" b="1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20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 </a:t>
            </a:r>
            <a:r>
              <a:rPr lang="en-US" sz="1400" kern="1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503050405090304"/>
              </a:rPr>
              <a:t> </a:t>
            </a:r>
            <a:endParaRPr lang="zh-CN" altLang="en-US" sz="1400" kern="1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Times New Roman" panose="0202050305040509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2315" y="2423160"/>
            <a:ext cx="4583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>
                <a:solidFill>
                  <a:srgbClr val="42556C"/>
                </a:solidFill>
                <a:latin typeface="思源黑体 CN Bold" pitchFamily="34" charset="-122"/>
                <a:ea typeface="思源黑体 CN Bold" pitchFamily="34" charset="-122"/>
              </a:rPr>
              <a:t>Watch a Vedio</a:t>
            </a:r>
            <a:endParaRPr lang="en-US" altLang="zh-CN" sz="4400" b="1" dirty="0">
              <a:solidFill>
                <a:srgbClr val="42556C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稻壳儿平台：耗崽设计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hpxlu2n">
      <a:majorFont>
        <a:latin typeface="Arial"/>
        <a:ea typeface="思源黑体 CN"/>
        <a:cs typeface=""/>
      </a:majorFont>
      <a:minorFont>
        <a:latin typeface="Arial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WPS 文字</Application>
  <PresentationFormat>宽屏</PresentationFormat>
  <Paragraphs>77</Paragraphs>
  <Slides>11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6" baseType="lpstr">
      <vt:lpstr>Arial</vt:lpstr>
      <vt:lpstr>宋体</vt:lpstr>
      <vt:lpstr>Wingdings</vt:lpstr>
      <vt:lpstr>思源黑体 CN Heavy</vt:lpstr>
      <vt:lpstr>汉仪中黑KW</vt:lpstr>
      <vt:lpstr>Calibri</vt:lpstr>
      <vt:lpstr>思源黑体 CN Normal</vt:lpstr>
      <vt:lpstr>Segoe UI Semibold</vt:lpstr>
      <vt:lpstr>思源黑体 CN Bold</vt:lpstr>
      <vt:lpstr>Times New Roman</vt:lpstr>
      <vt:lpstr>Wingdings</vt:lpstr>
      <vt:lpstr>Arial Bold</vt:lpstr>
      <vt:lpstr>微软雅黑</vt:lpstr>
      <vt:lpstr>汉仪旗黑</vt:lpstr>
      <vt:lpstr>宋体</vt:lpstr>
      <vt:lpstr>Arial Unicode MS</vt:lpstr>
      <vt:lpstr>等线</vt:lpstr>
      <vt:lpstr>汉仪中等线KW</vt:lpstr>
      <vt:lpstr>思源黑体 CN</vt:lpstr>
      <vt:lpstr>苹方-简</vt:lpstr>
      <vt:lpstr>汉仪书宋二KW</vt:lpstr>
      <vt:lpstr>PingFang SC</vt:lpstr>
      <vt:lpstr>宋体</vt:lpstr>
      <vt:lpstr>TimesNewRomanPS-BoldMT</vt:lpstr>
      <vt:lpstr>稻壳儿平台：耗崽设计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lovia</cp:lastModifiedBy>
  <cp:revision>73</cp:revision>
  <dcterms:created xsi:type="dcterms:W3CDTF">2024-10-21T15:21:55Z</dcterms:created>
  <dcterms:modified xsi:type="dcterms:W3CDTF">2024-10-21T15:21:55Z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8B2DFB943FC880E2ED244A65E7473181_41</vt:lpwstr>
  </property>
  <property fmtid="{D5CDD505-2E9C-101B-9397-08002B2CF9AE}" pid="3" name="KSOProductBuildVer">
    <vt:lpwstr>2052-6.10.1.8873</vt:lpwstr>
  </property>
</Properties>
</file>