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7" r:id="rId3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64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灯片编号占位符 1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3942341-C58B-4D60-9EED-89243BD1C16A}" type="slidenum">
              <a:rPr lang="zh-CN" altLang="en-US" sz="1200"/>
            </a:fld>
            <a:endParaRPr lang="zh-CN" altLang="en-US" sz="1200"/>
          </a:p>
        </p:txBody>
      </p:sp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</p:spPr>
      </p:sp>
      <p:sp>
        <p:nvSpPr>
          <p:cNvPr id="33795" name="备注占位符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99BBA7E-3CEC-4423-8B52-BC2DFE9D92C4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tags" Target="../tags/tag62.xml"/><Relationship Id="rId25" Type="http://schemas.openxmlformats.org/officeDocument/2006/relationships/image" Target="file:///D:\qq&#25991;&#20214;\712321467\Image\C2C\Image2\%7b75232B38-A165-1FB7-499C-2E1C792CACB5%7d.png" TargetMode="External"/><Relationship Id="rId24" Type="http://schemas.openxmlformats.org/officeDocument/2006/relationships/image" Target="../media/image2.png"/><Relationship Id="rId23" Type="http://schemas.openxmlformats.org/officeDocument/2006/relationships/tags" Target="../tags/tag61.xml"/><Relationship Id="rId22" Type="http://schemas.openxmlformats.org/officeDocument/2006/relationships/tags" Target="../tags/tag60.xml"/><Relationship Id="rId21" Type="http://schemas.openxmlformats.org/officeDocument/2006/relationships/tags" Target="../tags/tag59.xml"/><Relationship Id="rId20" Type="http://schemas.openxmlformats.org/officeDocument/2006/relationships/tags" Target="../tags/tag5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7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24" r:link="rId2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2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36090" y="995680"/>
            <a:ext cx="6005830" cy="1889125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MeiLafag:The 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  <a:p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Legedary Pekig Opera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  <a:p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Master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0340" y="995680"/>
            <a:ext cx="4139565" cy="44113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3685" y="3770630"/>
            <a:ext cx="5494020" cy="1332865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2000" b="1">
                <a:solidFill>
                  <a:srgbClr val="405449"/>
                </a:solidFill>
                <a:latin typeface="Nobile-Regular"/>
                <a:ea typeface="Nobile-Regular"/>
              </a:rPr>
              <a:t>Mei Lanfang revolutionized Peking Opera through his masterful </a:t>
            </a:r>
            <a:endParaRPr lang="en-US" altLang="zh-CN" sz="2000" b="1">
              <a:solidFill>
                <a:srgbClr val="405449"/>
              </a:solidFill>
              <a:latin typeface="Nobile-Regular"/>
              <a:ea typeface="Nobile-Regular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Nobile-Regular"/>
                <a:ea typeface="Nobile-Regular"/>
              </a:rPr>
              <a:t>portrayals of female roles. His artistry transcended cultural boundaries.</a:t>
            </a:r>
            <a:endParaRPr lang="en-US" altLang="zh-CN" sz="2000" b="1">
              <a:solidFill>
                <a:srgbClr val="405449"/>
              </a:solidFill>
              <a:latin typeface="Nobile-Regular"/>
              <a:ea typeface="Nobile-Regular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5810" y="487045"/>
            <a:ext cx="6654800" cy="862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 b="1">
                <a:solidFill>
                  <a:srgbClr val="405449"/>
                </a:solidFill>
                <a:latin typeface="Fraunces-ExtraBold"/>
                <a:ea typeface="Fraunces-ExtraBold"/>
              </a:rPr>
              <a:t>Mei </a:t>
            </a:r>
            <a:r>
              <a:rPr lang="en-US" altLang="zh-CN" sz="3600" b="1">
                <a:solidFill>
                  <a:srgbClr val="405449"/>
                </a:solidFill>
                <a:latin typeface="Fraunces-ExtraBold"/>
                <a:ea typeface="Fraunces-ExtraBold"/>
              </a:rPr>
              <a:t>Lanfang's </a:t>
            </a:r>
            <a:r>
              <a:rPr lang="en-US" altLang="zh-CN" sz="3200" b="1">
                <a:solidFill>
                  <a:srgbClr val="405449"/>
                </a:solidFill>
                <a:latin typeface="Fraunces-ExtraBold"/>
                <a:ea typeface="Fraunces-ExtraBold"/>
              </a:rPr>
              <a:t>Lasting Impact</a:t>
            </a:r>
            <a:endParaRPr lang="en-US" altLang="zh-CN" sz="3200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44345" y="2200910"/>
            <a:ext cx="6292850" cy="8216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800" b="1">
                <a:solidFill>
                  <a:srgbClr val="405449"/>
                </a:solidFill>
                <a:latin typeface="Fraunces-ExtraBold"/>
                <a:ea typeface="Fraunces-ExtraBold"/>
              </a:rPr>
              <a:t>Global Recognition</a:t>
            </a:r>
            <a:endParaRPr lang="en-US" altLang="zh-CN" sz="2800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44345" y="333121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8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Art Preservation</a:t>
            </a:r>
            <a:endParaRPr lang="en-US" altLang="zh-CN" sz="28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44345" y="43878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8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Continuing Inspiration</a:t>
            </a:r>
            <a:endParaRPr lang="en-US" altLang="zh-CN" sz="28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  <p:pic>
        <p:nvPicPr>
          <p:cNvPr id="8" name="图片 7" descr="f4fa3d9ff2d50f036ae217c212328ef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19695" y="1111885"/>
            <a:ext cx="4472305" cy="5375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7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524000" y="4713288"/>
            <a:ext cx="4113213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2840eb2bc45932e74a80742a25ee76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37530" y="402590"/>
            <a:ext cx="5868035" cy="1363980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Early Life and Family 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Backgroud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37530" y="2145983"/>
            <a:ext cx="5080000" cy="1291590"/>
          </a:xfrm>
          <a:prstGeom prst="rect">
            <a:avLst/>
          </a:prstGeom>
        </p:spPr>
        <p:txBody>
          <a:bodyPr>
            <a:spAutoFit/>
          </a:bodyPr>
          <a:p>
            <a:pPr indent="0"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Birth in 1894 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  <a:p>
            <a:r>
              <a:rPr lang="en-US" altLang="zh-CN" b="1">
                <a:solidFill>
                  <a:srgbClr val="405449"/>
                </a:solidFill>
                <a:latin typeface="Nobile-Regular"/>
                <a:ea typeface="Nobile-Regular"/>
              </a:rPr>
              <a:t>Mei Lanfang was born into a theatrical family in Beijing. His  grandfather and father were both celebrated opera artists.</a:t>
            </a:r>
            <a:endParaRPr lang="en-US" altLang="zh-CN" b="1">
              <a:solidFill>
                <a:srgbClr val="405449"/>
              </a:solidFill>
              <a:latin typeface="Nobile-Regular"/>
              <a:ea typeface="Nobile-Regular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37530" y="4026535"/>
            <a:ext cx="5217795" cy="149606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Opera Lineage</a:t>
            </a:r>
            <a:r>
              <a:rPr lang="en-US" altLang="zh-CN" sz="2400">
                <a:solidFill>
                  <a:srgbClr val="405449"/>
                </a:solidFill>
                <a:latin typeface="Fraunces-ExtraBold"/>
                <a:ea typeface="Fraunces-ExtraBold"/>
              </a:rPr>
              <a:t> </a:t>
            </a:r>
            <a:endParaRPr lang="en-US" altLang="zh-CN" sz="2400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b="1">
                <a:solidFill>
                  <a:srgbClr val="405449"/>
                </a:solidFill>
                <a:latin typeface="Nobile-Regular"/>
                <a:ea typeface="Nobile-Regular"/>
              </a:rPr>
              <a:t>He inherited four generations of performing tradition. This  legacy provided a strong foundation for his career.</a:t>
            </a:r>
            <a:endParaRPr lang="en-US" altLang="zh-CN" b="1">
              <a:solidFill>
                <a:srgbClr val="405449"/>
              </a:solidFill>
              <a:latin typeface="Nobile-Regular"/>
              <a:ea typeface="Nobile-Regula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05585" y="1649412"/>
            <a:ext cx="5080000" cy="1291590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Training at Age 8</a:t>
            </a:r>
            <a:r>
              <a:rPr lang="en-US" altLang="zh-CN" sz="1900" b="1">
                <a:solidFill>
                  <a:srgbClr val="405449"/>
                </a:solidFill>
                <a:latin typeface="Fraunces-ExtraBold"/>
                <a:ea typeface="Fraunces-ExtraBold"/>
              </a:rPr>
              <a:t> </a:t>
            </a:r>
            <a:endParaRPr lang="en-US" altLang="zh-CN" sz="19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b="1">
                <a:solidFill>
                  <a:srgbClr val="405449"/>
                </a:solidFill>
                <a:latin typeface="Nobile-Regular"/>
                <a:ea typeface="Nobile-Regular"/>
              </a:rPr>
              <a:t>His formal training began early. He mastered the complex </a:t>
            </a:r>
            <a:endParaRPr lang="en-US" altLang="zh-CN" b="1">
              <a:solidFill>
                <a:srgbClr val="405449"/>
              </a:solidFill>
              <a:latin typeface="Nobile-Regular"/>
              <a:ea typeface="Nobile-Regular"/>
            </a:endParaRPr>
          </a:p>
          <a:p>
            <a:r>
              <a:rPr lang="en-US" altLang="zh-CN" b="1">
                <a:solidFill>
                  <a:srgbClr val="405449"/>
                </a:solidFill>
                <a:latin typeface="Nobile-Regular"/>
                <a:ea typeface="Nobile-Regular"/>
              </a:rPr>
              <a:t>techniques of female role performance.</a:t>
            </a:r>
            <a:endParaRPr lang="en-US" altLang="zh-CN" b="1">
              <a:solidFill>
                <a:srgbClr val="405449"/>
              </a:solidFill>
              <a:latin typeface="Nobile-Regular"/>
              <a:ea typeface="Nobile-Regular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05585" y="3979227"/>
            <a:ext cx="5080000" cy="1291590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Debut at Age 11 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  <a:p>
            <a:r>
              <a:rPr lang="en-US" altLang="zh-CN" b="1">
                <a:solidFill>
                  <a:srgbClr val="405449"/>
                </a:solidFill>
                <a:latin typeface="Nobile-Regular"/>
                <a:ea typeface="Nobile-Regular"/>
              </a:rPr>
              <a:t>His first performance captivated audiences. His natural </a:t>
            </a:r>
            <a:endParaRPr lang="en-US" altLang="zh-CN" b="1">
              <a:solidFill>
                <a:srgbClr val="405449"/>
              </a:solidFill>
              <a:latin typeface="Nobile-Regular"/>
              <a:ea typeface="Nobile-Regular"/>
            </a:endParaRPr>
          </a:p>
          <a:p>
            <a:r>
              <a:rPr lang="en-US" altLang="zh-CN" b="1">
                <a:solidFill>
                  <a:srgbClr val="405449"/>
                </a:solidFill>
                <a:latin typeface="Nobile-Regular"/>
                <a:ea typeface="Nobile-Regular"/>
              </a:rPr>
              <a:t>talent was immediately apparent.</a:t>
            </a:r>
            <a:endParaRPr lang="en-US" altLang="zh-CN" b="1">
              <a:solidFill>
                <a:srgbClr val="405449"/>
              </a:solidFill>
              <a:latin typeface="Nobile-Regular"/>
              <a:ea typeface="Nobile-Regular"/>
            </a:endParaRPr>
          </a:p>
        </p:txBody>
      </p:sp>
      <p:pic>
        <p:nvPicPr>
          <p:cNvPr id="4" name="图片 3" descr="7f6682baab015da4e6db49a7802dbcec"/>
          <p:cNvPicPr>
            <a:picLocks noChangeAspect="1"/>
          </p:cNvPicPr>
          <p:nvPr/>
        </p:nvPicPr>
        <p:blipFill>
          <a:blip r:embed="rId1"/>
          <a:srcRect t="17157" b="18324"/>
          <a:stretch>
            <a:fillRect/>
          </a:stretch>
        </p:blipFill>
        <p:spPr>
          <a:xfrm>
            <a:off x="7825105" y="353695"/>
            <a:ext cx="4041775" cy="51244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1270" cy="68573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17360" y="519430"/>
            <a:ext cx="4133850" cy="960120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The Mei Scool of Performance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88480" y="1942148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Mei School Matery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88480" y="2773363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Female Role Specialist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88480" y="3604578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b="1">
                <a:solidFill>
                  <a:srgbClr val="405449"/>
                </a:solidFill>
                <a:latin typeface="Fraunces-ExtraBold"/>
                <a:ea typeface="Fraunces-ExtraBold"/>
              </a:rPr>
              <a:t>Huashan </a:t>
            </a:r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Innovation</a:t>
            </a:r>
            <a:endParaRPr lang="en-US" altLang="zh-CN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88480" y="4435793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b="1">
                <a:solidFill>
                  <a:srgbClr val="405449"/>
                </a:solidFill>
                <a:latin typeface="Fraunces-ExtraBold"/>
                <a:ea typeface="Fraunces-ExtraBold"/>
              </a:rPr>
              <a:t>Elegant </a:t>
            </a:r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Performance </a:t>
            </a:r>
            <a:r>
              <a:rPr lang="en-US" altLang="zh-CN" b="1">
                <a:solidFill>
                  <a:srgbClr val="405449"/>
                </a:solidFill>
                <a:latin typeface="Fraunces-ExtraBold"/>
                <a:ea typeface="Fraunces-ExtraBold"/>
              </a:rPr>
              <a:t>Foundation</a:t>
            </a:r>
            <a:endParaRPr lang="en-US" altLang="zh-CN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91515" y="200025"/>
            <a:ext cx="6374765" cy="132461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Innovation in Peking 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  <a:p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Opera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39215" y="1795780"/>
            <a:ext cx="5080000" cy="567055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2400" b="1">
                <a:solidFill>
                  <a:srgbClr val="405449"/>
                </a:solidFill>
                <a:latin typeface="Fraunces-ExtraBold"/>
                <a:ea typeface="Fraunces-ExtraBold"/>
              </a:rPr>
              <a:t>Costume Modernization</a:t>
            </a:r>
            <a:endParaRPr lang="en-US" altLang="zh-CN" sz="2400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85695" y="2780030"/>
            <a:ext cx="2646680" cy="461010"/>
          </a:xfrm>
          <a:prstGeom prst="rect">
            <a:avLst/>
          </a:prstGeom>
        </p:spPr>
        <p:txBody>
          <a:bodyPr>
            <a:no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Stage Deign</a:t>
            </a:r>
            <a:endParaRPr lang="en-US" altLang="zh-CN" sz="24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20720" y="3658235"/>
            <a:ext cx="3377565" cy="337185"/>
          </a:xfrm>
          <a:prstGeom prst="rect">
            <a:avLst/>
          </a:prstGeom>
        </p:spPr>
        <p:txBody>
          <a:bodyPr>
            <a:no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Musical Expansion</a:t>
            </a:r>
            <a:endParaRPr lang="en-US" altLang="zh-CN" sz="24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94860" y="4647565"/>
            <a:ext cx="3002280" cy="501015"/>
          </a:xfrm>
          <a:prstGeom prst="rect">
            <a:avLst/>
          </a:prstGeom>
        </p:spPr>
        <p:txBody>
          <a:bodyPr>
            <a:no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Da</a:t>
            </a:r>
            <a:r>
              <a:rPr lang="en-US" altLang="zh-CN" sz="24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nce Creation</a:t>
            </a:r>
            <a:endParaRPr lang="en-US" altLang="zh-CN" sz="24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  <p:pic>
        <p:nvPicPr>
          <p:cNvPr id="2" name="图片 1" descr="d30cfb755cfbffee6eea0967f333af94"/>
          <p:cNvPicPr>
            <a:picLocks noChangeAspect="1"/>
          </p:cNvPicPr>
          <p:nvPr/>
        </p:nvPicPr>
        <p:blipFill>
          <a:blip r:embed="rId1"/>
          <a:srcRect t="10833" b="7963"/>
          <a:stretch>
            <a:fillRect/>
          </a:stretch>
        </p:blipFill>
        <p:spPr>
          <a:xfrm>
            <a:off x="8228330" y="217170"/>
            <a:ext cx="3493770" cy="614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c39594acfd0bb641d2452d5cb9156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4678680" cy="68402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94605" y="492760"/>
            <a:ext cx="6703060" cy="1092835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Notable Performance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92775" y="2276793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The Drunken Beauty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92775" y="3488055"/>
            <a:ext cx="6304280" cy="527050"/>
          </a:xfrm>
          <a:prstGeom prst="rect">
            <a:avLst/>
          </a:prstGeom>
        </p:spPr>
        <p:txBody>
          <a:bodyPr wrap="square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  <a:sym typeface="+mn-ea"/>
              </a:rPr>
              <a:t>Farewell 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  <a:sym typeface="+mn-ea"/>
              </a:rPr>
              <a:t>My Concubine</a:t>
            </a:r>
            <a:endParaRPr lang="en-US" altLang="zh-CN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92775" y="4652328"/>
            <a:ext cx="5080000" cy="460375"/>
          </a:xfrm>
          <a:prstGeom prst="rect">
            <a:avLst/>
          </a:prstGeom>
        </p:spPr>
        <p:txBody>
          <a:bodyPr wrap="square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  <a:sym typeface="+mn-ea"/>
              </a:rPr>
              <a:t>Mu 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  <a:sym typeface="+mn-ea"/>
              </a:rPr>
              <a:t>Guiying Takes Command</a:t>
            </a:r>
            <a:endParaRPr lang="en-US" altLang="zh-CN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90905" y="4925060"/>
            <a:ext cx="6096000" cy="1344295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Soviet Union (1935)</a:t>
            </a:r>
            <a:endParaRPr lang="en-US" altLang="zh-CN" sz="24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His Moscow performances sparked artistic dialogue. Soviet theater luminaries praised his technique.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9270" y="426720"/>
            <a:ext cx="4812665" cy="1216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International Tours and Recognition</a:t>
            </a:r>
            <a:endParaRPr lang="en-US" altLang="zh-CN" sz="36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0905" y="1807845"/>
            <a:ext cx="517398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Japan(1919,1924)</a:t>
            </a:r>
            <a:endParaRPr lang="en-US" altLang="zh-CN" sz="24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His performances inspired Japanese theater practitioners. Cultural exchange flourished between China and Japan.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16600" y="3295015"/>
            <a:ext cx="469455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United States(1930)</a:t>
            </a:r>
            <a:endParaRPr lang="en-US" altLang="zh-CN" sz="24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H</a:t>
            </a:r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is New York debut created a sensation. American audiences were mesmerzed by his artistry.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  <a:p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2435" y="429260"/>
            <a:ext cx="5172710" cy="101219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Cultural Ambassador</a:t>
            </a:r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010" y="1441450"/>
            <a:ext cx="2172970" cy="279654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East-West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Bridge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Mei introduced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Western audiences to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Chinese theatrical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traditions.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39125" y="4370070"/>
            <a:ext cx="2587625" cy="1976755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Artistic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Influence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Charlie Chaplin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studied his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movements.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78300" y="3550920"/>
            <a:ext cx="2389505" cy="2038985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Academic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Recogition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USC awarded him an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honorary doctorate.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pic>
        <p:nvPicPr>
          <p:cNvPr id="6" name="图片 5" descr="D:/7e65db1e2fbb8d00cb818604231feb91.jpeg7e65db1e2fbb8d00cb818604231feb91"/>
          <p:cNvPicPr>
            <a:picLocks noChangeAspect="1"/>
          </p:cNvPicPr>
          <p:nvPr/>
        </p:nvPicPr>
        <p:blipFill>
          <a:blip r:embed="rId1"/>
          <a:srcRect l="9428" r="9428"/>
          <a:stretch>
            <a:fillRect/>
          </a:stretch>
        </p:blipFill>
        <p:spPr>
          <a:xfrm>
            <a:off x="6790055" y="0"/>
            <a:ext cx="5401945" cy="4086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83610" y="361315"/>
            <a:ext cx="6019800" cy="961390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Later Career ad Legacy</a:t>
            </a:r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88565" y="1276350"/>
            <a:ext cx="8009890" cy="1385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 b="1">
                <a:solidFill>
                  <a:srgbClr val="405449"/>
                </a:solidFill>
                <a:latin typeface="Fraunces-ExtraBold"/>
                <a:ea typeface="Fraunces-ExtraBold"/>
              </a:rPr>
              <a:t>1946</a:t>
            </a:r>
            <a:endParaRPr lang="en-US" altLang="zh-CN" sz="32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Performance Return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>
                <a:solidFill>
                  <a:srgbClr val="405449"/>
                </a:solidFill>
                <a:latin typeface="Fraunces-ExtraBold"/>
                <a:ea typeface="Fraunces-ExtraBold"/>
              </a:rPr>
              <a:t>After the war, Mei retumed to the stage. Audiences celebrated his triumphant comeback.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8565" y="3343910"/>
            <a:ext cx="3077210" cy="2551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1950</a:t>
            </a:r>
            <a:endParaRPr lang="en-US" altLang="zh-CN" sz="32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Theater Director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He led the China Bejing Opera Theater. His leadership preserved traditional techniques.</a:t>
            </a:r>
            <a:endParaRPr lang="en-US" altLang="zh-CN" sz="2000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55410" y="3429000"/>
            <a:ext cx="4687570" cy="1998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1959</a:t>
            </a:r>
            <a:endParaRPr lang="en-US" altLang="zh-CN" sz="32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Communist Party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He joined the CPC before his death. This reflected changing political realities in China.</a:t>
            </a:r>
            <a:endParaRPr lang="en-US" altLang="zh-CN" sz="2000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endParaRPr lang="en-US" altLang="zh-CN" sz="2000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TEMPLATE_CATEGORY" val="custom"/>
  <p:tag name="KSO_WM_TEMPLATE_INDEX" val="160471"/>
</p:tagLst>
</file>

<file path=ppt/tags/tag64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mYyZjJjZjliMTgyZDA2N2QyYzE5YTQzOTM0ZjM1ZDgifQ=="/>
  <p:tag name="resource_record_key" val="{&quot;19&quot;:[20348543]}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2002</Words>
  <Application>WPS 演示</Application>
  <PresentationFormat/>
  <Paragraphs>113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Fraunces-ExtraBold</vt:lpstr>
      <vt:lpstr>Segoe Print</vt:lpstr>
      <vt:lpstr>Nobile-Regular</vt:lpstr>
      <vt:lpstr>等线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8226983003</cp:lastModifiedBy>
  <cp:revision>14</cp:revision>
  <cp:lastPrinted>2023-11-16T07:40:00Z</cp:lastPrinted>
  <dcterms:created xsi:type="dcterms:W3CDTF">2023-11-16T07:40:00Z</dcterms:created>
  <dcterms:modified xsi:type="dcterms:W3CDTF">2025-03-18T13:37:29Z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6A508108674A4417A46681F73433A36E_11</vt:lpwstr>
  </property>
  <property fmtid="{D5CDD505-2E9C-101B-9397-08002B2CF9AE}" pid="7" name="KSOProductBuildVer">
    <vt:lpwstr>2052-12.1.0.20305</vt:lpwstr>
  </property>
</Properties>
</file>