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3"/>
    <p:sldId id="257" r:id="rId4"/>
    <p:sldId id="263" r:id="rId5"/>
    <p:sldId id="268" r:id="rId6"/>
    <p:sldId id="259" r:id="rId7"/>
    <p:sldId id="277" r:id="rId8"/>
    <p:sldId id="278" r:id="rId9"/>
    <p:sldId id="306" r:id="rId10"/>
    <p:sldId id="280" r:id="rId11"/>
    <p:sldId id="279" r:id="rId12"/>
    <p:sldId id="261" r:id="rId13"/>
    <p:sldId id="262" r:id="rId14"/>
    <p:sldId id="264" r:id="rId15"/>
    <p:sldId id="266" r:id="rId16"/>
    <p:sldId id="267" r:id="rId17"/>
    <p:sldId id="297" r:id="rId18"/>
    <p:sldId id="265" r:id="rId19"/>
    <p:sldId id="298" r:id="rId20"/>
    <p:sldId id="299" r:id="rId21"/>
    <p:sldId id="269" r:id="rId22"/>
    <p:sldId id="271" r:id="rId23"/>
    <p:sldId id="273" r:id="rId24"/>
    <p:sldId id="270" r:id="rId25"/>
    <p:sldId id="275" r:id="rId26"/>
  </p:sldIdLst>
  <p:sldSz cx="18288000" cy="10287000"/>
  <p:notesSz cx="6858000" cy="9144000"/>
  <p:embeddedFontLst>
    <p:embeddedFont>
      <p:font typeface="Calibri" panose="020F0502020204030204" charset="0"/>
      <p:regular r:id="rId30"/>
    </p:embeddedFont>
  </p:embeddedFontLst>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8" userDrawn="1">
          <p15:clr>
            <a:srgbClr val="A4A3A4"/>
          </p15:clr>
        </p15:guide>
        <p15:guide id="2" pos="287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BE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autoAdjust="0"/>
    <p:restoredTop sz="94613" autoAdjust="0"/>
  </p:normalViewPr>
  <p:slideViewPr>
    <p:cSldViewPr showGuides="1">
      <p:cViewPr varScale="1">
        <p:scale>
          <a:sx n="79" d="100"/>
          <a:sy n="79" d="100"/>
        </p:scale>
        <p:origin x="600" y="216"/>
      </p:cViewPr>
      <p:guideLst>
        <p:guide orient="horz" pos="2098"/>
        <p:guide pos="2875"/>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1" Type="http://schemas.openxmlformats.org/officeDocument/2006/relationships/tags" Target="tags/tag22.xml"/><Relationship Id="rId30" Type="http://schemas.openxmlformats.org/officeDocument/2006/relationships/font" Target="fonts/font1.fntdata"/><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9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9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9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5.jpeg"/><Relationship Id="rId6" Type="http://schemas.openxmlformats.org/officeDocument/2006/relationships/tags" Target="../tags/tag1.xml"/><Relationship Id="rId5" Type="http://schemas.openxmlformats.org/officeDocument/2006/relationships/hyperlink" Target="https://wiki.ruhr-uni-bochum.de/uvu/index.php/File:Wuhuhu.jpg" TargetMode="Externa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image" Target="../media/image14.png"/><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17.xml"/><Relationship Id="rId6" Type="http://schemas.openxmlformats.org/officeDocument/2006/relationships/tags" Target="../tags/tag16.xml"/><Relationship Id="rId5" Type="http://schemas.openxmlformats.org/officeDocument/2006/relationships/image" Target="../media/image15.png"/><Relationship Id="rId4" Type="http://schemas.openxmlformats.org/officeDocument/2006/relationships/tags" Target="../tags/tag15.xml"/><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0.jpeg"/><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png"/><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image" Target="../media/image6.png"/><Relationship Id="rId11" Type="http://schemas.openxmlformats.org/officeDocument/2006/relationships/slideLayout" Target="../slideLayouts/slideLayout7.xml"/><Relationship Id="rId10" Type="http://schemas.openxmlformats.org/officeDocument/2006/relationships/tags" Target="../tags/tag9.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5.jpeg"/><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tags" Target="../tags/tag10.xml"/><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tags" Target="../tags/tag11.xml"/><Relationship Id="rId3" Type="http://schemas.openxmlformats.org/officeDocument/2006/relationships/hyperlink" Target="https://wiki.ruhr-uni-bochum.de/uvu/index.php/File:Huatuo.jpg" TargetMode="External"/><Relationship Id="rId2" Type="http://schemas.openxmlformats.org/officeDocument/2006/relationships/image" Target="../media/image4.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1.png"/><Relationship Id="rId4" Type="http://schemas.microsoft.com/office/2007/relationships/media" Target="../media/media1.mp4"/><Relationship Id="rId3" Type="http://schemas.openxmlformats.org/officeDocument/2006/relationships/video" Target="../media/media1.mp4"/><Relationship Id="rId2" Type="http://schemas.openxmlformats.org/officeDocument/2006/relationships/image" Target="../media/image6.pn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tags" Target="../tags/tag12.xml"/><Relationship Id="rId3" Type="http://schemas.openxmlformats.org/officeDocument/2006/relationships/image" Target="../media/image12.jpeg"/><Relationship Id="rId2" Type="http://schemas.openxmlformats.org/officeDocument/2006/relationships/image" Target="../media/image6.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1511737" cy="10287000"/>
          </a:xfrm>
          <a:custGeom>
            <a:avLst/>
            <a:gdLst/>
            <a:ahLst/>
            <a:cxnLst/>
            <a:rect l="l" t="t" r="r" b="b"/>
            <a:pathLst>
              <a:path w="11511737" h="10287000">
                <a:moveTo>
                  <a:pt x="0" y="0"/>
                </a:moveTo>
                <a:lnTo>
                  <a:pt x="11511737" y="0"/>
                </a:lnTo>
                <a:lnTo>
                  <a:pt x="11511737" y="10287000"/>
                </a:lnTo>
                <a:lnTo>
                  <a:pt x="0" y="10287000"/>
                </a:lnTo>
                <a:lnTo>
                  <a:pt x="0" y="0"/>
                </a:lnTo>
                <a:close/>
              </a:path>
            </a:pathLst>
          </a:custGeom>
          <a:blipFill>
            <a:blip r:embed="rId1"/>
            <a:stretch>
              <a:fillRect l="-1048" t="-40408" b="-19514"/>
            </a:stretch>
          </a:blipFill>
        </p:spPr>
      </p:sp>
      <p:sp>
        <p:nvSpPr>
          <p:cNvPr id="3" name="Freeform 3"/>
          <p:cNvSpPr/>
          <p:nvPr/>
        </p:nvSpPr>
        <p:spPr>
          <a:xfrm>
            <a:off x="9314896" y="0"/>
            <a:ext cx="8973104" cy="10287000"/>
          </a:xfrm>
          <a:custGeom>
            <a:avLst/>
            <a:gdLst/>
            <a:ahLst/>
            <a:cxnLst/>
            <a:rect l="l" t="t" r="r" b="b"/>
            <a:pathLst>
              <a:path w="8973104" h="10287000">
                <a:moveTo>
                  <a:pt x="0" y="0"/>
                </a:moveTo>
                <a:lnTo>
                  <a:pt x="8973104" y="0"/>
                </a:lnTo>
                <a:lnTo>
                  <a:pt x="8973104" y="10287000"/>
                </a:lnTo>
                <a:lnTo>
                  <a:pt x="0" y="10287000"/>
                </a:lnTo>
                <a:lnTo>
                  <a:pt x="0" y="0"/>
                </a:lnTo>
                <a:close/>
              </a:path>
            </a:pathLst>
          </a:custGeom>
          <a:blipFill>
            <a:blip r:embed="rId2"/>
            <a:stretch>
              <a:fillRect t="-23362"/>
            </a:stretch>
          </a:blipFill>
        </p:spPr>
      </p:sp>
      <p:sp>
        <p:nvSpPr>
          <p:cNvPr id="4" name="Freeform 4"/>
          <p:cNvSpPr/>
          <p:nvPr/>
        </p:nvSpPr>
        <p:spPr>
          <a:xfrm>
            <a:off x="5252014" y="6746428"/>
            <a:ext cx="4944295" cy="3540572"/>
          </a:xfrm>
          <a:custGeom>
            <a:avLst/>
            <a:gdLst/>
            <a:ahLst/>
            <a:cxnLst/>
            <a:rect l="l" t="t" r="r" b="b"/>
            <a:pathLst>
              <a:path w="4944295" h="3540572">
                <a:moveTo>
                  <a:pt x="0" y="0"/>
                </a:moveTo>
                <a:lnTo>
                  <a:pt x="4944295" y="0"/>
                </a:lnTo>
                <a:lnTo>
                  <a:pt x="4944295" y="3540572"/>
                </a:lnTo>
                <a:lnTo>
                  <a:pt x="0" y="3540572"/>
                </a:lnTo>
                <a:lnTo>
                  <a:pt x="0" y="0"/>
                </a:lnTo>
                <a:close/>
              </a:path>
            </a:pathLst>
          </a:custGeom>
          <a:blipFill>
            <a:blip r:embed="rId3"/>
            <a:stretch>
              <a:fillRect b="-64693"/>
            </a:stretch>
          </a:blipFill>
        </p:spPr>
      </p:sp>
      <p:sp>
        <p:nvSpPr>
          <p:cNvPr id="5" name="Freeform 5"/>
          <p:cNvSpPr/>
          <p:nvPr/>
        </p:nvSpPr>
        <p:spPr>
          <a:xfrm>
            <a:off x="-1141788" y="8657634"/>
            <a:ext cx="3612134" cy="2131612"/>
          </a:xfrm>
          <a:custGeom>
            <a:avLst/>
            <a:gdLst/>
            <a:ahLst/>
            <a:cxnLst/>
            <a:rect l="l" t="t" r="r" b="b"/>
            <a:pathLst>
              <a:path w="3612134" h="2131612">
                <a:moveTo>
                  <a:pt x="0" y="0"/>
                </a:moveTo>
                <a:lnTo>
                  <a:pt x="3612134" y="0"/>
                </a:lnTo>
                <a:lnTo>
                  <a:pt x="3612134" y="2131612"/>
                </a:lnTo>
                <a:lnTo>
                  <a:pt x="0" y="2131612"/>
                </a:lnTo>
                <a:lnTo>
                  <a:pt x="0" y="0"/>
                </a:lnTo>
                <a:close/>
              </a:path>
            </a:pathLst>
          </a:custGeom>
          <a:blipFill>
            <a:blip r:embed="rId4"/>
            <a:stretch>
              <a:fillRect/>
            </a:stretch>
          </a:blipFill>
        </p:spPr>
      </p:sp>
      <p:sp>
        <p:nvSpPr>
          <p:cNvPr id="13" name="文本框 12"/>
          <p:cNvSpPr txBox="1"/>
          <p:nvPr/>
        </p:nvSpPr>
        <p:spPr>
          <a:xfrm>
            <a:off x="1066800" y="4000500"/>
            <a:ext cx="11913870" cy="2306955"/>
          </a:xfrm>
          <a:prstGeom prst="rect">
            <a:avLst/>
          </a:prstGeom>
          <a:noFill/>
        </p:spPr>
        <p:txBody>
          <a:bodyPr wrap="square" rtlCol="0">
            <a:spAutoFit/>
          </a:bodyPr>
          <a:lstStyle/>
          <a:p>
            <a:r>
              <a:rPr lang="zh-CN" altLang="en-US" sz="7200">
                <a:latin typeface="Times New Roman Regular" panose="02020603050405020304" charset="0"/>
                <a:cs typeface="Times New Roman Regular" panose="02020603050405020304" charset="0"/>
              </a:rPr>
              <a:t>Martial Arts: </a:t>
            </a:r>
            <a:endParaRPr lang="zh-CN" altLang="en-US" sz="7200">
              <a:latin typeface="Times New Roman Regular" panose="02020603050405020304" charset="0"/>
              <a:cs typeface="Times New Roman Regular" panose="02020603050405020304" charset="0"/>
            </a:endParaRPr>
          </a:p>
          <a:p>
            <a:r>
              <a:rPr lang="zh-CN" altLang="en-US" sz="7200">
                <a:latin typeface="Times New Roman Regular" panose="02020603050405020304" charset="0"/>
                <a:cs typeface="Times New Roman Regular" panose="02020603050405020304" charset="0"/>
              </a:rPr>
              <a:t>Frolics of the Five Animals</a:t>
            </a:r>
            <a:endParaRPr lang="zh-CN" altLang="en-US" sz="7200">
              <a:latin typeface="Times New Roman Regular" panose="02020603050405020304" charset="0"/>
              <a:cs typeface="Times New Roman Regular" panose="02020603050405020304" charset="0"/>
            </a:endParaRPr>
          </a:p>
        </p:txBody>
      </p:sp>
      <p:sp>
        <p:nvSpPr>
          <p:cNvPr id="14" name="文本框 13"/>
          <p:cNvSpPr txBox="1"/>
          <p:nvPr/>
        </p:nvSpPr>
        <p:spPr>
          <a:xfrm>
            <a:off x="1143000" y="6746240"/>
            <a:ext cx="5347335" cy="922020"/>
          </a:xfrm>
          <a:prstGeom prst="rect">
            <a:avLst/>
          </a:prstGeom>
          <a:noFill/>
        </p:spPr>
        <p:txBody>
          <a:bodyPr wrap="square" rtlCol="0">
            <a:spAutoFit/>
          </a:bodyPr>
          <a:lstStyle/>
          <a:p>
            <a:r>
              <a:rPr lang="zh-CN" altLang="en-US" sz="5400"/>
              <a:t>汇报人：龙雨涵</a:t>
            </a:r>
            <a:endParaRPr lang="zh-CN" altLang="en-US" sz="5400"/>
          </a:p>
        </p:txBody>
      </p:sp>
      <p:pic>
        <p:nvPicPr>
          <p:cNvPr id="171" name="Bild 171" descr="/Users/longyuhan/Library/Containers/com.kingsoft.wpsoffice.mac/Data/tmp/picturecompress_20240523160314/output_1.jpgoutput_1">
            <a:hlinkClick r:id="rId5" tooltip="&quot;（https://ss3.bdstatic.com/70cFv8Sh_Q1YnxGkpoWK1HF6hhy/it/u=2474219657,1530866572&amp;fm=26&amp;gp=0.jpg）&quot;"/>
          </p:cNvPr>
          <p:cNvPicPr>
            <a:picLocks noChangeAspect="1" noChangeArrowheads="1"/>
          </p:cNvPicPr>
          <p:nvPr>
            <p:custDataLst>
              <p:tags r:id="rId6"/>
            </p:custDataLst>
          </p:nvPr>
        </p:nvPicPr>
        <p:blipFill>
          <a:blip r:embed="rId7"/>
          <a:srcRect/>
          <a:stretch>
            <a:fillRect/>
          </a:stretch>
        </p:blipFill>
        <p:spPr>
          <a:xfrm>
            <a:off x="1066800" y="495300"/>
            <a:ext cx="9036050" cy="298196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1"/>
            <a:stretch>
              <a:fillRect l="-12541" r="-13162"/>
            </a:stretch>
          </a:blipFill>
        </p:spPr>
      </p:sp>
      <p:sp>
        <p:nvSpPr>
          <p:cNvPr id="3" name="Freeform 3"/>
          <p:cNvSpPr/>
          <p:nvPr/>
        </p:nvSpPr>
        <p:spPr>
          <a:xfrm rot="2157102">
            <a:off x="-158875" y="355063"/>
            <a:ext cx="1711807" cy="2441714"/>
          </a:xfrm>
          <a:custGeom>
            <a:avLst/>
            <a:gdLst/>
            <a:ahLst/>
            <a:cxnLst/>
            <a:rect l="l" t="t" r="r" b="b"/>
            <a:pathLst>
              <a:path w="1711807" h="2441714">
                <a:moveTo>
                  <a:pt x="0" y="0"/>
                </a:moveTo>
                <a:lnTo>
                  <a:pt x="1711806" y="0"/>
                </a:lnTo>
                <a:lnTo>
                  <a:pt x="1711806" y="2441714"/>
                </a:lnTo>
                <a:lnTo>
                  <a:pt x="0" y="2441714"/>
                </a:lnTo>
                <a:lnTo>
                  <a:pt x="0" y="0"/>
                </a:lnTo>
                <a:close/>
              </a:path>
            </a:pathLst>
          </a:custGeom>
          <a:blipFill>
            <a:blip r:embed="rId2"/>
            <a:stretch>
              <a:fillRect/>
            </a:stretch>
          </a:blipFill>
        </p:spPr>
      </p:sp>
      <p:sp>
        <p:nvSpPr>
          <p:cNvPr id="6" name="Freeform 6"/>
          <p:cNvSpPr/>
          <p:nvPr/>
        </p:nvSpPr>
        <p:spPr>
          <a:xfrm>
            <a:off x="12454471" y="5143500"/>
            <a:ext cx="5833529" cy="5143500"/>
          </a:xfrm>
          <a:custGeom>
            <a:avLst/>
            <a:gdLst/>
            <a:ahLst/>
            <a:cxnLst/>
            <a:rect l="l" t="t" r="r" b="b"/>
            <a:pathLst>
              <a:path w="5833529" h="5143500">
                <a:moveTo>
                  <a:pt x="0" y="0"/>
                </a:moveTo>
                <a:lnTo>
                  <a:pt x="5833529" y="0"/>
                </a:lnTo>
                <a:lnTo>
                  <a:pt x="5833529" y="5143500"/>
                </a:lnTo>
                <a:lnTo>
                  <a:pt x="0" y="5143500"/>
                </a:lnTo>
                <a:lnTo>
                  <a:pt x="0" y="0"/>
                </a:lnTo>
                <a:close/>
              </a:path>
            </a:pathLst>
          </a:custGeom>
          <a:blipFill>
            <a:blip r:embed="rId3">
              <a:alphaModFix amt="40000"/>
            </a:blip>
            <a:stretch>
              <a:fillRect r="-11669" b="-24849"/>
            </a:stretch>
          </a:blipFill>
        </p:spPr>
      </p:sp>
      <p:pic>
        <p:nvPicPr>
          <p:cNvPr id="28" name="图片 27"/>
          <p:cNvPicPr>
            <a:picLocks noChangeAspect="1"/>
          </p:cNvPicPr>
          <p:nvPr/>
        </p:nvPicPr>
        <p:blipFill>
          <a:blip r:embed="rId4"/>
          <a:stretch>
            <a:fillRect/>
          </a:stretch>
        </p:blipFill>
        <p:spPr>
          <a:xfrm>
            <a:off x="1524000" y="1790700"/>
            <a:ext cx="4762500" cy="6353175"/>
          </a:xfrm>
          <a:prstGeom prst="rect">
            <a:avLst/>
          </a:prstGeom>
        </p:spPr>
      </p:pic>
      <p:sp>
        <p:nvSpPr>
          <p:cNvPr id="4" name="文本框 3"/>
          <p:cNvSpPr txBox="1"/>
          <p:nvPr/>
        </p:nvSpPr>
        <p:spPr>
          <a:xfrm>
            <a:off x="7391400" y="1333500"/>
            <a:ext cx="9531350" cy="3046095"/>
          </a:xfrm>
          <a:prstGeom prst="rect">
            <a:avLst/>
          </a:prstGeom>
          <a:noFill/>
        </p:spPr>
        <p:txBody>
          <a:bodyPr wrap="square" rtlCol="0">
            <a:spAutoFit/>
          </a:bodyPr>
          <a:lstStyle/>
          <a:p>
            <a:r>
              <a:rPr lang="zh-CN" altLang="en-US" sz="3200" b="1">
                <a:latin typeface="Times New Roman Regular" panose="02020603050405020304" charset="0"/>
                <a:cs typeface="Times New Roman Regular" panose="02020603050405020304" charset="0"/>
              </a:rPr>
              <a:t>The most important element </a:t>
            </a:r>
            <a:r>
              <a:rPr lang="zh-CN" altLang="en-US" sz="3200">
                <a:latin typeface="Times New Roman Regular" panose="02020603050405020304" charset="0"/>
                <a:cs typeface="Times New Roman Regular" panose="02020603050405020304" charset="0"/>
              </a:rPr>
              <a:t>in the Tiger Play is to imitate the awe</a:t>
            </a:r>
            <a:r>
              <a:rPr lang="en-US" altLang="zh-CN" sz="3200">
                <a:latin typeface="Times New Roman Regular" panose="02020603050405020304" charset="0"/>
                <a:cs typeface="Times New Roman Regular" panose="02020603050405020304" charset="0"/>
              </a:rPr>
              <a:t>-</a:t>
            </a:r>
            <a:r>
              <a:rPr lang="zh-CN" altLang="en-US" sz="3200">
                <a:latin typeface="Times New Roman Regular" panose="02020603050405020304" charset="0"/>
                <a:cs typeface="Times New Roman Regular" panose="02020603050405020304" charset="0"/>
              </a:rPr>
              <a:t>inspiring attitude of a tiger. Its spirit is shown in its eyes and its awesomeness comes out of its craws. It stared at angry eyes and moved like wind. It twists its waist with force, wags </a:t>
            </a:r>
            <a:r>
              <a:rPr lang="en-US" altLang="zh-CN" sz="3200">
                <a:latin typeface="Times New Roman Regular" panose="02020603050405020304" charset="0"/>
                <a:cs typeface="Times New Roman Regular" panose="02020603050405020304" charset="0"/>
              </a:rPr>
              <a:t>its </a:t>
            </a:r>
            <a:r>
              <a:rPr lang="zh-CN" altLang="en-US" sz="3200">
                <a:latin typeface="Times New Roman Regular" panose="02020603050405020304" charset="0"/>
                <a:cs typeface="Times New Roman Regular" panose="02020603050405020304" charset="0"/>
              </a:rPr>
              <a:t>head</a:t>
            </a:r>
            <a:r>
              <a:rPr lang="en-US" altLang="zh-CN" sz="3200">
                <a:latin typeface="Times New Roman Regular" panose="02020603050405020304" charset="0"/>
                <a:cs typeface="Times New Roman Regular" panose="02020603050405020304" charset="0"/>
              </a:rPr>
              <a:t>, </a:t>
            </a:r>
            <a:r>
              <a:rPr lang="zh-CN" altLang="en-US" sz="3200">
                <a:latin typeface="Times New Roman Regular" panose="02020603050405020304" charset="0"/>
                <a:cs typeface="Times New Roman Regular" panose="02020603050405020304" charset="0"/>
              </a:rPr>
              <a:t>swings </a:t>
            </a:r>
            <a:r>
              <a:rPr lang="en-US" altLang="zh-CN" sz="3200">
                <a:latin typeface="Times New Roman Regular" panose="02020603050405020304" charset="0"/>
                <a:cs typeface="Times New Roman Regular" panose="02020603050405020304" charset="0"/>
              </a:rPr>
              <a:t>its </a:t>
            </a:r>
            <a:r>
              <a:rPr lang="zh-CN" altLang="en-US" sz="3200">
                <a:latin typeface="Times New Roman Regular" panose="02020603050405020304" charset="0"/>
                <a:cs typeface="Times New Roman Regular" panose="02020603050405020304" charset="0"/>
              </a:rPr>
              <a:t>tail, and vibrates its body.</a:t>
            </a:r>
            <a:endParaRPr lang="zh-CN" altLang="en-US" sz="3200">
              <a:latin typeface="Times New Roman Regular" panose="02020603050405020304" charset="0"/>
              <a:cs typeface="Times New Roman Regular" panose="02020603050405020304" charset="0"/>
            </a:endParaRPr>
          </a:p>
        </p:txBody>
      </p:sp>
      <p:sp>
        <p:nvSpPr>
          <p:cNvPr id="5" name="文本框 4"/>
          <p:cNvSpPr txBox="1"/>
          <p:nvPr/>
        </p:nvSpPr>
        <p:spPr>
          <a:xfrm>
            <a:off x="7239000" y="4914900"/>
            <a:ext cx="10323830" cy="3498215"/>
          </a:xfrm>
          <a:prstGeom prst="rect">
            <a:avLst/>
          </a:prstGeom>
          <a:noFill/>
        </p:spPr>
        <p:txBody>
          <a:bodyPr wrap="square" rtlCol="0">
            <a:noAutofit/>
          </a:bodyPr>
          <a:lstStyle/>
          <a:p>
            <a:r>
              <a:rPr lang="zh-CN" altLang="en-US" sz="3200">
                <a:latin typeface="Times New Roman Regular" panose="02020603050405020304" charset="0"/>
                <a:cs typeface="Times New Roman Regular" panose="02020603050405020304" charset="0"/>
              </a:rPr>
              <a:t>Training under this form will develop the bones, joints, and tendons as it requires intricate coordinated movements. The body is trained in the manner where it holds in twisting stances to develop a coil</a:t>
            </a:r>
            <a:r>
              <a:rPr lang="en-US" altLang="zh-CN" sz="3200">
                <a:latin typeface="Times New Roman Regular" panose="02020603050405020304" charset="0"/>
                <a:cs typeface="Times New Roman Regular" panose="02020603050405020304" charset="0"/>
              </a:rPr>
              <a:t>-</a:t>
            </a:r>
            <a:r>
              <a:rPr lang="zh-CN" altLang="en-US" sz="3200">
                <a:latin typeface="Times New Roman Regular" panose="02020603050405020304" charset="0"/>
                <a:cs typeface="Times New Roman Regular" panose="02020603050405020304" charset="0"/>
              </a:rPr>
              <a:t>like exertion. This centers the body to the ground and develops the legs to become more graceful yet deadly. This form is perhaps the most physically challenging of all the forms.</a:t>
            </a:r>
            <a:endParaRPr lang="zh-CN" altLang="en-US" sz="3200">
              <a:latin typeface="Times New Roman Regular" panose="02020603050405020304" charset="0"/>
              <a:cs typeface="Times New Roman Regular" panose="02020603050405020304" charset="0"/>
            </a:endParaRPr>
          </a:p>
        </p:txBody>
      </p:sp>
      <p:sp>
        <p:nvSpPr>
          <p:cNvPr id="9" name="TextBox 4"/>
          <p:cNvSpPr txBox="1"/>
          <p:nvPr>
            <p:custDataLst>
              <p:tags r:id="rId5"/>
            </p:custDataLst>
          </p:nvPr>
        </p:nvSpPr>
        <p:spPr>
          <a:xfrm>
            <a:off x="1752658" y="266617"/>
            <a:ext cx="3891777" cy="894080"/>
          </a:xfrm>
          <a:prstGeom prst="rect">
            <a:avLst/>
          </a:prstGeom>
        </p:spPr>
        <p:txBody>
          <a:bodyPr lIns="0" tIns="0" rIns="0" bIns="0" rtlCol="0" anchor="t">
            <a:spAutoFit/>
          </a:bodyPr>
          <a:lstStyle/>
          <a:p>
            <a:pPr algn="l">
              <a:lnSpc>
                <a:spcPts val="6975"/>
              </a:lnSpc>
            </a:pPr>
            <a:r>
              <a:rPr lang="en-US" sz="5810">
                <a:solidFill>
                  <a:srgbClr val="100F0D"/>
                </a:solidFill>
                <a:ea typeface="思源宋体 Bold" panose="02020700000000000000" charset="-122"/>
              </a:rPr>
              <a:t>Tiger</a:t>
            </a:r>
            <a:endParaRPr lang="en-US" sz="5810">
              <a:solidFill>
                <a:srgbClr val="100F0D"/>
              </a:solidFill>
              <a:ea typeface="思源宋体 Bold" panose="02020700000000000000" charset="-122"/>
            </a:endParaRPr>
          </a:p>
        </p:txBody>
      </p:sp>
      <p:sp>
        <p:nvSpPr>
          <p:cNvPr id="10" name="TextBox 5"/>
          <p:cNvSpPr txBox="1"/>
          <p:nvPr>
            <p:custDataLst>
              <p:tags r:id="rId6"/>
            </p:custDataLst>
          </p:nvPr>
        </p:nvSpPr>
        <p:spPr>
          <a:xfrm>
            <a:off x="1752658" y="1089510"/>
            <a:ext cx="6542790" cy="556895"/>
          </a:xfrm>
          <a:prstGeom prst="rect">
            <a:avLst/>
          </a:prstGeom>
        </p:spPr>
        <p:txBody>
          <a:bodyPr lIns="0" tIns="0" rIns="0" bIns="0" rtlCol="0" anchor="t">
            <a:spAutoFit/>
          </a:bodyPr>
          <a:lstStyle/>
          <a:p>
            <a:pPr algn="l">
              <a:lnSpc>
                <a:spcPts val="4345"/>
              </a:lnSpc>
            </a:pPr>
            <a:r>
              <a:rPr lang="zh-CN" altLang="en-US" sz="3620" spc="72">
                <a:solidFill>
                  <a:srgbClr val="9BAE98"/>
                </a:solidFill>
                <a:latin typeface="Arsenica" panose="00000500000000000000"/>
              </a:rPr>
              <a:t>虎戏</a:t>
            </a:r>
            <a:endParaRPr lang="zh-CN" altLang="en-US" sz="3620" spc="72">
              <a:solidFill>
                <a:srgbClr val="9BAE98"/>
              </a:solidFill>
              <a:latin typeface="Arsenica" panose="0000050000000000000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1"/>
            <a:stretch>
              <a:fillRect l="-12541" r="-13162"/>
            </a:stretch>
          </a:blipFill>
        </p:spPr>
      </p:sp>
      <p:sp>
        <p:nvSpPr>
          <p:cNvPr id="3" name="Freeform 3"/>
          <p:cNvSpPr/>
          <p:nvPr/>
        </p:nvSpPr>
        <p:spPr>
          <a:xfrm rot="2157102">
            <a:off x="-158875" y="355063"/>
            <a:ext cx="1711807" cy="2441714"/>
          </a:xfrm>
          <a:custGeom>
            <a:avLst/>
            <a:gdLst/>
            <a:ahLst/>
            <a:cxnLst/>
            <a:rect l="l" t="t" r="r" b="b"/>
            <a:pathLst>
              <a:path w="1711807" h="2441714">
                <a:moveTo>
                  <a:pt x="0" y="0"/>
                </a:moveTo>
                <a:lnTo>
                  <a:pt x="1711806" y="0"/>
                </a:lnTo>
                <a:lnTo>
                  <a:pt x="1711806" y="2441714"/>
                </a:lnTo>
                <a:lnTo>
                  <a:pt x="0" y="2441714"/>
                </a:lnTo>
                <a:lnTo>
                  <a:pt x="0" y="0"/>
                </a:lnTo>
                <a:close/>
              </a:path>
            </a:pathLst>
          </a:custGeom>
          <a:blipFill>
            <a:blip r:embed="rId2"/>
            <a:stretch>
              <a:fillRect/>
            </a:stretch>
          </a:blipFill>
        </p:spPr>
      </p:sp>
      <p:sp>
        <p:nvSpPr>
          <p:cNvPr id="6" name="Freeform 6"/>
          <p:cNvSpPr/>
          <p:nvPr/>
        </p:nvSpPr>
        <p:spPr>
          <a:xfrm>
            <a:off x="12454471" y="5143500"/>
            <a:ext cx="5833529" cy="5143500"/>
          </a:xfrm>
          <a:custGeom>
            <a:avLst/>
            <a:gdLst/>
            <a:ahLst/>
            <a:cxnLst/>
            <a:rect l="l" t="t" r="r" b="b"/>
            <a:pathLst>
              <a:path w="5833529" h="5143500">
                <a:moveTo>
                  <a:pt x="0" y="0"/>
                </a:moveTo>
                <a:lnTo>
                  <a:pt x="5833529" y="0"/>
                </a:lnTo>
                <a:lnTo>
                  <a:pt x="5833529" y="5143500"/>
                </a:lnTo>
                <a:lnTo>
                  <a:pt x="0" y="5143500"/>
                </a:lnTo>
                <a:lnTo>
                  <a:pt x="0" y="0"/>
                </a:lnTo>
                <a:close/>
              </a:path>
            </a:pathLst>
          </a:custGeom>
          <a:blipFill>
            <a:blip r:embed="rId3">
              <a:alphaModFix amt="40000"/>
            </a:blip>
            <a:stretch>
              <a:fillRect r="-11669" b="-24849"/>
            </a:stretch>
          </a:blipFill>
        </p:spPr>
      </p:sp>
      <p:sp>
        <p:nvSpPr>
          <p:cNvPr id="7" name="TextBox 7"/>
          <p:cNvSpPr txBox="1"/>
          <p:nvPr/>
        </p:nvSpPr>
        <p:spPr>
          <a:xfrm>
            <a:off x="9448800" y="1866900"/>
            <a:ext cx="7764145" cy="2461895"/>
          </a:xfrm>
          <a:prstGeom prst="rect">
            <a:avLst/>
          </a:prstGeom>
        </p:spPr>
        <p:txBody>
          <a:bodyPr wrap="square" lIns="0" tIns="0" rIns="0" bIns="0" rtlCol="0" anchor="t">
            <a:spAutoFit/>
          </a:bodyPr>
          <a:lstStyle/>
          <a:p>
            <a:pPr algn="just">
              <a:lnSpc>
                <a:spcPct val="100000"/>
              </a:lnSpc>
            </a:pPr>
            <a:r>
              <a:rPr lang="en-US" sz="3200">
                <a:solidFill>
                  <a:srgbClr val="1E1E1E"/>
                </a:solidFill>
                <a:latin typeface="Times New Roman Regular" panose="02020603050405020304" charset="0"/>
                <a:ea typeface="思源黑体 1" panose="020B0500000000000000" charset="-122"/>
                <a:cs typeface="Times New Roman Regular" panose="02020603050405020304" charset="0"/>
              </a:rPr>
              <a:t>The Deer Play is to imitate the shape and movement of a deer hoping to attain long life and pure soul like a deer. The features of a deer are its gentle disposition, swift movement, love of pushing with horns, and good at running.</a:t>
            </a:r>
            <a:endParaRPr lang="en-US" sz="3200">
              <a:solidFill>
                <a:srgbClr val="1E1E1E"/>
              </a:solidFill>
              <a:latin typeface="Times New Roman Regular" panose="02020603050405020304" charset="0"/>
              <a:ea typeface="思源黑体 1" panose="020B0500000000000000" charset="-122"/>
              <a:cs typeface="Times New Roman Regular" panose="02020603050405020304" charset="0"/>
            </a:endParaRPr>
          </a:p>
        </p:txBody>
      </p:sp>
      <p:sp>
        <p:nvSpPr>
          <p:cNvPr id="17" name="文本框 16"/>
          <p:cNvSpPr txBox="1"/>
          <p:nvPr/>
        </p:nvSpPr>
        <p:spPr>
          <a:xfrm>
            <a:off x="9372600" y="4762500"/>
            <a:ext cx="8315960" cy="4799965"/>
          </a:xfrm>
          <a:prstGeom prst="rect">
            <a:avLst/>
          </a:prstGeom>
          <a:noFill/>
        </p:spPr>
        <p:txBody>
          <a:bodyPr wrap="square" rtlCol="0">
            <a:spAutoFit/>
          </a:bodyPr>
          <a:lstStyle/>
          <a:p>
            <a:r>
              <a:rPr lang="en-US" sz="3200">
                <a:solidFill>
                  <a:srgbClr val="1E1E1E"/>
                </a:solidFill>
                <a:latin typeface="Times New Roman Regular" panose="02020603050405020304" charset="0"/>
                <a:ea typeface="思源黑体 1" panose="020B0500000000000000" charset="-122"/>
                <a:cs typeface="Times New Roman Regular" panose="02020603050405020304" charset="0"/>
                <a:sym typeface="+mn-ea"/>
              </a:rPr>
              <a:t>When practicing "deer play", the action should be light and stretched,  and the expression should be quiet and quiet,  thinking of their own tailored to the deer on the hillside or grassland free and enjoying happy activities. Imitating the deer form can move the whole body’s muscles and bones, so it has the effect of relaxing the tendons, activating the tendons, and strengthening the bones.[1]</a:t>
            </a:r>
            <a:endParaRPr lang="en-US" sz="3200">
              <a:solidFill>
                <a:srgbClr val="1E1E1E"/>
              </a:solidFill>
              <a:latin typeface="Times New Roman Regular" panose="02020603050405020304" charset="0"/>
              <a:ea typeface="思源黑体 1" panose="020B0500000000000000" charset="-122"/>
              <a:cs typeface="Times New Roman Regular" panose="02020603050405020304" charset="0"/>
            </a:endParaRPr>
          </a:p>
          <a:p>
            <a:endParaRPr lang="zh-CN" altLang="en-US"/>
          </a:p>
        </p:txBody>
      </p:sp>
      <p:pic>
        <p:nvPicPr>
          <p:cNvPr id="18" name="图片 17"/>
          <p:cNvPicPr>
            <a:picLocks noChangeAspect="1"/>
          </p:cNvPicPr>
          <p:nvPr>
            <p:custDataLst>
              <p:tags r:id="rId4"/>
            </p:custDataLst>
          </p:nvPr>
        </p:nvPicPr>
        <p:blipFill>
          <a:blip r:embed="rId5"/>
          <a:stretch>
            <a:fillRect/>
          </a:stretch>
        </p:blipFill>
        <p:spPr>
          <a:xfrm>
            <a:off x="1905000" y="1257300"/>
            <a:ext cx="6352540" cy="8043545"/>
          </a:xfrm>
          <a:prstGeom prst="rect">
            <a:avLst/>
          </a:prstGeom>
        </p:spPr>
      </p:pic>
      <p:sp>
        <p:nvSpPr>
          <p:cNvPr id="19" name="TextBox 4"/>
          <p:cNvSpPr txBox="1"/>
          <p:nvPr>
            <p:custDataLst>
              <p:tags r:id="rId6"/>
            </p:custDataLst>
          </p:nvPr>
        </p:nvSpPr>
        <p:spPr>
          <a:xfrm>
            <a:off x="9296458" y="191052"/>
            <a:ext cx="3891777" cy="894080"/>
          </a:xfrm>
          <a:prstGeom prst="rect">
            <a:avLst/>
          </a:prstGeom>
        </p:spPr>
        <p:txBody>
          <a:bodyPr lIns="0" tIns="0" rIns="0" bIns="0" rtlCol="0" anchor="t">
            <a:spAutoFit/>
          </a:bodyPr>
          <a:lstStyle/>
          <a:p>
            <a:pPr algn="l">
              <a:lnSpc>
                <a:spcPts val="6975"/>
              </a:lnSpc>
            </a:pPr>
            <a:r>
              <a:rPr lang="en-US" sz="5810">
                <a:solidFill>
                  <a:srgbClr val="100F0D"/>
                </a:solidFill>
                <a:ea typeface="思源宋体 Bold" panose="02020700000000000000" charset="-122"/>
              </a:rPr>
              <a:t>Deer</a:t>
            </a:r>
            <a:endParaRPr lang="en-US" sz="5810">
              <a:solidFill>
                <a:srgbClr val="100F0D"/>
              </a:solidFill>
              <a:ea typeface="思源宋体 Bold" panose="02020700000000000000" charset="-122"/>
            </a:endParaRPr>
          </a:p>
        </p:txBody>
      </p:sp>
      <p:sp>
        <p:nvSpPr>
          <p:cNvPr id="20" name="TextBox 5"/>
          <p:cNvSpPr txBox="1"/>
          <p:nvPr>
            <p:custDataLst>
              <p:tags r:id="rId7"/>
            </p:custDataLst>
          </p:nvPr>
        </p:nvSpPr>
        <p:spPr>
          <a:xfrm>
            <a:off x="9296458" y="1013945"/>
            <a:ext cx="6542790" cy="556895"/>
          </a:xfrm>
          <a:prstGeom prst="rect">
            <a:avLst/>
          </a:prstGeom>
        </p:spPr>
        <p:txBody>
          <a:bodyPr lIns="0" tIns="0" rIns="0" bIns="0" rtlCol="0" anchor="t">
            <a:spAutoFit/>
          </a:bodyPr>
          <a:lstStyle/>
          <a:p>
            <a:pPr algn="l">
              <a:lnSpc>
                <a:spcPts val="4345"/>
              </a:lnSpc>
            </a:pPr>
            <a:r>
              <a:rPr lang="zh-CN" altLang="en-US" sz="3620" spc="72">
                <a:solidFill>
                  <a:srgbClr val="9BAE98"/>
                </a:solidFill>
                <a:latin typeface="Arsenica" panose="00000500000000000000"/>
              </a:rPr>
              <a:t>鹿戏</a:t>
            </a:r>
            <a:endParaRPr lang="zh-CN" altLang="en-US" sz="3620" spc="72">
              <a:solidFill>
                <a:srgbClr val="9BAE98"/>
              </a:solidFill>
              <a:latin typeface="Arsenica" panose="0000050000000000000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1"/>
            <a:stretch>
              <a:fillRect l="-12541" r="-13162"/>
            </a:stretch>
          </a:blipFill>
        </p:spPr>
      </p:sp>
      <p:sp>
        <p:nvSpPr>
          <p:cNvPr id="3" name="Freeform 3"/>
          <p:cNvSpPr/>
          <p:nvPr/>
        </p:nvSpPr>
        <p:spPr>
          <a:xfrm rot="2157102">
            <a:off x="-158875" y="355063"/>
            <a:ext cx="1711807" cy="2441714"/>
          </a:xfrm>
          <a:custGeom>
            <a:avLst/>
            <a:gdLst/>
            <a:ahLst/>
            <a:cxnLst/>
            <a:rect l="l" t="t" r="r" b="b"/>
            <a:pathLst>
              <a:path w="1711807" h="2441714">
                <a:moveTo>
                  <a:pt x="0" y="0"/>
                </a:moveTo>
                <a:lnTo>
                  <a:pt x="1711806" y="0"/>
                </a:lnTo>
                <a:lnTo>
                  <a:pt x="1711806" y="2441714"/>
                </a:lnTo>
                <a:lnTo>
                  <a:pt x="0" y="2441714"/>
                </a:lnTo>
                <a:lnTo>
                  <a:pt x="0" y="0"/>
                </a:lnTo>
                <a:close/>
              </a:path>
            </a:pathLst>
          </a:custGeom>
          <a:blipFill>
            <a:blip r:embed="rId2"/>
            <a:stretch>
              <a:fillRect/>
            </a:stretch>
          </a:blipFill>
        </p:spPr>
      </p:sp>
      <p:sp>
        <p:nvSpPr>
          <p:cNvPr id="4" name="TextBox 4"/>
          <p:cNvSpPr txBox="1"/>
          <p:nvPr/>
        </p:nvSpPr>
        <p:spPr>
          <a:xfrm>
            <a:off x="1785043" y="676827"/>
            <a:ext cx="3891777" cy="894080"/>
          </a:xfrm>
          <a:prstGeom prst="rect">
            <a:avLst/>
          </a:prstGeom>
        </p:spPr>
        <p:txBody>
          <a:bodyPr lIns="0" tIns="0" rIns="0" bIns="0" rtlCol="0" anchor="t">
            <a:spAutoFit/>
          </a:bodyPr>
          <a:lstStyle/>
          <a:p>
            <a:pPr algn="l">
              <a:lnSpc>
                <a:spcPts val="6975"/>
              </a:lnSpc>
            </a:pPr>
            <a:r>
              <a:rPr lang="en-US" sz="5810">
                <a:solidFill>
                  <a:srgbClr val="100F0D"/>
                </a:solidFill>
                <a:ea typeface="思源宋体 Bold" panose="02020700000000000000" charset="-122"/>
              </a:rPr>
              <a:t>Bear</a:t>
            </a:r>
            <a:endParaRPr lang="en-US" sz="5810">
              <a:solidFill>
                <a:srgbClr val="100F0D"/>
              </a:solidFill>
              <a:ea typeface="思源宋体 Bold" panose="02020700000000000000" charset="-122"/>
            </a:endParaRPr>
          </a:p>
        </p:txBody>
      </p:sp>
      <p:sp>
        <p:nvSpPr>
          <p:cNvPr id="5" name="TextBox 5"/>
          <p:cNvSpPr txBox="1"/>
          <p:nvPr/>
        </p:nvSpPr>
        <p:spPr>
          <a:xfrm>
            <a:off x="1785043" y="1499720"/>
            <a:ext cx="6542790" cy="556895"/>
          </a:xfrm>
          <a:prstGeom prst="rect">
            <a:avLst/>
          </a:prstGeom>
        </p:spPr>
        <p:txBody>
          <a:bodyPr lIns="0" tIns="0" rIns="0" bIns="0" rtlCol="0" anchor="t">
            <a:spAutoFit/>
          </a:bodyPr>
          <a:lstStyle/>
          <a:p>
            <a:pPr algn="l">
              <a:lnSpc>
                <a:spcPts val="4345"/>
              </a:lnSpc>
            </a:pPr>
            <a:r>
              <a:rPr lang="zh-CN" altLang="en-US" sz="3620" spc="72">
                <a:solidFill>
                  <a:srgbClr val="9BAE98"/>
                </a:solidFill>
                <a:latin typeface="Arsenica" panose="00000500000000000000"/>
              </a:rPr>
              <a:t>熊戏</a:t>
            </a:r>
            <a:endParaRPr lang="zh-CN" altLang="en-US" sz="3620" spc="72">
              <a:solidFill>
                <a:srgbClr val="9BAE98"/>
              </a:solidFill>
              <a:latin typeface="Arsenica" panose="00000500000000000000"/>
            </a:endParaRPr>
          </a:p>
        </p:txBody>
      </p:sp>
      <p:sp>
        <p:nvSpPr>
          <p:cNvPr id="6" name="Freeform 6"/>
          <p:cNvSpPr/>
          <p:nvPr/>
        </p:nvSpPr>
        <p:spPr>
          <a:xfrm>
            <a:off x="12454471" y="5143500"/>
            <a:ext cx="5833529" cy="5143500"/>
          </a:xfrm>
          <a:custGeom>
            <a:avLst/>
            <a:gdLst/>
            <a:ahLst/>
            <a:cxnLst/>
            <a:rect l="l" t="t" r="r" b="b"/>
            <a:pathLst>
              <a:path w="5833529" h="5143500">
                <a:moveTo>
                  <a:pt x="0" y="0"/>
                </a:moveTo>
                <a:lnTo>
                  <a:pt x="5833529" y="0"/>
                </a:lnTo>
                <a:lnTo>
                  <a:pt x="5833529" y="5143500"/>
                </a:lnTo>
                <a:lnTo>
                  <a:pt x="0" y="5143500"/>
                </a:lnTo>
                <a:lnTo>
                  <a:pt x="0" y="0"/>
                </a:lnTo>
                <a:close/>
              </a:path>
            </a:pathLst>
          </a:custGeom>
          <a:blipFill>
            <a:blip r:embed="rId3">
              <a:alphaModFix amt="40000"/>
            </a:blip>
            <a:stretch>
              <a:fillRect r="-11669" b="-24849"/>
            </a:stretch>
          </a:blipFill>
        </p:spPr>
      </p:sp>
      <p:sp>
        <p:nvSpPr>
          <p:cNvPr id="9" name="TextBox 9"/>
          <p:cNvSpPr txBox="1"/>
          <p:nvPr/>
        </p:nvSpPr>
        <p:spPr>
          <a:xfrm>
            <a:off x="990600" y="6824980"/>
            <a:ext cx="9531985" cy="2196465"/>
          </a:xfrm>
          <a:prstGeom prst="rect">
            <a:avLst/>
          </a:prstGeom>
        </p:spPr>
        <p:txBody>
          <a:bodyPr wrap="square" lIns="0" tIns="0" rIns="0" bIns="0" rtlCol="0" anchor="t">
            <a:spAutoFit/>
          </a:bodyPr>
          <a:lstStyle/>
          <a:p>
            <a:pPr algn="just">
              <a:lnSpc>
                <a:spcPts val="2855"/>
              </a:lnSpc>
            </a:pPr>
            <a:r>
              <a:rPr lang="en-US" sz="3200">
                <a:solidFill>
                  <a:srgbClr val="1E1E1E"/>
                </a:solidFill>
                <a:latin typeface="Times New Roman Regular" panose="02020603050405020304" charset="0"/>
                <a:ea typeface="思源黑体 1" panose="020B0500000000000000" charset="-122"/>
                <a:cs typeface="Times New Roman Regular" panose="02020603050405020304" charset="0"/>
              </a:rPr>
              <a:t>In general, bear forms emphasize turning, twisting, and bending at the waist; and a focus on the power of the shoulders and upper back when reaching, grabbing, and "clawing. " Bear forms usually have the feet separated in a horse stance or lower lunges, which helps exercise (stretch and strengthen) the lower body. </a:t>
            </a:r>
            <a:endParaRPr lang="en-US" sz="3200">
              <a:solidFill>
                <a:srgbClr val="1E1E1E"/>
              </a:solidFill>
              <a:latin typeface="Times New Roman Regular" panose="02020603050405020304" charset="0"/>
              <a:ea typeface="思源黑体 1" panose="020B0500000000000000" charset="-122"/>
              <a:cs typeface="Times New Roman Regular" panose="02020603050405020304" charset="0"/>
            </a:endParaRPr>
          </a:p>
        </p:txBody>
      </p:sp>
      <p:pic>
        <p:nvPicPr>
          <p:cNvPr id="18" name="图片 17"/>
          <p:cNvPicPr>
            <a:picLocks noChangeAspect="1"/>
          </p:cNvPicPr>
          <p:nvPr/>
        </p:nvPicPr>
        <p:blipFill>
          <a:blip r:embed="rId4"/>
          <a:stretch>
            <a:fillRect/>
          </a:stretch>
        </p:blipFill>
        <p:spPr>
          <a:xfrm>
            <a:off x="11201400" y="1028700"/>
            <a:ext cx="6466840" cy="8117205"/>
          </a:xfrm>
          <a:prstGeom prst="rect">
            <a:avLst/>
          </a:prstGeom>
        </p:spPr>
      </p:pic>
      <p:pic>
        <p:nvPicPr>
          <p:cNvPr id="20" name="图片 19" descr="/Users/longyuhan/Library/Containers/com.kingsoft.wpsoffice.mac/Data/tmp/picturecompress_20240523160215/output_1.pngoutput_1"/>
          <p:cNvPicPr>
            <a:picLocks noChangeAspect="1"/>
          </p:cNvPicPr>
          <p:nvPr/>
        </p:nvPicPr>
        <p:blipFill>
          <a:blip r:embed="rId5"/>
          <a:stretch>
            <a:fillRect/>
          </a:stretch>
        </p:blipFill>
        <p:spPr>
          <a:xfrm>
            <a:off x="1219200" y="2857500"/>
            <a:ext cx="2857500" cy="3181350"/>
          </a:xfrm>
          <a:prstGeom prst="rect">
            <a:avLst/>
          </a:prstGeom>
        </p:spPr>
      </p:pic>
      <p:pic>
        <p:nvPicPr>
          <p:cNvPr id="21" name="图片 20" descr="/Users/longyuhan/Library/Containers/com.kingsoft.wpsoffice.mac/Data/tmp/picturecompress_20240523160224/output_1.pngoutput_1"/>
          <p:cNvPicPr>
            <a:picLocks noChangeAspect="1"/>
          </p:cNvPicPr>
          <p:nvPr/>
        </p:nvPicPr>
        <p:blipFill>
          <a:blip r:embed="rId6"/>
          <a:srcRect/>
          <a:stretch>
            <a:fillRect/>
          </a:stretch>
        </p:blipFill>
        <p:spPr>
          <a:xfrm>
            <a:off x="4412615" y="2857500"/>
            <a:ext cx="2870835" cy="3627120"/>
          </a:xfrm>
          <a:prstGeom prst="rect">
            <a:avLst/>
          </a:prstGeom>
        </p:spPr>
      </p:pic>
      <p:pic>
        <p:nvPicPr>
          <p:cNvPr id="22" name="图片 21" descr="/Users/longyuhan/Library/Containers/com.kingsoft.wpsoffice.mac/Data/tmp/picturecompress_20240523160230/output_1.pngoutput_1"/>
          <p:cNvPicPr>
            <a:picLocks noChangeAspect="1"/>
          </p:cNvPicPr>
          <p:nvPr/>
        </p:nvPicPr>
        <p:blipFill>
          <a:blip r:embed="rId7"/>
          <a:stretch>
            <a:fillRect/>
          </a:stretch>
        </p:blipFill>
        <p:spPr>
          <a:xfrm>
            <a:off x="7619365" y="2857500"/>
            <a:ext cx="2743835" cy="318135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1"/>
            <a:stretch>
              <a:fillRect l="-12541" r="-13162"/>
            </a:stretch>
          </a:blipFill>
        </p:spPr>
      </p:sp>
      <p:sp>
        <p:nvSpPr>
          <p:cNvPr id="3" name="Freeform 3"/>
          <p:cNvSpPr/>
          <p:nvPr/>
        </p:nvSpPr>
        <p:spPr>
          <a:xfrm rot="2157102">
            <a:off x="-158875" y="355063"/>
            <a:ext cx="1711807" cy="2441714"/>
          </a:xfrm>
          <a:custGeom>
            <a:avLst/>
            <a:gdLst/>
            <a:ahLst/>
            <a:cxnLst/>
            <a:rect l="l" t="t" r="r" b="b"/>
            <a:pathLst>
              <a:path w="1711807" h="2441714">
                <a:moveTo>
                  <a:pt x="0" y="0"/>
                </a:moveTo>
                <a:lnTo>
                  <a:pt x="1711806" y="0"/>
                </a:lnTo>
                <a:lnTo>
                  <a:pt x="1711806" y="2441714"/>
                </a:lnTo>
                <a:lnTo>
                  <a:pt x="0" y="2441714"/>
                </a:lnTo>
                <a:lnTo>
                  <a:pt x="0" y="0"/>
                </a:lnTo>
                <a:close/>
              </a:path>
            </a:pathLst>
          </a:custGeom>
          <a:blipFill>
            <a:blip r:embed="rId2"/>
            <a:stretch>
              <a:fillRect/>
            </a:stretch>
          </a:blipFill>
        </p:spPr>
      </p:sp>
      <p:sp>
        <p:nvSpPr>
          <p:cNvPr id="4" name="TextBox 4"/>
          <p:cNvSpPr txBox="1"/>
          <p:nvPr/>
        </p:nvSpPr>
        <p:spPr>
          <a:xfrm>
            <a:off x="1785043" y="676827"/>
            <a:ext cx="3891777" cy="894080"/>
          </a:xfrm>
          <a:prstGeom prst="rect">
            <a:avLst/>
          </a:prstGeom>
        </p:spPr>
        <p:txBody>
          <a:bodyPr lIns="0" tIns="0" rIns="0" bIns="0" rtlCol="0" anchor="t">
            <a:spAutoFit/>
          </a:bodyPr>
          <a:lstStyle/>
          <a:p>
            <a:pPr algn="l">
              <a:lnSpc>
                <a:spcPts val="6975"/>
              </a:lnSpc>
            </a:pPr>
            <a:r>
              <a:rPr lang="en-US" sz="5810">
                <a:solidFill>
                  <a:srgbClr val="100F0D"/>
                </a:solidFill>
                <a:ea typeface="思源宋体 Bold" panose="02020700000000000000" charset="-122"/>
              </a:rPr>
              <a:t>Ape</a:t>
            </a:r>
            <a:endParaRPr lang="en-US" sz="5810">
              <a:solidFill>
                <a:srgbClr val="100F0D"/>
              </a:solidFill>
              <a:ea typeface="思源宋体 Bold" panose="02020700000000000000" charset="-122"/>
            </a:endParaRPr>
          </a:p>
        </p:txBody>
      </p:sp>
      <p:sp>
        <p:nvSpPr>
          <p:cNvPr id="5" name="TextBox 5"/>
          <p:cNvSpPr txBox="1"/>
          <p:nvPr/>
        </p:nvSpPr>
        <p:spPr>
          <a:xfrm>
            <a:off x="1785043" y="1499720"/>
            <a:ext cx="4458234" cy="556895"/>
          </a:xfrm>
          <a:prstGeom prst="rect">
            <a:avLst/>
          </a:prstGeom>
        </p:spPr>
        <p:txBody>
          <a:bodyPr lIns="0" tIns="0" rIns="0" bIns="0" rtlCol="0" anchor="t">
            <a:spAutoFit/>
          </a:bodyPr>
          <a:lstStyle/>
          <a:p>
            <a:pPr algn="l">
              <a:lnSpc>
                <a:spcPts val="4345"/>
              </a:lnSpc>
            </a:pPr>
            <a:r>
              <a:rPr lang="zh-CN" altLang="en-US" sz="3620" spc="72">
                <a:solidFill>
                  <a:srgbClr val="9BAE98"/>
                </a:solidFill>
                <a:latin typeface="Arsenica" panose="00000500000000000000"/>
              </a:rPr>
              <a:t>猿戏</a:t>
            </a:r>
            <a:endParaRPr lang="zh-CN" altLang="en-US" sz="3620" spc="72">
              <a:solidFill>
                <a:srgbClr val="9BAE98"/>
              </a:solidFill>
              <a:latin typeface="Arsenica" panose="00000500000000000000"/>
            </a:endParaRPr>
          </a:p>
        </p:txBody>
      </p:sp>
      <p:sp>
        <p:nvSpPr>
          <p:cNvPr id="6" name="Freeform 6"/>
          <p:cNvSpPr/>
          <p:nvPr/>
        </p:nvSpPr>
        <p:spPr>
          <a:xfrm>
            <a:off x="12454471" y="5143500"/>
            <a:ext cx="5833529" cy="5143500"/>
          </a:xfrm>
          <a:custGeom>
            <a:avLst/>
            <a:gdLst/>
            <a:ahLst/>
            <a:cxnLst/>
            <a:rect l="l" t="t" r="r" b="b"/>
            <a:pathLst>
              <a:path w="5833529" h="5143500">
                <a:moveTo>
                  <a:pt x="0" y="0"/>
                </a:moveTo>
                <a:lnTo>
                  <a:pt x="5833529" y="0"/>
                </a:lnTo>
                <a:lnTo>
                  <a:pt x="5833529" y="5143500"/>
                </a:lnTo>
                <a:lnTo>
                  <a:pt x="0" y="5143500"/>
                </a:lnTo>
                <a:lnTo>
                  <a:pt x="0" y="0"/>
                </a:lnTo>
                <a:close/>
              </a:path>
            </a:pathLst>
          </a:custGeom>
          <a:blipFill>
            <a:blip r:embed="rId3">
              <a:alphaModFix amt="40000"/>
            </a:blip>
            <a:stretch>
              <a:fillRect r="-11669" b="-24849"/>
            </a:stretch>
          </a:blipFill>
        </p:spPr>
      </p:sp>
      <p:sp>
        <p:nvSpPr>
          <p:cNvPr id="13" name="TextBox 13"/>
          <p:cNvSpPr txBox="1"/>
          <p:nvPr/>
        </p:nvSpPr>
        <p:spPr>
          <a:xfrm>
            <a:off x="10033610" y="4301453"/>
            <a:ext cx="3086471" cy="558164"/>
          </a:xfrm>
          <a:prstGeom prst="rect">
            <a:avLst/>
          </a:prstGeom>
        </p:spPr>
        <p:txBody>
          <a:bodyPr lIns="0" tIns="0" rIns="0" bIns="0" rtlCol="0" anchor="t">
            <a:spAutoFit/>
          </a:bodyPr>
          <a:lstStyle/>
          <a:p>
            <a:pPr algn="l">
              <a:lnSpc>
                <a:spcPts val="4680"/>
              </a:lnSpc>
            </a:pPr>
            <a:r>
              <a:rPr lang="en-US" sz="3000">
                <a:solidFill>
                  <a:srgbClr val="FFFFFF"/>
                </a:solidFill>
                <a:ea typeface="思源黑体 1 Bold" panose="020B0800000000000000" charset="-122"/>
              </a:rPr>
              <a:t>油画奖项</a:t>
            </a:r>
            <a:endParaRPr lang="en-US" sz="3000">
              <a:solidFill>
                <a:srgbClr val="FFFFFF"/>
              </a:solidFill>
              <a:ea typeface="思源黑体 1 Bold" panose="020B0800000000000000" charset="-122"/>
            </a:endParaRPr>
          </a:p>
        </p:txBody>
      </p:sp>
      <p:pic>
        <p:nvPicPr>
          <p:cNvPr id="18" name="图片 17"/>
          <p:cNvPicPr>
            <a:picLocks noChangeAspect="1"/>
          </p:cNvPicPr>
          <p:nvPr/>
        </p:nvPicPr>
        <p:blipFill>
          <a:blip r:embed="rId4"/>
          <a:stretch>
            <a:fillRect/>
          </a:stretch>
        </p:blipFill>
        <p:spPr>
          <a:xfrm>
            <a:off x="5836920" y="2247900"/>
            <a:ext cx="12451080" cy="6793230"/>
          </a:xfrm>
          <a:prstGeom prst="rect">
            <a:avLst/>
          </a:prstGeom>
        </p:spPr>
      </p:pic>
      <p:sp>
        <p:nvSpPr>
          <p:cNvPr id="11" name="TextBox 11"/>
          <p:cNvSpPr txBox="1"/>
          <p:nvPr/>
        </p:nvSpPr>
        <p:spPr>
          <a:xfrm rot="10800000">
            <a:off x="76200" y="2781300"/>
            <a:ext cx="9626600" cy="5496560"/>
          </a:xfrm>
          <a:prstGeom prst="rect">
            <a:avLst/>
          </a:prstGeom>
          <a:solidFill>
            <a:schemeClr val="bg2">
              <a:lumMod val="90000"/>
            </a:schemeClr>
          </a:solidFill>
        </p:spPr>
        <p:txBody>
          <a:bodyPr lIns="50800" tIns="50800" rIns="50800" bIns="50800" rtlCol="0" anchor="ctr"/>
          <a:lstStyle/>
          <a:p>
            <a:pPr algn="ctr">
              <a:lnSpc>
                <a:spcPts val="3105"/>
              </a:lnSpc>
            </a:pPr>
            <a:endParaRPr sz="4000">
              <a:latin typeface="Times New Roman Regular" panose="02020603050405020304" charset="0"/>
              <a:cs typeface="Times New Roman Regular" panose="02020603050405020304" charset="0"/>
            </a:endParaRPr>
          </a:p>
        </p:txBody>
      </p:sp>
      <p:sp>
        <p:nvSpPr>
          <p:cNvPr id="19" name="文本框 18"/>
          <p:cNvSpPr txBox="1"/>
          <p:nvPr/>
        </p:nvSpPr>
        <p:spPr>
          <a:xfrm>
            <a:off x="253365" y="3173730"/>
            <a:ext cx="9195435" cy="5077460"/>
          </a:xfrm>
          <a:prstGeom prst="rect">
            <a:avLst/>
          </a:prstGeom>
          <a:noFill/>
        </p:spPr>
        <p:txBody>
          <a:bodyPr wrap="square" rtlCol="0">
            <a:spAutoFit/>
          </a:bodyPr>
          <a:lstStyle/>
          <a:p>
            <a:r>
              <a:rPr lang="zh-CN" altLang="en-US" sz="3600">
                <a:latin typeface="Times New Roman Regular" panose="02020603050405020304" charset="0"/>
                <a:cs typeface="Times New Roman Regular" panose="02020603050405020304" charset="0"/>
              </a:rPr>
              <a:t>The Ape Play is to imitate the shape and movements of an ape to show its alertness, agility, and constant movement.</a:t>
            </a:r>
            <a:endParaRPr lang="zh-CN" altLang="en-US" sz="3600">
              <a:latin typeface="Times New Roman Regular" panose="02020603050405020304" charset="0"/>
              <a:cs typeface="Times New Roman Regular" panose="02020603050405020304" charset="0"/>
            </a:endParaRPr>
          </a:p>
          <a:p>
            <a:r>
              <a:rPr lang="zh-CN" altLang="en-US" sz="3600">
                <a:latin typeface="Times New Roman Regular" panose="02020603050405020304" charset="0"/>
                <a:cs typeface="Times New Roman Regular" panose="02020603050405020304" charset="0"/>
              </a:rPr>
              <a:t>When performing the ape exercise, try to imitate the light and swift movements of the ape, but for the internal exercise</a:t>
            </a:r>
            <a:r>
              <a:rPr lang="en-US" altLang="zh-CN" sz="3600">
                <a:latin typeface="Times New Roman Regular" panose="02020603050405020304" charset="0"/>
                <a:cs typeface="Times New Roman Regular" panose="02020603050405020304" charset="0"/>
              </a:rPr>
              <a:t>, </a:t>
            </a:r>
            <a:r>
              <a:rPr lang="zh-CN" altLang="en-US" sz="3600">
                <a:latin typeface="Times New Roman Regular" panose="02020603050405020304" charset="0"/>
                <a:cs typeface="Times New Roman Regular" panose="02020603050405020304" charset="0"/>
              </a:rPr>
              <a:t>you should keep your mind like a bright moon shining in the quiet and still night. So the ape exercise is externally dynamic and internally static.</a:t>
            </a:r>
            <a:endParaRPr lang="zh-CN" altLang="en-US" sz="3600">
              <a:latin typeface="Times New Roman Regular" panose="02020603050405020304" charset="0"/>
              <a:cs typeface="Times New Roman Regular" panose="0202060305040502030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1"/>
            <a:stretch>
              <a:fillRect l="-12541" r="-13162"/>
            </a:stretch>
          </a:blipFill>
        </p:spPr>
      </p:sp>
      <p:sp>
        <p:nvSpPr>
          <p:cNvPr id="3" name="Freeform 3"/>
          <p:cNvSpPr/>
          <p:nvPr/>
        </p:nvSpPr>
        <p:spPr>
          <a:xfrm rot="2157102">
            <a:off x="-158875" y="355063"/>
            <a:ext cx="1711807" cy="2441714"/>
          </a:xfrm>
          <a:custGeom>
            <a:avLst/>
            <a:gdLst/>
            <a:ahLst/>
            <a:cxnLst/>
            <a:rect l="l" t="t" r="r" b="b"/>
            <a:pathLst>
              <a:path w="1711807" h="2441714">
                <a:moveTo>
                  <a:pt x="0" y="0"/>
                </a:moveTo>
                <a:lnTo>
                  <a:pt x="1711806" y="0"/>
                </a:lnTo>
                <a:lnTo>
                  <a:pt x="1711806" y="2441714"/>
                </a:lnTo>
                <a:lnTo>
                  <a:pt x="0" y="2441714"/>
                </a:lnTo>
                <a:lnTo>
                  <a:pt x="0" y="0"/>
                </a:lnTo>
                <a:close/>
              </a:path>
            </a:pathLst>
          </a:custGeom>
          <a:blipFill>
            <a:blip r:embed="rId2"/>
            <a:stretch>
              <a:fillRect/>
            </a:stretch>
          </a:blipFill>
        </p:spPr>
      </p:sp>
      <p:sp>
        <p:nvSpPr>
          <p:cNvPr id="4" name="Freeform 4"/>
          <p:cNvSpPr/>
          <p:nvPr/>
        </p:nvSpPr>
        <p:spPr>
          <a:xfrm>
            <a:off x="12454471" y="5143500"/>
            <a:ext cx="5833529" cy="5143500"/>
          </a:xfrm>
          <a:custGeom>
            <a:avLst/>
            <a:gdLst/>
            <a:ahLst/>
            <a:cxnLst/>
            <a:rect l="l" t="t" r="r" b="b"/>
            <a:pathLst>
              <a:path w="5833529" h="5143500">
                <a:moveTo>
                  <a:pt x="0" y="0"/>
                </a:moveTo>
                <a:lnTo>
                  <a:pt x="5833529" y="0"/>
                </a:lnTo>
                <a:lnTo>
                  <a:pt x="5833529" y="5143500"/>
                </a:lnTo>
                <a:lnTo>
                  <a:pt x="0" y="5143500"/>
                </a:lnTo>
                <a:lnTo>
                  <a:pt x="0" y="0"/>
                </a:lnTo>
                <a:close/>
              </a:path>
            </a:pathLst>
          </a:custGeom>
          <a:blipFill>
            <a:blip r:embed="rId3">
              <a:alphaModFix amt="40000"/>
            </a:blip>
            <a:stretch>
              <a:fillRect r="-11669" b="-24849"/>
            </a:stretch>
          </a:blipFill>
        </p:spPr>
      </p:sp>
      <p:grpSp>
        <p:nvGrpSpPr>
          <p:cNvPr id="7" name="Group 7"/>
          <p:cNvGrpSpPr/>
          <p:nvPr/>
        </p:nvGrpSpPr>
        <p:grpSpPr>
          <a:xfrm rot="-10800000">
            <a:off x="685800" y="3390900"/>
            <a:ext cx="7122160" cy="5347335"/>
            <a:chOff x="0" y="0"/>
            <a:chExt cx="1291315" cy="1121271"/>
          </a:xfrm>
        </p:grpSpPr>
        <p:sp>
          <p:nvSpPr>
            <p:cNvPr id="8" name="Freeform 8"/>
            <p:cNvSpPr/>
            <p:nvPr/>
          </p:nvSpPr>
          <p:spPr>
            <a:xfrm>
              <a:off x="0" y="0"/>
              <a:ext cx="1291315" cy="1121271"/>
            </a:xfrm>
            <a:custGeom>
              <a:avLst/>
              <a:gdLst/>
              <a:ahLst/>
              <a:cxnLst/>
              <a:rect l="l" t="t" r="r" b="b"/>
              <a:pathLst>
                <a:path w="1291315" h="1121271">
                  <a:moveTo>
                    <a:pt x="21372" y="0"/>
                  </a:moveTo>
                  <a:lnTo>
                    <a:pt x="1269943" y="0"/>
                  </a:lnTo>
                  <a:cubicBezTo>
                    <a:pt x="1275611" y="0"/>
                    <a:pt x="1281047" y="2252"/>
                    <a:pt x="1285055" y="6260"/>
                  </a:cubicBezTo>
                  <a:cubicBezTo>
                    <a:pt x="1289063" y="10268"/>
                    <a:pt x="1291315" y="15704"/>
                    <a:pt x="1291315" y="21372"/>
                  </a:cubicBezTo>
                  <a:lnTo>
                    <a:pt x="1291315" y="1099899"/>
                  </a:lnTo>
                  <a:cubicBezTo>
                    <a:pt x="1291315" y="1105567"/>
                    <a:pt x="1289063" y="1111003"/>
                    <a:pt x="1285055" y="1115011"/>
                  </a:cubicBezTo>
                  <a:cubicBezTo>
                    <a:pt x="1281047" y="1119019"/>
                    <a:pt x="1275611" y="1121271"/>
                    <a:pt x="1269943" y="1121271"/>
                  </a:cubicBezTo>
                  <a:lnTo>
                    <a:pt x="21372" y="1121271"/>
                  </a:lnTo>
                  <a:cubicBezTo>
                    <a:pt x="15704" y="1121271"/>
                    <a:pt x="10268" y="1119019"/>
                    <a:pt x="6260" y="1115011"/>
                  </a:cubicBezTo>
                  <a:cubicBezTo>
                    <a:pt x="2252" y="1111003"/>
                    <a:pt x="0" y="1105567"/>
                    <a:pt x="0" y="1099899"/>
                  </a:cubicBezTo>
                  <a:lnTo>
                    <a:pt x="0" y="21372"/>
                  </a:lnTo>
                  <a:cubicBezTo>
                    <a:pt x="0" y="15704"/>
                    <a:pt x="2252" y="10268"/>
                    <a:pt x="6260" y="6260"/>
                  </a:cubicBezTo>
                  <a:cubicBezTo>
                    <a:pt x="10268" y="2252"/>
                    <a:pt x="15704" y="0"/>
                    <a:pt x="21372" y="0"/>
                  </a:cubicBezTo>
                  <a:close/>
                </a:path>
              </a:pathLst>
            </a:custGeom>
            <a:solidFill>
              <a:srgbClr val="9BAE98"/>
            </a:solidFill>
            <a:ln cap="sq">
              <a:noFill/>
              <a:prstDash val="solid"/>
              <a:miter/>
            </a:ln>
          </p:spPr>
        </p:sp>
        <p:sp>
          <p:nvSpPr>
            <p:cNvPr id="9" name="TextBox 9"/>
            <p:cNvSpPr txBox="1"/>
            <p:nvPr/>
          </p:nvSpPr>
          <p:spPr>
            <a:xfrm>
              <a:off x="0" y="-47625"/>
              <a:ext cx="1291315" cy="1168896"/>
            </a:xfrm>
            <a:prstGeom prst="rect">
              <a:avLst/>
            </a:prstGeom>
          </p:spPr>
          <p:txBody>
            <a:bodyPr lIns="50800" tIns="50800" rIns="50800" bIns="50800" rtlCol="0" anchor="ctr"/>
            <a:lstStyle/>
            <a:p>
              <a:pPr algn="ctr">
                <a:lnSpc>
                  <a:spcPts val="3105"/>
                </a:lnSpc>
              </a:pPr>
            </a:p>
          </p:txBody>
        </p:sp>
      </p:grpSp>
      <p:sp>
        <p:nvSpPr>
          <p:cNvPr id="10" name="Freeform 10"/>
          <p:cNvSpPr/>
          <p:nvPr/>
        </p:nvSpPr>
        <p:spPr>
          <a:xfrm flipH="1">
            <a:off x="-440727" y="7850052"/>
            <a:ext cx="3305138" cy="4085772"/>
          </a:xfrm>
          <a:custGeom>
            <a:avLst/>
            <a:gdLst/>
            <a:ahLst/>
            <a:cxnLst/>
            <a:rect l="l" t="t" r="r" b="b"/>
            <a:pathLst>
              <a:path w="3305138" h="4085772">
                <a:moveTo>
                  <a:pt x="3305138" y="0"/>
                </a:moveTo>
                <a:lnTo>
                  <a:pt x="0" y="0"/>
                </a:lnTo>
                <a:lnTo>
                  <a:pt x="0" y="4085772"/>
                </a:lnTo>
                <a:lnTo>
                  <a:pt x="3305138" y="4085772"/>
                </a:lnTo>
                <a:lnTo>
                  <a:pt x="3305138" y="0"/>
                </a:lnTo>
                <a:close/>
              </a:path>
            </a:pathLst>
          </a:custGeom>
          <a:blipFill>
            <a:blip r:embed="rId4"/>
            <a:stretch>
              <a:fillRect/>
            </a:stretch>
          </a:blipFill>
        </p:spPr>
      </p:sp>
      <p:sp>
        <p:nvSpPr>
          <p:cNvPr id="15" name="TextBox 15"/>
          <p:cNvSpPr txBox="1"/>
          <p:nvPr/>
        </p:nvSpPr>
        <p:spPr>
          <a:xfrm>
            <a:off x="1785043" y="676827"/>
            <a:ext cx="3891777" cy="894080"/>
          </a:xfrm>
          <a:prstGeom prst="rect">
            <a:avLst/>
          </a:prstGeom>
        </p:spPr>
        <p:txBody>
          <a:bodyPr lIns="0" tIns="0" rIns="0" bIns="0" rtlCol="0" anchor="t">
            <a:spAutoFit/>
          </a:bodyPr>
          <a:lstStyle/>
          <a:p>
            <a:pPr algn="l">
              <a:lnSpc>
                <a:spcPts val="6975"/>
              </a:lnSpc>
            </a:pPr>
            <a:r>
              <a:rPr lang="en-US" sz="5810">
                <a:solidFill>
                  <a:srgbClr val="100F0D"/>
                </a:solidFill>
                <a:ea typeface="思源宋体 Bold" panose="02020700000000000000" charset="-122"/>
              </a:rPr>
              <a:t>Crane</a:t>
            </a:r>
            <a:endParaRPr lang="en-US" sz="5810">
              <a:solidFill>
                <a:srgbClr val="100F0D"/>
              </a:solidFill>
              <a:ea typeface="思源宋体 Bold" panose="02020700000000000000" charset="-122"/>
            </a:endParaRPr>
          </a:p>
        </p:txBody>
      </p:sp>
      <p:sp>
        <p:nvSpPr>
          <p:cNvPr id="16" name="TextBox 16"/>
          <p:cNvSpPr txBox="1"/>
          <p:nvPr/>
        </p:nvSpPr>
        <p:spPr>
          <a:xfrm>
            <a:off x="1785043" y="1499720"/>
            <a:ext cx="4458234" cy="556895"/>
          </a:xfrm>
          <a:prstGeom prst="rect">
            <a:avLst/>
          </a:prstGeom>
        </p:spPr>
        <p:txBody>
          <a:bodyPr lIns="0" tIns="0" rIns="0" bIns="0" rtlCol="0" anchor="t">
            <a:spAutoFit/>
          </a:bodyPr>
          <a:lstStyle/>
          <a:p>
            <a:pPr algn="l">
              <a:lnSpc>
                <a:spcPts val="4345"/>
              </a:lnSpc>
            </a:pPr>
            <a:r>
              <a:rPr lang="zh-CN" altLang="en-US" sz="3620" spc="72">
                <a:solidFill>
                  <a:srgbClr val="9BAE98"/>
                </a:solidFill>
                <a:latin typeface="Arsenica" panose="00000500000000000000"/>
              </a:rPr>
              <a:t>鹤戏</a:t>
            </a:r>
            <a:endParaRPr lang="zh-CN" altLang="en-US" sz="3620" spc="72">
              <a:solidFill>
                <a:srgbClr val="9BAE98"/>
              </a:solidFill>
              <a:latin typeface="Arsenica" panose="00000500000000000000"/>
            </a:endParaRPr>
          </a:p>
        </p:txBody>
      </p:sp>
      <p:pic>
        <p:nvPicPr>
          <p:cNvPr id="17" name="图片 16"/>
          <p:cNvPicPr>
            <a:picLocks noChangeAspect="1"/>
          </p:cNvPicPr>
          <p:nvPr/>
        </p:nvPicPr>
        <p:blipFill>
          <a:blip r:embed="rId5"/>
          <a:stretch>
            <a:fillRect/>
          </a:stretch>
        </p:blipFill>
        <p:spPr>
          <a:xfrm>
            <a:off x="8610600" y="1562100"/>
            <a:ext cx="8602345" cy="7771130"/>
          </a:xfrm>
          <a:prstGeom prst="rect">
            <a:avLst/>
          </a:prstGeom>
        </p:spPr>
      </p:pic>
      <p:sp>
        <p:nvSpPr>
          <p:cNvPr id="18" name="文本框 17"/>
          <p:cNvSpPr txBox="1"/>
          <p:nvPr/>
        </p:nvSpPr>
        <p:spPr>
          <a:xfrm>
            <a:off x="1040130" y="4229100"/>
            <a:ext cx="6436995" cy="3878580"/>
          </a:xfrm>
          <a:prstGeom prst="rect">
            <a:avLst/>
          </a:prstGeom>
          <a:noFill/>
        </p:spPr>
        <p:txBody>
          <a:bodyPr wrap="square" rtlCol="0">
            <a:spAutoFit/>
          </a:bodyPr>
          <a:lstStyle/>
          <a:p>
            <a:pPr algn="just">
              <a:lnSpc>
                <a:spcPts val="2855"/>
              </a:lnSpc>
            </a:pPr>
            <a:r>
              <a:rPr lang="en-US" sz="3200">
                <a:solidFill>
                  <a:srgbClr val="FFFFFF"/>
                </a:solidFill>
                <a:latin typeface="Times New Roman Regular" panose="02020603050405020304" charset="0"/>
                <a:ea typeface="思源黑体 1" panose="020B0500000000000000" charset="-122"/>
                <a:cs typeface="Times New Roman Regular" panose="02020603050405020304" charset="0"/>
                <a:sym typeface="+mn-ea"/>
              </a:rPr>
              <a:t>The crane exercise involves imitating a crane, traditionally regarded in China as a symbol of calmness, litheness, and longevity.</a:t>
            </a:r>
            <a:endParaRPr lang="en-US" sz="3200">
              <a:solidFill>
                <a:srgbClr val="FFFFFF"/>
              </a:solidFill>
              <a:latin typeface="Times New Roman Regular" panose="02020603050405020304" charset="0"/>
              <a:ea typeface="思源黑体 1" panose="020B0500000000000000" charset="-122"/>
              <a:cs typeface="Times New Roman Regular" panose="02020603050405020304" charset="0"/>
            </a:endParaRPr>
          </a:p>
          <a:p>
            <a:pPr algn="just">
              <a:lnSpc>
                <a:spcPts val="2855"/>
              </a:lnSpc>
            </a:pPr>
            <a:endParaRPr lang="en-US" sz="3200">
              <a:solidFill>
                <a:srgbClr val="FFFFFF"/>
              </a:solidFill>
              <a:latin typeface="Times New Roman Regular" panose="02020603050405020304" charset="0"/>
              <a:ea typeface="思源黑体 1" panose="020B0500000000000000" charset="-122"/>
              <a:cs typeface="Times New Roman Regular" panose="02020603050405020304" charset="0"/>
            </a:endParaRPr>
          </a:p>
          <a:p>
            <a:pPr algn="just">
              <a:lnSpc>
                <a:spcPts val="2855"/>
              </a:lnSpc>
            </a:pPr>
            <a:r>
              <a:rPr lang="en-US" sz="3200">
                <a:solidFill>
                  <a:srgbClr val="FFFFFF"/>
                </a:solidFill>
                <a:latin typeface="Times New Roman Regular" panose="02020603050405020304" charset="0"/>
                <a:ea typeface="思源黑体 1" panose="020B0500000000000000" charset="-122"/>
                <a:cs typeface="Times New Roman Regular" panose="02020603050405020304" charset="0"/>
                <a:sym typeface="+mn-ea"/>
              </a:rPr>
              <a:t>The crane exercise can promote the  circulation of Qi</a:t>
            </a:r>
            <a:r>
              <a:rPr lang="zh-CN" altLang="en-US" sz="3200">
                <a:solidFill>
                  <a:srgbClr val="FFFFFF"/>
                </a:solidFill>
                <a:latin typeface="Times New Roman Regular" panose="02020603050405020304" charset="0"/>
                <a:ea typeface="思源黑体 1" panose="020B0500000000000000" charset="-122"/>
                <a:cs typeface="Times New Roman Regular" panose="02020603050405020304" charset="0"/>
                <a:sym typeface="+mn-ea"/>
              </a:rPr>
              <a:t>（气）</a:t>
            </a:r>
            <a:r>
              <a:rPr lang="en-US" sz="3200">
                <a:solidFill>
                  <a:srgbClr val="FFFFFF"/>
                </a:solidFill>
                <a:latin typeface="Times New Roman Regular" panose="02020603050405020304" charset="0"/>
                <a:ea typeface="思源黑体 1" panose="020B0500000000000000" charset="-122"/>
                <a:cs typeface="Times New Roman Regular" panose="02020603050405020304" charset="0"/>
                <a:sym typeface="+mn-ea"/>
              </a:rPr>
              <a:t> and blood</a:t>
            </a:r>
            <a:r>
              <a:rPr lang="zh-CN" altLang="en-US" sz="3200">
                <a:solidFill>
                  <a:srgbClr val="FFFFFF"/>
                </a:solidFill>
                <a:latin typeface="Times New Roman Regular" panose="02020603050405020304" charset="0"/>
                <a:ea typeface="思源黑体 1" panose="020B0500000000000000" charset="-122"/>
                <a:cs typeface="Times New Roman Regular" panose="02020603050405020304" charset="0"/>
                <a:sym typeface="+mn-ea"/>
              </a:rPr>
              <a:t>（血）</a:t>
            </a:r>
            <a:r>
              <a:rPr lang="en-US" sz="3200">
                <a:solidFill>
                  <a:srgbClr val="FFFFFF"/>
                </a:solidFill>
                <a:latin typeface="Times New Roman Regular" panose="02020603050405020304" charset="0"/>
                <a:ea typeface="思源黑体 1" panose="020B0500000000000000" charset="-122"/>
                <a:cs typeface="Times New Roman Regular" panose="02020603050405020304" charset="0"/>
                <a:sym typeface="+mn-ea"/>
              </a:rPr>
              <a:t> in all the meridians and improve the motility of all the limbs.</a:t>
            </a:r>
            <a:endParaRPr lang="en-US" sz="3200">
              <a:solidFill>
                <a:srgbClr val="FFFFFF"/>
              </a:solidFill>
              <a:latin typeface="Times New Roman Regular" panose="02020603050405020304" charset="0"/>
              <a:ea typeface="思源黑体 1" panose="020B0500000000000000" charset="-122"/>
              <a:cs typeface="Times New Roman Regular" panose="02020603050405020304" charset="0"/>
            </a:endParaRPr>
          </a:p>
          <a:p>
            <a:endParaRPr lang="zh-CN" altLang="en-US" sz="32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76263" y="0"/>
            <a:ext cx="11511737" cy="10287000"/>
          </a:xfrm>
          <a:custGeom>
            <a:avLst/>
            <a:gdLst/>
            <a:ahLst/>
            <a:cxnLst/>
            <a:rect l="l" t="t" r="r" b="b"/>
            <a:pathLst>
              <a:path w="11511737" h="10287000">
                <a:moveTo>
                  <a:pt x="0" y="0"/>
                </a:moveTo>
                <a:lnTo>
                  <a:pt x="11511737" y="0"/>
                </a:lnTo>
                <a:lnTo>
                  <a:pt x="11511737" y="10287000"/>
                </a:lnTo>
                <a:lnTo>
                  <a:pt x="0" y="10287000"/>
                </a:lnTo>
                <a:lnTo>
                  <a:pt x="0" y="0"/>
                </a:lnTo>
                <a:close/>
              </a:path>
            </a:pathLst>
          </a:custGeom>
          <a:blipFill>
            <a:blip r:embed="rId1"/>
            <a:stretch>
              <a:fillRect l="-1048" t="-40408" b="-19514"/>
            </a:stretch>
          </a:blipFill>
        </p:spPr>
      </p:sp>
      <p:sp>
        <p:nvSpPr>
          <p:cNvPr id="3" name="Freeform 3"/>
          <p:cNvSpPr/>
          <p:nvPr/>
        </p:nvSpPr>
        <p:spPr>
          <a:xfrm flipH="1">
            <a:off x="0" y="0"/>
            <a:ext cx="8973104" cy="10287000"/>
          </a:xfrm>
          <a:custGeom>
            <a:avLst/>
            <a:gdLst/>
            <a:ahLst/>
            <a:cxnLst/>
            <a:rect l="l" t="t" r="r" b="b"/>
            <a:pathLst>
              <a:path w="8973104" h="10287000">
                <a:moveTo>
                  <a:pt x="8973104" y="0"/>
                </a:moveTo>
                <a:lnTo>
                  <a:pt x="0" y="0"/>
                </a:lnTo>
                <a:lnTo>
                  <a:pt x="0" y="10287000"/>
                </a:lnTo>
                <a:lnTo>
                  <a:pt x="8973104" y="10287000"/>
                </a:lnTo>
                <a:lnTo>
                  <a:pt x="8973104" y="0"/>
                </a:lnTo>
                <a:close/>
              </a:path>
            </a:pathLst>
          </a:custGeom>
          <a:blipFill>
            <a:blip r:embed="rId2"/>
            <a:stretch>
              <a:fillRect t="-23362"/>
            </a:stretch>
          </a:blipFill>
        </p:spPr>
      </p:sp>
      <p:sp>
        <p:nvSpPr>
          <p:cNvPr id="4" name="Freeform 4"/>
          <p:cNvSpPr/>
          <p:nvPr/>
        </p:nvSpPr>
        <p:spPr>
          <a:xfrm>
            <a:off x="8609440" y="6746428"/>
            <a:ext cx="4944295" cy="3540572"/>
          </a:xfrm>
          <a:custGeom>
            <a:avLst/>
            <a:gdLst/>
            <a:ahLst/>
            <a:cxnLst/>
            <a:rect l="l" t="t" r="r" b="b"/>
            <a:pathLst>
              <a:path w="4944295" h="3540572">
                <a:moveTo>
                  <a:pt x="0" y="0"/>
                </a:moveTo>
                <a:lnTo>
                  <a:pt x="4944295" y="0"/>
                </a:lnTo>
                <a:lnTo>
                  <a:pt x="4944295" y="3540572"/>
                </a:lnTo>
                <a:lnTo>
                  <a:pt x="0" y="3540572"/>
                </a:lnTo>
                <a:lnTo>
                  <a:pt x="0" y="0"/>
                </a:lnTo>
                <a:close/>
              </a:path>
            </a:pathLst>
          </a:custGeom>
          <a:blipFill>
            <a:blip r:embed="rId3"/>
            <a:stretch>
              <a:fillRect b="-64693"/>
            </a:stretch>
          </a:blipFill>
        </p:spPr>
      </p:sp>
      <p:sp>
        <p:nvSpPr>
          <p:cNvPr id="6" name="TextBox 6"/>
          <p:cNvSpPr txBox="1"/>
          <p:nvPr/>
        </p:nvSpPr>
        <p:spPr>
          <a:xfrm>
            <a:off x="8305651" y="3543578"/>
            <a:ext cx="7565202" cy="1516380"/>
          </a:xfrm>
          <a:prstGeom prst="rect">
            <a:avLst/>
          </a:prstGeom>
        </p:spPr>
        <p:txBody>
          <a:bodyPr lIns="0" tIns="0" rIns="0" bIns="0" rtlCol="0" anchor="t">
            <a:spAutoFit/>
          </a:bodyPr>
          <a:lstStyle/>
          <a:p>
            <a:pPr algn="ctr">
              <a:lnSpc>
                <a:spcPts val="11825"/>
              </a:lnSpc>
            </a:pPr>
            <a:r>
              <a:rPr lang="en-US" sz="10195" spc="540">
                <a:solidFill>
                  <a:srgbClr val="1E1E1E"/>
                </a:solidFill>
                <a:ea typeface="思源宋体 Semi-Bold" panose="02020600000000000000" charset="-122"/>
              </a:rPr>
              <a:t>Benefits</a:t>
            </a:r>
            <a:endParaRPr lang="en-US" sz="10195" spc="540">
              <a:solidFill>
                <a:srgbClr val="1E1E1E"/>
              </a:solidFill>
              <a:ea typeface="思源宋体 Semi-Bold" panose="02020600000000000000" charset="-122"/>
            </a:endParaRPr>
          </a:p>
        </p:txBody>
      </p:sp>
      <p:grpSp>
        <p:nvGrpSpPr>
          <p:cNvPr id="8" name="Group 8"/>
          <p:cNvGrpSpPr/>
          <p:nvPr/>
        </p:nvGrpSpPr>
        <p:grpSpPr>
          <a:xfrm>
            <a:off x="10674287" y="5411096"/>
            <a:ext cx="2778399" cy="504299"/>
            <a:chOff x="0" y="0"/>
            <a:chExt cx="731759" cy="132819"/>
          </a:xfrm>
        </p:grpSpPr>
        <p:sp>
          <p:nvSpPr>
            <p:cNvPr id="9" name="Freeform 9"/>
            <p:cNvSpPr/>
            <p:nvPr/>
          </p:nvSpPr>
          <p:spPr>
            <a:xfrm>
              <a:off x="0" y="0"/>
              <a:ext cx="731759" cy="132819"/>
            </a:xfrm>
            <a:custGeom>
              <a:avLst/>
              <a:gdLst/>
              <a:ahLst/>
              <a:cxnLst/>
              <a:rect l="l" t="t" r="r" b="b"/>
              <a:pathLst>
                <a:path w="731759" h="132819">
                  <a:moveTo>
                    <a:pt x="0" y="0"/>
                  </a:moveTo>
                  <a:lnTo>
                    <a:pt x="731759" y="0"/>
                  </a:lnTo>
                  <a:lnTo>
                    <a:pt x="731759" y="132819"/>
                  </a:lnTo>
                  <a:lnTo>
                    <a:pt x="0" y="132819"/>
                  </a:lnTo>
                  <a:close/>
                </a:path>
              </a:pathLst>
            </a:custGeom>
            <a:solidFill>
              <a:srgbClr val="9BAE98"/>
            </a:solidFill>
          </p:spPr>
        </p:sp>
        <p:sp>
          <p:nvSpPr>
            <p:cNvPr id="10" name="TextBox 10"/>
            <p:cNvSpPr txBox="1"/>
            <p:nvPr/>
          </p:nvSpPr>
          <p:spPr>
            <a:xfrm>
              <a:off x="0" y="-123825"/>
              <a:ext cx="731759" cy="256644"/>
            </a:xfrm>
            <a:prstGeom prst="rect">
              <a:avLst/>
            </a:prstGeom>
          </p:spPr>
          <p:txBody>
            <a:bodyPr lIns="50800" tIns="50800" rIns="50800" bIns="50800" rtlCol="0" anchor="ctr"/>
            <a:lstStyle/>
            <a:p>
              <a:pPr algn="ctr">
                <a:lnSpc>
                  <a:spcPts val="3020"/>
                </a:lnSpc>
              </a:pPr>
            </a:p>
          </p:txBody>
        </p:sp>
      </p:grpSp>
      <p:sp>
        <p:nvSpPr>
          <p:cNvPr id="11" name="TextBox 11"/>
          <p:cNvSpPr txBox="1"/>
          <p:nvPr/>
        </p:nvSpPr>
        <p:spPr>
          <a:xfrm>
            <a:off x="10870669" y="5441938"/>
            <a:ext cx="2385636" cy="414039"/>
          </a:xfrm>
          <a:prstGeom prst="rect">
            <a:avLst/>
          </a:prstGeom>
        </p:spPr>
        <p:txBody>
          <a:bodyPr lIns="0" tIns="0" rIns="0" bIns="0" rtlCol="0" anchor="t">
            <a:spAutoFit/>
          </a:bodyPr>
          <a:lstStyle/>
          <a:p>
            <a:pPr algn="ctr">
              <a:lnSpc>
                <a:spcPts val="3380"/>
              </a:lnSpc>
            </a:pPr>
            <a:r>
              <a:rPr lang="en-US" sz="2815">
                <a:solidFill>
                  <a:srgbClr val="FFFFFF"/>
                </a:solidFill>
                <a:latin typeface="思源宋体 Medium" panose="02020500000000000000" charset="-122"/>
              </a:rPr>
              <a:t>Part.03</a:t>
            </a:r>
            <a:endParaRPr lang="en-US" sz="2815">
              <a:solidFill>
                <a:srgbClr val="FFFFFF"/>
              </a:solidFill>
              <a:latin typeface="思源宋体 Medium" panose="02020500000000000000"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76263" y="0"/>
            <a:ext cx="11511737" cy="10287000"/>
          </a:xfrm>
          <a:custGeom>
            <a:avLst/>
            <a:gdLst/>
            <a:ahLst/>
            <a:cxnLst/>
            <a:rect l="l" t="t" r="r" b="b"/>
            <a:pathLst>
              <a:path w="11511737" h="10287000">
                <a:moveTo>
                  <a:pt x="0" y="0"/>
                </a:moveTo>
                <a:lnTo>
                  <a:pt x="11511737" y="0"/>
                </a:lnTo>
                <a:lnTo>
                  <a:pt x="11511737" y="10287000"/>
                </a:lnTo>
                <a:lnTo>
                  <a:pt x="0" y="10287000"/>
                </a:lnTo>
                <a:lnTo>
                  <a:pt x="0" y="0"/>
                </a:lnTo>
                <a:close/>
              </a:path>
            </a:pathLst>
          </a:custGeom>
          <a:blipFill>
            <a:blip r:embed="rId1"/>
            <a:stretch>
              <a:fillRect l="-1048" t="-40408" b="-19514"/>
            </a:stretch>
          </a:blipFill>
        </p:spPr>
      </p:sp>
      <p:sp>
        <p:nvSpPr>
          <p:cNvPr id="3" name="Freeform 3"/>
          <p:cNvSpPr/>
          <p:nvPr/>
        </p:nvSpPr>
        <p:spPr>
          <a:xfrm flipH="1">
            <a:off x="0" y="0"/>
            <a:ext cx="8973104" cy="10287000"/>
          </a:xfrm>
          <a:custGeom>
            <a:avLst/>
            <a:gdLst/>
            <a:ahLst/>
            <a:cxnLst/>
            <a:rect l="l" t="t" r="r" b="b"/>
            <a:pathLst>
              <a:path w="8973104" h="10287000">
                <a:moveTo>
                  <a:pt x="8973104" y="0"/>
                </a:moveTo>
                <a:lnTo>
                  <a:pt x="0" y="0"/>
                </a:lnTo>
                <a:lnTo>
                  <a:pt x="0" y="10287000"/>
                </a:lnTo>
                <a:lnTo>
                  <a:pt x="8973104" y="10287000"/>
                </a:lnTo>
                <a:lnTo>
                  <a:pt x="8973104" y="0"/>
                </a:lnTo>
                <a:close/>
              </a:path>
            </a:pathLst>
          </a:custGeom>
          <a:blipFill>
            <a:blip r:embed="rId2"/>
            <a:stretch>
              <a:fillRect t="-23362"/>
            </a:stretch>
          </a:blipFill>
        </p:spPr>
      </p:sp>
      <p:sp>
        <p:nvSpPr>
          <p:cNvPr id="4" name="Freeform 4"/>
          <p:cNvSpPr/>
          <p:nvPr/>
        </p:nvSpPr>
        <p:spPr>
          <a:xfrm>
            <a:off x="8609440" y="6746428"/>
            <a:ext cx="4944295" cy="3540572"/>
          </a:xfrm>
          <a:custGeom>
            <a:avLst/>
            <a:gdLst/>
            <a:ahLst/>
            <a:cxnLst/>
            <a:rect l="l" t="t" r="r" b="b"/>
            <a:pathLst>
              <a:path w="4944295" h="3540572">
                <a:moveTo>
                  <a:pt x="0" y="0"/>
                </a:moveTo>
                <a:lnTo>
                  <a:pt x="4944295" y="0"/>
                </a:lnTo>
                <a:lnTo>
                  <a:pt x="4944295" y="3540572"/>
                </a:lnTo>
                <a:lnTo>
                  <a:pt x="0" y="3540572"/>
                </a:lnTo>
                <a:lnTo>
                  <a:pt x="0" y="0"/>
                </a:lnTo>
                <a:close/>
              </a:path>
            </a:pathLst>
          </a:custGeom>
          <a:blipFill>
            <a:blip r:embed="rId3"/>
            <a:stretch>
              <a:fillRect b="-64693"/>
            </a:stretch>
          </a:blipFill>
        </p:spPr>
      </p:sp>
      <p:sp>
        <p:nvSpPr>
          <p:cNvPr id="6" name="TextBox 6"/>
          <p:cNvSpPr txBox="1"/>
          <p:nvPr/>
        </p:nvSpPr>
        <p:spPr>
          <a:xfrm>
            <a:off x="8973036" y="266978"/>
            <a:ext cx="7565202" cy="1516380"/>
          </a:xfrm>
          <a:prstGeom prst="rect">
            <a:avLst/>
          </a:prstGeom>
        </p:spPr>
        <p:txBody>
          <a:bodyPr lIns="0" tIns="0" rIns="0" bIns="0" rtlCol="0" anchor="t">
            <a:spAutoFit/>
          </a:bodyPr>
          <a:lstStyle/>
          <a:p>
            <a:pPr algn="ctr">
              <a:lnSpc>
                <a:spcPts val="11825"/>
              </a:lnSpc>
            </a:pPr>
            <a:r>
              <a:rPr lang="en-US" sz="10195" spc="540">
                <a:solidFill>
                  <a:srgbClr val="1E1E1E"/>
                </a:solidFill>
                <a:ea typeface="思源宋体 Semi-Bold" panose="02020600000000000000" charset="-122"/>
              </a:rPr>
              <a:t>Benefits</a:t>
            </a:r>
            <a:endParaRPr lang="en-US" sz="10195" spc="540">
              <a:solidFill>
                <a:srgbClr val="1E1E1E"/>
              </a:solidFill>
              <a:ea typeface="思源宋体 Semi-Bold" panose="02020600000000000000" charset="-122"/>
            </a:endParaRPr>
          </a:p>
        </p:txBody>
      </p:sp>
      <p:sp>
        <p:nvSpPr>
          <p:cNvPr id="7" name="椭圆 6"/>
          <p:cNvSpPr/>
          <p:nvPr/>
        </p:nvSpPr>
        <p:spPr>
          <a:xfrm>
            <a:off x="8817610" y="2400300"/>
            <a:ext cx="8061960" cy="1676400"/>
          </a:xfrm>
          <a:prstGeom prst="ellipse">
            <a:avLst/>
          </a:prstGeom>
          <a:solidFill>
            <a:srgbClr val="B3BEAA"/>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2" name="椭圆 11"/>
          <p:cNvSpPr/>
          <p:nvPr>
            <p:custDataLst>
              <p:tags r:id="rId4"/>
            </p:custDataLst>
          </p:nvPr>
        </p:nvSpPr>
        <p:spPr>
          <a:xfrm>
            <a:off x="8839200" y="4991100"/>
            <a:ext cx="8061960" cy="1676400"/>
          </a:xfrm>
          <a:prstGeom prst="ellipse">
            <a:avLst/>
          </a:prstGeom>
          <a:solidFill>
            <a:srgbClr val="B3BEAA"/>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椭圆 12"/>
          <p:cNvSpPr/>
          <p:nvPr>
            <p:custDataLst>
              <p:tags r:id="rId5"/>
            </p:custDataLst>
          </p:nvPr>
        </p:nvSpPr>
        <p:spPr>
          <a:xfrm>
            <a:off x="8817610" y="7581900"/>
            <a:ext cx="8061960" cy="1676400"/>
          </a:xfrm>
          <a:prstGeom prst="ellipse">
            <a:avLst/>
          </a:prstGeom>
          <a:solidFill>
            <a:srgbClr val="B3BEAA"/>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 name="文本框 13"/>
          <p:cNvSpPr txBox="1"/>
          <p:nvPr/>
        </p:nvSpPr>
        <p:spPr>
          <a:xfrm>
            <a:off x="10972800" y="2933700"/>
            <a:ext cx="3538220" cy="706755"/>
          </a:xfrm>
          <a:prstGeom prst="rect">
            <a:avLst/>
          </a:prstGeom>
          <a:noFill/>
        </p:spPr>
        <p:txBody>
          <a:bodyPr wrap="square" rtlCol="0">
            <a:spAutoFit/>
          </a:bodyPr>
          <a:lstStyle/>
          <a:p>
            <a:r>
              <a:rPr lang="en-US" altLang="zh-CN" sz="4000"/>
              <a:t>Mental: </a:t>
            </a:r>
            <a:r>
              <a:rPr lang="zh-CN" altLang="en-US" sz="4000"/>
              <a:t>调心</a:t>
            </a:r>
            <a:endParaRPr lang="zh-CN" altLang="en-US" sz="4000"/>
          </a:p>
        </p:txBody>
      </p:sp>
      <p:sp>
        <p:nvSpPr>
          <p:cNvPr id="15" name="文本框 14"/>
          <p:cNvSpPr txBox="1"/>
          <p:nvPr>
            <p:custDataLst>
              <p:tags r:id="rId6"/>
            </p:custDataLst>
          </p:nvPr>
        </p:nvSpPr>
        <p:spPr>
          <a:xfrm>
            <a:off x="11125200" y="5551170"/>
            <a:ext cx="3538220" cy="706755"/>
          </a:xfrm>
          <a:prstGeom prst="rect">
            <a:avLst/>
          </a:prstGeom>
          <a:noFill/>
        </p:spPr>
        <p:txBody>
          <a:bodyPr wrap="square" rtlCol="0">
            <a:spAutoFit/>
          </a:bodyPr>
          <a:lstStyle/>
          <a:p>
            <a:r>
              <a:rPr lang="en-US" altLang="zh-CN" sz="4000"/>
              <a:t>Breath: </a:t>
            </a:r>
            <a:r>
              <a:rPr lang="zh-CN" altLang="en-US" sz="4000"/>
              <a:t>调气</a:t>
            </a:r>
            <a:endParaRPr lang="zh-CN" altLang="en-US" sz="4000"/>
          </a:p>
        </p:txBody>
      </p:sp>
      <p:sp>
        <p:nvSpPr>
          <p:cNvPr id="16" name="文本框 15"/>
          <p:cNvSpPr txBox="1"/>
          <p:nvPr>
            <p:custDataLst>
              <p:tags r:id="rId7"/>
            </p:custDataLst>
          </p:nvPr>
        </p:nvSpPr>
        <p:spPr>
          <a:xfrm>
            <a:off x="11049000" y="8039100"/>
            <a:ext cx="3538220" cy="706755"/>
          </a:xfrm>
          <a:prstGeom prst="rect">
            <a:avLst/>
          </a:prstGeom>
          <a:noFill/>
        </p:spPr>
        <p:txBody>
          <a:bodyPr wrap="square" rtlCol="0">
            <a:spAutoFit/>
          </a:bodyPr>
          <a:lstStyle/>
          <a:p>
            <a:r>
              <a:rPr lang="en-US" altLang="zh-CN" sz="4000"/>
              <a:t>Contour: </a:t>
            </a:r>
            <a:r>
              <a:rPr lang="zh-CN" altLang="en-US" sz="4000"/>
              <a:t>调型</a:t>
            </a:r>
            <a:endParaRPr lang="zh-CN" altLang="en-US" sz="40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1"/>
            <a:stretch>
              <a:fillRect l="-12541" r="-13162"/>
            </a:stretch>
          </a:blipFill>
        </p:spPr>
      </p:sp>
      <p:sp>
        <p:nvSpPr>
          <p:cNvPr id="3" name="Freeform 3"/>
          <p:cNvSpPr/>
          <p:nvPr/>
        </p:nvSpPr>
        <p:spPr>
          <a:xfrm rot="2157102">
            <a:off x="-158875" y="355063"/>
            <a:ext cx="1711807" cy="2441714"/>
          </a:xfrm>
          <a:custGeom>
            <a:avLst/>
            <a:gdLst/>
            <a:ahLst/>
            <a:cxnLst/>
            <a:rect l="l" t="t" r="r" b="b"/>
            <a:pathLst>
              <a:path w="1711807" h="2441714">
                <a:moveTo>
                  <a:pt x="0" y="0"/>
                </a:moveTo>
                <a:lnTo>
                  <a:pt x="1711806" y="0"/>
                </a:lnTo>
                <a:lnTo>
                  <a:pt x="1711806" y="2441714"/>
                </a:lnTo>
                <a:lnTo>
                  <a:pt x="0" y="2441714"/>
                </a:lnTo>
                <a:lnTo>
                  <a:pt x="0" y="0"/>
                </a:lnTo>
                <a:close/>
              </a:path>
            </a:pathLst>
          </a:custGeom>
          <a:blipFill>
            <a:blip r:embed="rId2"/>
            <a:stretch>
              <a:fillRect/>
            </a:stretch>
          </a:blipFill>
        </p:spPr>
      </p:sp>
      <p:sp>
        <p:nvSpPr>
          <p:cNvPr id="4" name="Freeform 4"/>
          <p:cNvSpPr/>
          <p:nvPr/>
        </p:nvSpPr>
        <p:spPr>
          <a:xfrm>
            <a:off x="12454471" y="5143500"/>
            <a:ext cx="5833529" cy="5143500"/>
          </a:xfrm>
          <a:custGeom>
            <a:avLst/>
            <a:gdLst/>
            <a:ahLst/>
            <a:cxnLst/>
            <a:rect l="l" t="t" r="r" b="b"/>
            <a:pathLst>
              <a:path w="5833529" h="5143500">
                <a:moveTo>
                  <a:pt x="0" y="0"/>
                </a:moveTo>
                <a:lnTo>
                  <a:pt x="5833529" y="0"/>
                </a:lnTo>
                <a:lnTo>
                  <a:pt x="5833529" y="5143500"/>
                </a:lnTo>
                <a:lnTo>
                  <a:pt x="0" y="5143500"/>
                </a:lnTo>
                <a:lnTo>
                  <a:pt x="0" y="0"/>
                </a:lnTo>
                <a:close/>
              </a:path>
            </a:pathLst>
          </a:custGeom>
          <a:blipFill>
            <a:blip r:embed="rId3">
              <a:alphaModFix amt="40000"/>
            </a:blip>
            <a:stretch>
              <a:fillRect r="-11669" b="-24849"/>
            </a:stretch>
          </a:blipFill>
        </p:spPr>
      </p:sp>
      <p:sp>
        <p:nvSpPr>
          <p:cNvPr id="7" name="TextBox 7"/>
          <p:cNvSpPr txBox="1"/>
          <p:nvPr/>
        </p:nvSpPr>
        <p:spPr>
          <a:xfrm>
            <a:off x="9447530" y="2095500"/>
            <a:ext cx="8288020" cy="7437755"/>
          </a:xfrm>
          <a:prstGeom prst="rect">
            <a:avLst/>
          </a:prstGeom>
        </p:spPr>
        <p:txBody>
          <a:bodyPr wrap="square" lIns="0" tIns="0" rIns="0" bIns="0" rtlCol="0" anchor="t">
            <a:noAutofit/>
          </a:bodyPr>
          <a:lstStyle/>
          <a:p>
            <a:pPr algn="ctr">
              <a:lnSpc>
                <a:spcPct val="100000"/>
              </a:lnSpc>
            </a:pPr>
            <a:r>
              <a:rPr lang="en-US" sz="5400">
                <a:solidFill>
                  <a:srgbClr val="1E1E1E"/>
                </a:solidFill>
                <a:latin typeface="Times New Roman Regular" panose="02020603050405020304" charset="0"/>
                <a:ea typeface="思源黑体 1" panose="020B0500000000000000" charset="-122"/>
                <a:cs typeface="Times New Roman Regular" panose="02020603050405020304" charset="0"/>
              </a:rPr>
              <a:t>When practicing the five animals play, the tongue is required to touch the palate, which is equivalent to aerobic endurance exercise. At the end of each play, there is the effect of mental relaxation that can indirectly massage the heart.</a:t>
            </a:r>
            <a:endParaRPr lang="en-US" sz="5400">
              <a:solidFill>
                <a:srgbClr val="1E1E1E"/>
              </a:solidFill>
              <a:latin typeface="Times New Roman Regular" panose="02020603050405020304" charset="0"/>
              <a:ea typeface="思源黑体 1" panose="020B0500000000000000" charset="-122"/>
              <a:cs typeface="Times New Roman Regular" panose="02020603050405020304" charset="0"/>
            </a:endParaRPr>
          </a:p>
        </p:txBody>
      </p:sp>
      <p:sp>
        <p:nvSpPr>
          <p:cNvPr id="8" name="TextBox 8"/>
          <p:cNvSpPr txBox="1"/>
          <p:nvPr/>
        </p:nvSpPr>
        <p:spPr>
          <a:xfrm>
            <a:off x="11734800" y="1266825"/>
            <a:ext cx="4033520" cy="600075"/>
          </a:xfrm>
          <a:prstGeom prst="rect">
            <a:avLst/>
          </a:prstGeom>
        </p:spPr>
        <p:txBody>
          <a:bodyPr wrap="square" lIns="0" tIns="0" rIns="0" bIns="0" rtlCol="0" anchor="t">
            <a:spAutoFit/>
          </a:bodyPr>
          <a:lstStyle/>
          <a:p>
            <a:pPr algn="ctr">
              <a:lnSpc>
                <a:spcPts val="4680"/>
              </a:lnSpc>
            </a:pPr>
            <a:r>
              <a:rPr lang="en-US" altLang="zh-CN" sz="5400">
                <a:solidFill>
                  <a:srgbClr val="1E1E1E"/>
                </a:solidFill>
                <a:ea typeface="思源黑体 1 Bold" panose="020B0800000000000000" charset="-122"/>
              </a:rPr>
              <a:t>Mental:</a:t>
            </a:r>
            <a:r>
              <a:rPr lang="zh-CN" altLang="en-US" sz="5400">
                <a:solidFill>
                  <a:srgbClr val="1E1E1E"/>
                </a:solidFill>
                <a:ea typeface="思源黑体 1 Bold" panose="020B0800000000000000" charset="-122"/>
              </a:rPr>
              <a:t>调心</a:t>
            </a:r>
            <a:endParaRPr lang="zh-CN" altLang="en-US" sz="5400">
              <a:solidFill>
                <a:srgbClr val="1E1E1E"/>
              </a:solidFill>
              <a:ea typeface="思源黑体 1 Bold" panose="020B0800000000000000" charset="-122"/>
            </a:endParaRPr>
          </a:p>
        </p:txBody>
      </p:sp>
      <p:sp>
        <p:nvSpPr>
          <p:cNvPr id="17" name="TextBox 17"/>
          <p:cNvSpPr txBox="1"/>
          <p:nvPr/>
        </p:nvSpPr>
        <p:spPr>
          <a:xfrm>
            <a:off x="1828858" y="342817"/>
            <a:ext cx="3891777" cy="894080"/>
          </a:xfrm>
          <a:prstGeom prst="rect">
            <a:avLst/>
          </a:prstGeom>
        </p:spPr>
        <p:txBody>
          <a:bodyPr lIns="0" tIns="0" rIns="0" bIns="0" rtlCol="0" anchor="t">
            <a:spAutoFit/>
          </a:bodyPr>
          <a:lstStyle/>
          <a:p>
            <a:pPr algn="l">
              <a:lnSpc>
                <a:spcPts val="6975"/>
              </a:lnSpc>
            </a:pPr>
            <a:r>
              <a:rPr lang="zh-CN" altLang="en-US" sz="5810">
                <a:solidFill>
                  <a:srgbClr val="100F0D"/>
                </a:solidFill>
                <a:ea typeface="思源宋体 Bold" panose="02020700000000000000" charset="-122"/>
              </a:rPr>
              <a:t>功效</a:t>
            </a:r>
            <a:endParaRPr lang="zh-CN" altLang="en-US" sz="5810">
              <a:solidFill>
                <a:srgbClr val="100F0D"/>
              </a:solidFill>
              <a:ea typeface="思源宋体 Bold" panose="02020700000000000000" charset="-122"/>
            </a:endParaRPr>
          </a:p>
        </p:txBody>
      </p:sp>
      <p:sp>
        <p:nvSpPr>
          <p:cNvPr id="18" name="TextBox 18"/>
          <p:cNvSpPr txBox="1"/>
          <p:nvPr/>
        </p:nvSpPr>
        <p:spPr>
          <a:xfrm>
            <a:off x="1828858" y="1165710"/>
            <a:ext cx="6542790" cy="556895"/>
          </a:xfrm>
          <a:prstGeom prst="rect">
            <a:avLst/>
          </a:prstGeom>
        </p:spPr>
        <p:txBody>
          <a:bodyPr lIns="0" tIns="0" rIns="0" bIns="0" rtlCol="0" anchor="t">
            <a:spAutoFit/>
          </a:bodyPr>
          <a:lstStyle/>
          <a:p>
            <a:pPr algn="l">
              <a:lnSpc>
                <a:spcPts val="4345"/>
              </a:lnSpc>
            </a:pPr>
            <a:r>
              <a:rPr lang="en-US" sz="3620" spc="72">
                <a:solidFill>
                  <a:srgbClr val="9BAE98"/>
                </a:solidFill>
                <a:latin typeface="Times New Roman" panose="02020603050405020304" charset="0"/>
                <a:cs typeface="Times New Roman" panose="02020603050405020304" charset="0"/>
              </a:rPr>
              <a:t>Benefits</a:t>
            </a:r>
            <a:endParaRPr lang="en-US" sz="3620" spc="72">
              <a:solidFill>
                <a:srgbClr val="9BAE98"/>
              </a:solidFill>
              <a:latin typeface="Times New Roman" panose="02020603050405020304" charset="0"/>
              <a:cs typeface="Times New Roman" panose="02020603050405020304" charset="0"/>
            </a:endParaRPr>
          </a:p>
        </p:txBody>
      </p:sp>
      <p:pic>
        <p:nvPicPr>
          <p:cNvPr id="19" name="图片 18"/>
          <p:cNvPicPr>
            <a:picLocks noChangeAspect="1"/>
          </p:cNvPicPr>
          <p:nvPr/>
        </p:nvPicPr>
        <p:blipFill>
          <a:blip r:embed="rId4"/>
          <a:stretch>
            <a:fillRect/>
          </a:stretch>
        </p:blipFill>
        <p:spPr>
          <a:xfrm>
            <a:off x="1295400" y="5981700"/>
            <a:ext cx="7767320" cy="4107815"/>
          </a:xfrm>
          <a:prstGeom prst="rect">
            <a:avLst/>
          </a:prstGeom>
        </p:spPr>
      </p:pic>
      <p:pic>
        <p:nvPicPr>
          <p:cNvPr id="21" name="图片 20"/>
          <p:cNvPicPr>
            <a:picLocks noChangeAspect="1"/>
          </p:cNvPicPr>
          <p:nvPr/>
        </p:nvPicPr>
        <p:blipFill>
          <a:blip r:embed="rId5"/>
          <a:stretch>
            <a:fillRect/>
          </a:stretch>
        </p:blipFill>
        <p:spPr>
          <a:xfrm>
            <a:off x="1219200" y="1866900"/>
            <a:ext cx="7775575" cy="381635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1"/>
            <a:stretch>
              <a:fillRect l="-12541" r="-13162"/>
            </a:stretch>
          </a:blipFill>
        </p:spPr>
      </p:sp>
      <p:sp>
        <p:nvSpPr>
          <p:cNvPr id="3" name="Freeform 3"/>
          <p:cNvSpPr/>
          <p:nvPr/>
        </p:nvSpPr>
        <p:spPr>
          <a:xfrm rot="2157102">
            <a:off x="-158875" y="355063"/>
            <a:ext cx="1711807" cy="2441714"/>
          </a:xfrm>
          <a:custGeom>
            <a:avLst/>
            <a:gdLst/>
            <a:ahLst/>
            <a:cxnLst/>
            <a:rect l="l" t="t" r="r" b="b"/>
            <a:pathLst>
              <a:path w="1711807" h="2441714">
                <a:moveTo>
                  <a:pt x="0" y="0"/>
                </a:moveTo>
                <a:lnTo>
                  <a:pt x="1711806" y="0"/>
                </a:lnTo>
                <a:lnTo>
                  <a:pt x="1711806" y="2441714"/>
                </a:lnTo>
                <a:lnTo>
                  <a:pt x="0" y="2441714"/>
                </a:lnTo>
                <a:lnTo>
                  <a:pt x="0" y="0"/>
                </a:lnTo>
                <a:close/>
              </a:path>
            </a:pathLst>
          </a:custGeom>
          <a:blipFill>
            <a:blip r:embed="rId2"/>
            <a:stretch>
              <a:fillRect/>
            </a:stretch>
          </a:blipFill>
        </p:spPr>
      </p:sp>
      <p:sp>
        <p:nvSpPr>
          <p:cNvPr id="4" name="Freeform 4"/>
          <p:cNvSpPr/>
          <p:nvPr/>
        </p:nvSpPr>
        <p:spPr>
          <a:xfrm>
            <a:off x="12454471" y="5143500"/>
            <a:ext cx="5833529" cy="5143500"/>
          </a:xfrm>
          <a:custGeom>
            <a:avLst/>
            <a:gdLst/>
            <a:ahLst/>
            <a:cxnLst/>
            <a:rect l="l" t="t" r="r" b="b"/>
            <a:pathLst>
              <a:path w="5833529" h="5143500">
                <a:moveTo>
                  <a:pt x="0" y="0"/>
                </a:moveTo>
                <a:lnTo>
                  <a:pt x="5833529" y="0"/>
                </a:lnTo>
                <a:lnTo>
                  <a:pt x="5833529" y="5143500"/>
                </a:lnTo>
                <a:lnTo>
                  <a:pt x="0" y="5143500"/>
                </a:lnTo>
                <a:lnTo>
                  <a:pt x="0" y="0"/>
                </a:lnTo>
                <a:close/>
              </a:path>
            </a:pathLst>
          </a:custGeom>
          <a:blipFill>
            <a:blip r:embed="rId3">
              <a:alphaModFix amt="40000"/>
            </a:blip>
            <a:stretch>
              <a:fillRect r="-11669" b="-24849"/>
            </a:stretch>
          </a:blipFill>
        </p:spPr>
      </p:sp>
      <p:sp>
        <p:nvSpPr>
          <p:cNvPr id="7" name="TextBox 7"/>
          <p:cNvSpPr txBox="1"/>
          <p:nvPr/>
        </p:nvSpPr>
        <p:spPr>
          <a:xfrm>
            <a:off x="9601200" y="2933700"/>
            <a:ext cx="8498840" cy="6647815"/>
          </a:xfrm>
          <a:prstGeom prst="rect">
            <a:avLst/>
          </a:prstGeom>
        </p:spPr>
        <p:txBody>
          <a:bodyPr wrap="square" lIns="0" tIns="0" rIns="0" bIns="0" rtlCol="0" anchor="t">
            <a:spAutoFit/>
          </a:bodyPr>
          <a:lstStyle/>
          <a:p>
            <a:pPr algn="ctr">
              <a:lnSpc>
                <a:spcPct val="100000"/>
              </a:lnSpc>
            </a:pPr>
            <a:r>
              <a:rPr lang="en-US" sz="5400">
                <a:solidFill>
                  <a:srgbClr val="1E1E1E"/>
                </a:solidFill>
                <a:latin typeface="Times New Roman Regular" panose="02020603050405020304" charset="0"/>
                <a:ea typeface="思源黑体 1" panose="020B0500000000000000" charset="-122"/>
                <a:cs typeface="Times New Roman Regular" panose="02020603050405020304" charset="0"/>
                <a:sym typeface="+mn-ea"/>
              </a:rPr>
              <a:t>The composition of the human body is also based on "qi" as its most basic material basis, because of its strong vitality and continuous movement characteristics, it has a role in promoting and warming human life activities.</a:t>
            </a:r>
            <a:endParaRPr lang="en-US" sz="5400">
              <a:solidFill>
                <a:srgbClr val="1E1E1E"/>
              </a:solidFill>
              <a:latin typeface="Times New Roman Regular" panose="02020603050405020304" charset="0"/>
              <a:ea typeface="思源黑体 1" panose="020B0500000000000000" charset="-122"/>
              <a:cs typeface="Times New Roman Regular" panose="02020603050405020304" charset="0"/>
            </a:endParaRPr>
          </a:p>
        </p:txBody>
      </p:sp>
      <p:sp>
        <p:nvSpPr>
          <p:cNvPr id="8" name="TextBox 8"/>
          <p:cNvSpPr txBox="1"/>
          <p:nvPr/>
        </p:nvSpPr>
        <p:spPr>
          <a:xfrm>
            <a:off x="11506200" y="1866900"/>
            <a:ext cx="5208270" cy="600075"/>
          </a:xfrm>
          <a:prstGeom prst="rect">
            <a:avLst/>
          </a:prstGeom>
        </p:spPr>
        <p:txBody>
          <a:bodyPr wrap="square" lIns="0" tIns="0" rIns="0" bIns="0" rtlCol="0" anchor="t">
            <a:spAutoFit/>
          </a:bodyPr>
          <a:lstStyle/>
          <a:p>
            <a:pPr algn="ctr">
              <a:lnSpc>
                <a:spcPts val="4680"/>
              </a:lnSpc>
            </a:pPr>
            <a:r>
              <a:rPr lang="en-US" altLang="zh-CN" sz="5400">
                <a:solidFill>
                  <a:srgbClr val="1E1E1E"/>
                </a:solidFill>
                <a:ea typeface="思源黑体 1 Bold" panose="020B0800000000000000" charset="-122"/>
                <a:sym typeface="+mn-ea"/>
              </a:rPr>
              <a:t>Breath:调气(Qi)</a:t>
            </a:r>
            <a:endParaRPr lang="en-US" altLang="zh-CN" sz="5400">
              <a:solidFill>
                <a:srgbClr val="1E1E1E"/>
              </a:solidFill>
              <a:ea typeface="思源黑体 1 Bold" panose="020B0800000000000000" charset="-122"/>
            </a:endParaRPr>
          </a:p>
        </p:txBody>
      </p:sp>
      <p:sp>
        <p:nvSpPr>
          <p:cNvPr id="17" name="TextBox 17"/>
          <p:cNvSpPr txBox="1"/>
          <p:nvPr/>
        </p:nvSpPr>
        <p:spPr>
          <a:xfrm>
            <a:off x="1828858" y="342817"/>
            <a:ext cx="3891777" cy="894080"/>
          </a:xfrm>
          <a:prstGeom prst="rect">
            <a:avLst/>
          </a:prstGeom>
        </p:spPr>
        <p:txBody>
          <a:bodyPr lIns="0" tIns="0" rIns="0" bIns="0" rtlCol="0" anchor="t">
            <a:spAutoFit/>
          </a:bodyPr>
          <a:lstStyle/>
          <a:p>
            <a:pPr algn="l">
              <a:lnSpc>
                <a:spcPts val="6975"/>
              </a:lnSpc>
            </a:pPr>
            <a:r>
              <a:rPr lang="zh-CN" altLang="en-US" sz="5810">
                <a:solidFill>
                  <a:srgbClr val="100F0D"/>
                </a:solidFill>
                <a:ea typeface="思源宋体 Bold" panose="02020700000000000000" charset="-122"/>
              </a:rPr>
              <a:t>功效</a:t>
            </a:r>
            <a:endParaRPr lang="zh-CN" altLang="en-US" sz="5810">
              <a:solidFill>
                <a:srgbClr val="100F0D"/>
              </a:solidFill>
              <a:ea typeface="思源宋体 Bold" panose="02020700000000000000" charset="-122"/>
            </a:endParaRPr>
          </a:p>
        </p:txBody>
      </p:sp>
      <p:sp>
        <p:nvSpPr>
          <p:cNvPr id="18" name="TextBox 18"/>
          <p:cNvSpPr txBox="1"/>
          <p:nvPr/>
        </p:nvSpPr>
        <p:spPr>
          <a:xfrm>
            <a:off x="1828858" y="1165710"/>
            <a:ext cx="6542790" cy="556895"/>
          </a:xfrm>
          <a:prstGeom prst="rect">
            <a:avLst/>
          </a:prstGeom>
        </p:spPr>
        <p:txBody>
          <a:bodyPr lIns="0" tIns="0" rIns="0" bIns="0" rtlCol="0" anchor="t">
            <a:spAutoFit/>
          </a:bodyPr>
          <a:lstStyle/>
          <a:p>
            <a:pPr algn="l">
              <a:lnSpc>
                <a:spcPts val="4345"/>
              </a:lnSpc>
            </a:pPr>
            <a:r>
              <a:rPr lang="en-US" sz="3620" spc="72">
                <a:solidFill>
                  <a:srgbClr val="9BAE98"/>
                </a:solidFill>
                <a:latin typeface="Times New Roman" panose="02020603050405020304" charset="0"/>
                <a:cs typeface="Times New Roman" panose="02020603050405020304" charset="0"/>
              </a:rPr>
              <a:t>Benefits</a:t>
            </a:r>
            <a:endParaRPr lang="en-US" sz="3620" spc="72">
              <a:solidFill>
                <a:srgbClr val="9BAE98"/>
              </a:solidFill>
              <a:latin typeface="Times New Roman" panose="02020603050405020304" charset="0"/>
              <a:cs typeface="Times New Roman" panose="02020603050405020304" charset="0"/>
            </a:endParaRPr>
          </a:p>
        </p:txBody>
      </p:sp>
      <p:pic>
        <p:nvPicPr>
          <p:cNvPr id="19" name="图片 18"/>
          <p:cNvPicPr>
            <a:picLocks noChangeAspect="1"/>
          </p:cNvPicPr>
          <p:nvPr/>
        </p:nvPicPr>
        <p:blipFill>
          <a:blip r:embed="rId4"/>
          <a:stretch>
            <a:fillRect/>
          </a:stretch>
        </p:blipFill>
        <p:spPr>
          <a:xfrm>
            <a:off x="1295400" y="5981700"/>
            <a:ext cx="7767320" cy="4107815"/>
          </a:xfrm>
          <a:prstGeom prst="rect">
            <a:avLst/>
          </a:prstGeom>
        </p:spPr>
      </p:pic>
      <p:pic>
        <p:nvPicPr>
          <p:cNvPr id="21" name="图片 20"/>
          <p:cNvPicPr>
            <a:picLocks noChangeAspect="1"/>
          </p:cNvPicPr>
          <p:nvPr/>
        </p:nvPicPr>
        <p:blipFill>
          <a:blip r:embed="rId5"/>
          <a:stretch>
            <a:fillRect/>
          </a:stretch>
        </p:blipFill>
        <p:spPr>
          <a:xfrm>
            <a:off x="1219200" y="1866900"/>
            <a:ext cx="7775575" cy="381635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1"/>
            <a:stretch>
              <a:fillRect l="-12541" r="-13162"/>
            </a:stretch>
          </a:blipFill>
        </p:spPr>
      </p:sp>
      <p:sp>
        <p:nvSpPr>
          <p:cNvPr id="3" name="Freeform 3"/>
          <p:cNvSpPr/>
          <p:nvPr/>
        </p:nvSpPr>
        <p:spPr>
          <a:xfrm rot="2157102">
            <a:off x="-158875" y="355063"/>
            <a:ext cx="1711807" cy="2441714"/>
          </a:xfrm>
          <a:custGeom>
            <a:avLst/>
            <a:gdLst/>
            <a:ahLst/>
            <a:cxnLst/>
            <a:rect l="l" t="t" r="r" b="b"/>
            <a:pathLst>
              <a:path w="1711807" h="2441714">
                <a:moveTo>
                  <a:pt x="0" y="0"/>
                </a:moveTo>
                <a:lnTo>
                  <a:pt x="1711806" y="0"/>
                </a:lnTo>
                <a:lnTo>
                  <a:pt x="1711806" y="2441714"/>
                </a:lnTo>
                <a:lnTo>
                  <a:pt x="0" y="2441714"/>
                </a:lnTo>
                <a:lnTo>
                  <a:pt x="0" y="0"/>
                </a:lnTo>
                <a:close/>
              </a:path>
            </a:pathLst>
          </a:custGeom>
          <a:blipFill>
            <a:blip r:embed="rId2"/>
            <a:stretch>
              <a:fillRect/>
            </a:stretch>
          </a:blipFill>
        </p:spPr>
      </p:sp>
      <p:sp>
        <p:nvSpPr>
          <p:cNvPr id="4" name="Freeform 4"/>
          <p:cNvSpPr/>
          <p:nvPr/>
        </p:nvSpPr>
        <p:spPr>
          <a:xfrm>
            <a:off x="12454471" y="5143500"/>
            <a:ext cx="5833529" cy="5143500"/>
          </a:xfrm>
          <a:custGeom>
            <a:avLst/>
            <a:gdLst/>
            <a:ahLst/>
            <a:cxnLst/>
            <a:rect l="l" t="t" r="r" b="b"/>
            <a:pathLst>
              <a:path w="5833529" h="5143500">
                <a:moveTo>
                  <a:pt x="0" y="0"/>
                </a:moveTo>
                <a:lnTo>
                  <a:pt x="5833529" y="0"/>
                </a:lnTo>
                <a:lnTo>
                  <a:pt x="5833529" y="5143500"/>
                </a:lnTo>
                <a:lnTo>
                  <a:pt x="0" y="5143500"/>
                </a:lnTo>
                <a:lnTo>
                  <a:pt x="0" y="0"/>
                </a:lnTo>
                <a:close/>
              </a:path>
            </a:pathLst>
          </a:custGeom>
          <a:blipFill>
            <a:blip r:embed="rId3">
              <a:alphaModFix amt="40000"/>
            </a:blip>
            <a:stretch>
              <a:fillRect r="-11669" b="-24849"/>
            </a:stretch>
          </a:blipFill>
        </p:spPr>
      </p:sp>
      <p:sp>
        <p:nvSpPr>
          <p:cNvPr id="7" name="TextBox 7"/>
          <p:cNvSpPr txBox="1"/>
          <p:nvPr/>
        </p:nvSpPr>
        <p:spPr>
          <a:xfrm>
            <a:off x="8763000" y="2247900"/>
            <a:ext cx="9537065" cy="6771005"/>
          </a:xfrm>
          <a:prstGeom prst="rect">
            <a:avLst/>
          </a:prstGeom>
        </p:spPr>
        <p:txBody>
          <a:bodyPr wrap="square" lIns="0" tIns="0" rIns="0" bIns="0" rtlCol="0" anchor="t">
            <a:spAutoFit/>
          </a:bodyPr>
          <a:lstStyle/>
          <a:p>
            <a:pPr algn="ctr">
              <a:lnSpc>
                <a:spcPct val="100000"/>
              </a:lnSpc>
            </a:pPr>
            <a:r>
              <a:rPr lang="en-US" sz="4400">
                <a:solidFill>
                  <a:srgbClr val="1E1E1E"/>
                </a:solidFill>
                <a:latin typeface="Times New Roman Regular" panose="02020603050405020304" charset="0"/>
                <a:ea typeface="思源黑体 1" panose="020B0500000000000000" charset="-122"/>
                <a:cs typeface="Times New Roman Regular" panose="02020603050405020304" charset="0"/>
                <a:sym typeface="+mn-ea"/>
              </a:rPr>
              <a:t>Although the "Contour" is displayed on the outside, the mental is embodied by imitating animals. Frolics of the Five Animals require that the “Qi” in the Dantian（丹田） should also be moved with the movement, and the breath should also be done according to the law of lifting, inhaling, and exhaling, in order to achieve the requirement of "Mind and Breath Interdependent".[2]</a:t>
            </a:r>
            <a:endParaRPr lang="en-US" sz="4400">
              <a:solidFill>
                <a:srgbClr val="1E1E1E"/>
              </a:solidFill>
              <a:latin typeface="Times New Roman Regular" panose="02020603050405020304" charset="0"/>
              <a:ea typeface="思源黑体 1" panose="020B0500000000000000" charset="-122"/>
              <a:cs typeface="Times New Roman Regular" panose="02020603050405020304" charset="0"/>
            </a:endParaRPr>
          </a:p>
        </p:txBody>
      </p:sp>
      <p:sp>
        <p:nvSpPr>
          <p:cNvPr id="8" name="TextBox 8"/>
          <p:cNvSpPr txBox="1"/>
          <p:nvPr/>
        </p:nvSpPr>
        <p:spPr>
          <a:xfrm>
            <a:off x="10896600" y="1122680"/>
            <a:ext cx="4509770" cy="600075"/>
          </a:xfrm>
          <a:prstGeom prst="rect">
            <a:avLst/>
          </a:prstGeom>
        </p:spPr>
        <p:txBody>
          <a:bodyPr wrap="square" lIns="0" tIns="0" rIns="0" bIns="0" rtlCol="0" anchor="t">
            <a:spAutoFit/>
          </a:bodyPr>
          <a:lstStyle/>
          <a:p>
            <a:pPr algn="ctr">
              <a:lnSpc>
                <a:spcPts val="4680"/>
              </a:lnSpc>
            </a:pPr>
            <a:r>
              <a:rPr lang="en-US" altLang="zh-CN" sz="5400">
                <a:solidFill>
                  <a:srgbClr val="1E1E1E"/>
                </a:solidFill>
                <a:ea typeface="思源黑体 1 Bold" panose="020B0800000000000000" charset="-122"/>
                <a:sym typeface="+mn-ea"/>
              </a:rPr>
              <a:t>Contour:调型</a:t>
            </a:r>
            <a:endParaRPr lang="en-US" altLang="zh-CN" sz="5400">
              <a:solidFill>
                <a:srgbClr val="1E1E1E"/>
              </a:solidFill>
              <a:ea typeface="思源黑体 1 Bold" panose="020B0800000000000000" charset="-122"/>
            </a:endParaRPr>
          </a:p>
        </p:txBody>
      </p:sp>
      <p:sp>
        <p:nvSpPr>
          <p:cNvPr id="17" name="TextBox 17"/>
          <p:cNvSpPr txBox="1"/>
          <p:nvPr/>
        </p:nvSpPr>
        <p:spPr>
          <a:xfrm>
            <a:off x="1828858" y="342817"/>
            <a:ext cx="3891777" cy="894080"/>
          </a:xfrm>
          <a:prstGeom prst="rect">
            <a:avLst/>
          </a:prstGeom>
        </p:spPr>
        <p:txBody>
          <a:bodyPr lIns="0" tIns="0" rIns="0" bIns="0" rtlCol="0" anchor="t">
            <a:spAutoFit/>
          </a:bodyPr>
          <a:lstStyle/>
          <a:p>
            <a:pPr algn="l">
              <a:lnSpc>
                <a:spcPts val="6975"/>
              </a:lnSpc>
            </a:pPr>
            <a:r>
              <a:rPr lang="zh-CN" altLang="en-US" sz="5810">
                <a:solidFill>
                  <a:srgbClr val="100F0D"/>
                </a:solidFill>
                <a:ea typeface="思源宋体 Bold" panose="02020700000000000000" charset="-122"/>
              </a:rPr>
              <a:t>功效</a:t>
            </a:r>
            <a:endParaRPr lang="zh-CN" altLang="en-US" sz="5810">
              <a:solidFill>
                <a:srgbClr val="100F0D"/>
              </a:solidFill>
              <a:ea typeface="思源宋体 Bold" panose="02020700000000000000" charset="-122"/>
            </a:endParaRPr>
          </a:p>
        </p:txBody>
      </p:sp>
      <p:sp>
        <p:nvSpPr>
          <p:cNvPr id="18" name="TextBox 18"/>
          <p:cNvSpPr txBox="1"/>
          <p:nvPr/>
        </p:nvSpPr>
        <p:spPr>
          <a:xfrm>
            <a:off x="1828858" y="1165710"/>
            <a:ext cx="6542790" cy="556895"/>
          </a:xfrm>
          <a:prstGeom prst="rect">
            <a:avLst/>
          </a:prstGeom>
        </p:spPr>
        <p:txBody>
          <a:bodyPr lIns="0" tIns="0" rIns="0" bIns="0" rtlCol="0" anchor="t">
            <a:spAutoFit/>
          </a:bodyPr>
          <a:lstStyle/>
          <a:p>
            <a:pPr algn="l">
              <a:lnSpc>
                <a:spcPts val="4345"/>
              </a:lnSpc>
            </a:pPr>
            <a:r>
              <a:rPr lang="en-US" sz="3620" spc="72">
                <a:solidFill>
                  <a:srgbClr val="9BAE98"/>
                </a:solidFill>
                <a:latin typeface="Times New Roman" panose="02020603050405020304" charset="0"/>
                <a:cs typeface="Times New Roman" panose="02020603050405020304" charset="0"/>
              </a:rPr>
              <a:t>Benefits</a:t>
            </a:r>
            <a:endParaRPr lang="en-US" sz="3620" spc="72">
              <a:solidFill>
                <a:srgbClr val="9BAE98"/>
              </a:solidFill>
              <a:latin typeface="Times New Roman" panose="02020603050405020304" charset="0"/>
              <a:cs typeface="Times New Roman" panose="02020603050405020304" charset="0"/>
            </a:endParaRPr>
          </a:p>
        </p:txBody>
      </p:sp>
      <p:pic>
        <p:nvPicPr>
          <p:cNvPr id="19" name="图片 18"/>
          <p:cNvPicPr>
            <a:picLocks noChangeAspect="1"/>
          </p:cNvPicPr>
          <p:nvPr/>
        </p:nvPicPr>
        <p:blipFill>
          <a:blip r:embed="rId4"/>
          <a:stretch>
            <a:fillRect/>
          </a:stretch>
        </p:blipFill>
        <p:spPr>
          <a:xfrm>
            <a:off x="609600" y="6034405"/>
            <a:ext cx="7767320" cy="4107815"/>
          </a:xfrm>
          <a:prstGeom prst="rect">
            <a:avLst/>
          </a:prstGeom>
        </p:spPr>
      </p:pic>
      <p:pic>
        <p:nvPicPr>
          <p:cNvPr id="21" name="图片 20"/>
          <p:cNvPicPr>
            <a:picLocks noChangeAspect="1"/>
          </p:cNvPicPr>
          <p:nvPr/>
        </p:nvPicPr>
        <p:blipFill>
          <a:blip r:embed="rId5"/>
          <a:stretch>
            <a:fillRect/>
          </a:stretch>
        </p:blipFill>
        <p:spPr>
          <a:xfrm>
            <a:off x="609600" y="1943100"/>
            <a:ext cx="7775575" cy="381635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1"/>
            <a:stretch>
              <a:fillRect l="-12541" r="-13162"/>
            </a:stretch>
          </a:blipFill>
        </p:spPr>
      </p:sp>
      <p:sp>
        <p:nvSpPr>
          <p:cNvPr id="3" name="Freeform 3"/>
          <p:cNvSpPr/>
          <p:nvPr/>
        </p:nvSpPr>
        <p:spPr>
          <a:xfrm>
            <a:off x="-655967" y="3841914"/>
            <a:ext cx="8348326" cy="8229600"/>
          </a:xfrm>
          <a:custGeom>
            <a:avLst/>
            <a:gdLst/>
            <a:ahLst/>
            <a:cxnLst/>
            <a:rect l="l" t="t" r="r" b="b"/>
            <a:pathLst>
              <a:path w="8348326" h="8229600">
                <a:moveTo>
                  <a:pt x="0" y="0"/>
                </a:moveTo>
                <a:lnTo>
                  <a:pt x="8348326" y="0"/>
                </a:lnTo>
                <a:lnTo>
                  <a:pt x="8348326" y="8229600"/>
                </a:lnTo>
                <a:lnTo>
                  <a:pt x="0" y="8229600"/>
                </a:lnTo>
                <a:lnTo>
                  <a:pt x="0" y="0"/>
                </a:lnTo>
                <a:close/>
              </a:path>
            </a:pathLst>
          </a:custGeom>
          <a:blipFill>
            <a:blip r:embed="rId2"/>
            <a:stretch>
              <a:fillRect/>
            </a:stretch>
          </a:blipFill>
        </p:spPr>
      </p:sp>
      <p:sp>
        <p:nvSpPr>
          <p:cNvPr id="4" name="TextBox 4"/>
          <p:cNvSpPr txBox="1"/>
          <p:nvPr/>
        </p:nvSpPr>
        <p:spPr>
          <a:xfrm>
            <a:off x="563861" y="1251361"/>
            <a:ext cx="7653767" cy="1629410"/>
          </a:xfrm>
          <a:prstGeom prst="rect">
            <a:avLst/>
          </a:prstGeom>
        </p:spPr>
        <p:txBody>
          <a:bodyPr lIns="0" tIns="0" rIns="0" bIns="0" rtlCol="0" anchor="t">
            <a:spAutoFit/>
          </a:bodyPr>
          <a:lstStyle/>
          <a:p>
            <a:pPr marL="0" lvl="0" indent="0" algn="ctr">
              <a:lnSpc>
                <a:spcPts val="12710"/>
              </a:lnSpc>
              <a:spcBef>
                <a:spcPct val="0"/>
              </a:spcBef>
            </a:pPr>
            <a:r>
              <a:rPr lang="en-US" sz="8800" u="none" strike="noStrike" spc="72">
                <a:solidFill>
                  <a:srgbClr val="9BAE98"/>
                </a:solidFill>
                <a:latin typeface="Arsenica" panose="00000500000000000000"/>
              </a:rPr>
              <a:t>Contents</a:t>
            </a:r>
            <a:endParaRPr lang="en-US" sz="8800" u="none" strike="noStrike" spc="72">
              <a:solidFill>
                <a:srgbClr val="9BAE98"/>
              </a:solidFill>
              <a:latin typeface="Arsenica" panose="00000500000000000000"/>
            </a:endParaRPr>
          </a:p>
        </p:txBody>
      </p:sp>
      <p:sp>
        <p:nvSpPr>
          <p:cNvPr id="5" name="TextBox 5"/>
          <p:cNvSpPr txBox="1"/>
          <p:nvPr>
            <p:custDataLst>
              <p:tags r:id="rId3"/>
            </p:custDataLst>
          </p:nvPr>
        </p:nvSpPr>
        <p:spPr>
          <a:xfrm>
            <a:off x="9762212" y="1642500"/>
            <a:ext cx="2168111" cy="1169035"/>
          </a:xfrm>
          <a:prstGeom prst="rect">
            <a:avLst/>
          </a:prstGeom>
        </p:spPr>
        <p:txBody>
          <a:bodyPr lIns="0" tIns="0" rIns="0" bIns="0" rtlCol="0" anchor="t">
            <a:spAutoFit/>
          </a:bodyPr>
          <a:lstStyle/>
          <a:p>
            <a:pPr marL="0" lvl="0" indent="0" algn="ctr">
              <a:lnSpc>
                <a:spcPts val="9120"/>
              </a:lnSpc>
              <a:spcBef>
                <a:spcPct val="0"/>
              </a:spcBef>
            </a:pPr>
            <a:r>
              <a:rPr lang="en-US" sz="7600" u="none" strike="noStrike" spc="152">
                <a:solidFill>
                  <a:srgbClr val="D47374"/>
                </a:solidFill>
                <a:latin typeface="Times New Roman" panose="02020603050405020304" charset="0"/>
                <a:cs typeface="Times New Roman" panose="02020603050405020304" charset="0"/>
              </a:rPr>
              <a:t>01</a:t>
            </a:r>
            <a:endParaRPr lang="en-US" sz="7600" u="none" strike="noStrike" spc="152">
              <a:solidFill>
                <a:srgbClr val="D47374"/>
              </a:solidFill>
              <a:latin typeface="Times New Roman" panose="02020603050405020304" charset="0"/>
              <a:cs typeface="Times New Roman" panose="02020603050405020304" charset="0"/>
            </a:endParaRPr>
          </a:p>
        </p:txBody>
      </p:sp>
      <p:sp>
        <p:nvSpPr>
          <p:cNvPr id="6" name="TextBox 6"/>
          <p:cNvSpPr txBox="1"/>
          <p:nvPr>
            <p:custDataLst>
              <p:tags r:id="rId4"/>
            </p:custDataLst>
          </p:nvPr>
        </p:nvSpPr>
        <p:spPr>
          <a:xfrm>
            <a:off x="9105900" y="3158136"/>
            <a:ext cx="3480735" cy="676910"/>
          </a:xfrm>
          <a:prstGeom prst="rect">
            <a:avLst/>
          </a:prstGeom>
        </p:spPr>
        <p:txBody>
          <a:bodyPr lIns="0" tIns="0" rIns="0" bIns="0" rtlCol="0" anchor="t">
            <a:spAutoFit/>
          </a:bodyPr>
          <a:lstStyle/>
          <a:p>
            <a:pPr algn="ctr">
              <a:lnSpc>
                <a:spcPts val="5280"/>
              </a:lnSpc>
            </a:pPr>
            <a:r>
              <a:rPr lang="en-US" sz="4400">
                <a:solidFill>
                  <a:srgbClr val="100F0D"/>
                </a:solidFill>
                <a:ea typeface="思源宋体 Bold" panose="02020700000000000000" charset="-122"/>
              </a:rPr>
              <a:t>Introduction</a:t>
            </a:r>
            <a:endParaRPr lang="en-US" sz="4400">
              <a:solidFill>
                <a:srgbClr val="100F0D"/>
              </a:solidFill>
              <a:ea typeface="思源宋体 Bold" panose="02020700000000000000" charset="-122"/>
            </a:endParaRPr>
          </a:p>
        </p:txBody>
      </p:sp>
      <p:sp>
        <p:nvSpPr>
          <p:cNvPr id="8" name="TextBox 8"/>
          <p:cNvSpPr txBox="1"/>
          <p:nvPr>
            <p:custDataLst>
              <p:tags r:id="rId5"/>
            </p:custDataLst>
          </p:nvPr>
        </p:nvSpPr>
        <p:spPr>
          <a:xfrm>
            <a:off x="14033166" y="1642500"/>
            <a:ext cx="2168111" cy="1169035"/>
          </a:xfrm>
          <a:prstGeom prst="rect">
            <a:avLst/>
          </a:prstGeom>
        </p:spPr>
        <p:txBody>
          <a:bodyPr lIns="0" tIns="0" rIns="0" bIns="0" rtlCol="0" anchor="t">
            <a:spAutoFit/>
          </a:bodyPr>
          <a:lstStyle/>
          <a:p>
            <a:pPr marL="0" lvl="0" indent="0" algn="ctr">
              <a:lnSpc>
                <a:spcPts val="9120"/>
              </a:lnSpc>
              <a:spcBef>
                <a:spcPct val="0"/>
              </a:spcBef>
            </a:pPr>
            <a:r>
              <a:rPr lang="en-US" sz="7600" spc="152">
                <a:solidFill>
                  <a:srgbClr val="9BAE98"/>
                </a:solidFill>
                <a:latin typeface="Times New Roman" panose="02020603050405020304" charset="0"/>
                <a:cs typeface="Times New Roman" panose="02020603050405020304" charset="0"/>
              </a:rPr>
              <a:t>02</a:t>
            </a:r>
            <a:endParaRPr lang="en-US" sz="7600" spc="152">
              <a:solidFill>
                <a:srgbClr val="9BAE98"/>
              </a:solidFill>
              <a:latin typeface="Times New Roman" panose="02020603050405020304" charset="0"/>
              <a:cs typeface="Times New Roman" panose="02020603050405020304" charset="0"/>
            </a:endParaRPr>
          </a:p>
        </p:txBody>
      </p:sp>
      <p:sp>
        <p:nvSpPr>
          <p:cNvPr id="9" name="TextBox 9"/>
          <p:cNvSpPr txBox="1"/>
          <p:nvPr>
            <p:custDataLst>
              <p:tags r:id="rId6"/>
            </p:custDataLst>
          </p:nvPr>
        </p:nvSpPr>
        <p:spPr>
          <a:xfrm>
            <a:off x="13376854" y="3158136"/>
            <a:ext cx="3480735" cy="676910"/>
          </a:xfrm>
          <a:prstGeom prst="rect">
            <a:avLst/>
          </a:prstGeom>
        </p:spPr>
        <p:txBody>
          <a:bodyPr lIns="0" tIns="0" rIns="0" bIns="0" rtlCol="0" anchor="t">
            <a:spAutoFit/>
          </a:bodyPr>
          <a:lstStyle/>
          <a:p>
            <a:pPr algn="ctr">
              <a:lnSpc>
                <a:spcPts val="5280"/>
              </a:lnSpc>
            </a:pPr>
            <a:r>
              <a:rPr lang="en-US" sz="4400">
                <a:solidFill>
                  <a:srgbClr val="100F0D"/>
                </a:solidFill>
                <a:ea typeface="思源宋体 Bold" panose="02020700000000000000" charset="-122"/>
              </a:rPr>
              <a:t>Details</a:t>
            </a:r>
            <a:endParaRPr lang="en-US" sz="4400">
              <a:solidFill>
                <a:srgbClr val="100F0D"/>
              </a:solidFill>
              <a:ea typeface="思源宋体 Bold" panose="02020700000000000000" charset="-122"/>
            </a:endParaRPr>
          </a:p>
        </p:txBody>
      </p:sp>
      <p:sp>
        <p:nvSpPr>
          <p:cNvPr id="11" name="TextBox 11"/>
          <p:cNvSpPr txBox="1"/>
          <p:nvPr>
            <p:custDataLst>
              <p:tags r:id="rId7"/>
            </p:custDataLst>
          </p:nvPr>
        </p:nvSpPr>
        <p:spPr>
          <a:xfrm>
            <a:off x="9762212" y="5438775"/>
            <a:ext cx="2168111" cy="1362075"/>
          </a:xfrm>
          <a:prstGeom prst="rect">
            <a:avLst/>
          </a:prstGeom>
        </p:spPr>
        <p:txBody>
          <a:bodyPr lIns="0" tIns="0" rIns="0" bIns="0" rtlCol="0" anchor="t">
            <a:spAutoFit/>
          </a:bodyPr>
          <a:lstStyle/>
          <a:p>
            <a:pPr marL="0" lvl="0" indent="0" algn="ctr">
              <a:lnSpc>
                <a:spcPts val="9120"/>
              </a:lnSpc>
              <a:spcBef>
                <a:spcPct val="0"/>
              </a:spcBef>
            </a:pPr>
            <a:r>
              <a:rPr lang="en-US" sz="7600" spc="152">
                <a:solidFill>
                  <a:srgbClr val="9BAE98"/>
                </a:solidFill>
                <a:latin typeface="Times New Roman" panose="02020603050405020304" charset="0"/>
                <a:cs typeface="Times New Roman" panose="02020603050405020304" charset="0"/>
              </a:rPr>
              <a:t>03</a:t>
            </a:r>
            <a:endParaRPr lang="en-US" sz="7600" spc="152">
              <a:solidFill>
                <a:srgbClr val="9BAE98"/>
              </a:solidFill>
              <a:latin typeface="Times New Roman" panose="02020603050405020304" charset="0"/>
              <a:cs typeface="Times New Roman" panose="02020603050405020304" charset="0"/>
            </a:endParaRPr>
          </a:p>
        </p:txBody>
      </p:sp>
      <p:sp>
        <p:nvSpPr>
          <p:cNvPr id="12" name="TextBox 12"/>
          <p:cNvSpPr txBox="1"/>
          <p:nvPr>
            <p:custDataLst>
              <p:tags r:id="rId8"/>
            </p:custDataLst>
          </p:nvPr>
        </p:nvSpPr>
        <p:spPr>
          <a:xfrm>
            <a:off x="9105900" y="6954411"/>
            <a:ext cx="3480735" cy="676910"/>
          </a:xfrm>
          <a:prstGeom prst="rect">
            <a:avLst/>
          </a:prstGeom>
        </p:spPr>
        <p:txBody>
          <a:bodyPr lIns="0" tIns="0" rIns="0" bIns="0" rtlCol="0" anchor="t">
            <a:spAutoFit/>
          </a:bodyPr>
          <a:lstStyle/>
          <a:p>
            <a:pPr algn="ctr">
              <a:lnSpc>
                <a:spcPts val="5280"/>
              </a:lnSpc>
            </a:pPr>
            <a:r>
              <a:rPr lang="en-US" sz="4400">
                <a:solidFill>
                  <a:srgbClr val="100F0D"/>
                </a:solidFill>
                <a:ea typeface="思源宋体 Bold" panose="02020700000000000000" charset="-122"/>
              </a:rPr>
              <a:t>Benefits</a:t>
            </a:r>
            <a:endParaRPr lang="en-US" sz="4400">
              <a:solidFill>
                <a:srgbClr val="100F0D"/>
              </a:solidFill>
              <a:ea typeface="思源宋体 Bold" panose="02020700000000000000" charset="-122"/>
            </a:endParaRPr>
          </a:p>
        </p:txBody>
      </p:sp>
      <p:sp>
        <p:nvSpPr>
          <p:cNvPr id="14" name="TextBox 14"/>
          <p:cNvSpPr txBox="1"/>
          <p:nvPr>
            <p:custDataLst>
              <p:tags r:id="rId9"/>
            </p:custDataLst>
          </p:nvPr>
        </p:nvSpPr>
        <p:spPr>
          <a:xfrm>
            <a:off x="14033166" y="5438775"/>
            <a:ext cx="2168111" cy="1362075"/>
          </a:xfrm>
          <a:prstGeom prst="rect">
            <a:avLst/>
          </a:prstGeom>
        </p:spPr>
        <p:txBody>
          <a:bodyPr lIns="0" tIns="0" rIns="0" bIns="0" rtlCol="0" anchor="t">
            <a:spAutoFit/>
          </a:bodyPr>
          <a:lstStyle/>
          <a:p>
            <a:pPr marL="0" lvl="0" indent="0" algn="ctr">
              <a:lnSpc>
                <a:spcPts val="9120"/>
              </a:lnSpc>
              <a:spcBef>
                <a:spcPct val="0"/>
              </a:spcBef>
            </a:pPr>
            <a:r>
              <a:rPr lang="en-US" sz="7600" spc="152">
                <a:solidFill>
                  <a:srgbClr val="D47374"/>
                </a:solidFill>
                <a:latin typeface="Times New Roman" panose="02020603050405020304" charset="0"/>
                <a:cs typeface="Times New Roman" panose="02020603050405020304" charset="0"/>
              </a:rPr>
              <a:t>04</a:t>
            </a:r>
            <a:endParaRPr lang="en-US" sz="7600" spc="152">
              <a:solidFill>
                <a:srgbClr val="D47374"/>
              </a:solidFill>
              <a:latin typeface="Times New Roman" panose="02020603050405020304" charset="0"/>
              <a:cs typeface="Times New Roman" panose="02020603050405020304" charset="0"/>
            </a:endParaRPr>
          </a:p>
        </p:txBody>
      </p:sp>
      <p:sp>
        <p:nvSpPr>
          <p:cNvPr id="15" name="TextBox 15"/>
          <p:cNvSpPr txBox="1"/>
          <p:nvPr>
            <p:custDataLst>
              <p:tags r:id="rId10"/>
            </p:custDataLst>
          </p:nvPr>
        </p:nvSpPr>
        <p:spPr>
          <a:xfrm>
            <a:off x="13376854" y="6954411"/>
            <a:ext cx="3480735" cy="676910"/>
          </a:xfrm>
          <a:prstGeom prst="rect">
            <a:avLst/>
          </a:prstGeom>
        </p:spPr>
        <p:txBody>
          <a:bodyPr lIns="0" tIns="0" rIns="0" bIns="0" rtlCol="0" anchor="t">
            <a:spAutoFit/>
          </a:bodyPr>
          <a:lstStyle/>
          <a:p>
            <a:pPr algn="ctr">
              <a:lnSpc>
                <a:spcPts val="5280"/>
              </a:lnSpc>
            </a:pPr>
            <a:r>
              <a:rPr lang="en-US" sz="4400">
                <a:solidFill>
                  <a:srgbClr val="100F0D"/>
                </a:solidFill>
                <a:ea typeface="思源宋体 Bold" panose="02020700000000000000" charset="-122"/>
              </a:rPr>
              <a:t>Questions</a:t>
            </a:r>
            <a:endParaRPr lang="en-US" sz="4400">
              <a:solidFill>
                <a:srgbClr val="100F0D"/>
              </a:solidFill>
              <a:ea typeface="思源宋体 Bold" panose="02020700000000000000"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1"/>
            <a:stretch>
              <a:fillRect l="-12541" r="-13162"/>
            </a:stretch>
          </a:blipFill>
        </p:spPr>
      </p:sp>
      <p:sp>
        <p:nvSpPr>
          <p:cNvPr id="3" name="Freeform 3"/>
          <p:cNvSpPr/>
          <p:nvPr/>
        </p:nvSpPr>
        <p:spPr>
          <a:xfrm rot="2157102">
            <a:off x="-158875" y="355063"/>
            <a:ext cx="1711807" cy="2441714"/>
          </a:xfrm>
          <a:custGeom>
            <a:avLst/>
            <a:gdLst/>
            <a:ahLst/>
            <a:cxnLst/>
            <a:rect l="l" t="t" r="r" b="b"/>
            <a:pathLst>
              <a:path w="1711807" h="2441714">
                <a:moveTo>
                  <a:pt x="0" y="0"/>
                </a:moveTo>
                <a:lnTo>
                  <a:pt x="1711806" y="0"/>
                </a:lnTo>
                <a:lnTo>
                  <a:pt x="1711806" y="2441714"/>
                </a:lnTo>
                <a:lnTo>
                  <a:pt x="0" y="2441714"/>
                </a:lnTo>
                <a:lnTo>
                  <a:pt x="0" y="0"/>
                </a:lnTo>
                <a:close/>
              </a:path>
            </a:pathLst>
          </a:custGeom>
          <a:blipFill>
            <a:blip r:embed="rId2"/>
            <a:stretch>
              <a:fillRect/>
            </a:stretch>
          </a:blipFill>
        </p:spPr>
      </p:sp>
      <p:sp>
        <p:nvSpPr>
          <p:cNvPr id="4" name="Freeform 4"/>
          <p:cNvSpPr/>
          <p:nvPr/>
        </p:nvSpPr>
        <p:spPr>
          <a:xfrm>
            <a:off x="12454471" y="5143500"/>
            <a:ext cx="5833529" cy="5143500"/>
          </a:xfrm>
          <a:custGeom>
            <a:avLst/>
            <a:gdLst/>
            <a:ahLst/>
            <a:cxnLst/>
            <a:rect l="l" t="t" r="r" b="b"/>
            <a:pathLst>
              <a:path w="5833529" h="5143500">
                <a:moveTo>
                  <a:pt x="0" y="0"/>
                </a:moveTo>
                <a:lnTo>
                  <a:pt x="5833529" y="0"/>
                </a:lnTo>
                <a:lnTo>
                  <a:pt x="5833529" y="5143500"/>
                </a:lnTo>
                <a:lnTo>
                  <a:pt x="0" y="5143500"/>
                </a:lnTo>
                <a:lnTo>
                  <a:pt x="0" y="0"/>
                </a:lnTo>
                <a:close/>
              </a:path>
            </a:pathLst>
          </a:custGeom>
          <a:blipFill>
            <a:blip r:embed="rId3">
              <a:alphaModFix amt="40000"/>
            </a:blip>
            <a:stretch>
              <a:fillRect r="-11669" b="-24849"/>
            </a:stretch>
          </a:blipFill>
        </p:spPr>
      </p:sp>
      <p:grpSp>
        <p:nvGrpSpPr>
          <p:cNvPr id="5" name="Group 5"/>
          <p:cNvGrpSpPr/>
          <p:nvPr/>
        </p:nvGrpSpPr>
        <p:grpSpPr>
          <a:xfrm>
            <a:off x="1599935" y="5600700"/>
            <a:ext cx="16490580" cy="4114800"/>
            <a:chOff x="0" y="0"/>
            <a:chExt cx="21987440" cy="5486400"/>
          </a:xfrm>
        </p:grpSpPr>
        <p:pic>
          <p:nvPicPr>
            <p:cNvPr id="6" name="Picture 6"/>
            <p:cNvPicPr>
              <a:picLocks noChangeAspect="1"/>
            </p:cNvPicPr>
            <p:nvPr/>
          </p:nvPicPr>
          <p:blipFill>
            <a:blip r:embed="rId4"/>
            <a:srcRect t="13723" b="59080"/>
            <a:stretch>
              <a:fillRect/>
            </a:stretch>
          </p:blipFill>
          <p:spPr>
            <a:xfrm>
              <a:off x="0" y="0"/>
              <a:ext cx="21987440" cy="5486400"/>
            </a:xfrm>
            <a:prstGeom prst="rect">
              <a:avLst/>
            </a:prstGeom>
          </p:spPr>
        </p:pic>
      </p:grpSp>
      <p:sp>
        <p:nvSpPr>
          <p:cNvPr id="7" name="TextBox 7"/>
          <p:cNvSpPr txBox="1"/>
          <p:nvPr/>
        </p:nvSpPr>
        <p:spPr>
          <a:xfrm>
            <a:off x="1905058" y="2074903"/>
            <a:ext cx="14798369" cy="2928620"/>
          </a:xfrm>
          <a:prstGeom prst="rect">
            <a:avLst/>
          </a:prstGeom>
        </p:spPr>
        <p:txBody>
          <a:bodyPr lIns="0" tIns="0" rIns="0" bIns="0" rtlCol="0" anchor="t">
            <a:spAutoFit/>
          </a:bodyPr>
          <a:lstStyle/>
          <a:p>
            <a:pPr algn="just">
              <a:lnSpc>
                <a:spcPts val="2855"/>
              </a:lnSpc>
            </a:pPr>
            <a:r>
              <a:rPr lang="en-US" sz="2800">
                <a:solidFill>
                  <a:srgbClr val="1E1E1E"/>
                </a:solidFill>
                <a:latin typeface="Times New Roman Regular" panose="02020603050405020304" charset="0"/>
                <a:ea typeface="思源黑体 1" panose="020B0500000000000000" charset="-122"/>
                <a:cs typeface="Times New Roman Regular" panose="02020603050405020304" charset="0"/>
              </a:rPr>
              <a:t>In a word, </a:t>
            </a:r>
            <a:r>
              <a:rPr lang="en-US" sz="2800">
                <a:solidFill>
                  <a:srgbClr val="1E1E1E"/>
                </a:solidFill>
                <a:latin typeface="Times New Roman Regular" panose="02020603050405020304" charset="0"/>
                <a:ea typeface="思源黑体 1" panose="020B0500000000000000" charset="-122"/>
                <a:cs typeface="Times New Roman Regular" panose="02020603050405020304" charset="0"/>
                <a:sym typeface="+mn-ea"/>
              </a:rPr>
              <a:t>Frolics of the Five Animals</a:t>
            </a:r>
            <a:r>
              <a:rPr lang="en-US" sz="2800">
                <a:solidFill>
                  <a:srgbClr val="1E1E1E"/>
                </a:solidFill>
                <a:latin typeface="Times New Roman Regular" panose="02020603050405020304" charset="0"/>
                <a:ea typeface="思源黑体 1" panose="020B0500000000000000" charset="-122"/>
                <a:cs typeface="Times New Roman Regular" panose="02020603050405020304" charset="0"/>
              </a:rPr>
              <a:t> can help us exercise our </a:t>
            </a:r>
            <a:r>
              <a:rPr lang="en-US" sz="2800" b="1">
                <a:solidFill>
                  <a:srgbClr val="1E1E1E"/>
                </a:solidFill>
                <a:latin typeface="Times New Roman Regular" panose="02020603050405020304" charset="0"/>
                <a:ea typeface="思源黑体 1" panose="020B0500000000000000" charset="-122"/>
                <a:cs typeface="Times New Roman Regular" panose="02020603050405020304" charset="0"/>
              </a:rPr>
              <a:t>body</a:t>
            </a:r>
            <a:r>
              <a:rPr lang="en-US" sz="2800">
                <a:solidFill>
                  <a:srgbClr val="1E1E1E"/>
                </a:solidFill>
                <a:latin typeface="Times New Roman Regular" panose="02020603050405020304" charset="0"/>
                <a:ea typeface="思源黑体 1" panose="020B0500000000000000" charset="-122"/>
                <a:cs typeface="Times New Roman Regular" panose="02020603050405020304" charset="0"/>
              </a:rPr>
              <a:t> and </a:t>
            </a:r>
            <a:r>
              <a:rPr lang="en-US" sz="2800" b="1">
                <a:solidFill>
                  <a:srgbClr val="1E1E1E"/>
                </a:solidFill>
                <a:latin typeface="Times New Roman Regular" panose="02020603050405020304" charset="0"/>
                <a:ea typeface="思源黑体 1" panose="020B0500000000000000" charset="-122"/>
                <a:cs typeface="Times New Roman Regular" panose="02020603050405020304" charset="0"/>
              </a:rPr>
              <a:t>mind</a:t>
            </a:r>
            <a:r>
              <a:rPr lang="en-US" sz="2800">
                <a:solidFill>
                  <a:srgbClr val="1E1E1E"/>
                </a:solidFill>
                <a:latin typeface="Times New Roman Regular" panose="02020603050405020304" charset="0"/>
                <a:ea typeface="思源黑体 1" panose="020B0500000000000000" charset="-122"/>
                <a:cs typeface="Times New Roman Regular" panose="02020603050405020304" charset="0"/>
              </a:rPr>
              <a:t>. It can strengthen the body, nourish the spirit, and adjust the posture. In addition, it can also help prevent and overcome various diseases, such as lung disease, asthma, high blood pressure, and so on. </a:t>
            </a:r>
            <a:r>
              <a:rPr lang="en-US" sz="2800" b="1">
                <a:solidFill>
                  <a:srgbClr val="1E1E1E"/>
                </a:solidFill>
                <a:latin typeface="Times New Roman Regular" panose="02020603050405020304" charset="0"/>
                <a:ea typeface="思源黑体 1" panose="020B0500000000000000" charset="-122"/>
                <a:cs typeface="Times New Roman Regular" panose="02020603050405020304" charset="0"/>
              </a:rPr>
              <a:t>The Five Poultry Play is a sport suitable for all ages.</a:t>
            </a:r>
            <a:endParaRPr lang="en-US" sz="2800" b="1">
              <a:solidFill>
                <a:srgbClr val="1E1E1E"/>
              </a:solidFill>
              <a:latin typeface="Times New Roman Regular" panose="02020603050405020304" charset="0"/>
              <a:ea typeface="思源黑体 1" panose="020B0500000000000000" charset="-122"/>
              <a:cs typeface="Times New Roman Regular" panose="02020603050405020304" charset="0"/>
            </a:endParaRPr>
          </a:p>
          <a:p>
            <a:pPr algn="just">
              <a:lnSpc>
                <a:spcPts val="2855"/>
              </a:lnSpc>
            </a:pPr>
            <a:endParaRPr lang="en-US" sz="2800">
              <a:solidFill>
                <a:srgbClr val="1E1E1E"/>
              </a:solidFill>
              <a:latin typeface="Times New Roman Regular" panose="02020603050405020304" charset="0"/>
              <a:ea typeface="思源黑体 1" panose="020B0500000000000000" charset="-122"/>
              <a:cs typeface="Times New Roman Regular" panose="02020603050405020304" charset="0"/>
            </a:endParaRPr>
          </a:p>
          <a:p>
            <a:pPr algn="just">
              <a:lnSpc>
                <a:spcPts val="2855"/>
              </a:lnSpc>
            </a:pPr>
            <a:r>
              <a:rPr lang="en-US" sz="2800">
                <a:solidFill>
                  <a:srgbClr val="1E1E1E"/>
                </a:solidFill>
                <a:latin typeface="Times New Roman Regular" panose="02020603050405020304" charset="0"/>
                <a:ea typeface="思源黑体 1" panose="020B0500000000000000" charset="-122"/>
                <a:cs typeface="Times New Roman Regular" panose="02020603050405020304" charset="0"/>
              </a:rPr>
              <a:t>If you want to practice the Five Poultry play, you should practice</a:t>
            </a:r>
            <a:r>
              <a:rPr lang="en-US" sz="2800" b="1">
                <a:solidFill>
                  <a:srgbClr val="1E1E1E"/>
                </a:solidFill>
                <a:latin typeface="Times New Roman Regular" panose="02020603050405020304" charset="0"/>
                <a:ea typeface="思源黑体 1" panose="020B0500000000000000" charset="-122"/>
                <a:cs typeface="Times New Roman Regular" panose="02020603050405020304" charset="0"/>
              </a:rPr>
              <a:t> twice a day for 15 minutes</a:t>
            </a:r>
            <a:r>
              <a:rPr lang="en-US" sz="2800">
                <a:solidFill>
                  <a:srgbClr val="1E1E1E"/>
                </a:solidFill>
                <a:latin typeface="Times New Roman Regular" panose="02020603050405020304" charset="0"/>
                <a:ea typeface="思源黑体 1" panose="020B0500000000000000" charset="-122"/>
                <a:cs typeface="Times New Roman Regular" panose="02020603050405020304" charset="0"/>
              </a:rPr>
              <a:t> each time, </a:t>
            </a:r>
            <a:r>
              <a:rPr lang="en-US" sz="2800" b="1">
                <a:solidFill>
                  <a:srgbClr val="1E1E1E"/>
                </a:solidFill>
                <a:latin typeface="Times New Roman Regular" panose="02020603050405020304" charset="0"/>
                <a:ea typeface="思源黑体 1" panose="020B0500000000000000" charset="-122"/>
                <a:cs typeface="Times New Roman Regular" panose="02020603050405020304" charset="0"/>
              </a:rPr>
              <a:t>once in the morning and once in the evening</a:t>
            </a:r>
            <a:r>
              <a:rPr lang="en-US" sz="2800">
                <a:solidFill>
                  <a:srgbClr val="1E1E1E"/>
                </a:solidFill>
                <a:latin typeface="Times New Roman Regular" panose="02020603050405020304" charset="0"/>
                <a:ea typeface="思源黑体 1" panose="020B0500000000000000" charset="-122"/>
                <a:cs typeface="Times New Roman Regular" panose="02020603050405020304" charset="0"/>
              </a:rPr>
              <a:t>. You should choose a place with </a:t>
            </a:r>
            <a:r>
              <a:rPr lang="en-US" sz="2800" b="1">
                <a:solidFill>
                  <a:srgbClr val="1E1E1E"/>
                </a:solidFill>
                <a:latin typeface="Times New Roman Regular" panose="02020603050405020304" charset="0"/>
                <a:ea typeface="思源黑体 1" panose="020B0500000000000000" charset="-122"/>
                <a:cs typeface="Times New Roman Regular" panose="02020603050405020304" charset="0"/>
              </a:rPr>
              <a:t>fresh air and lush vegetation</a:t>
            </a:r>
            <a:r>
              <a:rPr lang="en-US" sz="2800">
                <a:solidFill>
                  <a:srgbClr val="1E1E1E"/>
                </a:solidFill>
                <a:latin typeface="Times New Roman Regular" panose="02020603050405020304" charset="0"/>
                <a:ea typeface="思源黑体 1" panose="020B0500000000000000" charset="-122"/>
                <a:cs typeface="Times New Roman Regular" panose="02020603050405020304" charset="0"/>
              </a:rPr>
              <a:t> to practice.</a:t>
            </a:r>
            <a:endParaRPr lang="en-US" sz="2800">
              <a:solidFill>
                <a:srgbClr val="1E1E1E"/>
              </a:solidFill>
              <a:latin typeface="Times New Roman Regular" panose="02020603050405020304" charset="0"/>
              <a:ea typeface="思源黑体 1" panose="020B0500000000000000" charset="-122"/>
              <a:cs typeface="Times New Roman Regular" panose="02020603050405020304" charset="0"/>
            </a:endParaRPr>
          </a:p>
        </p:txBody>
      </p:sp>
      <p:sp>
        <p:nvSpPr>
          <p:cNvPr id="9" name="TextBox 9"/>
          <p:cNvSpPr txBox="1"/>
          <p:nvPr/>
        </p:nvSpPr>
        <p:spPr>
          <a:xfrm>
            <a:off x="1785043" y="676827"/>
            <a:ext cx="3891777" cy="894080"/>
          </a:xfrm>
          <a:prstGeom prst="rect">
            <a:avLst/>
          </a:prstGeom>
        </p:spPr>
        <p:txBody>
          <a:bodyPr lIns="0" tIns="0" rIns="0" bIns="0" rtlCol="0" anchor="t">
            <a:spAutoFit/>
          </a:bodyPr>
          <a:lstStyle/>
          <a:p>
            <a:pPr algn="l">
              <a:lnSpc>
                <a:spcPts val="6975"/>
              </a:lnSpc>
            </a:pPr>
            <a:r>
              <a:rPr lang="zh-CN" altLang="en-US" sz="5810">
                <a:solidFill>
                  <a:srgbClr val="100F0D"/>
                </a:solidFill>
                <a:ea typeface="思源宋体 Bold" panose="02020700000000000000" charset="-122"/>
              </a:rPr>
              <a:t>练习</a:t>
            </a:r>
            <a:endParaRPr lang="zh-CN" altLang="en-US" sz="5810">
              <a:solidFill>
                <a:srgbClr val="100F0D"/>
              </a:solidFill>
              <a:ea typeface="思源宋体 Bold" panose="02020700000000000000" charset="-122"/>
            </a:endParaRPr>
          </a:p>
        </p:txBody>
      </p:sp>
      <p:sp>
        <p:nvSpPr>
          <p:cNvPr id="10" name="TextBox 10"/>
          <p:cNvSpPr txBox="1"/>
          <p:nvPr/>
        </p:nvSpPr>
        <p:spPr>
          <a:xfrm>
            <a:off x="1785043" y="1499720"/>
            <a:ext cx="6542790" cy="556895"/>
          </a:xfrm>
          <a:prstGeom prst="rect">
            <a:avLst/>
          </a:prstGeom>
        </p:spPr>
        <p:txBody>
          <a:bodyPr lIns="0" tIns="0" rIns="0" bIns="0" rtlCol="0" anchor="t">
            <a:spAutoFit/>
          </a:bodyPr>
          <a:lstStyle/>
          <a:p>
            <a:pPr algn="l">
              <a:lnSpc>
                <a:spcPts val="4345"/>
              </a:lnSpc>
            </a:pPr>
            <a:r>
              <a:rPr lang="en-US" sz="3620" spc="72">
                <a:solidFill>
                  <a:srgbClr val="9BAE98"/>
                </a:solidFill>
                <a:latin typeface="Times New Roman" panose="02020603050405020304" charset="0"/>
                <a:cs typeface="Times New Roman" panose="02020603050405020304" charset="0"/>
              </a:rPr>
              <a:t>Practice</a:t>
            </a:r>
            <a:endParaRPr lang="en-US" sz="3620" spc="72">
              <a:solidFill>
                <a:srgbClr val="9BAE98"/>
              </a:solidFill>
              <a:latin typeface="Times New Roman" panose="02020603050405020304" charset="0"/>
              <a:cs typeface="Times New Roman" panose="0202060305040502030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76263" y="0"/>
            <a:ext cx="11511737" cy="10287000"/>
          </a:xfrm>
          <a:custGeom>
            <a:avLst/>
            <a:gdLst/>
            <a:ahLst/>
            <a:cxnLst/>
            <a:rect l="l" t="t" r="r" b="b"/>
            <a:pathLst>
              <a:path w="11511737" h="10287000">
                <a:moveTo>
                  <a:pt x="0" y="0"/>
                </a:moveTo>
                <a:lnTo>
                  <a:pt x="11511737" y="0"/>
                </a:lnTo>
                <a:lnTo>
                  <a:pt x="11511737" y="10287000"/>
                </a:lnTo>
                <a:lnTo>
                  <a:pt x="0" y="10287000"/>
                </a:lnTo>
                <a:lnTo>
                  <a:pt x="0" y="0"/>
                </a:lnTo>
                <a:close/>
              </a:path>
            </a:pathLst>
          </a:custGeom>
          <a:blipFill>
            <a:blip r:embed="rId1"/>
            <a:stretch>
              <a:fillRect l="-1048" t="-40408" b="-19514"/>
            </a:stretch>
          </a:blipFill>
        </p:spPr>
      </p:sp>
      <p:sp>
        <p:nvSpPr>
          <p:cNvPr id="3" name="Freeform 3"/>
          <p:cNvSpPr/>
          <p:nvPr/>
        </p:nvSpPr>
        <p:spPr>
          <a:xfrm flipH="1">
            <a:off x="0" y="0"/>
            <a:ext cx="8973104" cy="10287000"/>
          </a:xfrm>
          <a:custGeom>
            <a:avLst/>
            <a:gdLst/>
            <a:ahLst/>
            <a:cxnLst/>
            <a:rect l="l" t="t" r="r" b="b"/>
            <a:pathLst>
              <a:path w="8973104" h="10287000">
                <a:moveTo>
                  <a:pt x="8973104" y="0"/>
                </a:moveTo>
                <a:lnTo>
                  <a:pt x="0" y="0"/>
                </a:lnTo>
                <a:lnTo>
                  <a:pt x="0" y="10287000"/>
                </a:lnTo>
                <a:lnTo>
                  <a:pt x="8973104" y="10287000"/>
                </a:lnTo>
                <a:lnTo>
                  <a:pt x="8973104" y="0"/>
                </a:lnTo>
                <a:close/>
              </a:path>
            </a:pathLst>
          </a:custGeom>
          <a:blipFill>
            <a:blip r:embed="rId2"/>
            <a:stretch>
              <a:fillRect t="-23362"/>
            </a:stretch>
          </a:blipFill>
        </p:spPr>
      </p:sp>
      <p:sp>
        <p:nvSpPr>
          <p:cNvPr id="4" name="Freeform 4"/>
          <p:cNvSpPr/>
          <p:nvPr/>
        </p:nvSpPr>
        <p:spPr>
          <a:xfrm>
            <a:off x="8609440" y="6746428"/>
            <a:ext cx="4944295" cy="3540572"/>
          </a:xfrm>
          <a:custGeom>
            <a:avLst/>
            <a:gdLst/>
            <a:ahLst/>
            <a:cxnLst/>
            <a:rect l="l" t="t" r="r" b="b"/>
            <a:pathLst>
              <a:path w="4944295" h="3540572">
                <a:moveTo>
                  <a:pt x="0" y="0"/>
                </a:moveTo>
                <a:lnTo>
                  <a:pt x="4944295" y="0"/>
                </a:lnTo>
                <a:lnTo>
                  <a:pt x="4944295" y="3540572"/>
                </a:lnTo>
                <a:lnTo>
                  <a:pt x="0" y="3540572"/>
                </a:lnTo>
                <a:lnTo>
                  <a:pt x="0" y="0"/>
                </a:lnTo>
                <a:close/>
              </a:path>
            </a:pathLst>
          </a:custGeom>
          <a:blipFill>
            <a:blip r:embed="rId3"/>
            <a:stretch>
              <a:fillRect b="-64693"/>
            </a:stretch>
          </a:blipFill>
        </p:spPr>
      </p:sp>
      <p:sp>
        <p:nvSpPr>
          <p:cNvPr id="6" name="TextBox 6"/>
          <p:cNvSpPr txBox="1"/>
          <p:nvPr/>
        </p:nvSpPr>
        <p:spPr>
          <a:xfrm>
            <a:off x="8381851" y="3467378"/>
            <a:ext cx="7565202" cy="1516380"/>
          </a:xfrm>
          <a:prstGeom prst="rect">
            <a:avLst/>
          </a:prstGeom>
        </p:spPr>
        <p:txBody>
          <a:bodyPr lIns="0" tIns="0" rIns="0" bIns="0" rtlCol="0" anchor="t">
            <a:spAutoFit/>
          </a:bodyPr>
          <a:lstStyle/>
          <a:p>
            <a:pPr algn="ctr">
              <a:lnSpc>
                <a:spcPts val="11825"/>
              </a:lnSpc>
            </a:pPr>
            <a:r>
              <a:rPr lang="en-US" sz="10195" spc="540">
                <a:solidFill>
                  <a:srgbClr val="1E1E1E"/>
                </a:solidFill>
                <a:ea typeface="思源宋体 Semi-Bold" panose="02020600000000000000" charset="-122"/>
              </a:rPr>
              <a:t>Questions</a:t>
            </a:r>
            <a:endParaRPr lang="en-US" sz="10195" spc="540">
              <a:solidFill>
                <a:srgbClr val="1E1E1E"/>
              </a:solidFill>
              <a:ea typeface="思源宋体 Semi-Bold" panose="02020600000000000000" charset="-122"/>
            </a:endParaRPr>
          </a:p>
        </p:txBody>
      </p:sp>
      <p:grpSp>
        <p:nvGrpSpPr>
          <p:cNvPr id="8" name="Group 8"/>
          <p:cNvGrpSpPr/>
          <p:nvPr/>
        </p:nvGrpSpPr>
        <p:grpSpPr>
          <a:xfrm>
            <a:off x="10674287" y="5411096"/>
            <a:ext cx="2778399" cy="504299"/>
            <a:chOff x="0" y="0"/>
            <a:chExt cx="731759" cy="132819"/>
          </a:xfrm>
        </p:grpSpPr>
        <p:sp>
          <p:nvSpPr>
            <p:cNvPr id="9" name="Freeform 9"/>
            <p:cNvSpPr/>
            <p:nvPr/>
          </p:nvSpPr>
          <p:spPr>
            <a:xfrm>
              <a:off x="0" y="0"/>
              <a:ext cx="731759" cy="132819"/>
            </a:xfrm>
            <a:custGeom>
              <a:avLst/>
              <a:gdLst/>
              <a:ahLst/>
              <a:cxnLst/>
              <a:rect l="l" t="t" r="r" b="b"/>
              <a:pathLst>
                <a:path w="731759" h="132819">
                  <a:moveTo>
                    <a:pt x="0" y="0"/>
                  </a:moveTo>
                  <a:lnTo>
                    <a:pt x="731759" y="0"/>
                  </a:lnTo>
                  <a:lnTo>
                    <a:pt x="731759" y="132819"/>
                  </a:lnTo>
                  <a:lnTo>
                    <a:pt x="0" y="132819"/>
                  </a:lnTo>
                  <a:close/>
                </a:path>
              </a:pathLst>
            </a:custGeom>
            <a:solidFill>
              <a:srgbClr val="9BAE98"/>
            </a:solidFill>
          </p:spPr>
        </p:sp>
        <p:sp>
          <p:nvSpPr>
            <p:cNvPr id="10" name="TextBox 10"/>
            <p:cNvSpPr txBox="1"/>
            <p:nvPr/>
          </p:nvSpPr>
          <p:spPr>
            <a:xfrm>
              <a:off x="0" y="-123825"/>
              <a:ext cx="731759" cy="256644"/>
            </a:xfrm>
            <a:prstGeom prst="rect">
              <a:avLst/>
            </a:prstGeom>
          </p:spPr>
          <p:txBody>
            <a:bodyPr lIns="50800" tIns="50800" rIns="50800" bIns="50800" rtlCol="0" anchor="ctr"/>
            <a:lstStyle/>
            <a:p>
              <a:pPr algn="ctr">
                <a:lnSpc>
                  <a:spcPts val="3020"/>
                </a:lnSpc>
              </a:pPr>
            </a:p>
          </p:txBody>
        </p:sp>
      </p:grpSp>
      <p:sp>
        <p:nvSpPr>
          <p:cNvPr id="11" name="TextBox 11"/>
          <p:cNvSpPr txBox="1"/>
          <p:nvPr/>
        </p:nvSpPr>
        <p:spPr>
          <a:xfrm>
            <a:off x="10870669" y="5441938"/>
            <a:ext cx="2385636" cy="414039"/>
          </a:xfrm>
          <a:prstGeom prst="rect">
            <a:avLst/>
          </a:prstGeom>
        </p:spPr>
        <p:txBody>
          <a:bodyPr lIns="0" tIns="0" rIns="0" bIns="0" rtlCol="0" anchor="t">
            <a:spAutoFit/>
          </a:bodyPr>
          <a:lstStyle/>
          <a:p>
            <a:pPr algn="ctr">
              <a:lnSpc>
                <a:spcPts val="3380"/>
              </a:lnSpc>
            </a:pPr>
            <a:r>
              <a:rPr lang="en-US" sz="2815">
                <a:solidFill>
                  <a:srgbClr val="FFFFFF"/>
                </a:solidFill>
                <a:latin typeface="思源宋体 Medium" panose="02020500000000000000" charset="-122"/>
              </a:rPr>
              <a:t>Part.04</a:t>
            </a:r>
            <a:endParaRPr lang="en-US" sz="2815">
              <a:solidFill>
                <a:srgbClr val="FFFFFF"/>
              </a:solidFill>
              <a:latin typeface="思源宋体 Medium" panose="02020500000000000000"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1"/>
            <a:stretch>
              <a:fillRect l="-12541" r="-13162"/>
            </a:stretch>
          </a:blipFill>
        </p:spPr>
      </p:sp>
      <p:sp>
        <p:nvSpPr>
          <p:cNvPr id="4" name="Freeform 4"/>
          <p:cNvSpPr/>
          <p:nvPr/>
        </p:nvSpPr>
        <p:spPr>
          <a:xfrm>
            <a:off x="12454471" y="5143500"/>
            <a:ext cx="5833529" cy="5143500"/>
          </a:xfrm>
          <a:custGeom>
            <a:avLst/>
            <a:gdLst/>
            <a:ahLst/>
            <a:cxnLst/>
            <a:rect l="l" t="t" r="r" b="b"/>
            <a:pathLst>
              <a:path w="5833529" h="5143500">
                <a:moveTo>
                  <a:pt x="0" y="0"/>
                </a:moveTo>
                <a:lnTo>
                  <a:pt x="5833529" y="0"/>
                </a:lnTo>
                <a:lnTo>
                  <a:pt x="5833529" y="5143500"/>
                </a:lnTo>
                <a:lnTo>
                  <a:pt x="0" y="5143500"/>
                </a:lnTo>
                <a:lnTo>
                  <a:pt x="0" y="0"/>
                </a:lnTo>
                <a:close/>
              </a:path>
            </a:pathLst>
          </a:custGeom>
          <a:blipFill>
            <a:blip r:embed="rId2">
              <a:alphaModFix amt="40000"/>
            </a:blip>
            <a:stretch>
              <a:fillRect r="-11669" b="-24849"/>
            </a:stretch>
          </a:blipFill>
        </p:spPr>
      </p:sp>
      <p:sp>
        <p:nvSpPr>
          <p:cNvPr id="17" name="TextBox 17"/>
          <p:cNvSpPr txBox="1"/>
          <p:nvPr/>
        </p:nvSpPr>
        <p:spPr>
          <a:xfrm>
            <a:off x="533458" y="52622"/>
            <a:ext cx="3891777" cy="894080"/>
          </a:xfrm>
          <a:prstGeom prst="rect">
            <a:avLst/>
          </a:prstGeom>
        </p:spPr>
        <p:txBody>
          <a:bodyPr lIns="0" tIns="0" rIns="0" bIns="0" rtlCol="0" anchor="t">
            <a:spAutoFit/>
          </a:bodyPr>
          <a:lstStyle/>
          <a:p>
            <a:pPr algn="l">
              <a:lnSpc>
                <a:spcPts val="6975"/>
              </a:lnSpc>
            </a:pPr>
            <a:r>
              <a:rPr lang="en-US" sz="5810">
                <a:solidFill>
                  <a:srgbClr val="100F0D"/>
                </a:solidFill>
                <a:ea typeface="思源宋体 Bold" panose="02020700000000000000" charset="-122"/>
              </a:rPr>
              <a:t>Questions</a:t>
            </a:r>
            <a:endParaRPr lang="en-US" sz="5810">
              <a:solidFill>
                <a:srgbClr val="100F0D"/>
              </a:solidFill>
              <a:ea typeface="思源宋体 Bold" panose="02020700000000000000" charset="-122"/>
            </a:endParaRPr>
          </a:p>
        </p:txBody>
      </p:sp>
      <p:sp>
        <p:nvSpPr>
          <p:cNvPr id="18" name="TextBox 18"/>
          <p:cNvSpPr txBox="1"/>
          <p:nvPr/>
        </p:nvSpPr>
        <p:spPr>
          <a:xfrm>
            <a:off x="4114858" y="342750"/>
            <a:ext cx="6542790" cy="556895"/>
          </a:xfrm>
          <a:prstGeom prst="rect">
            <a:avLst/>
          </a:prstGeom>
        </p:spPr>
        <p:txBody>
          <a:bodyPr lIns="0" tIns="0" rIns="0" bIns="0" rtlCol="0" anchor="t">
            <a:spAutoFit/>
          </a:bodyPr>
          <a:lstStyle/>
          <a:p>
            <a:pPr algn="l">
              <a:lnSpc>
                <a:spcPts val="4345"/>
              </a:lnSpc>
            </a:pPr>
            <a:r>
              <a:rPr lang="zh-CN" altLang="en-US" sz="3620" spc="72">
                <a:solidFill>
                  <a:srgbClr val="9BAE98"/>
                </a:solidFill>
                <a:latin typeface="Arsenica" panose="00000500000000000000"/>
              </a:rPr>
              <a:t>问题</a:t>
            </a:r>
            <a:endParaRPr lang="zh-CN" altLang="en-US" sz="3620" spc="72">
              <a:solidFill>
                <a:srgbClr val="9BAE98"/>
              </a:solidFill>
              <a:latin typeface="Arsenica" panose="00000500000000000000"/>
            </a:endParaRPr>
          </a:p>
        </p:txBody>
      </p:sp>
      <p:pic>
        <p:nvPicPr>
          <p:cNvPr id="19" name="图片 18" descr="/Users/longyuhan/Library/Containers/com.kingsoft.wpsoffice.mac/Data/tmp/picturecompress_20240523160306/output_1.pngoutput_1"/>
          <p:cNvPicPr>
            <a:picLocks noChangeAspect="1"/>
          </p:cNvPicPr>
          <p:nvPr/>
        </p:nvPicPr>
        <p:blipFill>
          <a:blip r:embed="rId3"/>
          <a:stretch>
            <a:fillRect/>
          </a:stretch>
        </p:blipFill>
        <p:spPr>
          <a:xfrm>
            <a:off x="12756515" y="1314450"/>
            <a:ext cx="5346700" cy="8358505"/>
          </a:xfrm>
          <a:prstGeom prst="rect">
            <a:avLst/>
          </a:prstGeom>
        </p:spPr>
      </p:pic>
      <p:sp>
        <p:nvSpPr>
          <p:cNvPr id="32" name="文本框 31"/>
          <p:cNvSpPr txBox="1"/>
          <p:nvPr/>
        </p:nvSpPr>
        <p:spPr>
          <a:xfrm>
            <a:off x="351155" y="1028700"/>
            <a:ext cx="12405360" cy="9175115"/>
          </a:xfrm>
          <a:prstGeom prst="rect">
            <a:avLst/>
          </a:prstGeom>
          <a:noFill/>
        </p:spPr>
        <p:txBody>
          <a:bodyPr wrap="square" rtlCol="0">
            <a:noAutofit/>
          </a:bodyPr>
          <a:lstStyle/>
          <a:p>
            <a:r>
              <a:rPr lang="zh-CN" altLang="en-US" sz="4000">
                <a:latin typeface="Times New Roman Regular" panose="02020603050405020304" charset="0"/>
                <a:cs typeface="Times New Roman Regular" panose="02020603050405020304" charset="0"/>
              </a:rPr>
              <a:t>1. Who is the founder of Wuqinxi?</a:t>
            </a:r>
            <a:endParaRPr lang="zh-CN" altLang="en-US" sz="4000">
              <a:latin typeface="Times New Roman Regular" panose="02020603050405020304" charset="0"/>
              <a:cs typeface="Times New Roman Regular" panose="02020603050405020304" charset="0"/>
            </a:endParaRPr>
          </a:p>
          <a:p>
            <a:r>
              <a:rPr lang="en-US" altLang="zh-CN" sz="4000">
                <a:solidFill>
                  <a:schemeClr val="accent2">
                    <a:lumMod val="75000"/>
                  </a:schemeClr>
                </a:solidFill>
                <a:latin typeface="Times New Roman Regular" panose="02020603050405020304" charset="0"/>
                <a:cs typeface="Times New Roman Regular" panose="02020603050405020304" charset="0"/>
              </a:rPr>
              <a:t>Hua Tuo</a:t>
            </a:r>
            <a:endParaRPr lang="en-US" altLang="zh-CN" sz="4000">
              <a:solidFill>
                <a:schemeClr val="accent2">
                  <a:lumMod val="75000"/>
                </a:schemeClr>
              </a:solidFill>
              <a:latin typeface="Times New Roman Regular" panose="02020603050405020304" charset="0"/>
              <a:cs typeface="Times New Roman Regular" panose="02020603050405020304" charset="0"/>
            </a:endParaRPr>
          </a:p>
          <a:p>
            <a:r>
              <a:rPr lang="zh-CN" altLang="en-US" sz="4000">
                <a:latin typeface="Times New Roman Regular" panose="02020603050405020304" charset="0"/>
                <a:cs typeface="Times New Roman Regular" panose="02020603050405020304" charset="0"/>
              </a:rPr>
              <a:t>2. What animals does Wuqinxi imitate?</a:t>
            </a:r>
            <a:endParaRPr lang="zh-CN" altLang="en-US" sz="4000">
              <a:latin typeface="Times New Roman Regular" panose="02020603050405020304" charset="0"/>
              <a:cs typeface="Times New Roman Regular" panose="02020603050405020304" charset="0"/>
            </a:endParaRPr>
          </a:p>
          <a:p>
            <a:r>
              <a:rPr lang="en-US" altLang="zh-CN" sz="4000">
                <a:solidFill>
                  <a:schemeClr val="accent2">
                    <a:lumMod val="75000"/>
                  </a:schemeClr>
                </a:solidFill>
                <a:latin typeface="Times New Roman Regular" panose="02020603050405020304" charset="0"/>
                <a:cs typeface="Times New Roman Regular" panose="02020603050405020304" charset="0"/>
              </a:rPr>
              <a:t>Tiger, bear, deer, ape, and crane.</a:t>
            </a:r>
            <a:endParaRPr lang="zh-CN" altLang="en-US" sz="4000">
              <a:solidFill>
                <a:schemeClr val="accent2">
                  <a:lumMod val="75000"/>
                </a:schemeClr>
              </a:solidFill>
              <a:latin typeface="Times New Roman Regular" panose="02020603050405020304" charset="0"/>
              <a:cs typeface="Times New Roman Regular" panose="02020603050405020304" charset="0"/>
            </a:endParaRPr>
          </a:p>
          <a:p>
            <a:r>
              <a:rPr lang="zh-CN" altLang="en-US" sz="4000">
                <a:latin typeface="Times New Roman Regular" panose="02020603050405020304" charset="0"/>
                <a:cs typeface="Times New Roman Regular" panose="02020603050405020304" charset="0"/>
              </a:rPr>
              <a:t>3. What does the crane symbolize in traditional Chinese culture?</a:t>
            </a:r>
            <a:endParaRPr lang="zh-CN" altLang="en-US" sz="4000">
              <a:latin typeface="Times New Roman Regular" panose="02020603050405020304" charset="0"/>
              <a:cs typeface="Times New Roman Regular" panose="02020603050405020304" charset="0"/>
            </a:endParaRPr>
          </a:p>
          <a:p>
            <a:r>
              <a:rPr lang="zh-CN" altLang="en-US" sz="4000">
                <a:solidFill>
                  <a:schemeClr val="accent2">
                    <a:lumMod val="75000"/>
                  </a:schemeClr>
                </a:solidFill>
                <a:latin typeface="Times New Roman Regular" panose="02020603050405020304" charset="0"/>
                <a:cs typeface="Times New Roman Regular" panose="02020603050405020304" charset="0"/>
              </a:rPr>
              <a:t>The bird exercise involves imitating a crane, traditionally regarded in China as a symbol of calmness, litheness, and longevity.</a:t>
            </a:r>
            <a:endParaRPr lang="zh-CN" altLang="en-US" sz="4000">
              <a:solidFill>
                <a:schemeClr val="accent2">
                  <a:lumMod val="75000"/>
                </a:schemeClr>
              </a:solidFill>
              <a:latin typeface="Times New Roman Regular" panose="02020603050405020304" charset="0"/>
              <a:cs typeface="Times New Roman Regular" panose="02020603050405020304" charset="0"/>
            </a:endParaRPr>
          </a:p>
          <a:p>
            <a:r>
              <a:rPr lang="zh-CN" altLang="en-US" sz="4000">
                <a:latin typeface="Times New Roman Regular" panose="02020603050405020304" charset="0"/>
                <a:cs typeface="Times New Roman Regular" panose="02020603050405020304" charset="0"/>
              </a:rPr>
              <a:t>4. What kind of play is externally dynamic and internally static?</a:t>
            </a:r>
            <a:endParaRPr lang="zh-CN" altLang="en-US" sz="4000">
              <a:latin typeface="Times New Roman Regular" panose="02020603050405020304" charset="0"/>
              <a:cs typeface="Times New Roman Regular" panose="02020603050405020304" charset="0"/>
            </a:endParaRPr>
          </a:p>
          <a:p>
            <a:r>
              <a:rPr lang="en-US" altLang="zh-CN" sz="4000">
                <a:solidFill>
                  <a:schemeClr val="accent2">
                    <a:lumMod val="75000"/>
                  </a:schemeClr>
                </a:solidFill>
                <a:latin typeface="Times New Roman Regular" panose="02020603050405020304" charset="0"/>
                <a:cs typeface="Times New Roman Regular" panose="02020603050405020304" charset="0"/>
              </a:rPr>
              <a:t>The ape play.</a:t>
            </a:r>
            <a:endParaRPr lang="zh-CN" altLang="en-US" sz="4000">
              <a:solidFill>
                <a:schemeClr val="accent2">
                  <a:lumMod val="75000"/>
                </a:schemeClr>
              </a:solidFill>
              <a:latin typeface="Times New Roman Regular" panose="02020603050405020304" charset="0"/>
              <a:cs typeface="Times New Roman Regular" panose="02020603050405020304" charset="0"/>
            </a:endParaRPr>
          </a:p>
          <a:p>
            <a:r>
              <a:rPr lang="zh-CN" altLang="en-US" sz="4000">
                <a:latin typeface="Times New Roman Regular" panose="02020603050405020304" charset="0"/>
                <a:cs typeface="Times New Roman Regular" panose="02020603050405020304" charset="0"/>
              </a:rPr>
              <a:t>5. What are the characteristics of the deer?</a:t>
            </a:r>
            <a:endParaRPr lang="zh-CN" altLang="en-US" sz="4000">
              <a:latin typeface="Times New Roman Regular" panose="02020603050405020304" charset="0"/>
              <a:cs typeface="Times New Roman Regular" panose="02020603050405020304" charset="0"/>
            </a:endParaRPr>
          </a:p>
          <a:p>
            <a:r>
              <a:rPr lang="zh-CN" altLang="en-US" sz="4000">
                <a:solidFill>
                  <a:schemeClr val="accent2">
                    <a:lumMod val="75000"/>
                  </a:schemeClr>
                </a:solidFill>
                <a:latin typeface="Times New Roman Regular" panose="02020603050405020304" charset="0"/>
                <a:cs typeface="Times New Roman Regular" panose="02020603050405020304" charset="0"/>
              </a:rPr>
              <a:t>The features of a deer are its gentle disposition, swift movement, love of pushing with horns, and good at running.</a:t>
            </a:r>
            <a:endParaRPr lang="zh-CN" altLang="en-US" sz="4000">
              <a:solidFill>
                <a:schemeClr val="accent2">
                  <a:lumMod val="75000"/>
                </a:schemeClr>
              </a:solidFill>
              <a:latin typeface="Times New Roman Regular" panose="02020603050405020304" charset="0"/>
              <a:cs typeface="Times New Roman Regular"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2">
                                            <p:txEl>
                                              <p:pRg st="1" end="1"/>
                                            </p:txEl>
                                          </p:spTgt>
                                        </p:tgtEl>
                                        <p:attrNameLst>
                                          <p:attrName>style.visibility</p:attrName>
                                        </p:attrNameLst>
                                      </p:cBhvr>
                                      <p:to>
                                        <p:strVal val="visible"/>
                                      </p:to>
                                    </p:set>
                                    <p:anim to="" calcmode="lin" valueType="num">
                                      <p:cBhvr>
                                        <p:cTn id="7" dur="1" fill="hold"/>
                                        <p:tgtEl>
                                          <p:spTgt spid="32">
                                            <p:txEl>
                                              <p:pRg st="1" end="1"/>
                                            </p:txEl>
                                          </p:spTgt>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2">
                                            <p:txEl>
                                              <p:pRg st="3" end="3"/>
                                            </p:txEl>
                                          </p:spTgt>
                                        </p:tgtEl>
                                        <p:attrNameLst>
                                          <p:attrName>style.visibility</p:attrName>
                                        </p:attrNameLst>
                                      </p:cBhvr>
                                      <p:to>
                                        <p:strVal val="visible"/>
                                      </p:to>
                                    </p:set>
                                    <p:anim to="" calcmode="lin" valueType="num">
                                      <p:cBhvr>
                                        <p:cTn id="12" dur="1" fill="hold"/>
                                        <p:tgtEl>
                                          <p:spTgt spid="32">
                                            <p:txEl>
                                              <p:pRg st="3" end="3"/>
                                            </p:txEl>
                                          </p:spTgt>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2">
                                            <p:txEl>
                                              <p:pRg st="5" end="5"/>
                                            </p:txEl>
                                          </p:spTgt>
                                        </p:tgtEl>
                                        <p:attrNameLst>
                                          <p:attrName>style.visibility</p:attrName>
                                        </p:attrNameLst>
                                      </p:cBhvr>
                                      <p:to>
                                        <p:strVal val="visible"/>
                                      </p:to>
                                    </p:set>
                                    <p:anim to="" calcmode="lin" valueType="num">
                                      <p:cBhvr>
                                        <p:cTn id="17" dur="1" fill="hold"/>
                                        <p:tgtEl>
                                          <p:spTgt spid="32">
                                            <p:txEl>
                                              <p:pRg st="5" end="5"/>
                                            </p:txEl>
                                          </p:spTgt>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2">
                                            <p:txEl>
                                              <p:pRg st="7" end="7"/>
                                            </p:txEl>
                                          </p:spTgt>
                                        </p:tgtEl>
                                        <p:attrNameLst>
                                          <p:attrName>style.visibility</p:attrName>
                                        </p:attrNameLst>
                                      </p:cBhvr>
                                      <p:to>
                                        <p:strVal val="visible"/>
                                      </p:to>
                                    </p:set>
                                    <p:anim to="" calcmode="lin" valueType="num">
                                      <p:cBhvr>
                                        <p:cTn id="22" dur="1" fill="hold"/>
                                        <p:tgtEl>
                                          <p:spTgt spid="32">
                                            <p:txEl>
                                              <p:pRg st="7" end="7"/>
                                            </p:txEl>
                                          </p:spTgt>
                                        </p:tgtEl>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2">
                                            <p:txEl>
                                              <p:pRg st="9" end="9"/>
                                            </p:txEl>
                                          </p:spTgt>
                                        </p:tgtEl>
                                        <p:attrNameLst>
                                          <p:attrName>style.visibility</p:attrName>
                                        </p:attrNameLst>
                                      </p:cBhvr>
                                      <p:to>
                                        <p:strVal val="visible"/>
                                      </p:to>
                                    </p:set>
                                    <p:anim to="" calcmode="lin" valueType="num">
                                      <p:cBhvr>
                                        <p:cTn id="27" dur="1" fill="hold"/>
                                        <p:tgtEl>
                                          <p:spTgt spid="32">
                                            <p:txEl>
                                              <p:pRg st="9" end="9"/>
                                            </p:txEl>
                                          </p:spTgt>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1"/>
            <a:stretch>
              <a:fillRect l="-12541" r="-13162"/>
            </a:stretch>
          </a:blipFill>
        </p:spPr>
      </p:sp>
      <p:sp>
        <p:nvSpPr>
          <p:cNvPr id="3" name="Freeform 3"/>
          <p:cNvSpPr/>
          <p:nvPr/>
        </p:nvSpPr>
        <p:spPr>
          <a:xfrm rot="2157102">
            <a:off x="-158875" y="355063"/>
            <a:ext cx="1711807" cy="2441714"/>
          </a:xfrm>
          <a:custGeom>
            <a:avLst/>
            <a:gdLst/>
            <a:ahLst/>
            <a:cxnLst/>
            <a:rect l="l" t="t" r="r" b="b"/>
            <a:pathLst>
              <a:path w="1711807" h="2441714">
                <a:moveTo>
                  <a:pt x="0" y="0"/>
                </a:moveTo>
                <a:lnTo>
                  <a:pt x="1711806" y="0"/>
                </a:lnTo>
                <a:lnTo>
                  <a:pt x="1711806" y="2441714"/>
                </a:lnTo>
                <a:lnTo>
                  <a:pt x="0" y="2441714"/>
                </a:lnTo>
                <a:lnTo>
                  <a:pt x="0" y="0"/>
                </a:lnTo>
                <a:close/>
              </a:path>
            </a:pathLst>
          </a:custGeom>
          <a:blipFill>
            <a:blip r:embed="rId2"/>
            <a:stretch>
              <a:fillRect/>
            </a:stretch>
          </a:blipFill>
        </p:spPr>
      </p:sp>
      <p:sp>
        <p:nvSpPr>
          <p:cNvPr id="4" name="Freeform 4"/>
          <p:cNvSpPr/>
          <p:nvPr/>
        </p:nvSpPr>
        <p:spPr>
          <a:xfrm>
            <a:off x="12454471" y="5143500"/>
            <a:ext cx="5833529" cy="5143500"/>
          </a:xfrm>
          <a:custGeom>
            <a:avLst/>
            <a:gdLst/>
            <a:ahLst/>
            <a:cxnLst/>
            <a:rect l="l" t="t" r="r" b="b"/>
            <a:pathLst>
              <a:path w="5833529" h="5143500">
                <a:moveTo>
                  <a:pt x="0" y="0"/>
                </a:moveTo>
                <a:lnTo>
                  <a:pt x="5833529" y="0"/>
                </a:lnTo>
                <a:lnTo>
                  <a:pt x="5833529" y="5143500"/>
                </a:lnTo>
                <a:lnTo>
                  <a:pt x="0" y="5143500"/>
                </a:lnTo>
                <a:lnTo>
                  <a:pt x="0" y="0"/>
                </a:lnTo>
                <a:close/>
              </a:path>
            </a:pathLst>
          </a:custGeom>
          <a:blipFill>
            <a:blip r:embed="rId3">
              <a:alphaModFix amt="40000"/>
            </a:blip>
            <a:stretch>
              <a:fillRect r="-11669" b="-24849"/>
            </a:stretch>
          </a:blipFill>
        </p:spPr>
      </p:sp>
      <p:sp>
        <p:nvSpPr>
          <p:cNvPr id="14" name="TextBox 14"/>
          <p:cNvSpPr txBox="1"/>
          <p:nvPr/>
        </p:nvSpPr>
        <p:spPr>
          <a:xfrm>
            <a:off x="1785043" y="676827"/>
            <a:ext cx="3891777" cy="894080"/>
          </a:xfrm>
          <a:prstGeom prst="rect">
            <a:avLst/>
          </a:prstGeom>
        </p:spPr>
        <p:txBody>
          <a:bodyPr lIns="0" tIns="0" rIns="0" bIns="0" rtlCol="0" anchor="t">
            <a:spAutoFit/>
          </a:bodyPr>
          <a:lstStyle/>
          <a:p>
            <a:pPr algn="l">
              <a:lnSpc>
                <a:spcPts val="6975"/>
              </a:lnSpc>
            </a:pPr>
            <a:r>
              <a:rPr lang="en-US" sz="5810">
                <a:solidFill>
                  <a:srgbClr val="100F0D"/>
                </a:solidFill>
                <a:ea typeface="思源宋体 Bold" panose="02020700000000000000" charset="-122"/>
              </a:rPr>
              <a:t>References</a:t>
            </a:r>
            <a:endParaRPr lang="en-US" sz="5810">
              <a:solidFill>
                <a:srgbClr val="100F0D"/>
              </a:solidFill>
              <a:ea typeface="思源宋体 Bold" panose="02020700000000000000" charset="-122"/>
            </a:endParaRPr>
          </a:p>
        </p:txBody>
      </p:sp>
      <p:sp>
        <p:nvSpPr>
          <p:cNvPr id="15" name="TextBox 15"/>
          <p:cNvSpPr txBox="1"/>
          <p:nvPr/>
        </p:nvSpPr>
        <p:spPr>
          <a:xfrm>
            <a:off x="1785043" y="1499720"/>
            <a:ext cx="4458234" cy="556895"/>
          </a:xfrm>
          <a:prstGeom prst="rect">
            <a:avLst/>
          </a:prstGeom>
        </p:spPr>
        <p:txBody>
          <a:bodyPr lIns="0" tIns="0" rIns="0" bIns="0" rtlCol="0" anchor="t">
            <a:spAutoFit/>
          </a:bodyPr>
          <a:lstStyle/>
          <a:p>
            <a:pPr algn="l">
              <a:lnSpc>
                <a:spcPts val="4345"/>
              </a:lnSpc>
            </a:pPr>
            <a:r>
              <a:rPr lang="zh-CN" altLang="en-US" sz="3620" spc="72">
                <a:solidFill>
                  <a:srgbClr val="9BAE98"/>
                </a:solidFill>
                <a:latin typeface="Arsenica" panose="00000500000000000000"/>
              </a:rPr>
              <a:t>参考文献</a:t>
            </a:r>
            <a:endParaRPr lang="zh-CN" altLang="en-US" sz="3620" spc="72">
              <a:solidFill>
                <a:srgbClr val="9BAE98"/>
              </a:solidFill>
              <a:latin typeface="Arsenica" panose="00000500000000000000"/>
            </a:endParaRPr>
          </a:p>
        </p:txBody>
      </p:sp>
      <p:sp>
        <p:nvSpPr>
          <p:cNvPr id="16" name="文本框 15"/>
          <p:cNvSpPr txBox="1"/>
          <p:nvPr/>
        </p:nvSpPr>
        <p:spPr>
          <a:xfrm>
            <a:off x="533400" y="3009900"/>
            <a:ext cx="16622395" cy="3784600"/>
          </a:xfrm>
          <a:prstGeom prst="rect">
            <a:avLst/>
          </a:prstGeom>
          <a:noFill/>
        </p:spPr>
        <p:txBody>
          <a:bodyPr wrap="square" rtlCol="0">
            <a:spAutoFit/>
          </a:bodyPr>
          <a:lstStyle/>
          <a:p>
            <a:r>
              <a:rPr lang="zh-CN" altLang="en-US" sz="4800"/>
              <a:t>[1]林飞.“五禽戏”的养生保健作用及其应用研究[D].南京中医药大学,2010.</a:t>
            </a:r>
            <a:endParaRPr lang="zh-CN" altLang="en-US" sz="4800"/>
          </a:p>
          <a:p>
            <a:endParaRPr lang="zh-CN" altLang="en-US" sz="4800"/>
          </a:p>
          <a:p>
            <a:r>
              <a:rPr lang="zh-CN" altLang="en-US" sz="4800"/>
              <a:t>[2]司红玉.健身气功五禽戏的养生之道[J].中国临床康复,2006(47):145-147.</a:t>
            </a:r>
            <a:endParaRPr lang="zh-CN" altLang="en-US" sz="48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1511737" cy="10287000"/>
          </a:xfrm>
          <a:custGeom>
            <a:avLst/>
            <a:gdLst/>
            <a:ahLst/>
            <a:cxnLst/>
            <a:rect l="l" t="t" r="r" b="b"/>
            <a:pathLst>
              <a:path w="11511737" h="10287000">
                <a:moveTo>
                  <a:pt x="0" y="0"/>
                </a:moveTo>
                <a:lnTo>
                  <a:pt x="11511737" y="0"/>
                </a:lnTo>
                <a:lnTo>
                  <a:pt x="11511737" y="10287000"/>
                </a:lnTo>
                <a:lnTo>
                  <a:pt x="0" y="10287000"/>
                </a:lnTo>
                <a:lnTo>
                  <a:pt x="0" y="0"/>
                </a:lnTo>
                <a:close/>
              </a:path>
            </a:pathLst>
          </a:custGeom>
          <a:blipFill>
            <a:blip r:embed="rId1"/>
            <a:stretch>
              <a:fillRect l="-1048" t="-40408" b="-19514"/>
            </a:stretch>
          </a:blipFill>
        </p:spPr>
      </p:sp>
      <p:sp>
        <p:nvSpPr>
          <p:cNvPr id="3" name="Freeform 3"/>
          <p:cNvSpPr/>
          <p:nvPr/>
        </p:nvSpPr>
        <p:spPr>
          <a:xfrm>
            <a:off x="9314896" y="0"/>
            <a:ext cx="8973104" cy="10287000"/>
          </a:xfrm>
          <a:custGeom>
            <a:avLst/>
            <a:gdLst/>
            <a:ahLst/>
            <a:cxnLst/>
            <a:rect l="l" t="t" r="r" b="b"/>
            <a:pathLst>
              <a:path w="8973104" h="10287000">
                <a:moveTo>
                  <a:pt x="0" y="0"/>
                </a:moveTo>
                <a:lnTo>
                  <a:pt x="8973104" y="0"/>
                </a:lnTo>
                <a:lnTo>
                  <a:pt x="8973104" y="10287000"/>
                </a:lnTo>
                <a:lnTo>
                  <a:pt x="0" y="10287000"/>
                </a:lnTo>
                <a:lnTo>
                  <a:pt x="0" y="0"/>
                </a:lnTo>
                <a:close/>
              </a:path>
            </a:pathLst>
          </a:custGeom>
          <a:blipFill>
            <a:blip r:embed="rId2"/>
            <a:stretch>
              <a:fillRect t="-23362"/>
            </a:stretch>
          </a:blipFill>
        </p:spPr>
      </p:sp>
      <p:sp>
        <p:nvSpPr>
          <p:cNvPr id="4" name="Freeform 4"/>
          <p:cNvSpPr/>
          <p:nvPr/>
        </p:nvSpPr>
        <p:spPr>
          <a:xfrm>
            <a:off x="5252014" y="6746428"/>
            <a:ext cx="4944295" cy="3540572"/>
          </a:xfrm>
          <a:custGeom>
            <a:avLst/>
            <a:gdLst/>
            <a:ahLst/>
            <a:cxnLst/>
            <a:rect l="l" t="t" r="r" b="b"/>
            <a:pathLst>
              <a:path w="4944295" h="3540572">
                <a:moveTo>
                  <a:pt x="0" y="0"/>
                </a:moveTo>
                <a:lnTo>
                  <a:pt x="4944295" y="0"/>
                </a:lnTo>
                <a:lnTo>
                  <a:pt x="4944295" y="3540572"/>
                </a:lnTo>
                <a:lnTo>
                  <a:pt x="0" y="3540572"/>
                </a:lnTo>
                <a:lnTo>
                  <a:pt x="0" y="0"/>
                </a:lnTo>
                <a:close/>
              </a:path>
            </a:pathLst>
          </a:custGeom>
          <a:blipFill>
            <a:blip r:embed="rId3"/>
            <a:stretch>
              <a:fillRect b="-64693"/>
            </a:stretch>
          </a:blipFill>
        </p:spPr>
      </p:sp>
      <p:sp>
        <p:nvSpPr>
          <p:cNvPr id="5" name="Freeform 5"/>
          <p:cNvSpPr/>
          <p:nvPr/>
        </p:nvSpPr>
        <p:spPr>
          <a:xfrm>
            <a:off x="-1141788" y="8657634"/>
            <a:ext cx="3612134" cy="2131612"/>
          </a:xfrm>
          <a:custGeom>
            <a:avLst/>
            <a:gdLst/>
            <a:ahLst/>
            <a:cxnLst/>
            <a:rect l="l" t="t" r="r" b="b"/>
            <a:pathLst>
              <a:path w="3612134" h="2131612">
                <a:moveTo>
                  <a:pt x="0" y="0"/>
                </a:moveTo>
                <a:lnTo>
                  <a:pt x="3612134" y="0"/>
                </a:lnTo>
                <a:lnTo>
                  <a:pt x="3612134" y="2131612"/>
                </a:lnTo>
                <a:lnTo>
                  <a:pt x="0" y="2131612"/>
                </a:lnTo>
                <a:lnTo>
                  <a:pt x="0" y="0"/>
                </a:lnTo>
                <a:close/>
              </a:path>
            </a:pathLst>
          </a:custGeom>
          <a:blipFill>
            <a:blip r:embed="rId4"/>
            <a:stretch>
              <a:fillRect/>
            </a:stretch>
          </a:blipFill>
        </p:spPr>
      </p:sp>
      <p:grpSp>
        <p:nvGrpSpPr>
          <p:cNvPr id="6" name="Group 6"/>
          <p:cNvGrpSpPr/>
          <p:nvPr/>
        </p:nvGrpSpPr>
        <p:grpSpPr>
          <a:xfrm>
            <a:off x="1401164" y="7129849"/>
            <a:ext cx="3171162" cy="504299"/>
            <a:chOff x="0" y="0"/>
            <a:chExt cx="835203" cy="132819"/>
          </a:xfrm>
        </p:grpSpPr>
        <p:sp>
          <p:nvSpPr>
            <p:cNvPr id="7" name="Freeform 7"/>
            <p:cNvSpPr/>
            <p:nvPr/>
          </p:nvSpPr>
          <p:spPr>
            <a:xfrm>
              <a:off x="0" y="0"/>
              <a:ext cx="835203" cy="132819"/>
            </a:xfrm>
            <a:custGeom>
              <a:avLst/>
              <a:gdLst/>
              <a:ahLst/>
              <a:cxnLst/>
              <a:rect l="l" t="t" r="r" b="b"/>
              <a:pathLst>
                <a:path w="835203" h="132819">
                  <a:moveTo>
                    <a:pt x="0" y="0"/>
                  </a:moveTo>
                  <a:lnTo>
                    <a:pt x="835203" y="0"/>
                  </a:lnTo>
                  <a:lnTo>
                    <a:pt x="835203" y="132819"/>
                  </a:lnTo>
                  <a:lnTo>
                    <a:pt x="0" y="132819"/>
                  </a:lnTo>
                  <a:close/>
                </a:path>
              </a:pathLst>
            </a:custGeom>
            <a:solidFill>
              <a:srgbClr val="9BAE98"/>
            </a:solidFill>
          </p:spPr>
        </p:sp>
        <p:sp>
          <p:nvSpPr>
            <p:cNvPr id="8" name="TextBox 8"/>
            <p:cNvSpPr txBox="1"/>
            <p:nvPr/>
          </p:nvSpPr>
          <p:spPr>
            <a:xfrm>
              <a:off x="0" y="-123825"/>
              <a:ext cx="835203" cy="256644"/>
            </a:xfrm>
            <a:prstGeom prst="rect">
              <a:avLst/>
            </a:prstGeom>
          </p:spPr>
          <p:txBody>
            <a:bodyPr lIns="50800" tIns="50800" rIns="50800" bIns="50800" rtlCol="0" anchor="ctr"/>
            <a:lstStyle/>
            <a:p>
              <a:pPr algn="ctr">
                <a:lnSpc>
                  <a:spcPts val="3020"/>
                </a:lnSpc>
              </a:pPr>
            </a:p>
          </p:txBody>
        </p:sp>
      </p:grpSp>
      <p:sp>
        <p:nvSpPr>
          <p:cNvPr id="9" name="TextBox 9"/>
          <p:cNvSpPr txBox="1"/>
          <p:nvPr/>
        </p:nvSpPr>
        <p:spPr>
          <a:xfrm>
            <a:off x="1343845" y="2320370"/>
            <a:ext cx="11539322" cy="2311400"/>
          </a:xfrm>
          <a:prstGeom prst="rect">
            <a:avLst/>
          </a:prstGeom>
        </p:spPr>
        <p:txBody>
          <a:bodyPr lIns="0" tIns="0" rIns="0" bIns="0" rtlCol="0" anchor="t">
            <a:spAutoFit/>
          </a:bodyPr>
          <a:lstStyle/>
          <a:p>
            <a:pPr algn="l">
              <a:lnSpc>
                <a:spcPts val="18025"/>
              </a:lnSpc>
            </a:pPr>
            <a:r>
              <a:rPr lang="en-US" sz="15020" spc="300">
                <a:solidFill>
                  <a:srgbClr val="1E1E1E"/>
                </a:solidFill>
                <a:latin typeface="Times New Roman" panose="02020603050405020304" charset="0"/>
                <a:cs typeface="Times New Roman" panose="02020603050405020304" charset="0"/>
              </a:rPr>
              <a:t>Thank You </a:t>
            </a:r>
            <a:endParaRPr lang="en-US" sz="15020" spc="300">
              <a:solidFill>
                <a:srgbClr val="1E1E1E"/>
              </a:solidFill>
              <a:latin typeface="Times New Roman" panose="02020603050405020304" charset="0"/>
              <a:cs typeface="Times New Roman" panose="02020603050405020304" charset="0"/>
            </a:endParaRPr>
          </a:p>
        </p:txBody>
      </p:sp>
      <p:sp>
        <p:nvSpPr>
          <p:cNvPr id="10" name="TextBox 10"/>
          <p:cNvSpPr txBox="1"/>
          <p:nvPr/>
        </p:nvSpPr>
        <p:spPr>
          <a:xfrm>
            <a:off x="1343845" y="4696416"/>
            <a:ext cx="8852464" cy="1508941"/>
          </a:xfrm>
          <a:prstGeom prst="rect">
            <a:avLst/>
          </a:prstGeom>
        </p:spPr>
        <p:txBody>
          <a:bodyPr lIns="0" tIns="0" rIns="0" bIns="0" rtlCol="0" anchor="t">
            <a:spAutoFit/>
          </a:bodyPr>
          <a:lstStyle/>
          <a:p>
            <a:pPr algn="l">
              <a:lnSpc>
                <a:spcPts val="11785"/>
              </a:lnSpc>
            </a:pPr>
            <a:r>
              <a:rPr lang="en-US" sz="10160" spc="101">
                <a:solidFill>
                  <a:srgbClr val="1E1E1E"/>
                </a:solidFill>
                <a:ea typeface="思源宋体 Semi-Bold" panose="02020600000000000000" charset="-122"/>
              </a:rPr>
              <a:t>感谢您的观看</a:t>
            </a:r>
            <a:endParaRPr lang="en-US" sz="10160" spc="101">
              <a:solidFill>
                <a:srgbClr val="1E1E1E"/>
              </a:solidFill>
              <a:ea typeface="思源宋体 Semi-Bold" panose="02020600000000000000" charset="-122"/>
            </a:endParaRPr>
          </a:p>
        </p:txBody>
      </p:sp>
      <p:sp>
        <p:nvSpPr>
          <p:cNvPr id="11" name="TextBox 11"/>
          <p:cNvSpPr txBox="1"/>
          <p:nvPr/>
        </p:nvSpPr>
        <p:spPr>
          <a:xfrm>
            <a:off x="1793875" y="7160895"/>
            <a:ext cx="2670810" cy="883285"/>
          </a:xfrm>
          <a:prstGeom prst="rect">
            <a:avLst/>
          </a:prstGeom>
        </p:spPr>
        <p:txBody>
          <a:bodyPr lIns="0" tIns="0" rIns="0" bIns="0" rtlCol="0" anchor="t">
            <a:noAutofit/>
          </a:bodyPr>
          <a:lstStyle/>
          <a:p>
            <a:pPr algn="ctr">
              <a:lnSpc>
                <a:spcPts val="3380"/>
              </a:lnSpc>
            </a:pPr>
            <a:r>
              <a:rPr lang="zh-CN" altLang="en-US" sz="2815">
                <a:solidFill>
                  <a:srgbClr val="FFFFFF"/>
                </a:solidFill>
                <a:ea typeface="思源宋体 Medium" panose="02020500000000000000" charset="-122"/>
              </a:rPr>
              <a:t>汇报人：龙雨涵</a:t>
            </a:r>
            <a:endParaRPr lang="zh-CN" altLang="en-US" sz="2815">
              <a:solidFill>
                <a:srgbClr val="FFFFFF"/>
              </a:solidFill>
              <a:ea typeface="思源宋体 Medium" panose="02020500000000000000"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76263" y="0"/>
            <a:ext cx="11511737" cy="10287000"/>
          </a:xfrm>
          <a:custGeom>
            <a:avLst/>
            <a:gdLst/>
            <a:ahLst/>
            <a:cxnLst/>
            <a:rect l="l" t="t" r="r" b="b"/>
            <a:pathLst>
              <a:path w="11511737" h="10287000">
                <a:moveTo>
                  <a:pt x="0" y="0"/>
                </a:moveTo>
                <a:lnTo>
                  <a:pt x="11511737" y="0"/>
                </a:lnTo>
                <a:lnTo>
                  <a:pt x="11511737" y="10287000"/>
                </a:lnTo>
                <a:lnTo>
                  <a:pt x="0" y="10287000"/>
                </a:lnTo>
                <a:lnTo>
                  <a:pt x="0" y="0"/>
                </a:lnTo>
                <a:close/>
              </a:path>
            </a:pathLst>
          </a:custGeom>
          <a:blipFill>
            <a:blip r:embed="rId1"/>
            <a:stretch>
              <a:fillRect l="-1048" t="-40408" b="-19514"/>
            </a:stretch>
          </a:blipFill>
        </p:spPr>
      </p:sp>
      <p:sp>
        <p:nvSpPr>
          <p:cNvPr id="3" name="Freeform 3"/>
          <p:cNvSpPr/>
          <p:nvPr/>
        </p:nvSpPr>
        <p:spPr>
          <a:xfrm flipH="1">
            <a:off x="0" y="0"/>
            <a:ext cx="8973104" cy="10287000"/>
          </a:xfrm>
          <a:custGeom>
            <a:avLst/>
            <a:gdLst/>
            <a:ahLst/>
            <a:cxnLst/>
            <a:rect l="l" t="t" r="r" b="b"/>
            <a:pathLst>
              <a:path w="8973104" h="10287000">
                <a:moveTo>
                  <a:pt x="8973104" y="0"/>
                </a:moveTo>
                <a:lnTo>
                  <a:pt x="0" y="0"/>
                </a:lnTo>
                <a:lnTo>
                  <a:pt x="0" y="10287000"/>
                </a:lnTo>
                <a:lnTo>
                  <a:pt x="8973104" y="10287000"/>
                </a:lnTo>
                <a:lnTo>
                  <a:pt x="8973104" y="0"/>
                </a:lnTo>
                <a:close/>
              </a:path>
            </a:pathLst>
          </a:custGeom>
          <a:blipFill>
            <a:blip r:embed="rId2"/>
            <a:stretch>
              <a:fillRect t="-23362"/>
            </a:stretch>
          </a:blipFill>
        </p:spPr>
      </p:sp>
      <p:sp>
        <p:nvSpPr>
          <p:cNvPr id="4" name="Freeform 4"/>
          <p:cNvSpPr/>
          <p:nvPr/>
        </p:nvSpPr>
        <p:spPr>
          <a:xfrm>
            <a:off x="8609440" y="6746428"/>
            <a:ext cx="4944295" cy="3540572"/>
          </a:xfrm>
          <a:custGeom>
            <a:avLst/>
            <a:gdLst/>
            <a:ahLst/>
            <a:cxnLst/>
            <a:rect l="l" t="t" r="r" b="b"/>
            <a:pathLst>
              <a:path w="4944295" h="3540572">
                <a:moveTo>
                  <a:pt x="0" y="0"/>
                </a:moveTo>
                <a:lnTo>
                  <a:pt x="4944295" y="0"/>
                </a:lnTo>
                <a:lnTo>
                  <a:pt x="4944295" y="3540572"/>
                </a:lnTo>
                <a:lnTo>
                  <a:pt x="0" y="3540572"/>
                </a:lnTo>
                <a:lnTo>
                  <a:pt x="0" y="0"/>
                </a:lnTo>
                <a:close/>
              </a:path>
            </a:pathLst>
          </a:custGeom>
          <a:blipFill>
            <a:blip r:embed="rId3"/>
            <a:stretch>
              <a:fillRect b="-64693"/>
            </a:stretch>
          </a:blipFill>
        </p:spPr>
      </p:sp>
      <p:sp>
        <p:nvSpPr>
          <p:cNvPr id="6" name="TextBox 6"/>
          <p:cNvSpPr txBox="1"/>
          <p:nvPr/>
        </p:nvSpPr>
        <p:spPr>
          <a:xfrm>
            <a:off x="8305800" y="3424555"/>
            <a:ext cx="7962900" cy="1516380"/>
          </a:xfrm>
          <a:prstGeom prst="rect">
            <a:avLst/>
          </a:prstGeom>
        </p:spPr>
        <p:txBody>
          <a:bodyPr wrap="square" lIns="0" tIns="0" rIns="0" bIns="0" rtlCol="0" anchor="t">
            <a:spAutoFit/>
          </a:bodyPr>
          <a:lstStyle/>
          <a:p>
            <a:pPr algn="ctr">
              <a:lnSpc>
                <a:spcPts val="11825"/>
              </a:lnSpc>
            </a:pPr>
            <a:r>
              <a:rPr lang="en-US" sz="10195" spc="540">
                <a:solidFill>
                  <a:srgbClr val="1E1E1E"/>
                </a:solidFill>
                <a:ea typeface="思源宋体 Semi-Bold" panose="02020600000000000000" charset="-122"/>
              </a:rPr>
              <a:t>Introduction</a:t>
            </a:r>
            <a:endParaRPr lang="en-US" sz="10195" spc="540">
              <a:solidFill>
                <a:srgbClr val="1E1E1E"/>
              </a:solidFill>
              <a:ea typeface="思源宋体 Semi-Bold" panose="02020600000000000000" charset="-122"/>
            </a:endParaRPr>
          </a:p>
        </p:txBody>
      </p:sp>
      <p:grpSp>
        <p:nvGrpSpPr>
          <p:cNvPr id="8" name="Group 8"/>
          <p:cNvGrpSpPr/>
          <p:nvPr/>
        </p:nvGrpSpPr>
        <p:grpSpPr>
          <a:xfrm>
            <a:off x="10674287" y="5411096"/>
            <a:ext cx="2778399" cy="504299"/>
            <a:chOff x="0" y="0"/>
            <a:chExt cx="731759" cy="132819"/>
          </a:xfrm>
        </p:grpSpPr>
        <p:sp>
          <p:nvSpPr>
            <p:cNvPr id="9" name="Freeform 9"/>
            <p:cNvSpPr/>
            <p:nvPr/>
          </p:nvSpPr>
          <p:spPr>
            <a:xfrm>
              <a:off x="0" y="0"/>
              <a:ext cx="731759" cy="132819"/>
            </a:xfrm>
            <a:custGeom>
              <a:avLst/>
              <a:gdLst/>
              <a:ahLst/>
              <a:cxnLst/>
              <a:rect l="l" t="t" r="r" b="b"/>
              <a:pathLst>
                <a:path w="731759" h="132819">
                  <a:moveTo>
                    <a:pt x="0" y="0"/>
                  </a:moveTo>
                  <a:lnTo>
                    <a:pt x="731759" y="0"/>
                  </a:lnTo>
                  <a:lnTo>
                    <a:pt x="731759" y="132819"/>
                  </a:lnTo>
                  <a:lnTo>
                    <a:pt x="0" y="132819"/>
                  </a:lnTo>
                  <a:close/>
                </a:path>
              </a:pathLst>
            </a:custGeom>
            <a:solidFill>
              <a:srgbClr val="9BAE98"/>
            </a:solidFill>
          </p:spPr>
        </p:sp>
        <p:sp>
          <p:nvSpPr>
            <p:cNvPr id="10" name="TextBox 10"/>
            <p:cNvSpPr txBox="1"/>
            <p:nvPr/>
          </p:nvSpPr>
          <p:spPr>
            <a:xfrm>
              <a:off x="0" y="-123825"/>
              <a:ext cx="731759" cy="256644"/>
            </a:xfrm>
            <a:prstGeom prst="rect">
              <a:avLst/>
            </a:prstGeom>
          </p:spPr>
          <p:txBody>
            <a:bodyPr lIns="50800" tIns="50800" rIns="50800" bIns="50800" rtlCol="0" anchor="ctr"/>
            <a:lstStyle/>
            <a:p>
              <a:pPr algn="ctr">
                <a:lnSpc>
                  <a:spcPts val="3020"/>
                </a:lnSpc>
              </a:pPr>
            </a:p>
          </p:txBody>
        </p:sp>
      </p:grpSp>
      <p:sp>
        <p:nvSpPr>
          <p:cNvPr id="11" name="TextBox 11"/>
          <p:cNvSpPr txBox="1"/>
          <p:nvPr/>
        </p:nvSpPr>
        <p:spPr>
          <a:xfrm>
            <a:off x="10870669" y="5441938"/>
            <a:ext cx="2385636" cy="433070"/>
          </a:xfrm>
          <a:prstGeom prst="rect">
            <a:avLst/>
          </a:prstGeom>
        </p:spPr>
        <p:txBody>
          <a:bodyPr lIns="0" tIns="0" rIns="0" bIns="0" rtlCol="0" anchor="t">
            <a:spAutoFit/>
          </a:bodyPr>
          <a:lstStyle/>
          <a:p>
            <a:pPr algn="ctr">
              <a:lnSpc>
                <a:spcPts val="3380"/>
              </a:lnSpc>
            </a:pPr>
            <a:r>
              <a:rPr lang="en-US" sz="2815">
                <a:solidFill>
                  <a:srgbClr val="FFFFFF"/>
                </a:solidFill>
                <a:latin typeface="思源宋体 Medium" panose="02020500000000000000" charset="-122"/>
              </a:rPr>
              <a:t>Part.01</a:t>
            </a:r>
            <a:endParaRPr lang="en-US" sz="2815">
              <a:solidFill>
                <a:srgbClr val="FFFFFF"/>
              </a:solidFill>
              <a:latin typeface="思源宋体 Medium" panose="02020500000000000000"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1"/>
            <a:stretch>
              <a:fillRect l="-12541" r="-13162"/>
            </a:stretch>
          </a:blipFill>
        </p:spPr>
      </p:sp>
      <p:sp>
        <p:nvSpPr>
          <p:cNvPr id="3" name="Freeform 3"/>
          <p:cNvSpPr/>
          <p:nvPr/>
        </p:nvSpPr>
        <p:spPr>
          <a:xfrm rot="2157102">
            <a:off x="-158875" y="355063"/>
            <a:ext cx="1711807" cy="2441714"/>
          </a:xfrm>
          <a:custGeom>
            <a:avLst/>
            <a:gdLst/>
            <a:ahLst/>
            <a:cxnLst/>
            <a:rect l="l" t="t" r="r" b="b"/>
            <a:pathLst>
              <a:path w="1711807" h="2441714">
                <a:moveTo>
                  <a:pt x="0" y="0"/>
                </a:moveTo>
                <a:lnTo>
                  <a:pt x="1711806" y="0"/>
                </a:lnTo>
                <a:lnTo>
                  <a:pt x="1711806" y="2441714"/>
                </a:lnTo>
                <a:lnTo>
                  <a:pt x="0" y="2441714"/>
                </a:lnTo>
                <a:lnTo>
                  <a:pt x="0" y="0"/>
                </a:lnTo>
                <a:close/>
              </a:path>
            </a:pathLst>
          </a:custGeom>
          <a:blipFill>
            <a:blip r:embed="rId2"/>
            <a:stretch>
              <a:fillRect/>
            </a:stretch>
          </a:blipFill>
        </p:spPr>
      </p:sp>
      <p:sp>
        <p:nvSpPr>
          <p:cNvPr id="4" name="TextBox 4"/>
          <p:cNvSpPr txBox="1"/>
          <p:nvPr/>
        </p:nvSpPr>
        <p:spPr>
          <a:xfrm>
            <a:off x="1784985" y="676910"/>
            <a:ext cx="6139815" cy="894080"/>
          </a:xfrm>
          <a:prstGeom prst="rect">
            <a:avLst/>
          </a:prstGeom>
        </p:spPr>
        <p:txBody>
          <a:bodyPr wrap="square" lIns="0" tIns="0" rIns="0" bIns="0" rtlCol="0" anchor="t">
            <a:spAutoFit/>
          </a:bodyPr>
          <a:lstStyle/>
          <a:p>
            <a:pPr algn="l">
              <a:lnSpc>
                <a:spcPts val="6975"/>
              </a:lnSpc>
            </a:pPr>
            <a:r>
              <a:rPr lang="en-US" sz="6600" spc="72">
                <a:solidFill>
                  <a:srgbClr val="9BAE98"/>
                </a:solidFill>
                <a:latin typeface="Times New Roman" panose="02020603050405020304" charset="0"/>
                <a:cs typeface="Times New Roman" panose="02020603050405020304" charset="0"/>
              </a:rPr>
              <a:t>Introduction</a:t>
            </a:r>
            <a:endParaRPr lang="en-US" sz="6600" spc="72">
              <a:solidFill>
                <a:srgbClr val="9BAE98"/>
              </a:solidFill>
              <a:latin typeface="Times New Roman" panose="02020603050405020304" charset="0"/>
              <a:ea typeface="思源宋体 Bold" panose="02020700000000000000" charset="-122"/>
              <a:cs typeface="Times New Roman" panose="02020603050405020304" charset="0"/>
            </a:endParaRPr>
          </a:p>
        </p:txBody>
      </p:sp>
      <p:sp>
        <p:nvSpPr>
          <p:cNvPr id="6" name="Freeform 6"/>
          <p:cNvSpPr/>
          <p:nvPr/>
        </p:nvSpPr>
        <p:spPr>
          <a:xfrm>
            <a:off x="12454471" y="5143500"/>
            <a:ext cx="5833529" cy="5143500"/>
          </a:xfrm>
          <a:custGeom>
            <a:avLst/>
            <a:gdLst/>
            <a:ahLst/>
            <a:cxnLst/>
            <a:rect l="l" t="t" r="r" b="b"/>
            <a:pathLst>
              <a:path w="5833529" h="5143500">
                <a:moveTo>
                  <a:pt x="0" y="0"/>
                </a:moveTo>
                <a:lnTo>
                  <a:pt x="5833529" y="0"/>
                </a:lnTo>
                <a:lnTo>
                  <a:pt x="5833529" y="5143500"/>
                </a:lnTo>
                <a:lnTo>
                  <a:pt x="0" y="5143500"/>
                </a:lnTo>
                <a:lnTo>
                  <a:pt x="0" y="0"/>
                </a:lnTo>
                <a:close/>
              </a:path>
            </a:pathLst>
          </a:custGeom>
          <a:blipFill>
            <a:blip r:embed="rId3">
              <a:alphaModFix amt="40000"/>
            </a:blip>
            <a:stretch>
              <a:fillRect r="-11669" b="-24849"/>
            </a:stretch>
          </a:blipFill>
        </p:spPr>
      </p:sp>
      <p:grpSp>
        <p:nvGrpSpPr>
          <p:cNvPr id="15" name="Group 15"/>
          <p:cNvGrpSpPr/>
          <p:nvPr/>
        </p:nvGrpSpPr>
        <p:grpSpPr>
          <a:xfrm rot="-10800000">
            <a:off x="0" y="7557122"/>
            <a:ext cx="18288000" cy="2729878"/>
            <a:chOff x="0" y="0"/>
            <a:chExt cx="3834830" cy="572431"/>
          </a:xfrm>
        </p:grpSpPr>
        <p:sp>
          <p:nvSpPr>
            <p:cNvPr id="16" name="Freeform 16"/>
            <p:cNvSpPr/>
            <p:nvPr/>
          </p:nvSpPr>
          <p:spPr>
            <a:xfrm>
              <a:off x="0" y="0"/>
              <a:ext cx="3834830" cy="572431"/>
            </a:xfrm>
            <a:custGeom>
              <a:avLst/>
              <a:gdLst/>
              <a:ahLst/>
              <a:cxnLst/>
              <a:rect l="l" t="t" r="r" b="b"/>
              <a:pathLst>
                <a:path w="3834830" h="572431">
                  <a:moveTo>
                    <a:pt x="0" y="0"/>
                  </a:moveTo>
                  <a:lnTo>
                    <a:pt x="3834830" y="0"/>
                  </a:lnTo>
                  <a:lnTo>
                    <a:pt x="3834830" y="572431"/>
                  </a:lnTo>
                  <a:lnTo>
                    <a:pt x="0" y="572431"/>
                  </a:lnTo>
                  <a:close/>
                </a:path>
              </a:pathLst>
            </a:custGeom>
            <a:solidFill>
              <a:srgbClr val="9BAE98"/>
            </a:solidFill>
            <a:ln cap="sq">
              <a:noFill/>
              <a:prstDash val="solid"/>
              <a:miter/>
            </a:ln>
          </p:spPr>
        </p:sp>
        <p:sp>
          <p:nvSpPr>
            <p:cNvPr id="17" name="TextBox 17"/>
            <p:cNvSpPr txBox="1"/>
            <p:nvPr/>
          </p:nvSpPr>
          <p:spPr>
            <a:xfrm>
              <a:off x="0" y="-47625"/>
              <a:ext cx="3834830" cy="620056"/>
            </a:xfrm>
            <a:prstGeom prst="rect">
              <a:avLst/>
            </a:prstGeom>
          </p:spPr>
          <p:txBody>
            <a:bodyPr lIns="50800" tIns="50800" rIns="50800" bIns="50800" rtlCol="0" anchor="ctr"/>
            <a:lstStyle/>
            <a:p>
              <a:pPr algn="ctr">
                <a:lnSpc>
                  <a:spcPts val="3105"/>
                </a:lnSpc>
              </a:pPr>
            </a:p>
          </p:txBody>
        </p:sp>
      </p:grpSp>
      <p:pic>
        <p:nvPicPr>
          <p:cNvPr id="20" name="图片 19" descr="/Users/longyuhan/Library/Containers/com.kingsoft.wpsoffice.mac/Data/tmp/picturecompress_20240523160322/output_1.pngoutput_1"/>
          <p:cNvPicPr>
            <a:picLocks noChangeAspect="1"/>
          </p:cNvPicPr>
          <p:nvPr>
            <p:custDataLst>
              <p:tags r:id="rId4"/>
            </p:custDataLst>
          </p:nvPr>
        </p:nvPicPr>
        <p:blipFill>
          <a:blip r:embed="rId5"/>
          <a:stretch>
            <a:fillRect/>
          </a:stretch>
        </p:blipFill>
        <p:spPr>
          <a:xfrm>
            <a:off x="1905000" y="1714500"/>
            <a:ext cx="13858240" cy="5269230"/>
          </a:xfrm>
          <a:prstGeom prst="rect">
            <a:avLst/>
          </a:prstGeom>
        </p:spPr>
      </p:pic>
      <p:sp>
        <p:nvSpPr>
          <p:cNvPr id="21" name="文本框 20"/>
          <p:cNvSpPr txBox="1"/>
          <p:nvPr/>
        </p:nvSpPr>
        <p:spPr>
          <a:xfrm>
            <a:off x="685800" y="7734300"/>
            <a:ext cx="17246600" cy="2861310"/>
          </a:xfrm>
          <a:prstGeom prst="rect">
            <a:avLst/>
          </a:prstGeom>
          <a:noFill/>
        </p:spPr>
        <p:txBody>
          <a:bodyPr wrap="square" rtlCol="0">
            <a:spAutoFit/>
          </a:bodyPr>
          <a:lstStyle/>
          <a:p>
            <a:r>
              <a:rPr lang="en-US" sz="3600">
                <a:solidFill>
                  <a:srgbClr val="FFFFFF"/>
                </a:solidFill>
                <a:latin typeface="Times New Roman Regular" panose="02020603050405020304" charset="0"/>
                <a:ea typeface="思源黑体 1" panose="020B0500000000000000" charset="-122"/>
                <a:cs typeface="Times New Roman Regular" panose="02020603050405020304" charset="0"/>
                <a:sym typeface="+mn-ea"/>
              </a:rPr>
              <a:t>Frolics of animals originated in the </a:t>
            </a:r>
            <a:r>
              <a:rPr lang="en-US" sz="3600" b="1">
                <a:solidFill>
                  <a:srgbClr val="FFFFFF"/>
                </a:solidFill>
                <a:latin typeface="Times New Roman Regular" panose="02020603050405020304" charset="0"/>
                <a:ea typeface="思源黑体 1" panose="020B0500000000000000" charset="-122"/>
                <a:cs typeface="Times New Roman Regular" panose="02020603050405020304" charset="0"/>
                <a:sym typeface="+mn-ea"/>
              </a:rPr>
              <a:t>Spring and Autumn Period and the Warring States Period</a:t>
            </a:r>
            <a:r>
              <a:rPr lang="en-US" sz="3600">
                <a:solidFill>
                  <a:srgbClr val="FFFFFF"/>
                </a:solidFill>
                <a:latin typeface="Times New Roman Regular" panose="02020603050405020304" charset="0"/>
                <a:ea typeface="思源黑体 1" panose="020B0500000000000000" charset="-122"/>
                <a:cs typeface="Times New Roman Regular" panose="02020603050405020304" charset="0"/>
                <a:sym typeface="+mn-ea"/>
              </a:rPr>
              <a:t>, from Frolics of the Two Animals, Frolics of the Three Animals to Frolics of Multiple Animals. Based on this, </a:t>
            </a:r>
            <a:r>
              <a:rPr lang="en-US" sz="3600" b="1">
                <a:solidFill>
                  <a:srgbClr val="FFFFFF"/>
                </a:solidFill>
                <a:latin typeface="Times New Roman Regular" panose="02020603050405020304" charset="0"/>
                <a:ea typeface="思源黑体 1" panose="020B0500000000000000" charset="-122"/>
                <a:cs typeface="Times New Roman Regular" panose="02020603050405020304" charset="0"/>
                <a:sym typeface="+mn-ea"/>
              </a:rPr>
              <a:t>Hua Tuo</a:t>
            </a:r>
            <a:r>
              <a:rPr lang="en-US" sz="3600">
                <a:solidFill>
                  <a:srgbClr val="FFFFFF"/>
                </a:solidFill>
                <a:latin typeface="Times New Roman Regular" panose="02020603050405020304" charset="0"/>
                <a:ea typeface="思源黑体 1" panose="020B0500000000000000" charset="-122"/>
                <a:cs typeface="Times New Roman Regular" panose="02020603050405020304" charset="0"/>
                <a:sym typeface="+mn-ea"/>
              </a:rPr>
              <a:t> developed the Wuqinxi (Frolics of the Five Animals), a series of exercises based on movements of the </a:t>
            </a:r>
            <a:r>
              <a:rPr lang="en-US" sz="3600" b="1">
                <a:solidFill>
                  <a:srgbClr val="FFFFFF"/>
                </a:solidFill>
                <a:latin typeface="Times New Roman Regular" panose="02020603050405020304" charset="0"/>
                <a:ea typeface="思源黑体 1" panose="020B0500000000000000" charset="-122"/>
                <a:cs typeface="Times New Roman Regular" panose="02020603050405020304" charset="0"/>
                <a:sym typeface="+mn-ea"/>
              </a:rPr>
              <a:t>tiger, deer, bear, ape, </a:t>
            </a:r>
            <a:r>
              <a:rPr lang="en-US" sz="3600">
                <a:solidFill>
                  <a:srgbClr val="FFFFFF"/>
                </a:solidFill>
                <a:latin typeface="Times New Roman Regular" panose="02020603050405020304" charset="0"/>
                <a:ea typeface="思源黑体 1" panose="020B0500000000000000" charset="-122"/>
                <a:cs typeface="Times New Roman Regular" panose="02020603050405020304" charset="0"/>
                <a:sym typeface="+mn-ea"/>
              </a:rPr>
              <a:t>and</a:t>
            </a:r>
            <a:r>
              <a:rPr lang="en-US" sz="3600" b="1">
                <a:solidFill>
                  <a:srgbClr val="FFFFFF"/>
                </a:solidFill>
                <a:latin typeface="Times New Roman Regular" panose="02020603050405020304" charset="0"/>
                <a:ea typeface="思源黑体 1" panose="020B0500000000000000" charset="-122"/>
                <a:cs typeface="Times New Roman Regular" panose="02020603050405020304" charset="0"/>
                <a:sym typeface="+mn-ea"/>
              </a:rPr>
              <a:t> crane</a:t>
            </a:r>
            <a:r>
              <a:rPr lang="en-US" sz="3600">
                <a:solidFill>
                  <a:srgbClr val="FFFFFF"/>
                </a:solidFill>
                <a:latin typeface="Times New Roman Regular" panose="02020603050405020304" charset="0"/>
                <a:ea typeface="思源黑体 1" panose="020B0500000000000000" charset="-122"/>
                <a:cs typeface="Times New Roman Regular" panose="02020603050405020304" charset="0"/>
                <a:sym typeface="+mn-ea"/>
              </a:rPr>
              <a:t>. </a:t>
            </a:r>
            <a:endParaRPr lang="en-US" sz="3600">
              <a:solidFill>
                <a:srgbClr val="FFFFFF"/>
              </a:solidFill>
              <a:latin typeface="Times New Roman Regular" panose="02020603050405020304" charset="0"/>
              <a:ea typeface="思源黑体 1" panose="020B0500000000000000" charset="-122"/>
              <a:cs typeface="Times New Roman Regular" panose="02020603050405020304" charset="0"/>
            </a:endParaRPr>
          </a:p>
          <a:p>
            <a:endParaRPr lang="zh-CN" altLang="en-US" sz="3600">
              <a:latin typeface="Times New Roman Regular" panose="02020603050405020304" charset="0"/>
              <a:cs typeface="Times New Roman Regular" panose="0202060305040502030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1"/>
            <a:stretch>
              <a:fillRect l="-12541" r="-13162"/>
            </a:stretch>
          </a:blipFill>
        </p:spPr>
      </p:sp>
      <p:sp>
        <p:nvSpPr>
          <p:cNvPr id="7" name="Freeform 7"/>
          <p:cNvSpPr/>
          <p:nvPr/>
        </p:nvSpPr>
        <p:spPr>
          <a:xfrm>
            <a:off x="14858758" y="8051528"/>
            <a:ext cx="4089884" cy="2413545"/>
          </a:xfrm>
          <a:custGeom>
            <a:avLst/>
            <a:gdLst/>
            <a:ahLst/>
            <a:cxnLst/>
            <a:rect l="l" t="t" r="r" b="b"/>
            <a:pathLst>
              <a:path w="4089884" h="2413545">
                <a:moveTo>
                  <a:pt x="0" y="0"/>
                </a:moveTo>
                <a:lnTo>
                  <a:pt x="4089884" y="0"/>
                </a:lnTo>
                <a:lnTo>
                  <a:pt x="4089884" y="2413544"/>
                </a:lnTo>
                <a:lnTo>
                  <a:pt x="0" y="2413544"/>
                </a:lnTo>
                <a:lnTo>
                  <a:pt x="0" y="0"/>
                </a:lnTo>
                <a:close/>
              </a:path>
            </a:pathLst>
          </a:custGeom>
          <a:blipFill>
            <a:blip r:embed="rId2"/>
            <a:stretch>
              <a:fillRect/>
            </a:stretch>
          </a:blipFill>
        </p:spPr>
      </p:sp>
      <p:sp>
        <p:nvSpPr>
          <p:cNvPr id="8" name="TextBox 8"/>
          <p:cNvSpPr txBox="1"/>
          <p:nvPr/>
        </p:nvSpPr>
        <p:spPr>
          <a:xfrm>
            <a:off x="3353036" y="350270"/>
            <a:ext cx="3891777" cy="894080"/>
          </a:xfrm>
          <a:prstGeom prst="rect">
            <a:avLst/>
          </a:prstGeom>
        </p:spPr>
        <p:txBody>
          <a:bodyPr lIns="0" tIns="0" rIns="0" bIns="0" rtlCol="0" anchor="t">
            <a:spAutoFit/>
          </a:bodyPr>
          <a:lstStyle/>
          <a:p>
            <a:pPr algn="l">
              <a:lnSpc>
                <a:spcPts val="6975"/>
              </a:lnSpc>
            </a:pPr>
            <a:r>
              <a:rPr lang="en-US" sz="5810">
                <a:solidFill>
                  <a:srgbClr val="100F0D"/>
                </a:solidFill>
                <a:ea typeface="思源宋体 Bold" panose="02020700000000000000" charset="-122"/>
              </a:rPr>
              <a:t>Hua Tuo</a:t>
            </a:r>
            <a:endParaRPr lang="en-US" sz="5810">
              <a:solidFill>
                <a:srgbClr val="100F0D"/>
              </a:solidFill>
              <a:ea typeface="思源宋体 Bold" panose="02020700000000000000" charset="-122"/>
            </a:endParaRPr>
          </a:p>
        </p:txBody>
      </p:sp>
      <p:sp>
        <p:nvSpPr>
          <p:cNvPr id="9" name="TextBox 9"/>
          <p:cNvSpPr txBox="1"/>
          <p:nvPr/>
        </p:nvSpPr>
        <p:spPr>
          <a:xfrm>
            <a:off x="381236" y="418880"/>
            <a:ext cx="6100788" cy="774700"/>
          </a:xfrm>
          <a:prstGeom prst="rect">
            <a:avLst/>
          </a:prstGeom>
        </p:spPr>
        <p:txBody>
          <a:bodyPr lIns="0" tIns="0" rIns="0" bIns="0" rtlCol="0" anchor="t">
            <a:spAutoFit/>
          </a:bodyPr>
          <a:lstStyle/>
          <a:p>
            <a:pPr algn="l">
              <a:lnSpc>
                <a:spcPts val="6045"/>
              </a:lnSpc>
            </a:pPr>
            <a:r>
              <a:rPr lang="en-US" sz="5040" spc="100">
                <a:solidFill>
                  <a:srgbClr val="9BAE98"/>
                </a:solidFill>
                <a:latin typeface="Times New Roman" panose="02020603050405020304" charset="0"/>
                <a:cs typeface="Times New Roman" panose="02020603050405020304" charset="0"/>
              </a:rPr>
              <a:t>Founder</a:t>
            </a:r>
            <a:r>
              <a:rPr lang="zh-CN" altLang="en-US" sz="5040" spc="100">
                <a:solidFill>
                  <a:srgbClr val="9BAE98"/>
                </a:solidFill>
                <a:latin typeface="Times New Roman" panose="02020603050405020304" charset="0"/>
                <a:cs typeface="Times New Roman" panose="02020603050405020304" charset="0"/>
              </a:rPr>
              <a:t>：</a:t>
            </a:r>
            <a:endParaRPr lang="zh-CN" altLang="en-US" sz="5040" spc="100">
              <a:solidFill>
                <a:srgbClr val="9BAE98"/>
              </a:solidFill>
              <a:latin typeface="Times New Roman" panose="02020603050405020304" charset="0"/>
              <a:cs typeface="Times New Roman" panose="02020603050405020304" charset="0"/>
            </a:endParaRPr>
          </a:p>
        </p:txBody>
      </p:sp>
      <p:pic>
        <p:nvPicPr>
          <p:cNvPr id="14" name="图片 13" descr="/Users/longyuhan/Library/Containers/com.kingsoft.wpsoffice.mac/Data/tmp/picturecompress_20240523152151/output_1.pngoutput_1"/>
          <p:cNvPicPr>
            <a:picLocks noChangeAspect="1"/>
          </p:cNvPicPr>
          <p:nvPr/>
        </p:nvPicPr>
        <p:blipFill>
          <a:blip r:embed="rId3"/>
          <a:stretch>
            <a:fillRect/>
          </a:stretch>
        </p:blipFill>
        <p:spPr>
          <a:xfrm>
            <a:off x="685800" y="1485900"/>
            <a:ext cx="5979160" cy="8585200"/>
          </a:xfrm>
          <a:prstGeom prst="rect">
            <a:avLst/>
          </a:prstGeom>
        </p:spPr>
      </p:pic>
      <p:sp>
        <p:nvSpPr>
          <p:cNvPr id="15" name="文本框 14"/>
          <p:cNvSpPr txBox="1"/>
          <p:nvPr/>
        </p:nvSpPr>
        <p:spPr>
          <a:xfrm>
            <a:off x="7543800" y="571500"/>
            <a:ext cx="9245600" cy="2061210"/>
          </a:xfrm>
          <a:prstGeom prst="rect">
            <a:avLst/>
          </a:prstGeom>
          <a:noFill/>
        </p:spPr>
        <p:txBody>
          <a:bodyPr wrap="square" rtlCol="0">
            <a:spAutoFit/>
          </a:bodyPr>
          <a:lstStyle/>
          <a:p>
            <a:r>
              <a:rPr lang="en-US" altLang="zh-CN" sz="3200">
                <a:latin typeface="Times New Roman Regular" panose="02020603050405020304" charset="0"/>
                <a:cs typeface="Times New Roman Regular" panose="02020603050405020304" charset="0"/>
              </a:rPr>
              <a:t>“</a:t>
            </a:r>
            <a:r>
              <a:rPr lang="zh-CN" altLang="en-US" sz="3200">
                <a:latin typeface="Times New Roman Regular" panose="02020603050405020304" charset="0"/>
                <a:cs typeface="Times New Roman Regular" panose="02020603050405020304" charset="0"/>
              </a:rPr>
              <a:t>Knowing well the way to keep one in good health, Hua Tuo still appeared in the prime of his life when he was almost 100, and so was regarded as immortal</a:t>
            </a:r>
            <a:r>
              <a:rPr lang="en-US" altLang="zh-CN" sz="3200">
                <a:latin typeface="Times New Roman Regular" panose="02020603050405020304" charset="0"/>
                <a:cs typeface="Times New Roman Regular" panose="02020603050405020304" charset="0"/>
              </a:rPr>
              <a:t>.”</a:t>
            </a:r>
            <a:endParaRPr lang="zh-CN" altLang="en-US" sz="3200">
              <a:latin typeface="Times New Roman Regular" panose="02020603050405020304" charset="0"/>
              <a:cs typeface="Times New Roman Regular" panose="02020603050405020304" charset="0"/>
            </a:endParaRPr>
          </a:p>
          <a:p>
            <a:r>
              <a:rPr lang="zh-CN" altLang="en-US" sz="3200">
                <a:latin typeface="Times New Roman Regular" panose="02020603050405020304" charset="0"/>
                <a:cs typeface="Times New Roman Regular" panose="02020603050405020304" charset="0"/>
              </a:rPr>
              <a:t>“晓养性之术，时人以为年且百岁，而貌有壮容。”</a:t>
            </a:r>
            <a:endParaRPr lang="zh-CN" altLang="en-US" sz="3200">
              <a:latin typeface="Times New Roman Regular" panose="02020603050405020304" charset="0"/>
              <a:cs typeface="Times New Roman Regular" panose="02020603050405020304" charset="0"/>
            </a:endParaRPr>
          </a:p>
        </p:txBody>
      </p:sp>
      <p:sp>
        <p:nvSpPr>
          <p:cNvPr id="16" name="文本框 15"/>
          <p:cNvSpPr txBox="1"/>
          <p:nvPr/>
        </p:nvSpPr>
        <p:spPr>
          <a:xfrm>
            <a:off x="7543800" y="3009900"/>
            <a:ext cx="9531985" cy="6000750"/>
          </a:xfrm>
          <a:prstGeom prst="rect">
            <a:avLst/>
          </a:prstGeom>
          <a:noFill/>
        </p:spPr>
        <p:txBody>
          <a:bodyPr wrap="square" rtlCol="0">
            <a:spAutoFit/>
          </a:bodyPr>
          <a:lstStyle/>
          <a:p>
            <a:r>
              <a:rPr lang="zh-CN" altLang="en-US" sz="4800">
                <a:latin typeface="Times New Roman Regular" panose="02020603050405020304" charset="0"/>
                <a:cs typeface="Times New Roman Regular" panose="02020603050405020304" charset="0"/>
              </a:rPr>
              <a:t>Hua Tuo was born in Qiao, present-day Anhui Province (present-day Haoxian County, Anhui Province)</a:t>
            </a:r>
            <a:r>
              <a:rPr lang="en-US" altLang="zh-CN" sz="4800">
                <a:latin typeface="Times New Roman Regular" panose="02020603050405020304" charset="0"/>
                <a:cs typeface="Times New Roman Regular" panose="02020603050405020304" charset="0"/>
              </a:rPr>
              <a:t>.</a:t>
            </a:r>
            <a:endParaRPr lang="en-US" altLang="zh-CN" sz="4800">
              <a:latin typeface="Times New Roman Regular" panose="02020603050405020304" charset="0"/>
              <a:cs typeface="Times New Roman Regular" panose="02020603050405020304" charset="0"/>
            </a:endParaRPr>
          </a:p>
          <a:p>
            <a:endParaRPr lang="en-US" altLang="zh-CN" sz="4800">
              <a:latin typeface="Times New Roman Regular" panose="02020603050405020304" charset="0"/>
              <a:cs typeface="Times New Roman Regular" panose="02020603050405020304" charset="0"/>
            </a:endParaRPr>
          </a:p>
          <a:p>
            <a:r>
              <a:rPr lang="en-US" altLang="zh-CN" sz="4800">
                <a:latin typeface="Times New Roman Regular" panose="02020603050405020304" charset="0"/>
                <a:cs typeface="Times New Roman Regular" panose="02020603050405020304" charset="0"/>
              </a:rPr>
              <a:t> He devised movements that were similar to the movements of five different animals. These were the tiger, deer, bear, monkey and bird. </a:t>
            </a:r>
            <a:endParaRPr lang="en-US" altLang="zh-CN" sz="4800">
              <a:latin typeface="Times New Roman Regular" panose="02020603050405020304" charset="0"/>
              <a:cs typeface="Times New Roman Regular" panose="02020603050405020304"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1"/>
            <a:stretch>
              <a:fillRect l="-12541" r="-13162"/>
            </a:stretch>
          </a:blipFill>
        </p:spPr>
      </p:sp>
      <p:sp>
        <p:nvSpPr>
          <p:cNvPr id="7" name="Freeform 7"/>
          <p:cNvSpPr/>
          <p:nvPr/>
        </p:nvSpPr>
        <p:spPr>
          <a:xfrm>
            <a:off x="14858758" y="8051528"/>
            <a:ext cx="4089884" cy="2413545"/>
          </a:xfrm>
          <a:custGeom>
            <a:avLst/>
            <a:gdLst/>
            <a:ahLst/>
            <a:cxnLst/>
            <a:rect l="l" t="t" r="r" b="b"/>
            <a:pathLst>
              <a:path w="4089884" h="2413545">
                <a:moveTo>
                  <a:pt x="0" y="0"/>
                </a:moveTo>
                <a:lnTo>
                  <a:pt x="4089884" y="0"/>
                </a:lnTo>
                <a:lnTo>
                  <a:pt x="4089884" y="2413544"/>
                </a:lnTo>
                <a:lnTo>
                  <a:pt x="0" y="2413544"/>
                </a:lnTo>
                <a:lnTo>
                  <a:pt x="0" y="0"/>
                </a:lnTo>
                <a:close/>
              </a:path>
            </a:pathLst>
          </a:custGeom>
          <a:blipFill>
            <a:blip r:embed="rId2"/>
            <a:stretch>
              <a:fillRect/>
            </a:stretch>
          </a:blipFill>
        </p:spPr>
      </p:sp>
      <p:sp>
        <p:nvSpPr>
          <p:cNvPr id="3" name="文本框 2"/>
          <p:cNvSpPr txBox="1"/>
          <p:nvPr/>
        </p:nvSpPr>
        <p:spPr>
          <a:xfrm>
            <a:off x="914400" y="723900"/>
            <a:ext cx="10234930" cy="4432300"/>
          </a:xfrm>
          <a:prstGeom prst="rect">
            <a:avLst/>
          </a:prstGeom>
          <a:noFill/>
        </p:spPr>
        <p:txBody>
          <a:bodyPr wrap="square" rtlCol="0">
            <a:noAutofit/>
          </a:bodyPr>
          <a:lstStyle/>
          <a:p>
            <a:pPr lvl="0" algn="l">
              <a:buClrTx/>
              <a:buSzTx/>
              <a:buFontTx/>
            </a:pPr>
            <a:r>
              <a:rPr lang="zh-CN" altLang="en-US" sz="3600">
                <a:latin typeface="Times New Roman Regular" panose="02020603050405020304" charset="0"/>
                <a:cs typeface="Times New Roman Regular" panose="02020603050405020304" charset="0"/>
                <a:sym typeface="+mn-ea"/>
              </a:rPr>
              <a:t>Hua Tuo was called "Holy Hand of Surgery" (外科圣手）and "Ancestor of Surgery" （外科鼻祖）by later generations. Later generations often referred to him as "Divine Doctor Hua Tuo"（神医华佗</a:t>
            </a:r>
            <a:r>
              <a:rPr lang="en-US" altLang="zh-CN" sz="3600">
                <a:latin typeface="Times New Roman Regular" panose="02020603050405020304" charset="0"/>
                <a:cs typeface="Times New Roman Regular" panose="02020603050405020304" charset="0"/>
                <a:sym typeface="+mn-ea"/>
              </a:rPr>
              <a:t>) </a:t>
            </a:r>
            <a:r>
              <a:rPr lang="zh-CN" altLang="en-US" sz="3600">
                <a:latin typeface="Times New Roman Regular" panose="02020603050405020304" charset="0"/>
                <a:cs typeface="Times New Roman Regular" panose="02020603050405020304" charset="0"/>
                <a:sym typeface="+mn-ea"/>
              </a:rPr>
              <a:t>and praised him as "Hua Tuo Reborn"（华佗在世） and "Yuan Hua Reborn"（元化重生） with outstanding medical skills.</a:t>
            </a:r>
            <a:endParaRPr lang="zh-CN" altLang="en-US" sz="3600">
              <a:latin typeface="Times New Roman Regular" panose="02020603050405020304" charset="0"/>
              <a:cs typeface="Times New Roman Regular" panose="02020603050405020304" charset="0"/>
              <a:sym typeface="+mn-ea"/>
            </a:endParaRPr>
          </a:p>
        </p:txBody>
      </p:sp>
      <p:pic>
        <p:nvPicPr>
          <p:cNvPr id="172" name="Bild 172">
            <a:hlinkClick r:id="rId3" tooltip="&quot;(file:///E:/%E8%AF%BE%E4%B8%9A/%E5%A4%A7%E4%BA%8C%E4%B8%8B/%E4%B8%AD%E5%8D%8E%E6%96%87%E5%8C%96%E5%9F%BA%E7%A1%80/%E6%9C%9F%E6%9C%AB%E8%AE%BA%E6%96%87%E5%9B%BE/%E5%8D%8E%E4%BD%97.jfif)&quot;"/>
          </p:cNvPr>
          <p:cNvPicPr>
            <a:picLocks noChangeAspect="1" noChangeArrowheads="1"/>
          </p:cNvPicPr>
          <p:nvPr>
            <p:custDataLst>
              <p:tags r:id="rId4"/>
            </p:custDataLst>
          </p:nvPr>
        </p:nvPicPr>
        <p:blipFill>
          <a:blip r:embed="rId5">
            <a:extLst>
              <a:ext uri="{28A0092B-C50C-407E-A947-70E740481C1C}">
                <a14:useLocalDpi xmlns:a14="http://schemas.microsoft.com/office/drawing/2010/main" val="0"/>
              </a:ext>
            </a:extLst>
          </a:blip>
          <a:srcRect/>
          <a:stretch>
            <a:fillRect/>
          </a:stretch>
        </p:blipFill>
        <p:spPr>
          <a:xfrm>
            <a:off x="12115800" y="723900"/>
            <a:ext cx="5520055" cy="8933180"/>
          </a:xfrm>
          <a:prstGeom prst="rect">
            <a:avLst/>
          </a:prstGeom>
          <a:noFill/>
          <a:ln>
            <a:noFill/>
          </a:ln>
        </p:spPr>
      </p:pic>
      <p:sp>
        <p:nvSpPr>
          <p:cNvPr id="4" name="文本框 3"/>
          <p:cNvSpPr txBox="1"/>
          <p:nvPr/>
        </p:nvSpPr>
        <p:spPr>
          <a:xfrm>
            <a:off x="685800" y="5156200"/>
            <a:ext cx="11057890" cy="5005705"/>
          </a:xfrm>
          <a:prstGeom prst="rect">
            <a:avLst/>
          </a:prstGeom>
          <a:noFill/>
        </p:spPr>
        <p:txBody>
          <a:bodyPr wrap="square" rtlCol="0">
            <a:noAutofit/>
          </a:bodyPr>
          <a:lstStyle/>
          <a:p>
            <a:r>
              <a:rPr lang="zh-CN" altLang="en-US" sz="3600">
                <a:latin typeface="Times New Roman Regular" panose="02020603050405020304" charset="0"/>
                <a:cs typeface="Times New Roman Regular" panose="02020603050405020304" charset="0"/>
              </a:rPr>
              <a:t>"The human body wants to work, but it is not appropriate to make the pole ear</a:t>
            </a:r>
            <a:r>
              <a:rPr lang="en-US" altLang="zh-CN" sz="3600">
                <a:latin typeface="Times New Roman Regular" panose="02020603050405020304" charset="0"/>
                <a:cs typeface="Times New Roman Regular" panose="02020603050405020304" charset="0"/>
              </a:rPr>
              <a:t> </a:t>
            </a:r>
            <a:r>
              <a:rPr lang="zh-CN" altLang="en-US" sz="3600">
                <a:latin typeface="Times New Roman Regular" panose="02020603050405020304" charset="0"/>
                <a:cs typeface="Times New Roman Regular" panose="02020603050405020304" charset="0"/>
              </a:rPr>
              <a:t>when shaken, the vulgar will be eliminated, the blood will flow, the disease will not be born, and the household pivot will be immortal." </a:t>
            </a:r>
            <a:endParaRPr lang="zh-CN" altLang="en-US" sz="3600">
              <a:latin typeface="Times New Roman Regular" panose="02020603050405020304" charset="0"/>
              <a:cs typeface="Times New Roman Regular" panose="02020603050405020304" charset="0"/>
            </a:endParaRPr>
          </a:p>
          <a:p>
            <a:endParaRPr lang="zh-CN" altLang="en-US" sz="3600">
              <a:latin typeface="Times New Roman Regular" panose="02020603050405020304" charset="0"/>
              <a:cs typeface="Times New Roman Regular" panose="02020603050405020304" charset="0"/>
            </a:endParaRPr>
          </a:p>
          <a:p>
            <a:r>
              <a:rPr lang="zh-CN" altLang="en-US" sz="3600">
                <a:latin typeface="Times New Roman Regular" panose="02020603050405020304" charset="0"/>
                <a:cs typeface="Times New Roman Regular" panose="02020603050405020304" charset="0"/>
              </a:rPr>
              <a:t>“人体欲得劳动，但不当使极耳，动摇则俗气得消，血脉流通，病不得生，户枢不朽也。”</a:t>
            </a:r>
            <a:endParaRPr lang="zh-CN" altLang="en-US" sz="3600">
              <a:latin typeface="Times New Roman Regular" panose="02020603050405020304" charset="0"/>
              <a:cs typeface="Times New Roman Regular" panose="02020603050405020304"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76263" y="0"/>
            <a:ext cx="11511737" cy="10287000"/>
          </a:xfrm>
          <a:custGeom>
            <a:avLst/>
            <a:gdLst/>
            <a:ahLst/>
            <a:cxnLst/>
            <a:rect l="l" t="t" r="r" b="b"/>
            <a:pathLst>
              <a:path w="11511737" h="10287000">
                <a:moveTo>
                  <a:pt x="0" y="0"/>
                </a:moveTo>
                <a:lnTo>
                  <a:pt x="11511737" y="0"/>
                </a:lnTo>
                <a:lnTo>
                  <a:pt x="11511737" y="10287000"/>
                </a:lnTo>
                <a:lnTo>
                  <a:pt x="0" y="10287000"/>
                </a:lnTo>
                <a:lnTo>
                  <a:pt x="0" y="0"/>
                </a:lnTo>
                <a:close/>
              </a:path>
            </a:pathLst>
          </a:custGeom>
          <a:blipFill>
            <a:blip r:embed="rId1"/>
            <a:stretch>
              <a:fillRect l="-1048" t="-40408" b="-19514"/>
            </a:stretch>
          </a:blipFill>
        </p:spPr>
      </p:sp>
      <p:sp>
        <p:nvSpPr>
          <p:cNvPr id="3" name="Freeform 3"/>
          <p:cNvSpPr/>
          <p:nvPr/>
        </p:nvSpPr>
        <p:spPr>
          <a:xfrm flipH="1">
            <a:off x="0" y="0"/>
            <a:ext cx="8973104" cy="10287000"/>
          </a:xfrm>
          <a:custGeom>
            <a:avLst/>
            <a:gdLst/>
            <a:ahLst/>
            <a:cxnLst/>
            <a:rect l="l" t="t" r="r" b="b"/>
            <a:pathLst>
              <a:path w="8973104" h="10287000">
                <a:moveTo>
                  <a:pt x="8973104" y="0"/>
                </a:moveTo>
                <a:lnTo>
                  <a:pt x="0" y="0"/>
                </a:lnTo>
                <a:lnTo>
                  <a:pt x="0" y="10287000"/>
                </a:lnTo>
                <a:lnTo>
                  <a:pt x="8973104" y="10287000"/>
                </a:lnTo>
                <a:lnTo>
                  <a:pt x="8973104" y="0"/>
                </a:lnTo>
                <a:close/>
              </a:path>
            </a:pathLst>
          </a:custGeom>
          <a:blipFill>
            <a:blip r:embed="rId2"/>
            <a:stretch>
              <a:fillRect t="-23362"/>
            </a:stretch>
          </a:blipFill>
        </p:spPr>
      </p:sp>
      <p:sp>
        <p:nvSpPr>
          <p:cNvPr id="4" name="Freeform 4"/>
          <p:cNvSpPr/>
          <p:nvPr/>
        </p:nvSpPr>
        <p:spPr>
          <a:xfrm>
            <a:off x="8609440" y="6746428"/>
            <a:ext cx="4944295" cy="3540572"/>
          </a:xfrm>
          <a:custGeom>
            <a:avLst/>
            <a:gdLst/>
            <a:ahLst/>
            <a:cxnLst/>
            <a:rect l="l" t="t" r="r" b="b"/>
            <a:pathLst>
              <a:path w="4944295" h="3540572">
                <a:moveTo>
                  <a:pt x="0" y="0"/>
                </a:moveTo>
                <a:lnTo>
                  <a:pt x="4944295" y="0"/>
                </a:lnTo>
                <a:lnTo>
                  <a:pt x="4944295" y="3540572"/>
                </a:lnTo>
                <a:lnTo>
                  <a:pt x="0" y="3540572"/>
                </a:lnTo>
                <a:lnTo>
                  <a:pt x="0" y="0"/>
                </a:lnTo>
                <a:close/>
              </a:path>
            </a:pathLst>
          </a:custGeom>
          <a:blipFill>
            <a:blip r:embed="rId3"/>
            <a:stretch>
              <a:fillRect b="-64693"/>
            </a:stretch>
          </a:blipFill>
        </p:spPr>
      </p:sp>
      <p:sp>
        <p:nvSpPr>
          <p:cNvPr id="6" name="TextBox 6"/>
          <p:cNvSpPr txBox="1"/>
          <p:nvPr/>
        </p:nvSpPr>
        <p:spPr>
          <a:xfrm>
            <a:off x="8305800" y="3424555"/>
            <a:ext cx="7962900" cy="1516380"/>
          </a:xfrm>
          <a:prstGeom prst="rect">
            <a:avLst/>
          </a:prstGeom>
        </p:spPr>
        <p:txBody>
          <a:bodyPr wrap="square" lIns="0" tIns="0" rIns="0" bIns="0" rtlCol="0" anchor="t">
            <a:spAutoFit/>
          </a:bodyPr>
          <a:lstStyle/>
          <a:p>
            <a:pPr algn="ctr">
              <a:lnSpc>
                <a:spcPts val="11825"/>
              </a:lnSpc>
            </a:pPr>
            <a:r>
              <a:rPr lang="en-US" sz="10195" spc="540">
                <a:solidFill>
                  <a:srgbClr val="1E1E1E"/>
                </a:solidFill>
                <a:ea typeface="思源宋体 Semi-Bold" panose="02020600000000000000" charset="-122"/>
              </a:rPr>
              <a:t>Details</a:t>
            </a:r>
            <a:endParaRPr lang="en-US" sz="10195" spc="540">
              <a:solidFill>
                <a:srgbClr val="1E1E1E"/>
              </a:solidFill>
              <a:ea typeface="思源宋体 Semi-Bold" panose="02020600000000000000" charset="-122"/>
            </a:endParaRPr>
          </a:p>
        </p:txBody>
      </p:sp>
      <p:grpSp>
        <p:nvGrpSpPr>
          <p:cNvPr id="8" name="Group 8"/>
          <p:cNvGrpSpPr/>
          <p:nvPr/>
        </p:nvGrpSpPr>
        <p:grpSpPr>
          <a:xfrm>
            <a:off x="10674287" y="5411096"/>
            <a:ext cx="2778399" cy="504299"/>
            <a:chOff x="0" y="0"/>
            <a:chExt cx="731759" cy="132819"/>
          </a:xfrm>
        </p:grpSpPr>
        <p:sp>
          <p:nvSpPr>
            <p:cNvPr id="9" name="Freeform 9"/>
            <p:cNvSpPr/>
            <p:nvPr/>
          </p:nvSpPr>
          <p:spPr>
            <a:xfrm>
              <a:off x="0" y="0"/>
              <a:ext cx="731759" cy="132819"/>
            </a:xfrm>
            <a:custGeom>
              <a:avLst/>
              <a:gdLst/>
              <a:ahLst/>
              <a:cxnLst/>
              <a:rect l="l" t="t" r="r" b="b"/>
              <a:pathLst>
                <a:path w="731759" h="132819">
                  <a:moveTo>
                    <a:pt x="0" y="0"/>
                  </a:moveTo>
                  <a:lnTo>
                    <a:pt x="731759" y="0"/>
                  </a:lnTo>
                  <a:lnTo>
                    <a:pt x="731759" y="132819"/>
                  </a:lnTo>
                  <a:lnTo>
                    <a:pt x="0" y="132819"/>
                  </a:lnTo>
                  <a:close/>
                </a:path>
              </a:pathLst>
            </a:custGeom>
            <a:solidFill>
              <a:srgbClr val="9BAE98"/>
            </a:solidFill>
          </p:spPr>
        </p:sp>
        <p:sp>
          <p:nvSpPr>
            <p:cNvPr id="10" name="TextBox 10"/>
            <p:cNvSpPr txBox="1"/>
            <p:nvPr/>
          </p:nvSpPr>
          <p:spPr>
            <a:xfrm>
              <a:off x="0" y="-123825"/>
              <a:ext cx="731759" cy="256644"/>
            </a:xfrm>
            <a:prstGeom prst="rect">
              <a:avLst/>
            </a:prstGeom>
          </p:spPr>
          <p:txBody>
            <a:bodyPr lIns="50800" tIns="50800" rIns="50800" bIns="50800" rtlCol="0" anchor="ctr"/>
            <a:lstStyle/>
            <a:p>
              <a:pPr algn="ctr">
                <a:lnSpc>
                  <a:spcPts val="3020"/>
                </a:lnSpc>
              </a:pPr>
            </a:p>
          </p:txBody>
        </p:sp>
      </p:grpSp>
      <p:sp>
        <p:nvSpPr>
          <p:cNvPr id="11" name="TextBox 11"/>
          <p:cNvSpPr txBox="1"/>
          <p:nvPr/>
        </p:nvSpPr>
        <p:spPr>
          <a:xfrm>
            <a:off x="10870669" y="5441938"/>
            <a:ext cx="2385636" cy="433070"/>
          </a:xfrm>
          <a:prstGeom prst="rect">
            <a:avLst/>
          </a:prstGeom>
        </p:spPr>
        <p:txBody>
          <a:bodyPr lIns="0" tIns="0" rIns="0" bIns="0" rtlCol="0" anchor="t">
            <a:spAutoFit/>
          </a:bodyPr>
          <a:lstStyle/>
          <a:p>
            <a:pPr algn="ctr">
              <a:lnSpc>
                <a:spcPts val="3380"/>
              </a:lnSpc>
            </a:pPr>
            <a:r>
              <a:rPr lang="en-US" sz="2815">
                <a:solidFill>
                  <a:srgbClr val="FFFFFF"/>
                </a:solidFill>
                <a:latin typeface="思源宋体 Medium" panose="02020500000000000000" charset="-122"/>
              </a:rPr>
              <a:t>Part.02</a:t>
            </a:r>
            <a:endParaRPr lang="en-US" sz="2815">
              <a:solidFill>
                <a:srgbClr val="FFFFFF"/>
              </a:solidFill>
              <a:latin typeface="思源宋体 Medium" panose="02020500000000000000"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1"/>
            <a:stretch>
              <a:fillRect l="-12541" r="-13162"/>
            </a:stretch>
          </a:blipFill>
        </p:spPr>
      </p:sp>
      <p:sp>
        <p:nvSpPr>
          <p:cNvPr id="6" name="Freeform 6"/>
          <p:cNvSpPr/>
          <p:nvPr/>
        </p:nvSpPr>
        <p:spPr>
          <a:xfrm>
            <a:off x="12454471" y="5143500"/>
            <a:ext cx="5833529" cy="5143500"/>
          </a:xfrm>
          <a:custGeom>
            <a:avLst/>
            <a:gdLst/>
            <a:ahLst/>
            <a:cxnLst/>
            <a:rect l="l" t="t" r="r" b="b"/>
            <a:pathLst>
              <a:path w="5833529" h="5143500">
                <a:moveTo>
                  <a:pt x="0" y="0"/>
                </a:moveTo>
                <a:lnTo>
                  <a:pt x="5833529" y="0"/>
                </a:lnTo>
                <a:lnTo>
                  <a:pt x="5833529" y="5143500"/>
                </a:lnTo>
                <a:lnTo>
                  <a:pt x="0" y="5143500"/>
                </a:lnTo>
                <a:lnTo>
                  <a:pt x="0" y="0"/>
                </a:lnTo>
                <a:close/>
              </a:path>
            </a:pathLst>
          </a:custGeom>
          <a:blipFill>
            <a:blip r:embed="rId2">
              <a:alphaModFix amt="40000"/>
            </a:blip>
            <a:stretch>
              <a:fillRect r="-11669" b="-24849"/>
            </a:stretch>
          </a:blipFill>
        </p:spPr>
      </p:sp>
      <p:pic>
        <p:nvPicPr>
          <p:cNvPr id="8" name="257_1716451921">
            <a:hlinkClick r:id="" action="ppaction://media"/>
          </p:cNvPr>
          <p:cNvPicPr/>
          <p:nvPr>
            <a:videoFile r:link="rId3"/>
            <p:extLst>
              <p:ext uri="{DAA4B4D4-6D71-4841-9C94-3DE7FCFB9230}">
                <p14:media xmlns:p14="http://schemas.microsoft.com/office/powerpoint/2010/main" r:embed="rId4"/>
              </p:ext>
            </p:extLst>
          </p:nvPr>
        </p:nvPicPr>
        <p:blipFill>
          <a:blip r:embed="rId5"/>
          <a:stretch>
            <a:fillRect/>
          </a:stretch>
        </p:blipFill>
        <p:spPr>
          <a:xfrm>
            <a:off x="1981200" y="800100"/>
            <a:ext cx="14770735" cy="873950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8"/>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1"/>
            <a:stretch>
              <a:fillRect l="-12541" r="-13162"/>
            </a:stretch>
          </a:blipFill>
        </p:spPr>
      </p:sp>
      <p:sp>
        <p:nvSpPr>
          <p:cNvPr id="6" name="Freeform 6"/>
          <p:cNvSpPr/>
          <p:nvPr/>
        </p:nvSpPr>
        <p:spPr>
          <a:xfrm>
            <a:off x="12454471" y="5143500"/>
            <a:ext cx="5833529" cy="5143500"/>
          </a:xfrm>
          <a:custGeom>
            <a:avLst/>
            <a:gdLst/>
            <a:ahLst/>
            <a:cxnLst/>
            <a:rect l="l" t="t" r="r" b="b"/>
            <a:pathLst>
              <a:path w="5833529" h="5143500">
                <a:moveTo>
                  <a:pt x="0" y="0"/>
                </a:moveTo>
                <a:lnTo>
                  <a:pt x="5833529" y="0"/>
                </a:lnTo>
                <a:lnTo>
                  <a:pt x="5833529" y="5143500"/>
                </a:lnTo>
                <a:lnTo>
                  <a:pt x="0" y="5143500"/>
                </a:lnTo>
                <a:lnTo>
                  <a:pt x="0" y="0"/>
                </a:lnTo>
                <a:close/>
              </a:path>
            </a:pathLst>
          </a:custGeom>
          <a:blipFill>
            <a:blip r:embed="rId2">
              <a:alphaModFix amt="40000"/>
            </a:blip>
            <a:stretch>
              <a:fillRect r="-11669" b="-24849"/>
            </a:stretch>
          </a:blipFill>
        </p:spPr>
      </p:sp>
      <p:pic>
        <p:nvPicPr>
          <p:cNvPr id="29" name="图片 28"/>
          <p:cNvPicPr>
            <a:picLocks noChangeAspect="1"/>
          </p:cNvPicPr>
          <p:nvPr/>
        </p:nvPicPr>
        <p:blipFill>
          <a:blip r:embed="rId3"/>
          <a:stretch>
            <a:fillRect/>
          </a:stretch>
        </p:blipFill>
        <p:spPr>
          <a:xfrm>
            <a:off x="11049000" y="1181100"/>
            <a:ext cx="8354695" cy="8413750"/>
          </a:xfrm>
          <a:prstGeom prst="rect">
            <a:avLst/>
          </a:prstGeom>
        </p:spPr>
      </p:pic>
      <p:sp>
        <p:nvSpPr>
          <p:cNvPr id="30" name="文本框 29"/>
          <p:cNvSpPr txBox="1"/>
          <p:nvPr/>
        </p:nvSpPr>
        <p:spPr>
          <a:xfrm>
            <a:off x="2590800" y="419100"/>
            <a:ext cx="7147560" cy="2953385"/>
          </a:xfrm>
          <a:prstGeom prst="rect">
            <a:avLst/>
          </a:prstGeom>
          <a:noFill/>
        </p:spPr>
        <p:txBody>
          <a:bodyPr wrap="square" rtlCol="0">
            <a:spAutoFit/>
          </a:bodyPr>
          <a:lstStyle/>
          <a:p>
            <a:r>
              <a:rPr lang="zh-CN" altLang="en-US" sz="5400">
                <a:latin typeface="Times New Roman Regular" panose="02020603050405020304" charset="0"/>
                <a:cs typeface="Times New Roman Regular" panose="02020603050405020304" charset="0"/>
              </a:rPr>
              <a:t>The features of a tiger</a:t>
            </a:r>
            <a:r>
              <a:rPr lang="zh-CN" altLang="en-US" sz="5400" b="1">
                <a:latin typeface="Times New Roman Regular" panose="02020603050405020304" charset="0"/>
                <a:cs typeface="Times New Roman Regular" panose="02020603050405020304" charset="0"/>
              </a:rPr>
              <a:t>：</a:t>
            </a:r>
            <a:endParaRPr lang="zh-CN" altLang="en-US" sz="5400" b="1">
              <a:latin typeface="Times New Roman Regular" panose="02020603050405020304" charset="0"/>
              <a:cs typeface="Times New Roman Regular" panose="02020603050405020304" charset="0"/>
            </a:endParaRPr>
          </a:p>
          <a:p>
            <a:endParaRPr lang="en-US" altLang="zh-CN" sz="4400">
              <a:latin typeface="Times New Roman Regular" panose="02020603050405020304" charset="0"/>
              <a:cs typeface="Times New Roman Regular" panose="02020603050405020304" charset="0"/>
            </a:endParaRPr>
          </a:p>
          <a:p>
            <a:r>
              <a:rPr lang="en-US" altLang="zh-CN" sz="4400">
                <a:latin typeface="Times New Roman Regular" panose="02020603050405020304" charset="0"/>
                <a:cs typeface="Times New Roman Regular" panose="02020603050405020304" charset="0"/>
              </a:rPr>
              <a:t>·F</a:t>
            </a:r>
            <a:r>
              <a:rPr lang="zh-CN" altLang="en-US" sz="4400">
                <a:latin typeface="Times New Roman Regular" panose="02020603050405020304" charset="0"/>
                <a:cs typeface="Times New Roman Regular" panose="02020603050405020304" charset="0"/>
              </a:rPr>
              <a:t>erocity</a:t>
            </a:r>
            <a:endParaRPr lang="zh-CN" altLang="en-US" sz="4400">
              <a:latin typeface="Times New Roman Regular" panose="02020603050405020304" charset="0"/>
              <a:cs typeface="Times New Roman Regular" panose="02020603050405020304" charset="0"/>
            </a:endParaRPr>
          </a:p>
          <a:p>
            <a:endParaRPr lang="zh-CN" altLang="en-US" sz="4400">
              <a:latin typeface="Times New Roman Regular" panose="02020603050405020304" charset="0"/>
              <a:cs typeface="Times New Roman Regular" panose="02020603050405020304" charset="0"/>
            </a:endParaRPr>
          </a:p>
        </p:txBody>
      </p:sp>
      <p:sp>
        <p:nvSpPr>
          <p:cNvPr id="5" name="文本框 4"/>
          <p:cNvSpPr txBox="1"/>
          <p:nvPr/>
        </p:nvSpPr>
        <p:spPr>
          <a:xfrm>
            <a:off x="2590800" y="3789045"/>
            <a:ext cx="4785360" cy="1045210"/>
          </a:xfrm>
          <a:prstGeom prst="rect">
            <a:avLst/>
          </a:prstGeom>
          <a:noFill/>
        </p:spPr>
        <p:txBody>
          <a:bodyPr wrap="square" rtlCol="0">
            <a:spAutoFit/>
          </a:bodyPr>
          <a:lstStyle/>
          <a:p>
            <a:r>
              <a:rPr lang="zh-CN" altLang="en-US" sz="4400">
                <a:latin typeface="Times New Roman Regular" panose="02020603050405020304" charset="0"/>
                <a:cs typeface="Times New Roman Regular" panose="02020603050405020304" charset="0"/>
                <a:sym typeface="+mn-ea"/>
              </a:rPr>
              <a:t>·Strong body</a:t>
            </a:r>
            <a:endParaRPr lang="zh-CN" altLang="en-US" sz="4400">
              <a:latin typeface="Times New Roman Regular" panose="02020603050405020304" charset="0"/>
              <a:cs typeface="Times New Roman Regular" panose="02020603050405020304" charset="0"/>
            </a:endParaRPr>
          </a:p>
          <a:p>
            <a:endParaRPr lang="zh-CN" altLang="en-US"/>
          </a:p>
        </p:txBody>
      </p:sp>
      <p:sp>
        <p:nvSpPr>
          <p:cNvPr id="7" name="文本框 6"/>
          <p:cNvSpPr txBox="1"/>
          <p:nvPr/>
        </p:nvSpPr>
        <p:spPr>
          <a:xfrm>
            <a:off x="2514600" y="5686425"/>
            <a:ext cx="3732530" cy="1045210"/>
          </a:xfrm>
          <a:prstGeom prst="rect">
            <a:avLst/>
          </a:prstGeom>
          <a:noFill/>
        </p:spPr>
        <p:txBody>
          <a:bodyPr wrap="square" rtlCol="0">
            <a:spAutoFit/>
          </a:bodyPr>
          <a:lstStyle/>
          <a:p>
            <a:r>
              <a:rPr lang="zh-CN" altLang="en-US" sz="4400">
                <a:latin typeface="Times New Roman Regular" panose="02020603050405020304" charset="0"/>
                <a:cs typeface="Times New Roman Regular" panose="02020603050405020304" charset="0"/>
              </a:rPr>
              <a:t>·Ju</a:t>
            </a:r>
            <a:r>
              <a:rPr lang="zh-CN" altLang="en-US" sz="4400">
                <a:latin typeface="Times New Roman Regular" panose="02020603050405020304" charset="0"/>
                <a:cs typeface="Times New Roman Regular" panose="02020603050405020304" charset="0"/>
                <a:sym typeface="+mn-ea"/>
              </a:rPr>
              <a:t>mping </a:t>
            </a:r>
            <a:endParaRPr lang="zh-CN" altLang="en-US">
              <a:latin typeface="Times New Roman Regular" panose="02020603050405020304" charset="0"/>
              <a:cs typeface="Times New Roman Regular" panose="02020603050405020304" charset="0"/>
            </a:endParaRPr>
          </a:p>
          <a:p>
            <a:endParaRPr lang="zh-CN" altLang="en-US"/>
          </a:p>
        </p:txBody>
      </p:sp>
      <p:sp>
        <p:nvSpPr>
          <p:cNvPr id="8" name="文本框 7"/>
          <p:cNvSpPr txBox="1"/>
          <p:nvPr/>
        </p:nvSpPr>
        <p:spPr>
          <a:xfrm>
            <a:off x="2434590" y="7331075"/>
            <a:ext cx="3458210" cy="1045210"/>
          </a:xfrm>
          <a:prstGeom prst="rect">
            <a:avLst/>
          </a:prstGeom>
          <a:noFill/>
        </p:spPr>
        <p:txBody>
          <a:bodyPr wrap="square" rtlCol="0">
            <a:spAutoFit/>
          </a:bodyPr>
          <a:lstStyle/>
          <a:p>
            <a:r>
              <a:rPr lang="en-US" altLang="zh-CN" sz="4400">
                <a:latin typeface="Times New Roman Regular" panose="02020603050405020304" charset="0"/>
                <a:cs typeface="Times New Roman Regular" panose="02020603050405020304" charset="0"/>
                <a:sym typeface="+mn-ea"/>
              </a:rPr>
              <a:t>·</a:t>
            </a:r>
            <a:r>
              <a:rPr lang="zh-CN" altLang="en-US" sz="4400">
                <a:latin typeface="Times New Roman Regular" panose="02020603050405020304" charset="0"/>
                <a:cs typeface="Times New Roman Regular" panose="02020603050405020304" charset="0"/>
                <a:sym typeface="+mn-ea"/>
              </a:rPr>
              <a:t>Scratching</a:t>
            </a:r>
            <a:endParaRPr lang="zh-CN" altLang="en-US">
              <a:latin typeface="Times New Roman Regular" panose="02020603050405020304" charset="0"/>
              <a:cs typeface="Times New Roman Regular" panose="02020603050405020304" charset="0"/>
            </a:endParaRPr>
          </a:p>
          <a:p>
            <a:endParaRPr lang="zh-CN" altLang="en-US"/>
          </a:p>
        </p:txBody>
      </p:sp>
      <p:pic>
        <p:nvPicPr>
          <p:cNvPr id="9" name="图片 8"/>
          <p:cNvPicPr>
            <a:picLocks noChangeAspect="1"/>
          </p:cNvPicPr>
          <p:nvPr>
            <p:custDataLst>
              <p:tags r:id="rId4"/>
            </p:custDataLst>
          </p:nvPr>
        </p:nvPicPr>
        <p:blipFill>
          <a:blip r:embed="rId5"/>
          <a:srcRect l="81174"/>
          <a:stretch>
            <a:fillRect/>
          </a:stretch>
        </p:blipFill>
        <p:spPr>
          <a:xfrm>
            <a:off x="76200" y="1409700"/>
            <a:ext cx="1572895" cy="8413750"/>
          </a:xfrm>
          <a:prstGeom prst="rect">
            <a:avLst/>
          </a:prstGeom>
        </p:spPr>
      </p:pic>
      <p:sp>
        <p:nvSpPr>
          <p:cNvPr id="10" name="文本框 9"/>
          <p:cNvSpPr txBox="1"/>
          <p:nvPr/>
        </p:nvSpPr>
        <p:spPr>
          <a:xfrm>
            <a:off x="5181600" y="1979295"/>
            <a:ext cx="5654040" cy="1076325"/>
          </a:xfrm>
          <a:prstGeom prst="rect">
            <a:avLst/>
          </a:prstGeom>
          <a:noFill/>
        </p:spPr>
        <p:txBody>
          <a:bodyPr wrap="square" rtlCol="0">
            <a:spAutoFit/>
          </a:bodyPr>
          <a:lstStyle/>
          <a:p>
            <a:r>
              <a:rPr lang="zh-CN" altLang="en-US" sz="3200"/>
              <a:t>The Monarch Of All Beasts</a:t>
            </a:r>
            <a:endParaRPr lang="zh-CN" altLang="en-US" sz="3200"/>
          </a:p>
          <a:p>
            <a:r>
              <a:rPr lang="zh-CN" altLang="en-US" sz="3200"/>
              <a:t>百兽之王</a:t>
            </a:r>
            <a:endParaRPr lang="zh-CN" altLang="en-US" sz="3200"/>
          </a:p>
        </p:txBody>
      </p:sp>
      <p:sp>
        <p:nvSpPr>
          <p:cNvPr id="11" name="文本框 10"/>
          <p:cNvSpPr txBox="1"/>
          <p:nvPr/>
        </p:nvSpPr>
        <p:spPr>
          <a:xfrm>
            <a:off x="5867400" y="3792855"/>
            <a:ext cx="5791835" cy="1076325"/>
          </a:xfrm>
          <a:prstGeom prst="rect">
            <a:avLst/>
          </a:prstGeom>
          <a:noFill/>
        </p:spPr>
        <p:txBody>
          <a:bodyPr wrap="square" rtlCol="0">
            <a:spAutoFit/>
          </a:bodyPr>
          <a:lstStyle/>
          <a:p>
            <a:r>
              <a:rPr lang="zh-CN" altLang="en-US" sz="3200"/>
              <a:t>Both divine and imposing</a:t>
            </a:r>
            <a:endParaRPr lang="zh-CN" altLang="en-US" sz="3200"/>
          </a:p>
          <a:p>
            <a:r>
              <a:rPr lang="zh-CN" altLang="en-US" sz="3200"/>
              <a:t>神威并重，气势凌人</a:t>
            </a:r>
            <a:endParaRPr lang="zh-CN" altLang="en-US" sz="3200"/>
          </a:p>
        </p:txBody>
      </p:sp>
      <p:sp>
        <p:nvSpPr>
          <p:cNvPr id="12" name="文本框 11"/>
          <p:cNvSpPr txBox="1"/>
          <p:nvPr/>
        </p:nvSpPr>
        <p:spPr>
          <a:xfrm>
            <a:off x="5715000" y="5913120"/>
            <a:ext cx="3915410" cy="583565"/>
          </a:xfrm>
          <a:prstGeom prst="rect">
            <a:avLst/>
          </a:prstGeom>
          <a:noFill/>
        </p:spPr>
        <p:txBody>
          <a:bodyPr wrap="square" rtlCol="0">
            <a:spAutoFit/>
          </a:bodyPr>
          <a:lstStyle/>
          <a:p>
            <a:r>
              <a:rPr lang="zh-CN" altLang="en-US" sz="3200"/>
              <a:t>虎举</a:t>
            </a:r>
            <a:endParaRPr lang="zh-CN" altLang="en-US" sz="3200"/>
          </a:p>
        </p:txBody>
      </p:sp>
      <p:sp>
        <p:nvSpPr>
          <p:cNvPr id="15" name="文本框 14"/>
          <p:cNvSpPr txBox="1"/>
          <p:nvPr/>
        </p:nvSpPr>
        <p:spPr>
          <a:xfrm>
            <a:off x="5715000" y="7461885"/>
            <a:ext cx="3584575" cy="583565"/>
          </a:xfrm>
          <a:prstGeom prst="rect">
            <a:avLst/>
          </a:prstGeom>
          <a:noFill/>
        </p:spPr>
        <p:txBody>
          <a:bodyPr wrap="square" rtlCol="0">
            <a:spAutoFit/>
          </a:bodyPr>
          <a:lstStyle/>
          <a:p>
            <a:r>
              <a:rPr lang="zh-CN" altLang="en-US" sz="3200"/>
              <a:t>虎扑</a:t>
            </a:r>
            <a:endParaRPr lang="zh-CN" altLang="en-US" sz="3200"/>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DIAGRAM_VIRTUALLY_FRAME" val="{&quot;height&quot;:471.56070866141727,&quot;left&quot;:717,&quot;top&quot;:129.3307086614173,&quot;width&quot;:610.3692125984253}"/>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commondata" val="eyJoZGlkIjoiOGFlZDY4YjFkMWY4Yjk2NGQ2YmU3M2FhNDVhNjRiOTYifQ=="/>
</p:tagLst>
</file>

<file path=ppt/tags/tag3.xml><?xml version="1.0" encoding="utf-8"?>
<p:tagLst xmlns:p="http://schemas.openxmlformats.org/presentationml/2006/main">
  <p:tag name="KSO_WM_DIAGRAM_VIRTUALLY_FRAME" val="{&quot;height&quot;:471.56070866141727,&quot;left&quot;:717,&quot;top&quot;:129.3307086614173,&quot;width&quot;:610.3692125984253}"/>
</p:tagLst>
</file>

<file path=ppt/tags/tag4.xml><?xml version="1.0" encoding="utf-8"?>
<p:tagLst xmlns:p="http://schemas.openxmlformats.org/presentationml/2006/main">
  <p:tag name="KSO_WM_DIAGRAM_VIRTUALLY_FRAME" val="{&quot;height&quot;:471.56070866141727,&quot;left&quot;:717,&quot;top&quot;:129.3307086614173,&quot;width&quot;:610.3692125984253}"/>
</p:tagLst>
</file>

<file path=ppt/tags/tag5.xml><?xml version="1.0" encoding="utf-8"?>
<p:tagLst xmlns:p="http://schemas.openxmlformats.org/presentationml/2006/main">
  <p:tag name="KSO_WM_DIAGRAM_VIRTUALLY_FRAME" val="{&quot;height&quot;:471.56070866141727,&quot;left&quot;:717,&quot;top&quot;:129.3307086614173,&quot;width&quot;:610.3692125984253}"/>
</p:tagLst>
</file>

<file path=ppt/tags/tag6.xml><?xml version="1.0" encoding="utf-8"?>
<p:tagLst xmlns:p="http://schemas.openxmlformats.org/presentationml/2006/main">
  <p:tag name="KSO_WM_DIAGRAM_VIRTUALLY_FRAME" val="{&quot;height&quot;:471.56070866141727,&quot;left&quot;:717,&quot;top&quot;:129.3307086614173,&quot;width&quot;:610.3692125984253}"/>
</p:tagLst>
</file>

<file path=ppt/tags/tag7.xml><?xml version="1.0" encoding="utf-8"?>
<p:tagLst xmlns:p="http://schemas.openxmlformats.org/presentationml/2006/main">
  <p:tag name="KSO_WM_DIAGRAM_VIRTUALLY_FRAME" val="{&quot;height&quot;:471.56070866141727,&quot;left&quot;:717,&quot;top&quot;:129.3307086614173,&quot;width&quot;:610.3692125984253}"/>
</p:tagLst>
</file>

<file path=ppt/tags/tag8.xml><?xml version="1.0" encoding="utf-8"?>
<p:tagLst xmlns:p="http://schemas.openxmlformats.org/presentationml/2006/main">
  <p:tag name="KSO_WM_DIAGRAM_VIRTUALLY_FRAME" val="{&quot;height&quot;:471.56070866141727,&quot;left&quot;:717,&quot;top&quot;:129.3307086614173,&quot;width&quot;:610.3692125984253}"/>
</p:tagLst>
</file>

<file path=ppt/tags/tag9.xml><?xml version="1.0" encoding="utf-8"?>
<p:tagLst xmlns:p="http://schemas.openxmlformats.org/presentationml/2006/main">
  <p:tag name="KSO_WM_DIAGRAM_VIRTUALLY_FRAME" val="{&quot;height&quot;:471.56070866141727,&quot;left&quot;:717,&quot;top&quot;:129.3307086614173,&quot;width&quot;:610.369212598425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6105</Words>
  <Application>WPS 演示</Application>
  <PresentationFormat>自定义</PresentationFormat>
  <Paragraphs>195</Paragraphs>
  <Slides>24</Slides>
  <Notes>0</Notes>
  <HiddenSlides>0</HiddenSlides>
  <MMClips>1</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24</vt:i4>
      </vt:variant>
    </vt:vector>
  </HeadingPairs>
  <TitlesOfParts>
    <vt:vector size="44" baseType="lpstr">
      <vt:lpstr>Arial</vt:lpstr>
      <vt:lpstr>宋体</vt:lpstr>
      <vt:lpstr>Wingdings</vt:lpstr>
      <vt:lpstr>Times New Roman Regular</vt:lpstr>
      <vt:lpstr>Arsenica</vt:lpstr>
      <vt:lpstr>Thonburi</vt:lpstr>
      <vt:lpstr>Times New Roman</vt:lpstr>
      <vt:lpstr>思源宋体 Bold</vt:lpstr>
      <vt:lpstr>思源宋体 Semi-Bold</vt:lpstr>
      <vt:lpstr>汉仪书宋二KW</vt:lpstr>
      <vt:lpstr>思源宋体 Medium</vt:lpstr>
      <vt:lpstr>思源黑体 1</vt:lpstr>
      <vt:lpstr>Calibri</vt:lpstr>
      <vt:lpstr>微软雅黑</vt:lpstr>
      <vt:lpstr>汉仪旗黑</vt:lpstr>
      <vt:lpstr>宋体</vt:lpstr>
      <vt:lpstr>Arial Unicode MS</vt:lpstr>
      <vt:lpstr>汉仪中黑KW</vt:lpstr>
      <vt:lpstr>思源黑体 1 Bold</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Purple Te</dc:title>
  <dc:creator/>
  <cp:lastModifiedBy>微信用户1107</cp:lastModifiedBy>
  <cp:revision>30</cp:revision>
  <dcterms:created xsi:type="dcterms:W3CDTF">2024-05-23T14:20:38Z</dcterms:created>
  <dcterms:modified xsi:type="dcterms:W3CDTF">2024-05-23T14:20:38Z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5727F52CE85C2F57B5504F66219C2E48_43</vt:lpwstr>
  </property>
  <property fmtid="{D5CDD505-2E9C-101B-9397-08002B2CF9AE}" pid="3" name="KSOProductBuildVer">
    <vt:lpwstr>2052-6.6.1.8808</vt:lpwstr>
  </property>
</Properties>
</file>