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nformance="transitional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</p:sldMasterIdLst>
  <p:notesMasterIdLst>
    <p:notesMasterId r:id="rId20"/>
  </p:notesMasterIdLst>
  <p:sldIdLst>
    <p:sldId id="256" r:id="rId9"/>
    <p:sldId id="257" r:id="rId10"/>
    <p:sldId id="286" r:id="rId11"/>
    <p:sldId id="261" r:id="rId12"/>
    <p:sldId id="259" r:id="rId13"/>
    <p:sldId id="316" r:id="rId14"/>
    <p:sldId id="288" r:id="rId15"/>
    <p:sldId id="317" r:id="rId16"/>
    <p:sldId id="315" r:id="rId17"/>
    <p:sldId id="274" r:id="rId18"/>
    <p:sldId id="345" r:id="rId19"/>
  </p:sldIdLst>
  <p:sldSz cx="9144000" cy="51435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22.png"/><Relationship Id="rId5" Type="http://schemas.openxmlformats.org/officeDocument/2006/relationships/tags" Target="../tags/tag47.xml"/><Relationship Id="rId4" Type="http://schemas.openxmlformats.org/officeDocument/2006/relationships/image" Target="../media/image33.png"/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2.png"/><Relationship Id="rId3" Type="http://schemas.openxmlformats.org/officeDocument/2006/relationships/tags" Target="../tags/tag11.xml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tags" Target="../tags/tag20.xml"/><Relationship Id="rId4" Type="http://schemas.openxmlformats.org/officeDocument/2006/relationships/image" Target="../media/image21.png"/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25.png"/><Relationship Id="rId7" Type="http://schemas.openxmlformats.org/officeDocument/2006/relationships/tags" Target="../tags/tag30.xml"/><Relationship Id="rId6" Type="http://schemas.openxmlformats.org/officeDocument/2006/relationships/image" Target="../media/image24.png"/><Relationship Id="rId5" Type="http://schemas.openxmlformats.org/officeDocument/2006/relationships/tags" Target="../tags/tag29.xml"/><Relationship Id="rId4" Type="http://schemas.openxmlformats.org/officeDocument/2006/relationships/image" Target="../media/image23.png"/><Relationship Id="rId3" Type="http://schemas.openxmlformats.org/officeDocument/2006/relationships/tags" Target="../tags/tag28.xm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31.png"/><Relationship Id="rId7" Type="http://schemas.openxmlformats.org/officeDocument/2006/relationships/tags" Target="../tags/tag40.xml"/><Relationship Id="rId6" Type="http://schemas.openxmlformats.org/officeDocument/2006/relationships/image" Target="../media/image30.png"/><Relationship Id="rId5" Type="http://schemas.openxmlformats.org/officeDocument/2006/relationships/tags" Target="../tags/tag39.xml"/><Relationship Id="rId4" Type="http://schemas.openxmlformats.org/officeDocument/2006/relationships/image" Target="../media/image29.png"/><Relationship Id="rId3" Type="http://schemas.openxmlformats.org/officeDocument/2006/relationships/tags" Target="../tags/tag38.xm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7179" y="502642"/>
            <a:ext cx="8299166" cy="41376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715069" y="4130195"/>
            <a:ext cx="4428930" cy="5857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1225" y="1742822"/>
            <a:ext cx="7978111" cy="858301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4000" kern="6300" spc="355">
                <a:solidFill>
                  <a:srgbClr val="F5F5F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社会现象：人口流动</a:t>
            </a:r>
            <a:endParaRPr sz="4000" kern="6300" spc="355">
              <a:solidFill>
                <a:srgbClr val="F5F5F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 rot="10800000">
            <a:off x="0" y="542437"/>
            <a:ext cx="3367585" cy="6088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0694" y="1414416"/>
            <a:ext cx="8712090" cy="35314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00" kern="11300" spc="262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Social Phenomenon: Mobile Population</a:t>
            </a:r>
            <a:endParaRPr sz="2400" kern="11300" spc="262">
              <a:solidFill>
                <a:srgbClr val="FFFFFF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79918" y="3436126"/>
            <a:ext cx="2274504" cy="27284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altLang="zh-CN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23</a:t>
            </a:r>
            <a:r>
              <a:rPr lang="zh-CN" altLang="en-US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英语口译</a:t>
            </a:r>
            <a:r>
              <a:rPr lang="zh-CN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胡泽涛</a:t>
            </a:r>
            <a:endParaRPr lang="zh-CN" sz="2025" kern="100" spc="0">
              <a:solidFill>
                <a:srgbClr val="FFFFFF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222" y="3437026"/>
            <a:ext cx="2274504" cy="27184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202</a:t>
            </a:r>
            <a:r>
              <a:rPr lang="en-US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4</a:t>
            </a:r>
            <a:r>
              <a:rPr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年</a:t>
            </a:r>
            <a:r>
              <a:rPr lang="en-US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12</a:t>
            </a:r>
            <a:r>
              <a:rPr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月</a:t>
            </a:r>
            <a:r>
              <a:rPr lang="en-US"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12</a:t>
            </a:r>
            <a:r>
              <a:rPr sz="2025" kern="100" spc="0">
                <a:solidFill>
                  <a:srgbClr val="FFFFFF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日</a:t>
            </a:r>
            <a:endParaRPr sz="2025" kern="100" spc="0">
              <a:solidFill>
                <a:srgbClr val="FFFFFF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 rot="20820000">
            <a:off x="8174620" y="3234708"/>
            <a:ext cx="161325" cy="17888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 rot="20879999">
            <a:off x="8577538" y="3355323"/>
            <a:ext cx="161325" cy="17888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 rot="1080000">
            <a:off x="220717" y="-103452"/>
            <a:ext cx="161325" cy="17888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 rot="1080000">
            <a:off x="574152" y="-18902"/>
            <a:ext cx="161325" cy="1788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-2032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102334" y="1522829"/>
            <a:ext cx="3086110" cy="272947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99706" y="117626"/>
            <a:ext cx="1527072" cy="27887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935" kern="7500" spc="145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Reflection</a:t>
            </a:r>
            <a:endParaRPr lang="en-US" sz="1935" kern="7500" spc="145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7496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</a:t>
            </a:r>
            <a:r>
              <a:rPr lang="en-US"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5</a:t>
            </a:r>
            <a:endParaRPr lang="en-US" sz="28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214606" y="705691"/>
            <a:ext cx="1978436" cy="9987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55465" y="3021330"/>
            <a:ext cx="4470400" cy="139636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9000"/>
              </a:lnSpc>
            </a:pPr>
            <a:r>
              <a:rPr lang="en-US" altLang="zh-CN" sz="1200" kern="2500" spc="24">
                <a:solidFill>
                  <a:srgbClr val="1A1A1A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Mobile population is both a driver of change and a reflection of society's development. Understanding their experiences and addressing their challenges will be crucial for fostering a harmonious and inclusive society.</a:t>
            </a:r>
            <a:endParaRPr lang="en-US" altLang="zh-CN" sz="1200" kern="2500" spc="24">
              <a:solidFill>
                <a:srgbClr val="1A1A1A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1560939" y="1862730"/>
            <a:ext cx="2178425" cy="108921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89025" y="1800860"/>
            <a:ext cx="3122295" cy="95123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235" kern="100" spc="0">
                <a:solidFill>
                  <a:srgbClr val="FFFFFF">
                    <a:alpha val="100000"/>
                  </a:srgbClr>
                </a:solidFill>
                <a:latin typeface="Noto Sans S Chinese Bold Bold" panose="02010800040101010101" pitchFamily="1" charset="-122"/>
                <a:ea typeface="Noto Sans S Chinese Bold Bold" panose="02010800040101010101" pitchFamily="1" charset="-122"/>
              </a:rPr>
              <a:t>​</a:t>
            </a:r>
            <a:endParaRPr sz="2235" kern="100" spc="0">
              <a:solidFill>
                <a:srgbClr val="FFFFFF">
                  <a:alpha val="100000"/>
                </a:srgbClr>
              </a:solidFill>
              <a:latin typeface="Noto Sans S Chinese Bold Bold" panose="02010800040101010101" pitchFamily="1" charset="-122"/>
              <a:ea typeface="Noto Sans S Chinese Bold Bold" panose="02010800040101010101" pitchFamily="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87000"/>
          </a:blip>
          <a:stretch>
            <a:fillRect/>
          </a:stretch>
        </p:blipFill>
        <p:spPr>
          <a:xfrm>
            <a:off x="4356100" y="1537335"/>
            <a:ext cx="1305560" cy="13055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alphaModFix amt="87000"/>
          </a:blip>
          <a:stretch>
            <a:fillRect/>
          </a:stretch>
        </p:blipFill>
        <p:spPr>
          <a:xfrm>
            <a:off x="5904230" y="1537335"/>
            <a:ext cx="1305560" cy="13055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alphaModFix amt="87000"/>
          </a:blip>
          <a:stretch>
            <a:fillRect/>
          </a:stretch>
        </p:blipFill>
        <p:spPr>
          <a:xfrm>
            <a:off x="7452360" y="1522730"/>
            <a:ext cx="1305560" cy="130556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4387850" y="1585595"/>
            <a:ext cx="1273810" cy="121602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16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Afforadable housing</a:t>
            </a:r>
            <a:endParaRPr lang="en-US" altLang="zh-CN" sz="16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5954395" y="1559560"/>
            <a:ext cx="1212215" cy="120904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altLang="zh-CN" sz="20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equal access to education</a:t>
            </a:r>
            <a:endParaRPr lang="en-US" altLang="zh-CN" sz="20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7524115" y="1619250"/>
            <a:ext cx="1212215" cy="120904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altLang="zh-CN" sz="14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fair employment opportunities</a:t>
            </a:r>
            <a:endParaRPr lang="en-US" altLang="zh-CN" sz="14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98" y="0"/>
            <a:ext cx="9186041" cy="5171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479540" y="662467"/>
            <a:ext cx="7892408" cy="39366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323371" y="1544840"/>
            <a:ext cx="2497257" cy="20548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4715069" y="4130195"/>
            <a:ext cx="4428930" cy="58576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471420" y="1666240"/>
            <a:ext cx="4211320" cy="139827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4400" kern="51300" spc="1524">
                <a:solidFill>
                  <a:srgbClr val="F5F5F5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THANK Y</a:t>
            </a:r>
            <a:r>
              <a:rPr lang="en-US" sz="4400" kern="51300" spc="1524">
                <a:solidFill>
                  <a:srgbClr val="F5F5F5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OU</a:t>
            </a:r>
            <a:r>
              <a:rPr sz="2970" kern="51300" spc="1524">
                <a:solidFill>
                  <a:srgbClr val="F5F5F5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​</a:t>
            </a:r>
            <a:endParaRPr sz="2970" kern="51300" spc="1524">
              <a:solidFill>
                <a:srgbClr val="F5F5F5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 rot="10800000">
            <a:off x="0" y="542437"/>
            <a:ext cx="3367585" cy="6088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 rot="20820000">
            <a:off x="8174620" y="3234708"/>
            <a:ext cx="161325" cy="17888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 rot="20879999">
            <a:off x="8577538" y="3355323"/>
            <a:ext cx="161325" cy="17888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 rot="1080000">
            <a:off x="220717" y="-103452"/>
            <a:ext cx="161325" cy="17888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alphaModFix amt="100000"/>
          </a:blip>
          <a:stretch>
            <a:fillRect/>
          </a:stretch>
        </p:blipFill>
        <p:spPr>
          <a:xfrm rot="1080000">
            <a:off x="574152" y="-18902"/>
            <a:ext cx="161325" cy="1788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0" y="0"/>
            <a:ext cx="9144000" cy="51931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0" y="53"/>
            <a:ext cx="9360548" cy="22615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1102848" y="609822"/>
            <a:ext cx="6650277" cy="33179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034059" y="1682543"/>
            <a:ext cx="3177840" cy="39960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452337" y="284580"/>
            <a:ext cx="4248849" cy="82336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5405" kern="27500" spc="1486">
                <a:solidFill>
                  <a:srgbClr val="F5F5F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sz="5405" kern="27500" spc="1486">
              <a:solidFill>
                <a:srgbClr val="F5F5F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24967" y="1254044"/>
            <a:ext cx="2303590" cy="44555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925" kern="11300" spc="330">
                <a:solidFill>
                  <a:srgbClr val="F5F5F5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CONTENT</a:t>
            </a:r>
            <a:endParaRPr sz="2925" kern="11300" spc="330">
              <a:solidFill>
                <a:srgbClr val="F5F5F5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 rot="20820000">
            <a:off x="8253520" y="370124"/>
            <a:ext cx="161325" cy="17888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 rot="20879999">
            <a:off x="8633636" y="372132"/>
            <a:ext cx="161325" cy="1788811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855275" y="2797562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01</a:t>
            </a:r>
            <a:endParaRPr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691812" y="293163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Definition</a:t>
            </a:r>
            <a:endParaRPr lang="en-US" sz="20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3334663" y="2798217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02</a:t>
            </a:r>
            <a:endParaRPr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719032" y="2797562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03</a:t>
            </a:r>
            <a:endParaRPr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855275" y="3848724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04</a:t>
            </a:r>
            <a:endParaRPr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334663" y="3848724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05</a:t>
            </a:r>
            <a:endParaRPr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4139737" y="293163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Scale</a:t>
            </a:r>
            <a:endParaRPr lang="en-US" sz="20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6587662" y="293163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Trend</a:t>
            </a:r>
            <a:endParaRPr lang="en-US" sz="20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1691812" y="3939381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Challenges</a:t>
            </a:r>
            <a:endParaRPr lang="en-US" sz="20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6"/>
            </p:custDataLst>
          </p:nvPr>
        </p:nvSpPr>
        <p:spPr>
          <a:xfrm>
            <a:off x="4139737" y="3939381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Reflection</a:t>
            </a:r>
            <a:endParaRPr lang="en-US" sz="20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36830" y="195811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</a:t>
            </a:r>
            <a:r>
              <a:rPr lang="en-US" sz="33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1</a:t>
            </a:r>
            <a:endParaRPr lang="en-US" sz="33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14606" y="689856"/>
            <a:ext cx="1978436" cy="99872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691667" y="864959"/>
            <a:ext cx="680085" cy="24123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sz="1690" kern="26300" spc="444">
                <a:solidFill>
                  <a:srgbClr val="000000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新疆</a:t>
            </a:r>
            <a:endParaRPr sz="1690" kern="26300" spc="444">
              <a:solidFill>
                <a:srgbClr val="000000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243122" y="908192"/>
            <a:ext cx="133048" cy="133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243122" y="1934704"/>
            <a:ext cx="133048" cy="133048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28320" y="2736215"/>
            <a:ext cx="1620520" cy="23749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690" kern="26300" spc="444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Generally</a:t>
            </a:r>
            <a:endParaRPr lang="en-US" sz="1690" kern="26300" spc="444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243122" y="2939471"/>
            <a:ext cx="133048" cy="133048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528320" y="2981325"/>
            <a:ext cx="7621270" cy="54102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1000"/>
              </a:lnSpc>
            </a:pPr>
            <a:r>
              <a:rPr lang="en-US" altLang="zh-CN" sz="14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“Mobile population” refers to people who frequently change their place of residence, whether within a country or across international borders, often for work, education, or personal reasons.</a:t>
            </a:r>
            <a:endParaRPr lang="en-US" altLang="zh-CN" sz="14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528320" y="3724275"/>
            <a:ext cx="1677035" cy="23622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690" kern="26300" spc="444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In China</a:t>
            </a:r>
            <a:endParaRPr lang="en-US" sz="1690" kern="26300" spc="444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243122" y="3942781"/>
            <a:ext cx="133048" cy="133048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528320" y="3962400"/>
            <a:ext cx="7420610" cy="54102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1000"/>
              </a:lnSpc>
            </a:pPr>
            <a:r>
              <a:rPr lang="en-US" altLang="zh-CN" sz="14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In China, the word refers to the particular group of people who live in the place different from the one registered in their household register</a:t>
            </a:r>
            <a:r>
              <a:rPr lang="en-US" altLang="zh-CN" sz="900" kern="100" spc="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.</a:t>
            </a:r>
            <a:endParaRPr lang="en-US" altLang="zh-CN" sz="900" kern="100" spc="0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80021" y="267325"/>
            <a:ext cx="1527072" cy="29473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400" kern="100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  <a:sym typeface="+mn-ea"/>
              </a:rPr>
              <a:t>Definition</a:t>
            </a:r>
            <a:endParaRPr lang="en-US" sz="2400" kern="100" spc="145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alphaModFix amt="100000"/>
          </a:blip>
          <a:stretch>
            <a:fillRect/>
          </a:stretch>
        </p:blipFill>
        <p:spPr>
          <a:xfrm>
            <a:off x="-5405" y="7390"/>
            <a:ext cx="9174818" cy="257104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>
            <a:alphaModFix amt="39000"/>
          </a:blip>
          <a:stretch>
            <a:fillRect/>
          </a:stretch>
        </p:blipFill>
        <p:spPr>
          <a:xfrm>
            <a:off x="971403" y="-92488"/>
            <a:ext cx="6650277" cy="3317997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1"/>
            </p:custDataLst>
          </p:nvPr>
        </p:nvSpPr>
        <p:spPr>
          <a:xfrm>
            <a:off x="35490" y="267087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8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黑体" panose="02010609060101010101" pitchFamily="1" charset="-122"/>
                <a:cs typeface="Times New Roman" panose="02020603050405020304" charset="0"/>
              </a:rPr>
              <a:t>01</a:t>
            </a:r>
            <a:endParaRPr sz="28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黑体" panose="02010609060101010101" pitchFamily="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861232" y="39036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Definition</a:t>
            </a:r>
            <a:endParaRPr lang="en-US" sz="20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 rot="21600000">
            <a:off x="4355828" y="4025369"/>
            <a:ext cx="3367585" cy="6088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3260" y="555625"/>
            <a:ext cx="4231005" cy="44767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940" kern="7500" spc="22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Household Register</a:t>
            </a:r>
            <a:endParaRPr lang="en-US" sz="2940" kern="7500" spc="22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205" y="889635"/>
            <a:ext cx="1232535" cy="5695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Name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1148" y="2581613"/>
            <a:ext cx="3573277" cy="56970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endParaRPr sz="1025" kern="7500" spc="76">
              <a:solidFill>
                <a:srgbClr val="000000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2728" y="3154141"/>
            <a:ext cx="3573277" cy="56970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endParaRPr sz="1025" kern="7500" spc="76">
              <a:solidFill>
                <a:srgbClr val="000000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71470" y="1159308"/>
            <a:ext cx="134532" cy="1345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67660" y="1686751"/>
            <a:ext cx="134532" cy="1345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71470" y="2213559"/>
            <a:ext cx="134532" cy="134532"/>
          </a:xfrm>
          <a:prstGeom prst="rect">
            <a:avLst/>
          </a:prstGeom>
        </p:spPr>
      </p:pic>
      <p:pic>
        <p:nvPicPr>
          <p:cNvPr id="14" name="图片 13" descr="fd773296838cfd60a466fe91d9d464b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794385"/>
            <a:ext cx="4312285" cy="32365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67660" y="2740609"/>
            <a:ext cx="134532" cy="1345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67660" y="3363544"/>
            <a:ext cx="134532" cy="1345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67660" y="3986479"/>
            <a:ext cx="134532" cy="13453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259205" y="2563495"/>
            <a:ext cx="1232535" cy="5695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Birthplace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59205" y="1482090"/>
            <a:ext cx="1232535" cy="48450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Gender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59205" y="1989455"/>
            <a:ext cx="1232535" cy="5695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Kinship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59205" y="3701415"/>
            <a:ext cx="2454275" cy="5695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Agricultural nature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59205" y="3137535"/>
            <a:ext cx="1712595" cy="5695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34000"/>
              </a:lnSpc>
            </a:pPr>
            <a:r>
              <a:rPr lang="en-US" kern="7500" spc="76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Urban nature</a:t>
            </a:r>
            <a:endParaRPr lang="en-US" kern="7500" spc="76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14606" y="689856"/>
            <a:ext cx="1978436" cy="998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754665" y="1466388"/>
            <a:ext cx="1849200" cy="2215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556222" y="1458408"/>
            <a:ext cx="2042685" cy="22283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60705" y="1458595"/>
            <a:ext cx="3630930" cy="22288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48308" y="1635820"/>
            <a:ext cx="1614466" cy="940748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0000"/>
              </a:lnSpc>
            </a:pPr>
            <a:r>
              <a:rPr lang="en-US" altLang="zh-CN" sz="900" kern="7500" spc="67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inter-provincial migration</a:t>
            </a:r>
            <a:endParaRPr sz="900" kern="7500" spc="67">
              <a:solidFill>
                <a:srgbClr val="FFFFFF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3275" y="1935196"/>
            <a:ext cx="1801029" cy="224486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00000"/>
              </a:lnSpc>
            </a:pPr>
            <a:endParaRPr sz="1690" kern="7500" spc="126">
              <a:solidFill>
                <a:srgbClr val="FFFFFF">
                  <a:alpha val="100000"/>
                </a:srgbClr>
              </a:solidFill>
              <a:latin typeface="Noto Sans S Chinese Black" panose="02010800040101010101" pitchFamily="1" charset="-122"/>
              <a:ea typeface="Noto Sans S Chinese Black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3260" y="1635760"/>
            <a:ext cx="3444875" cy="202501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0000"/>
              </a:lnSpc>
            </a:pPr>
            <a:r>
              <a:rPr lang="en-US" altLang="zh-CN" sz="1400" kern="7500" spc="67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The inter-provincial migration getting more frequent and vigorous and becoming a important element of shaping modern society</a:t>
            </a:r>
            <a:endParaRPr lang="en-US" altLang="zh-CN" sz="1400" kern="7500" spc="67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710" y="1450975"/>
            <a:ext cx="4355465" cy="22548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alphaModFix amt="39000"/>
          </a:blip>
          <a:stretch>
            <a:fillRect/>
          </a:stretch>
        </p:blipFill>
        <p:spPr>
          <a:xfrm>
            <a:off x="467819" y="411202"/>
            <a:ext cx="8299166" cy="4137679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395535" y="267087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黑体" panose="02010609060101010101" pitchFamily="1" charset="-122"/>
                <a:cs typeface="Times New Roman" panose="02020603050405020304" charset="0"/>
              </a:rPr>
              <a:t>0</a:t>
            </a:r>
            <a:r>
              <a:rPr lang="en-US" sz="24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黑体" panose="02010609060101010101" pitchFamily="1" charset="-122"/>
                <a:cs typeface="Times New Roman" panose="02020603050405020304" charset="0"/>
              </a:rPr>
              <a:t>2</a:t>
            </a:r>
            <a:endParaRPr lang="en-US" sz="24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黑体" panose="02010609060101010101" pitchFamily="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1187622" y="39036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Scale</a:t>
            </a:r>
            <a:endParaRPr lang="en-US" sz="20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3220841" y="1051956"/>
            <a:ext cx="4680065" cy="36754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214606" y="689856"/>
            <a:ext cx="1978436" cy="99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88428" y="1291243"/>
            <a:ext cx="2665086" cy="31981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01770" y="1559560"/>
            <a:ext cx="3312160" cy="31178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350" kern="100" spc="0">
                <a:solidFill>
                  <a:schemeClr val="bg1">
                    <a:alpha val="100000"/>
                  </a:scheme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From rural areas to cities</a:t>
            </a:r>
            <a:r>
              <a:rPr sz="2350" kern="100" spc="0">
                <a:solidFill>
                  <a:schemeClr val="bg1">
                    <a:alpha val="100000"/>
                  </a:scheme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​</a:t>
            </a:r>
            <a:endParaRPr sz="2350" kern="100" spc="0">
              <a:solidFill>
                <a:schemeClr val="bg1">
                  <a:alpha val="100000"/>
                </a:schemeClr>
              </a:solidFill>
              <a:latin typeface="Noto Sans S Chinese Black" panose="02010800040101010101" pitchFamily="1" charset="-122"/>
              <a:ea typeface="Noto Sans S Chinese Black" panose="02010800040101010101" pitchFamily="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6232" y="1961491"/>
            <a:ext cx="3312267" cy="550462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1000"/>
              </a:lnSpc>
            </a:pPr>
            <a:r>
              <a:rPr lang="en-US" altLang="zh-CN" sz="1200" kern="100" spc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Pearl River Delta and Yangtze River Delta</a:t>
            </a:r>
            <a:endParaRPr lang="en-US" altLang="zh-CN" sz="1200" kern="100" spc="0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87000"/>
          </a:blip>
          <a:stretch>
            <a:fillRect/>
          </a:stretch>
        </p:blipFill>
        <p:spPr>
          <a:xfrm>
            <a:off x="3996055" y="2644140"/>
            <a:ext cx="1741805" cy="174180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3996055" y="3070860"/>
            <a:ext cx="1724025" cy="129286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29000"/>
              </a:lnSpc>
            </a:pPr>
            <a:r>
              <a:rPr lang="en-US" altLang="zh-CN" sz="1400" kern="2500" spc="27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better job opportunities, </a:t>
            </a:r>
            <a:endParaRPr lang="en-US" altLang="zh-CN" sz="1400" kern="2500" spc="27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  <a:p>
            <a:pPr algn="ctr">
              <a:lnSpc>
                <a:spcPct val="129000"/>
              </a:lnSpc>
            </a:pPr>
            <a:r>
              <a:rPr lang="en-US" altLang="zh-CN" sz="1400" kern="2500" spc="27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access to modern amenities</a:t>
            </a:r>
            <a:endParaRPr lang="en-US" altLang="zh-CN" sz="1400" kern="2500" spc="27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alphaModFix amt="87000"/>
          </a:blip>
          <a:stretch>
            <a:fillRect/>
          </a:stretch>
        </p:blipFill>
        <p:spPr>
          <a:xfrm>
            <a:off x="5962650" y="2644140"/>
            <a:ext cx="1741805" cy="174180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5947410" y="3003550"/>
            <a:ext cx="1724025" cy="114109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29000"/>
              </a:lnSpc>
            </a:pPr>
            <a:r>
              <a:rPr lang="en-US" altLang="zh-CN" sz="1400" kern="2500" spc="27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limited resouces,</a:t>
            </a:r>
            <a:endParaRPr lang="en-US" altLang="zh-CN" sz="1400" kern="2500" spc="27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  <a:p>
            <a:pPr algn="ctr">
              <a:lnSpc>
                <a:spcPct val="129000"/>
              </a:lnSpc>
            </a:pPr>
            <a:r>
              <a:rPr lang="en-US" altLang="zh-CN" sz="1400" kern="2500" spc="27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slower development</a:t>
            </a:r>
            <a:endParaRPr lang="en-US" altLang="zh-CN" sz="1400" kern="2500" spc="27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3886164" y="2737713"/>
            <a:ext cx="1981906" cy="333071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pull factors</a:t>
            </a:r>
            <a:endParaRPr lang="en-US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395535" y="267087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4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黑体" panose="02010609060101010101" pitchFamily="1" charset="-122"/>
                <a:cs typeface="Times New Roman" panose="02020603050405020304" charset="0"/>
              </a:rPr>
              <a:t>0</a:t>
            </a:r>
            <a:r>
              <a:rPr lang="en-US" sz="24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黑体" panose="02010609060101010101" pitchFamily="1" charset="-122"/>
                <a:cs typeface="Times New Roman" panose="02020603050405020304" charset="0"/>
              </a:rPr>
              <a:t>3</a:t>
            </a:r>
            <a:endParaRPr lang="en-US" sz="24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黑体" panose="02010609060101010101" pitchFamily="1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2"/>
            </p:custDataLst>
          </p:nvPr>
        </p:nvSpPr>
        <p:spPr>
          <a:xfrm>
            <a:off x="5810849" y="2716123"/>
            <a:ext cx="1981906" cy="333071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push factors</a:t>
            </a:r>
            <a:endParaRPr lang="en-US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1187622" y="390366"/>
            <a:ext cx="1510529" cy="171369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000" kern="100" spc="0">
                <a:solidFill>
                  <a:schemeClr val="bg1">
                    <a:alpha val="100000"/>
                  </a:scheme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Trend</a:t>
            </a:r>
            <a:endParaRPr lang="en-US" sz="2000" kern="100" spc="0">
              <a:solidFill>
                <a:schemeClr val="bg1">
                  <a:alpha val="100000"/>
                </a:scheme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7646" y="267060"/>
            <a:ext cx="1527072" cy="27887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935" kern="7500" spc="145">
                <a:solidFill>
                  <a:srgbClr val="000000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Challenges</a:t>
            </a:r>
            <a:endParaRPr lang="en-US" sz="1935" kern="7500" spc="145">
              <a:solidFill>
                <a:srgbClr val="000000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560" y="190096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04</a:t>
            </a:r>
            <a:endParaRPr lang="en-US" sz="28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14606" y="689856"/>
            <a:ext cx="1978436" cy="99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2018929" y="1834601"/>
            <a:ext cx="5106140" cy="5106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39000"/>
          </a:blip>
          <a:stretch>
            <a:fillRect/>
          </a:stretch>
        </p:blipFill>
        <p:spPr>
          <a:xfrm>
            <a:off x="2657632" y="2850768"/>
            <a:ext cx="3866217" cy="1928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4966356" y="1392738"/>
            <a:ext cx="3017966" cy="1370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5388409" y="3128952"/>
            <a:ext cx="3017966" cy="13709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971716" y="1419408"/>
            <a:ext cx="3017966" cy="13709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898914" y="3076247"/>
            <a:ext cx="3017966" cy="1370937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1259205" y="1339850"/>
            <a:ext cx="2654935" cy="142430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10000"/>
              </a:lnSpc>
            </a:pPr>
            <a:r>
              <a:rPr lang="en-US" sz="200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Housing: skyrockrting prices</a:t>
            </a:r>
            <a:endParaRPr lang="en-US" sz="200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5219700" y="1339215"/>
            <a:ext cx="3675380" cy="142430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10000"/>
              </a:lnSpc>
            </a:pPr>
            <a:r>
              <a:rPr lang="en-US" altLang="zh-CN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Children’s Education:</a:t>
            </a:r>
            <a:endParaRPr lang="en-US" altLang="zh-CN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limited access</a:t>
            </a:r>
            <a:endParaRPr lang="en-US" altLang="zh-CN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separation</a:t>
            </a:r>
            <a:endParaRPr lang="en-US" altLang="zh-CN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1115695" y="3022600"/>
            <a:ext cx="2654935" cy="142430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10000"/>
              </a:lnSpc>
            </a:pPr>
            <a:r>
              <a:rPr lang="en-US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Employment: stiff competition</a:t>
            </a:r>
            <a:endParaRPr lang="en-US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limited social benefits</a:t>
            </a:r>
            <a:endParaRPr lang="en-US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5569585" y="3022600"/>
            <a:ext cx="2654935" cy="142430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10000"/>
              </a:lnSpc>
            </a:pPr>
            <a:r>
              <a:rPr lang="en-US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Cost of living: rising</a:t>
            </a:r>
            <a:endParaRPr lang="en-US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10000"/>
              </a:lnSpc>
            </a:pPr>
            <a:r>
              <a:rPr lang="en-US" sz="1880" kern="5000" spc="94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hard to achieve financial stability</a:t>
            </a:r>
            <a:endParaRPr lang="en-US" sz="1880" kern="5000" spc="94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14606" y="748157"/>
            <a:ext cx="1978436" cy="99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6999"/>
          </a:blip>
          <a:stretch>
            <a:fillRect/>
          </a:stretch>
        </p:blipFill>
        <p:spPr>
          <a:xfrm>
            <a:off x="3318923" y="-2719627"/>
            <a:ext cx="10693910" cy="9260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7333" y="2041409"/>
            <a:ext cx="3312271" cy="574727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9000"/>
              </a:lnSpc>
            </a:pPr>
            <a:endParaRPr lang="en-US" sz="1065" kern="2500" spc="26">
              <a:solidFill>
                <a:srgbClr val="2B2B2B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1385" y="1017905"/>
            <a:ext cx="4183380" cy="76962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2800" kern="100" spc="0">
                <a:solidFill>
                  <a:srgbClr val="414F5C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NEET</a:t>
            </a:r>
            <a:r>
              <a:rPr lang="en-US" sz="2800" kern="100" spc="0">
                <a:solidFill>
                  <a:srgbClr val="414F5C">
                    <a:alpha val="100000"/>
                  </a:srgb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(</a:t>
            </a:r>
            <a:r>
              <a:rPr lang="zh-CN" altLang="en-US" sz="2800" kern="100" spc="0">
                <a:solidFill>
                  <a:srgbClr val="414F5C">
                    <a:alpha val="100000"/>
                  </a:srgb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啃老族</a:t>
            </a:r>
            <a:r>
              <a:rPr lang="en-US" sz="2800" kern="100" spc="0">
                <a:solidFill>
                  <a:srgbClr val="414F5C">
                    <a:alpha val="100000"/>
                  </a:srgb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)</a:t>
            </a:r>
            <a:endParaRPr lang="en-US" sz="2800" kern="100" spc="0">
              <a:solidFill>
                <a:srgbClr val="414F5C">
                  <a:alpha val="100000"/>
                </a:srgbClr>
              </a:solidFill>
              <a:latin typeface="Noto Sans S Chinese Black" panose="02010800040101010101" pitchFamily="1" charset="-122"/>
              <a:ea typeface="Noto Sans S Chinese Black" panose="02010800040101010101" pitchFamily="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kern="100" spc="0">
                <a:solidFill>
                  <a:srgbClr val="414F5C">
                    <a:alpha val="100000"/>
                  </a:srgbClr>
                </a:solidFill>
                <a:latin typeface="Noto Sans S Chinese Black" panose="02010800040101010101" pitchFamily="1" charset="-122"/>
                <a:ea typeface="Noto Sans S Chinese Black" panose="02010800040101010101" pitchFamily="1" charset="-122"/>
              </a:rPr>
              <a:t>Not Currently Engaged in Employment, Education or Training</a:t>
            </a:r>
            <a:endParaRPr lang="en-US" altLang="zh-CN" sz="1600" kern="100" spc="0">
              <a:solidFill>
                <a:srgbClr val="414F5C">
                  <a:alpha val="100000"/>
                </a:srgbClr>
              </a:solidFill>
              <a:latin typeface="Noto Sans S Chinese Black" panose="02010800040101010101" pitchFamily="1" charset="-122"/>
              <a:ea typeface="Noto Sans S Chinese Black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830208" y="1840581"/>
            <a:ext cx="634872" cy="331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7900" y="1873885"/>
            <a:ext cx="3253740" cy="110363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9000"/>
              </a:lnSpc>
            </a:pPr>
            <a:r>
              <a:rPr lang="en-US" sz="1600" kern="2500" spc="26">
                <a:solidFill>
                  <a:srgbClr val="2B2B2B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Tranditionlly</a:t>
            </a:r>
            <a:endParaRPr lang="en-US" sz="1600" kern="2500" spc="26">
              <a:solidFill>
                <a:srgbClr val="2B2B2B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29000"/>
              </a:lnSpc>
            </a:pPr>
            <a:r>
              <a:rPr lang="en-US" altLang="zh-CN" sz="1600" kern="2500" spc="26">
                <a:solidFill>
                  <a:srgbClr val="2B2B2B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those who stay at their parents’ home and are not willing to work.</a:t>
            </a:r>
            <a:endParaRPr lang="en-US" altLang="zh-CN" sz="1600" kern="2500" spc="26">
              <a:solidFill>
                <a:srgbClr val="2B2B2B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7585" y="3009265"/>
            <a:ext cx="3234055" cy="144780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29000"/>
              </a:lnSpc>
            </a:pPr>
            <a:r>
              <a:rPr lang="en-US" sz="1400" kern="2500" spc="26">
                <a:solidFill>
                  <a:srgbClr val="2B2B2B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Now</a:t>
            </a:r>
            <a:endParaRPr lang="en-US" sz="1400" kern="2500" spc="26">
              <a:solidFill>
                <a:srgbClr val="2B2B2B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  <a:p>
            <a:pPr algn="l">
              <a:lnSpc>
                <a:spcPct val="129000"/>
              </a:lnSpc>
            </a:pPr>
            <a:r>
              <a:rPr lang="en-US" altLang="zh-CN" sz="1400" kern="2500" spc="26">
                <a:solidFill>
                  <a:srgbClr val="2B2B2B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those who work in big cities and spend all their parents' savings to start business, get married, buy a house, and have children</a:t>
            </a:r>
            <a:endParaRPr lang="en-US" altLang="zh-CN" sz="1400" kern="2500" spc="26">
              <a:solidFill>
                <a:srgbClr val="2B2B2B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813250" y="2136821"/>
            <a:ext cx="108268" cy="1082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813250" y="3774489"/>
            <a:ext cx="108268" cy="10826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9070" y="175491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04</a:t>
            </a:r>
            <a:endParaRPr lang="en-US" sz="28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9401" y="237215"/>
            <a:ext cx="1527072" cy="27887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935" kern="7500" spc="145">
                <a:solidFill>
                  <a:srgbClr val="000000">
                    <a:alpha val="100000"/>
                  </a:srgbClr>
                </a:solidFill>
                <a:latin typeface="Alibaba PuHuiTi Regular" panose="02010800040101010101" pitchFamily="1" charset="-122"/>
                <a:ea typeface="Alibaba PuHuiTi Regular" panose="02010800040101010101" pitchFamily="1" charset="-122"/>
              </a:rPr>
              <a:t>Challenges</a:t>
            </a:r>
            <a:endParaRPr lang="en-US" sz="1935" kern="7500" spc="145">
              <a:solidFill>
                <a:srgbClr val="000000">
                  <a:alpha val="100000"/>
                </a:srgbClr>
              </a:solidFill>
              <a:latin typeface="Alibaba PuHuiTi Regular" panose="02010800040101010101" pitchFamily="1" charset="-122"/>
              <a:ea typeface="Alibaba PuHuiTi Regular" panose="0201080004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9706" y="101312"/>
            <a:ext cx="1527072" cy="278870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00000"/>
              </a:lnSpc>
            </a:pPr>
            <a:r>
              <a:rPr lang="en-US" sz="1935" kern="7500" spc="145">
                <a:solidFill>
                  <a:srgbClr val="000000">
                    <a:alpha val="100000"/>
                  </a:srgbClr>
                </a:solidFill>
                <a:latin typeface="Times New Roman" panose="02020603050405020304" charset="0"/>
                <a:ea typeface="Alibaba PuHuiTi Regular" panose="02010800040101010101" pitchFamily="1" charset="-122"/>
                <a:cs typeface="Times New Roman" panose="02020603050405020304" charset="0"/>
              </a:rPr>
              <a:t>Reflection</a:t>
            </a:r>
            <a:endParaRPr lang="en-US" sz="1935" kern="7500" spc="145">
              <a:solidFill>
                <a:srgbClr val="000000">
                  <a:alpha val="100000"/>
                </a:srgbClr>
              </a:solidFill>
              <a:latin typeface="Times New Roman" panose="02020603050405020304" charset="0"/>
              <a:ea typeface="Alibaba PuHuiTi Regular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1661"/>
            <a:ext cx="1006689" cy="402074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0</a:t>
            </a:r>
            <a:r>
              <a:rPr lang="en-US" sz="2800" kern="100" spc="0">
                <a:solidFill>
                  <a:srgbClr val="000000">
                    <a:alpha val="100000"/>
                  </a:srgbClr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5</a:t>
            </a:r>
            <a:endParaRPr lang="en-US" sz="2800" kern="100" spc="0">
              <a:solidFill>
                <a:srgbClr val="000000">
                  <a:alpha val="100000"/>
                </a:srgbClr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214606" y="689856"/>
            <a:ext cx="1978436" cy="99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3248383" y="1544413"/>
            <a:ext cx="2647950" cy="2647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6082152" y="1544413"/>
            <a:ext cx="2647950" cy="2647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alphaModFix amt="100000"/>
          </a:blip>
          <a:stretch>
            <a:fillRect/>
          </a:stretch>
        </p:blipFill>
        <p:spPr>
          <a:xfrm>
            <a:off x="413897" y="1543695"/>
            <a:ext cx="2649385" cy="2649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alphaModFix amt="87000"/>
          </a:blip>
          <a:stretch>
            <a:fillRect/>
          </a:stretch>
        </p:blipFill>
        <p:spPr>
          <a:xfrm>
            <a:off x="624030" y="1753828"/>
            <a:ext cx="2229119" cy="22291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alphaModFix amt="87000"/>
          </a:blip>
          <a:stretch>
            <a:fillRect/>
          </a:stretch>
        </p:blipFill>
        <p:spPr>
          <a:xfrm>
            <a:off x="3457440" y="1753828"/>
            <a:ext cx="2229119" cy="22291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>
            <a:alphaModFix amt="87000"/>
          </a:blip>
          <a:stretch>
            <a:fillRect/>
          </a:stretch>
        </p:blipFill>
        <p:spPr>
          <a:xfrm>
            <a:off x="6291567" y="1753828"/>
            <a:ext cx="2229119" cy="2229119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58190" y="1707515"/>
            <a:ext cx="1981835" cy="223583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20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 Depreciation of academic qualifications</a:t>
            </a:r>
            <a:endParaRPr lang="en-US" sz="20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3636010" y="1707515"/>
            <a:ext cx="1981835" cy="223583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20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Fierce job competition</a:t>
            </a:r>
            <a:endParaRPr lang="en-US" sz="20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6400800" y="1708150"/>
            <a:ext cx="1981835" cy="2235835"/>
          </a:xfrm>
          <a:prstGeom prst="rect">
            <a:avLst/>
          </a:prstGeom>
        </p:spPr>
        <p:txBody>
          <a:bodyPr wrap="square" lIns="0" tIns="0" rIns="0" bIns="0"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00000"/>
              </a:lnSpc>
            </a:pPr>
            <a:r>
              <a:rPr lang="en-US" sz="2000" kern="7500" spc="188">
                <a:solidFill>
                  <a:srgbClr val="FFFFFF">
                    <a:alpha val="100000"/>
                  </a:srgbClr>
                </a:solidFill>
                <a:latin typeface="Times New Roman" panose="02020603050405020304" charset="0"/>
                <a:ea typeface="Noto Sans S Chinese Black" panose="02010800040101010101" pitchFamily="1" charset="-122"/>
                <a:cs typeface="Times New Roman" panose="02020603050405020304" charset="0"/>
              </a:rPr>
              <a:t>AI replacing human translators</a:t>
            </a:r>
            <a:endParaRPr lang="en-US" sz="2000" kern="7500" spc="188">
              <a:solidFill>
                <a:srgbClr val="FFFFFF">
                  <a:alpha val="100000"/>
                </a:srgbClr>
              </a:solidFill>
              <a:latin typeface="Times New Roman" panose="02020603050405020304" charset="0"/>
              <a:ea typeface="Noto Sans S Chinese Black" panose="02010800040101010101" pitchFamily="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10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11.xml><?xml version="1.0" encoding="utf-8"?>
<p:tagLst xmlns:p="http://schemas.openxmlformats.org/presentationml/2006/main">
  <p:tag name="KSO_WM_DIAGRAM_VIRTUALLY_FRAME" val="{&quot;height&quot;:301.4207086614174,&quot;left&quot;:133.20212598425195,&quot;top&quot;:68.10700787401575,&quot;width&quot;:260.8084251968504}"/>
</p:tagLst>
</file>

<file path=ppt/tags/tag12.xml><?xml version="1.0" encoding="utf-8"?>
<p:tagLst xmlns:p="http://schemas.openxmlformats.org/presentationml/2006/main">
  <p:tag name="KSO_WM_DIAGRAM_VIRTUALLY_FRAME" val="{&quot;height&quot;:243.64299212598425,&quot;left&quot;:39.30212598425196,&quot;top&quot;:110.95700787401574,&quot;width&quot;:583.7584251968503}"/>
</p:tagLst>
</file>

<file path=ppt/tags/tag13.xml><?xml version="1.0" encoding="utf-8"?>
<p:tagLst xmlns:p="http://schemas.openxmlformats.org/presentationml/2006/main">
  <p:tag name="KSO_WM_DIAGRAM_VIRTUALLY_FRAME" val="{&quot;height&quot;:243.64299212598425,&quot;left&quot;:39.30212598425196,&quot;top&quot;:110.95700787401574,&quot;width&quot;:583.7584251968503}"/>
</p:tagLst>
</file>

<file path=ppt/tags/tag14.xml><?xml version="1.0" encoding="utf-8"?>
<p:tagLst xmlns:p="http://schemas.openxmlformats.org/presentationml/2006/main">
  <p:tag name="KSO_WM_DIAGRAM_VIRTUALLY_FRAME" val="{&quot;height&quot;:243.64299212598425,&quot;left&quot;:39.30212598425196,&quot;top&quot;:110.95700787401574,&quot;width&quot;:583.7584251968503}"/>
</p:tagLst>
</file>

<file path=ppt/tags/tag15.xml><?xml version="1.0" encoding="utf-8"?>
<p:tagLst xmlns:p="http://schemas.openxmlformats.org/presentationml/2006/main">
  <p:tag name="KSO_WM_DIAGRAM_VIRTUALLY_FRAME" val="{&quot;height&quot;:243.64299212598425,&quot;left&quot;:39.30212598425196,&quot;top&quot;:110.95700787401574,&quot;width&quot;:583.7584251968503}"/>
</p:tagLst>
</file>

<file path=ppt/tags/tag16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17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18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19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2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20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1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2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3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4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5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26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27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28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29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30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1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2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3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4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5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6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7.xml><?xml version="1.0" encoding="utf-8"?>
<p:tagLst xmlns:p="http://schemas.openxmlformats.org/presentationml/2006/main">
  <p:tag name="KSO_WM_DIAGRAM_VIRTUALLY_FRAME" val="{&quot;height&quot;:436.85062992125984,&quot;left&quot;:36.86307086614172,&quot;top&quot;:109.6644094488189,&quot;width&quot;:625.0562204724409}"/>
</p:tagLst>
</file>

<file path=ppt/tags/tag38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39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40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1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2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3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4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5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6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7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8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49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5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50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51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52.xml><?xml version="1.0" encoding="utf-8"?>
<p:tagLst xmlns:p="http://schemas.openxmlformats.org/presentationml/2006/main">
  <p:tag name="KSO_WM_DIAGRAM_VIRTUALLY_FRAME" val="{&quot;height&quot;:208.61299212598425,&quot;left&quot;:32.590314960629925,&quot;top&quot;:121.55078740157481,&quot;width&quot;:654.8192913385826}"/>
</p:tagLst>
</file>

<file path=ppt/tags/tag6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7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8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ags/tag9.xml><?xml version="1.0" encoding="utf-8"?>
<p:tagLst xmlns:p="http://schemas.openxmlformats.org/presentationml/2006/main">
  <p:tag name="KSO_WM_DIAGRAM_VIRTUALLY_FRAME" val="{&quot;height&quot;:128.49968503937006,&quot;left&quot;:67.34448818897638,&quot;top&quot;:220.28047244094486,&quot;width&quot;:570.3083464566929}"/>
</p:tagLst>
</file>

<file path=ppt/theme/theme1.xml><?xml version="1.0" encoding="utf-8"?>
<a:theme xmlns:a="http://schemas.openxmlformats.org/drawingml/2006/main" name="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WPS 演示</Application>
  <PresentationFormat/>
  <Paragraphs>145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Alibaba PuHuiTi Regular</vt:lpstr>
      <vt:lpstr>Times New Roman</vt:lpstr>
      <vt:lpstr>Noto Sans S Chinese Black</vt:lpstr>
      <vt:lpstr>Arial Unicode MS</vt:lpstr>
      <vt:lpstr>Calibri</vt:lpstr>
      <vt:lpstr>Noto Sans S Chinese Bold Bold</vt:lpstr>
      <vt:lpstr>Calibri</vt:lpstr>
      <vt:lpstr>unioffice Theme</vt:lpstr>
      <vt:lpstr>1_unioffice Theme</vt:lpstr>
      <vt:lpstr>3_unioffice Theme</vt:lpstr>
      <vt:lpstr>2_unioffice Theme</vt:lpstr>
      <vt:lpstr>4_unioffice Theme</vt:lpstr>
      <vt:lpstr>5_unioffice Theme</vt:lpstr>
      <vt:lpstr>6_unioffice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FoxyUtils ehf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H2T</cp:lastModifiedBy>
  <cp:revision>14</cp:revision>
  <dcterms:created xsi:type="dcterms:W3CDTF">2024-12-11T08:12:00Z</dcterms:created>
  <dcterms:modified xsi:type="dcterms:W3CDTF">2024-12-12T08:45:52Z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F17EB2D9DDC741829F22892D9EF6B078_12</vt:lpwstr>
  </property>
  <property fmtid="{D5CDD505-2E9C-101B-9397-08002B2CF9AE}" pid="3" name="KSOProductBuildVer">
    <vt:lpwstr>2052-12.1.0.19302</vt:lpwstr>
  </property>
</Properties>
</file>