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5" r:id="rId5"/>
    <p:sldId id="274" r:id="rId6"/>
    <p:sldId id="264" r:id="rId7"/>
    <p:sldId id="267" r:id="rId8"/>
    <p:sldId id="273" r:id="rId9"/>
  </p:sldIdLst>
  <p:sldSz cx="24384000" cy="137160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26"/>
  </p:normalViewPr>
  <p:slideViewPr>
    <p:cSldViewPr snapToGrid="0" snapToObjects="1">
      <p:cViewPr varScale="1">
        <p:scale>
          <a:sx n="51" d="100"/>
          <a:sy n="51" d="100"/>
        </p:scale>
        <p:origin x="1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9101" name="图片 9100"/>
          <p:cNvPicPr>
            <a:picLocks noChangeAspect="1"/>
          </p:cNvPicPr>
          <p:nvPr/>
        </p:nvPicPr>
        <p:blipFill>
          <a:blip r:embed="rId2"/>
          <a:srcRect/>
          <a:stretch>
            <a:fillRect/>
          </a:stretch>
        </p:blipFill>
        <p:spPr>
          <a:xfrm>
            <a:off x="1032002" y="0"/>
            <a:ext cx="1290320" cy="13716000"/>
          </a:xfrm>
          <a:prstGeom prst="rect">
            <a:avLst/>
          </a:prstGeom>
        </p:spPr>
      </p:pic>
      <p:pic>
        <p:nvPicPr>
          <p:cNvPr id="9102" name="图片 9101"/>
          <p:cNvPicPr>
            <a:picLocks noChangeAspect="1"/>
          </p:cNvPicPr>
          <p:nvPr/>
        </p:nvPicPr>
        <p:blipFill>
          <a:blip r:embed="rId2"/>
          <a:srcRect/>
          <a:stretch>
            <a:fillRect/>
          </a:stretch>
        </p:blipFill>
        <p:spPr>
          <a:xfrm>
            <a:off x="3127502" y="0"/>
            <a:ext cx="1290320" cy="13716000"/>
          </a:xfrm>
          <a:prstGeom prst="rect">
            <a:avLst/>
          </a:prstGeom>
        </p:spPr>
      </p:pic>
      <p:pic>
        <p:nvPicPr>
          <p:cNvPr id="21" name="图片 20"/>
          <p:cNvPicPr>
            <a:picLocks noChangeAspect="1"/>
          </p:cNvPicPr>
          <p:nvPr/>
        </p:nvPicPr>
        <p:blipFill>
          <a:blip r:embed="rId3"/>
          <a:srcRect l="39" t="49851" r="39"/>
          <a:stretch>
            <a:fillRect/>
          </a:stretch>
        </p:blipFill>
        <p:spPr>
          <a:xfrm>
            <a:off x="151892" y="115824"/>
            <a:ext cx="24384000" cy="7839837"/>
          </a:xfrm>
          <a:custGeom>
            <a:avLst/>
            <a:gdLst>
              <a:gd name="connsiteX0" fmla="*/ 0 w 24384000"/>
              <a:gd name="connsiteY0" fmla="*/ 0 h 7839837"/>
              <a:gd name="connsiteX1" fmla="*/ 24384000 w 24384000"/>
              <a:gd name="connsiteY1" fmla="*/ 0 h 7839837"/>
              <a:gd name="connsiteX2" fmla="*/ 24384000 w 24384000"/>
              <a:gd name="connsiteY2" fmla="*/ 7839837 h 7839837"/>
              <a:gd name="connsiteX3" fmla="*/ 0 w 24384000"/>
              <a:gd name="connsiteY3" fmla="*/ 7839837 h 7839837"/>
            </a:gdLst>
            <a:ahLst/>
            <a:cxnLst>
              <a:cxn ang="0">
                <a:pos x="connsiteX0" y="connsiteY0"/>
              </a:cxn>
              <a:cxn ang="0">
                <a:pos x="connsiteX1" y="connsiteY1"/>
              </a:cxn>
              <a:cxn ang="0">
                <a:pos x="connsiteX2" y="connsiteY2"/>
              </a:cxn>
              <a:cxn ang="0">
                <a:pos x="connsiteX3" y="connsiteY3"/>
              </a:cxn>
            </a:cxnLst>
            <a:rect l="l" t="t" r="r" b="b"/>
            <a:pathLst>
              <a:path w="24384000" h="7839837">
                <a:moveTo>
                  <a:pt x="0" y="0"/>
                </a:moveTo>
                <a:lnTo>
                  <a:pt x="24384000" y="0"/>
                </a:lnTo>
                <a:lnTo>
                  <a:pt x="24384000" y="7839837"/>
                </a:lnTo>
                <a:lnTo>
                  <a:pt x="0" y="7839837"/>
                </a:lnTo>
                <a:close/>
              </a:path>
            </a:pathLst>
          </a:custGeom>
        </p:spPr>
      </p:pic>
      <p:pic>
        <p:nvPicPr>
          <p:cNvPr id="19" name="图片 18"/>
          <p:cNvPicPr>
            <a:picLocks noChangeAspect="1"/>
          </p:cNvPicPr>
          <p:nvPr/>
        </p:nvPicPr>
        <p:blipFill>
          <a:blip r:embed="rId4"/>
          <a:srcRect t="49851" r="37856"/>
          <a:stretch>
            <a:fillRect/>
          </a:stretch>
        </p:blipFill>
        <p:spPr>
          <a:xfrm>
            <a:off x="14668882" y="1"/>
            <a:ext cx="9715119" cy="7839837"/>
          </a:xfrm>
          <a:custGeom>
            <a:avLst/>
            <a:gdLst>
              <a:gd name="connsiteX0" fmla="*/ 0 w 9715119"/>
              <a:gd name="connsiteY0" fmla="*/ 0 h 7839837"/>
              <a:gd name="connsiteX1" fmla="*/ 9715119 w 9715119"/>
              <a:gd name="connsiteY1" fmla="*/ 0 h 7839837"/>
              <a:gd name="connsiteX2" fmla="*/ 9715119 w 9715119"/>
              <a:gd name="connsiteY2" fmla="*/ 7839837 h 7839837"/>
              <a:gd name="connsiteX3" fmla="*/ 0 w 9715119"/>
              <a:gd name="connsiteY3" fmla="*/ 7839837 h 7839837"/>
            </a:gdLst>
            <a:ahLst/>
            <a:cxnLst>
              <a:cxn ang="0">
                <a:pos x="connsiteX0" y="connsiteY0"/>
              </a:cxn>
              <a:cxn ang="0">
                <a:pos x="connsiteX1" y="connsiteY1"/>
              </a:cxn>
              <a:cxn ang="0">
                <a:pos x="connsiteX2" y="connsiteY2"/>
              </a:cxn>
              <a:cxn ang="0">
                <a:pos x="connsiteX3" y="connsiteY3"/>
              </a:cxn>
            </a:cxnLst>
            <a:rect l="l" t="t" r="r" b="b"/>
            <a:pathLst>
              <a:path w="9715119" h="7839837">
                <a:moveTo>
                  <a:pt x="0" y="0"/>
                </a:moveTo>
                <a:lnTo>
                  <a:pt x="9715119" y="0"/>
                </a:lnTo>
                <a:lnTo>
                  <a:pt x="9715119" y="7839837"/>
                </a:lnTo>
                <a:lnTo>
                  <a:pt x="0" y="7839837"/>
                </a:lnTo>
                <a:close/>
              </a:path>
            </a:pathLst>
          </a:custGeom>
        </p:spPr>
      </p:pic>
      <p:pic>
        <p:nvPicPr>
          <p:cNvPr id="23" name="图片 22"/>
          <p:cNvPicPr>
            <a:picLocks noChangeAspect="1"/>
          </p:cNvPicPr>
          <p:nvPr/>
        </p:nvPicPr>
        <p:blipFill>
          <a:blip r:embed="rId5"/>
          <a:srcRect l="38113" b="54018"/>
          <a:stretch>
            <a:fillRect/>
          </a:stretch>
        </p:blipFill>
        <p:spPr>
          <a:xfrm>
            <a:off x="0" y="7820786"/>
            <a:ext cx="7934326" cy="5895214"/>
          </a:xfrm>
          <a:custGeom>
            <a:avLst/>
            <a:gdLst>
              <a:gd name="connsiteX0" fmla="*/ 0 w 7934326"/>
              <a:gd name="connsiteY0" fmla="*/ 0 h 5895214"/>
              <a:gd name="connsiteX1" fmla="*/ 7934326 w 7934326"/>
              <a:gd name="connsiteY1" fmla="*/ 0 h 5895214"/>
              <a:gd name="connsiteX2" fmla="*/ 7934326 w 7934326"/>
              <a:gd name="connsiteY2" fmla="*/ 5895214 h 5895214"/>
              <a:gd name="connsiteX3" fmla="*/ 0 w 7934326"/>
              <a:gd name="connsiteY3" fmla="*/ 5895214 h 5895214"/>
            </a:gdLst>
            <a:ahLst/>
            <a:cxnLst>
              <a:cxn ang="0">
                <a:pos x="connsiteX0" y="connsiteY0"/>
              </a:cxn>
              <a:cxn ang="0">
                <a:pos x="connsiteX1" y="connsiteY1"/>
              </a:cxn>
              <a:cxn ang="0">
                <a:pos x="connsiteX2" y="connsiteY2"/>
              </a:cxn>
              <a:cxn ang="0">
                <a:pos x="connsiteX3" y="connsiteY3"/>
              </a:cxn>
            </a:cxnLst>
            <a:rect l="l" t="t" r="r" b="b"/>
            <a:pathLst>
              <a:path w="7934326" h="5895214">
                <a:moveTo>
                  <a:pt x="0" y="0"/>
                </a:moveTo>
                <a:lnTo>
                  <a:pt x="7934326" y="0"/>
                </a:lnTo>
                <a:lnTo>
                  <a:pt x="7934326" y="5895214"/>
                </a:lnTo>
                <a:lnTo>
                  <a:pt x="0" y="5895214"/>
                </a:lnTo>
                <a:close/>
              </a:path>
            </a:pathLst>
          </a:custGeom>
        </p:spPr>
      </p:pic>
      <p:sp>
        <p:nvSpPr>
          <p:cNvPr id="106" name="文本框 105"/>
          <p:cNvSpPr txBox="1"/>
          <p:nvPr/>
        </p:nvSpPr>
        <p:spPr>
          <a:xfrm>
            <a:off x="995680" y="576326"/>
            <a:ext cx="3073400" cy="660400"/>
          </a:xfrm>
          <a:prstGeom prst="rect">
            <a:avLst/>
          </a:prstGeom>
        </p:spPr>
        <p:txBody>
          <a:bodyPr vert="horz" wrap="square" lIns="0" tIns="93600" rIns="0" bIns="93600" rtlCol="0" anchor="t" anchorCtr="0">
            <a:noAutofit/>
          </a:bodyPr>
          <a:lstStyle/>
          <a:p>
            <a:pPr algn="l">
              <a:lnSpc>
                <a:spcPct val="100000"/>
              </a:lnSpc>
            </a:pPr>
            <a:endParaRPr lang="zh-CN" altLang="en-US" sz="3000" dirty="0"/>
          </a:p>
        </p:txBody>
      </p:sp>
      <p:sp>
        <p:nvSpPr>
          <p:cNvPr id="107" name="文本框 106"/>
          <p:cNvSpPr txBox="1"/>
          <p:nvPr/>
        </p:nvSpPr>
        <p:spPr>
          <a:xfrm>
            <a:off x="23393908" y="576326"/>
            <a:ext cx="838200" cy="4495800"/>
          </a:xfrm>
          <a:prstGeom prst="rect">
            <a:avLst/>
          </a:prstGeom>
        </p:spPr>
        <p:txBody>
          <a:bodyPr vert="eaVert" wrap="square" lIns="0" tIns="93600" rIns="0" bIns="93600" rtlCol="0" anchor="t" anchorCtr="0">
            <a:noAutofit/>
          </a:bodyPr>
          <a:lstStyle/>
          <a:p>
            <a:pPr algn="l">
              <a:lnSpc>
                <a:spcPct val="100000"/>
              </a:lnSpc>
            </a:pPr>
            <a:endParaRPr lang="zh-CN" altLang="en-US" sz="3000" dirty="0"/>
          </a:p>
        </p:txBody>
      </p:sp>
      <p:sp>
        <p:nvSpPr>
          <p:cNvPr id="1015" name="文本框 1014"/>
          <p:cNvSpPr txBox="1"/>
          <p:nvPr/>
        </p:nvSpPr>
        <p:spPr>
          <a:xfrm>
            <a:off x="4802855" y="1913763"/>
            <a:ext cx="13792200" cy="5791200"/>
          </a:xfrm>
          <a:prstGeom prst="rect">
            <a:avLst/>
          </a:prstGeom>
        </p:spPr>
        <p:txBody>
          <a:bodyPr vert="horz" wrap="square" lIns="0" tIns="93600" rIns="0" bIns="93600" rtlCol="0" anchor="t" anchorCtr="0">
            <a:noAutofit/>
          </a:bodyPr>
          <a:lstStyle/>
          <a:p>
            <a:pPr algn="ctr">
              <a:lnSpc>
                <a:spcPct val="104545"/>
              </a:lnSpc>
            </a:pPr>
            <a:r>
              <a:rPr lang="en-US" altLang="zh-CN" sz="13200" dirty="0" err="1"/>
              <a:t>Polysystem</a:t>
            </a:r>
            <a:endParaRPr lang="en-US" altLang="zh-CN" sz="13200" dirty="0"/>
          </a:p>
          <a:p>
            <a:pPr algn="ctr">
              <a:lnSpc>
                <a:spcPct val="104545"/>
              </a:lnSpc>
            </a:pPr>
            <a:r>
              <a:rPr lang="zh-CN" altLang="en-US" sz="6000" dirty="0"/>
              <a:t>多系统理论</a:t>
            </a:r>
          </a:p>
        </p:txBody>
      </p:sp>
      <p:sp>
        <p:nvSpPr>
          <p:cNvPr id="1016" name="文本框 1015"/>
          <p:cNvSpPr txBox="1"/>
          <p:nvPr/>
        </p:nvSpPr>
        <p:spPr>
          <a:xfrm>
            <a:off x="17512792" y="11785600"/>
            <a:ext cx="6451600" cy="1422400"/>
          </a:xfrm>
          <a:prstGeom prst="rect">
            <a:avLst/>
          </a:prstGeom>
        </p:spPr>
        <p:txBody>
          <a:bodyPr vert="horz" wrap="square" lIns="0" tIns="93600" rIns="0" bIns="93600" rtlCol="0" anchor="t" anchorCtr="0">
            <a:noAutofit/>
          </a:bodyPr>
          <a:lstStyle/>
          <a:p>
            <a:pPr algn="l">
              <a:lnSpc>
                <a:spcPct val="100000"/>
              </a:lnSpc>
            </a:pPr>
            <a:endParaRPr lang="zh-CN" alt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a:blip r:embed="rId2"/>
          <a:srcRect l="23426" b="55841"/>
          <a:stretch>
            <a:fillRect/>
          </a:stretch>
        </p:blipFill>
        <p:spPr>
          <a:xfrm>
            <a:off x="0" y="5983734"/>
            <a:ext cx="13408152" cy="7732267"/>
          </a:xfrm>
          <a:custGeom>
            <a:avLst/>
            <a:gdLst>
              <a:gd name="connsiteX0" fmla="*/ 0 w 13408152"/>
              <a:gd name="connsiteY0" fmla="*/ 0 h 7732267"/>
              <a:gd name="connsiteX1" fmla="*/ 13408152 w 13408152"/>
              <a:gd name="connsiteY1" fmla="*/ 0 h 7732267"/>
              <a:gd name="connsiteX2" fmla="*/ 13408152 w 13408152"/>
              <a:gd name="connsiteY2" fmla="*/ 7732267 h 7732267"/>
              <a:gd name="connsiteX3" fmla="*/ 0 w 13408152"/>
              <a:gd name="connsiteY3" fmla="*/ 7732267 h 7732267"/>
            </a:gdLst>
            <a:ahLst/>
            <a:cxnLst>
              <a:cxn ang="0">
                <a:pos x="connsiteX0" y="connsiteY0"/>
              </a:cxn>
              <a:cxn ang="0">
                <a:pos x="connsiteX1" y="connsiteY1"/>
              </a:cxn>
              <a:cxn ang="0">
                <a:pos x="connsiteX2" y="connsiteY2"/>
              </a:cxn>
              <a:cxn ang="0">
                <a:pos x="connsiteX3" y="connsiteY3"/>
              </a:cxn>
            </a:cxnLst>
            <a:rect l="l" t="t" r="r" b="b"/>
            <a:pathLst>
              <a:path w="13408152" h="7732267">
                <a:moveTo>
                  <a:pt x="0" y="0"/>
                </a:moveTo>
                <a:lnTo>
                  <a:pt x="13408152" y="0"/>
                </a:lnTo>
                <a:lnTo>
                  <a:pt x="13408152" y="7732267"/>
                </a:lnTo>
                <a:lnTo>
                  <a:pt x="0" y="7732267"/>
                </a:lnTo>
                <a:close/>
              </a:path>
            </a:pathLst>
          </a:custGeom>
        </p:spPr>
      </p:pic>
      <p:pic>
        <p:nvPicPr>
          <p:cNvPr id="30" name="图片 29"/>
          <p:cNvPicPr>
            <a:picLocks noChangeAspect="1"/>
          </p:cNvPicPr>
          <p:nvPr/>
        </p:nvPicPr>
        <p:blipFill>
          <a:blip r:embed="rId3"/>
          <a:srcRect t="52603" r="52603"/>
          <a:stretch>
            <a:fillRect/>
          </a:stretch>
        </p:blipFill>
        <p:spPr>
          <a:xfrm>
            <a:off x="17792700" y="0"/>
            <a:ext cx="6591300" cy="6591300"/>
          </a:xfrm>
          <a:custGeom>
            <a:avLst/>
            <a:gdLst>
              <a:gd name="connsiteX0" fmla="*/ 0 w 6591300"/>
              <a:gd name="connsiteY0" fmla="*/ 0 h 6591300"/>
              <a:gd name="connsiteX1" fmla="*/ 6591300 w 6591300"/>
              <a:gd name="connsiteY1" fmla="*/ 0 h 6591300"/>
              <a:gd name="connsiteX2" fmla="*/ 6591300 w 6591300"/>
              <a:gd name="connsiteY2" fmla="*/ 6591300 h 6591300"/>
              <a:gd name="connsiteX3" fmla="*/ 0 w 6591300"/>
              <a:gd name="connsiteY3" fmla="*/ 6591300 h 6591300"/>
            </a:gdLst>
            <a:ahLst/>
            <a:cxnLst>
              <a:cxn ang="0">
                <a:pos x="connsiteX0" y="connsiteY0"/>
              </a:cxn>
              <a:cxn ang="0">
                <a:pos x="connsiteX1" y="connsiteY1"/>
              </a:cxn>
              <a:cxn ang="0">
                <a:pos x="connsiteX2" y="connsiteY2"/>
              </a:cxn>
              <a:cxn ang="0">
                <a:pos x="connsiteX3" y="connsiteY3"/>
              </a:cxn>
            </a:cxnLst>
            <a:rect l="l" t="t" r="r" b="b"/>
            <a:pathLst>
              <a:path w="6591300" h="6591300">
                <a:moveTo>
                  <a:pt x="0" y="0"/>
                </a:moveTo>
                <a:lnTo>
                  <a:pt x="6591300" y="0"/>
                </a:lnTo>
                <a:lnTo>
                  <a:pt x="6591300" y="6591300"/>
                </a:lnTo>
                <a:lnTo>
                  <a:pt x="0" y="6591300"/>
                </a:lnTo>
                <a:close/>
              </a:path>
            </a:pathLst>
          </a:custGeom>
        </p:spPr>
      </p:pic>
      <p:pic>
        <p:nvPicPr>
          <p:cNvPr id="9203" name="图片 9202"/>
          <p:cNvPicPr>
            <a:picLocks noChangeAspect="1"/>
          </p:cNvPicPr>
          <p:nvPr/>
        </p:nvPicPr>
        <p:blipFill>
          <a:blip r:embed="rId4"/>
          <a:srcRect/>
          <a:stretch>
            <a:fillRect/>
          </a:stretch>
        </p:blipFill>
        <p:spPr>
          <a:xfrm>
            <a:off x="23031704" y="0"/>
            <a:ext cx="1203198" cy="13716000"/>
          </a:xfrm>
          <a:prstGeom prst="rect">
            <a:avLst/>
          </a:prstGeom>
        </p:spPr>
      </p:pic>
      <p:pic>
        <p:nvPicPr>
          <p:cNvPr id="32" name="图片 31"/>
          <p:cNvPicPr>
            <a:picLocks noChangeAspect="1"/>
          </p:cNvPicPr>
          <p:nvPr/>
        </p:nvPicPr>
        <p:blipFill>
          <a:blip r:embed="rId5"/>
          <a:srcRect b="63894"/>
          <a:stretch>
            <a:fillRect/>
          </a:stretch>
        </p:blipFill>
        <p:spPr>
          <a:xfrm>
            <a:off x="8030466" y="8245858"/>
            <a:ext cx="15150337" cy="5470143"/>
          </a:xfrm>
          <a:custGeom>
            <a:avLst/>
            <a:gdLst>
              <a:gd name="connsiteX0" fmla="*/ 0 w 15150337"/>
              <a:gd name="connsiteY0" fmla="*/ 0 h 5470143"/>
              <a:gd name="connsiteX1" fmla="*/ 15150337 w 15150337"/>
              <a:gd name="connsiteY1" fmla="*/ 0 h 5470143"/>
              <a:gd name="connsiteX2" fmla="*/ 15150337 w 15150337"/>
              <a:gd name="connsiteY2" fmla="*/ 5470143 h 5470143"/>
              <a:gd name="connsiteX3" fmla="*/ 0 w 15150337"/>
              <a:gd name="connsiteY3" fmla="*/ 5470143 h 5470143"/>
            </a:gdLst>
            <a:ahLst/>
            <a:cxnLst>
              <a:cxn ang="0">
                <a:pos x="connsiteX0" y="connsiteY0"/>
              </a:cxn>
              <a:cxn ang="0">
                <a:pos x="connsiteX1" y="connsiteY1"/>
              </a:cxn>
              <a:cxn ang="0">
                <a:pos x="connsiteX2" y="connsiteY2"/>
              </a:cxn>
              <a:cxn ang="0">
                <a:pos x="connsiteX3" y="connsiteY3"/>
              </a:cxn>
            </a:cxnLst>
            <a:rect l="l" t="t" r="r" b="b"/>
            <a:pathLst>
              <a:path w="15150337" h="5470143">
                <a:moveTo>
                  <a:pt x="0" y="0"/>
                </a:moveTo>
                <a:lnTo>
                  <a:pt x="15150337" y="0"/>
                </a:lnTo>
                <a:lnTo>
                  <a:pt x="15150337" y="5470143"/>
                </a:lnTo>
                <a:lnTo>
                  <a:pt x="0" y="5470143"/>
                </a:lnTo>
                <a:close/>
              </a:path>
            </a:pathLst>
          </a:custGeom>
        </p:spPr>
      </p:pic>
      <p:pic>
        <p:nvPicPr>
          <p:cNvPr id="9205" name="图片 9204"/>
          <p:cNvPicPr>
            <a:picLocks noChangeAspect="1"/>
          </p:cNvPicPr>
          <p:nvPr/>
        </p:nvPicPr>
        <p:blipFill>
          <a:blip r:embed="rId6"/>
          <a:srcRect/>
          <a:stretch>
            <a:fillRect/>
          </a:stretch>
        </p:blipFill>
        <p:spPr>
          <a:xfrm>
            <a:off x="0" y="0"/>
            <a:ext cx="1723898" cy="13716000"/>
          </a:xfrm>
          <a:prstGeom prst="rect">
            <a:avLst/>
          </a:prstGeom>
        </p:spPr>
      </p:pic>
      <p:sp>
        <p:nvSpPr>
          <p:cNvPr id="207" name="文本框 206"/>
          <p:cNvSpPr txBox="1"/>
          <p:nvPr/>
        </p:nvSpPr>
        <p:spPr>
          <a:xfrm>
            <a:off x="917702" y="2698496"/>
            <a:ext cx="13792200" cy="2209800"/>
          </a:xfrm>
          <a:prstGeom prst="rect">
            <a:avLst/>
          </a:prstGeom>
        </p:spPr>
        <p:txBody>
          <a:bodyPr vert="horz" wrap="square" lIns="0" tIns="93600" rIns="0" bIns="93600" rtlCol="0" anchor="t" anchorCtr="0">
            <a:noAutofit/>
          </a:bodyPr>
          <a:lstStyle/>
          <a:p>
            <a:pPr algn="l">
              <a:lnSpc>
                <a:spcPct val="95000"/>
              </a:lnSpc>
            </a:pPr>
            <a:r>
              <a:rPr lang="zh-CN" sz="16000" dirty="0">
                <a:solidFill>
                  <a:srgbClr val="000000"/>
                </a:solidFill>
                <a:latin typeface="Microsoft YaHei" panose="020B0503020204020204" pitchFamily="34" charset="-122"/>
                <a:ea typeface="Microsoft YaHei" panose="020B0503020204020204" pitchFamily="34" charset="-122"/>
              </a:rPr>
              <a:t>目录</a:t>
            </a:r>
            <a:endParaRPr lang="zh-CN" altLang="en-US" sz="16000" dirty="0"/>
          </a:p>
        </p:txBody>
      </p:sp>
      <p:sp>
        <p:nvSpPr>
          <p:cNvPr id="208" name="文本框 207"/>
          <p:cNvSpPr txBox="1"/>
          <p:nvPr/>
        </p:nvSpPr>
        <p:spPr>
          <a:xfrm>
            <a:off x="1078992" y="988822"/>
            <a:ext cx="3365500" cy="812800"/>
          </a:xfrm>
          <a:prstGeom prst="rect">
            <a:avLst/>
          </a:prstGeom>
        </p:spPr>
        <p:txBody>
          <a:bodyPr vert="horz" wrap="square" lIns="0" tIns="93600" rIns="0" bIns="93600" rtlCol="0" anchor="t" anchorCtr="0">
            <a:noAutofit/>
          </a:bodyPr>
          <a:lstStyle/>
          <a:p>
            <a:pPr algn="l">
              <a:lnSpc>
                <a:spcPct val="100000"/>
              </a:lnSpc>
            </a:pPr>
            <a:r>
              <a:rPr lang="zh-CN" sz="4000" dirty="0">
                <a:solidFill>
                  <a:srgbClr val="000000"/>
                </a:solidFill>
                <a:latin typeface="Microsoft YaHei Light" panose="020B0503020204020204" pitchFamily="34" charset="-122"/>
                <a:ea typeface="Microsoft YaHei Light" panose="020B0503020204020204" pitchFamily="34" charset="-122"/>
              </a:rPr>
              <a:t>CONTENS</a:t>
            </a:r>
            <a:endParaRPr lang="zh-CN" altLang="en-US" sz="4000" dirty="0"/>
          </a:p>
        </p:txBody>
      </p:sp>
      <p:sp>
        <p:nvSpPr>
          <p:cNvPr id="2010" name="文本框 2009"/>
          <p:cNvSpPr txBox="1"/>
          <p:nvPr/>
        </p:nvSpPr>
        <p:spPr>
          <a:xfrm>
            <a:off x="1099947" y="8452167"/>
            <a:ext cx="1234948" cy="1065530"/>
          </a:xfrm>
          <a:prstGeom prst="rect">
            <a:avLst/>
          </a:prstGeom>
          <a:blipFill dpi="0" rotWithShape="1">
            <a:blip r:embed="rId7"/>
            <a:srcRect/>
            <a:stretch>
              <a:fillRect/>
            </a:stretch>
          </a:blipFill>
        </p:spPr>
        <p:txBody>
          <a:bodyPr vert="horz" wrap="square" lIns="0" tIns="0" rIns="0" bIns="0" rtlCol="0" anchor="t" anchorCtr="0">
            <a:noAutofit/>
          </a:bodyPr>
          <a:lstStyle/>
          <a:p>
            <a:pPr algn="ctr">
              <a:lnSpc>
                <a:spcPct val="100000"/>
              </a:lnSpc>
            </a:pPr>
            <a:r>
              <a:rPr lang="zh-CN" sz="5600" dirty="0">
                <a:solidFill>
                  <a:srgbClr val="000000"/>
                </a:solidFill>
                <a:latin typeface="Microsoft YaHei" panose="020B0503020204020204" pitchFamily="34" charset="-122"/>
                <a:ea typeface="Microsoft YaHei" panose="020B0503020204020204" pitchFamily="34" charset="-122"/>
              </a:rPr>
              <a:t>01</a:t>
            </a:r>
            <a:endParaRPr lang="zh-CN" altLang="en-US" sz="5600" dirty="0"/>
          </a:p>
        </p:txBody>
      </p:sp>
      <p:sp>
        <p:nvSpPr>
          <p:cNvPr id="2011" name="文本框 2010"/>
          <p:cNvSpPr txBox="1"/>
          <p:nvPr/>
        </p:nvSpPr>
        <p:spPr>
          <a:xfrm>
            <a:off x="2181733" y="8505825"/>
            <a:ext cx="3312160" cy="880872"/>
          </a:xfrm>
          <a:prstGeom prst="rect">
            <a:avLst/>
          </a:prstGeom>
          <a:blipFill dpi="0" rotWithShape="1">
            <a:blip r:embed="rId8"/>
            <a:srcRect/>
            <a:stretch>
              <a:fillRect/>
            </a:stretch>
          </a:blipFill>
        </p:spPr>
        <p:txBody>
          <a:bodyPr vert="horz" wrap="square" lIns="0" tIns="0" rIns="0" bIns="0" rtlCol="0" anchor="t" anchorCtr="0">
            <a:noAutofit/>
          </a:bodyPr>
          <a:lstStyle/>
          <a:p>
            <a:pPr algn="l">
              <a:lnSpc>
                <a:spcPct val="100000"/>
              </a:lnSpc>
            </a:pPr>
            <a:r>
              <a:rPr lang="en-US" altLang="zh-CN" sz="3600" dirty="0" err="1"/>
              <a:t>Geschichte</a:t>
            </a:r>
            <a:r>
              <a:rPr lang="en-US" altLang="zh-CN" sz="3600" dirty="0"/>
              <a:t> des </a:t>
            </a:r>
            <a:r>
              <a:rPr lang="en-US" altLang="zh-CN" sz="3600" dirty="0" err="1"/>
              <a:t>Polysystems</a:t>
            </a:r>
            <a:endParaRPr lang="zh-CN" altLang="en-US" sz="3600" dirty="0"/>
          </a:p>
        </p:txBody>
      </p:sp>
      <p:sp>
        <p:nvSpPr>
          <p:cNvPr id="2012" name="文本框 2011"/>
          <p:cNvSpPr txBox="1"/>
          <p:nvPr/>
        </p:nvSpPr>
        <p:spPr>
          <a:xfrm>
            <a:off x="2181733" y="9729100"/>
            <a:ext cx="3312160" cy="1188720"/>
          </a:xfrm>
          <a:prstGeom prst="rect">
            <a:avLst/>
          </a:prstGeom>
          <a:blipFill dpi="0" rotWithShape="1">
            <a:blip r:embed="rId9"/>
            <a:srcRect/>
            <a:stretch>
              <a:fillRect/>
            </a:stretch>
          </a:blipFill>
        </p:spPr>
        <p:txBody>
          <a:bodyPr vert="horz" wrap="square" lIns="0" tIns="0" rIns="0" bIns="0" rtlCol="0" anchor="t" anchorCtr="0">
            <a:noAutofit/>
          </a:bodyPr>
          <a:lstStyle/>
          <a:p>
            <a:pPr algn="l">
              <a:lnSpc>
                <a:spcPct val="100000"/>
              </a:lnSpc>
            </a:pPr>
            <a:endParaRPr lang="zh-CN" altLang="en-US" sz="3200" dirty="0"/>
          </a:p>
        </p:txBody>
      </p:sp>
      <p:sp>
        <p:nvSpPr>
          <p:cNvPr id="2014" name="文本框 2013"/>
          <p:cNvSpPr txBox="1"/>
          <p:nvPr/>
        </p:nvSpPr>
        <p:spPr>
          <a:xfrm>
            <a:off x="9500997" y="8452167"/>
            <a:ext cx="1234948" cy="1065530"/>
          </a:xfrm>
          <a:prstGeom prst="rect">
            <a:avLst/>
          </a:prstGeom>
          <a:blipFill dpi="0" rotWithShape="1">
            <a:blip r:embed="rId7"/>
            <a:srcRect/>
            <a:stretch>
              <a:fillRect/>
            </a:stretch>
          </a:blipFill>
        </p:spPr>
        <p:txBody>
          <a:bodyPr vert="horz" wrap="square" lIns="0" tIns="0" rIns="0" bIns="0" rtlCol="0" anchor="t" anchorCtr="0">
            <a:noAutofit/>
          </a:bodyPr>
          <a:lstStyle/>
          <a:p>
            <a:pPr algn="ctr">
              <a:lnSpc>
                <a:spcPct val="100000"/>
              </a:lnSpc>
            </a:pPr>
            <a:r>
              <a:rPr lang="zh-CN" sz="5600" dirty="0">
                <a:solidFill>
                  <a:srgbClr val="000000"/>
                </a:solidFill>
                <a:latin typeface="Microsoft YaHei" panose="020B0503020204020204" pitchFamily="34" charset="-122"/>
                <a:ea typeface="Microsoft YaHei" panose="020B0503020204020204" pitchFamily="34" charset="-122"/>
              </a:rPr>
              <a:t>02</a:t>
            </a:r>
            <a:endParaRPr lang="zh-CN" altLang="en-US" sz="5600" dirty="0"/>
          </a:p>
        </p:txBody>
      </p:sp>
      <p:sp>
        <p:nvSpPr>
          <p:cNvPr id="2015" name="文本框 2014"/>
          <p:cNvSpPr txBox="1"/>
          <p:nvPr/>
        </p:nvSpPr>
        <p:spPr>
          <a:xfrm>
            <a:off x="10582783" y="8505825"/>
            <a:ext cx="2948178" cy="880872"/>
          </a:xfrm>
          <a:prstGeom prst="rect">
            <a:avLst/>
          </a:prstGeom>
          <a:blipFill dpi="0" rotWithShape="1">
            <a:blip r:embed="rId8"/>
            <a:srcRect/>
            <a:stretch>
              <a:fillRect/>
            </a:stretch>
          </a:blipFill>
        </p:spPr>
        <p:txBody>
          <a:bodyPr vert="horz" wrap="square" lIns="0" tIns="0" rIns="0" bIns="0" rtlCol="0" anchor="t" anchorCtr="0">
            <a:noAutofit/>
          </a:bodyPr>
          <a:lstStyle/>
          <a:p>
            <a:pPr algn="l">
              <a:lnSpc>
                <a:spcPct val="100000"/>
              </a:lnSpc>
            </a:pPr>
            <a:r>
              <a:rPr lang="en-US" altLang="zh-CN" sz="3600" dirty="0" err="1"/>
              <a:t>Inhalt</a:t>
            </a:r>
            <a:r>
              <a:rPr lang="en-US" altLang="zh-CN" sz="3600" dirty="0"/>
              <a:t> des </a:t>
            </a:r>
            <a:r>
              <a:rPr lang="en-US" altLang="zh-CN" sz="3600" dirty="0" err="1"/>
              <a:t>Polysystems</a:t>
            </a:r>
            <a:endParaRPr lang="zh-CN" altLang="en-US" sz="3600" dirty="0"/>
          </a:p>
        </p:txBody>
      </p:sp>
      <p:sp>
        <p:nvSpPr>
          <p:cNvPr id="2016" name="文本框 2015"/>
          <p:cNvSpPr txBox="1"/>
          <p:nvPr/>
        </p:nvSpPr>
        <p:spPr>
          <a:xfrm>
            <a:off x="10435329" y="11116437"/>
            <a:ext cx="3312160" cy="1188720"/>
          </a:xfrm>
          <a:prstGeom prst="rect">
            <a:avLst/>
          </a:prstGeom>
          <a:blipFill dpi="0" rotWithShape="1">
            <a:blip r:embed="rId9"/>
            <a:srcRect/>
            <a:stretch>
              <a:fillRect/>
            </a:stretch>
          </a:blipFill>
        </p:spPr>
        <p:txBody>
          <a:bodyPr vert="horz" wrap="square" lIns="0" tIns="0" rIns="0" bIns="0" rtlCol="0" anchor="t" anchorCtr="0">
            <a:noAutofit/>
          </a:bodyPr>
          <a:lstStyle/>
          <a:p>
            <a:pPr algn="l">
              <a:lnSpc>
                <a:spcPct val="100000"/>
              </a:lnSpc>
            </a:pPr>
            <a:endParaRPr lang="zh-CN" altLang="en-US" sz="3200" dirty="0"/>
          </a:p>
        </p:txBody>
      </p:sp>
      <p:sp>
        <p:nvSpPr>
          <p:cNvPr id="2018" name="文本框 2017"/>
          <p:cNvSpPr txBox="1"/>
          <p:nvPr/>
        </p:nvSpPr>
        <p:spPr>
          <a:xfrm>
            <a:off x="15699664" y="8452167"/>
            <a:ext cx="1234948" cy="1065530"/>
          </a:xfrm>
          <a:prstGeom prst="rect">
            <a:avLst/>
          </a:prstGeom>
          <a:blipFill dpi="0" rotWithShape="1">
            <a:blip r:embed="rId7"/>
            <a:srcRect/>
            <a:stretch>
              <a:fillRect/>
            </a:stretch>
          </a:blipFill>
        </p:spPr>
        <p:txBody>
          <a:bodyPr vert="horz" wrap="square" lIns="0" tIns="0" rIns="0" bIns="0" rtlCol="0" anchor="t" anchorCtr="0">
            <a:noAutofit/>
          </a:bodyPr>
          <a:lstStyle/>
          <a:p>
            <a:pPr algn="ctr">
              <a:lnSpc>
                <a:spcPct val="100000"/>
              </a:lnSpc>
            </a:pPr>
            <a:r>
              <a:rPr lang="zh-CN" sz="5600" dirty="0">
                <a:solidFill>
                  <a:srgbClr val="000000"/>
                </a:solidFill>
                <a:latin typeface="Microsoft YaHei" panose="020B0503020204020204" pitchFamily="34" charset="-122"/>
                <a:ea typeface="Microsoft YaHei" panose="020B0503020204020204" pitchFamily="34" charset="-122"/>
              </a:rPr>
              <a:t>03</a:t>
            </a:r>
            <a:endParaRPr lang="zh-CN" altLang="en-US" sz="5600" dirty="0"/>
          </a:p>
        </p:txBody>
      </p:sp>
      <p:sp>
        <p:nvSpPr>
          <p:cNvPr id="2019" name="文本框 2018"/>
          <p:cNvSpPr txBox="1"/>
          <p:nvPr/>
        </p:nvSpPr>
        <p:spPr>
          <a:xfrm>
            <a:off x="17173066" y="8452167"/>
            <a:ext cx="3920763" cy="880872"/>
          </a:xfrm>
          <a:prstGeom prst="rect">
            <a:avLst/>
          </a:prstGeom>
          <a:blipFill dpi="0" rotWithShape="1">
            <a:blip r:embed="rId8"/>
            <a:srcRect/>
            <a:stretch>
              <a:fillRect/>
            </a:stretch>
          </a:blipFill>
        </p:spPr>
        <p:txBody>
          <a:bodyPr vert="horz" wrap="square" lIns="0" tIns="0" rIns="0" bIns="0" rtlCol="0" anchor="t" anchorCtr="0">
            <a:noAutofit/>
          </a:bodyPr>
          <a:lstStyle/>
          <a:p>
            <a:pPr algn="l">
              <a:lnSpc>
                <a:spcPct val="100000"/>
              </a:lnSpc>
            </a:pPr>
            <a:r>
              <a:rPr lang="en-US" altLang="zh-CN" sz="3600" dirty="0" err="1"/>
              <a:t>Zusammenfassung</a:t>
            </a:r>
            <a:endParaRPr lang="zh-CN" altLang="en-US" sz="3600" dirty="0"/>
          </a:p>
        </p:txBody>
      </p:sp>
      <p:sp>
        <p:nvSpPr>
          <p:cNvPr id="2020" name="文本框 2019"/>
          <p:cNvSpPr txBox="1"/>
          <p:nvPr/>
        </p:nvSpPr>
        <p:spPr>
          <a:xfrm>
            <a:off x="19087464" y="9276715"/>
            <a:ext cx="3312160" cy="1188720"/>
          </a:xfrm>
          <a:prstGeom prst="rect">
            <a:avLst/>
          </a:prstGeom>
          <a:blipFill dpi="0" rotWithShape="1">
            <a:blip r:embed="rId9"/>
            <a:srcRect/>
            <a:stretch>
              <a:fillRect/>
            </a:stretch>
          </a:blipFill>
        </p:spPr>
        <p:txBody>
          <a:bodyPr vert="horz" wrap="square" lIns="0" tIns="0" rIns="0" bIns="0" rtlCol="0" anchor="t" anchorCtr="0">
            <a:noAutofit/>
          </a:bodyPr>
          <a:lstStyle/>
          <a:p>
            <a:pPr algn="l">
              <a:lnSpc>
                <a:spcPct val="100000"/>
              </a:lnSpc>
            </a:pPr>
            <a:endParaRPr lang="zh-CN" altLang="en-US" sz="3200" dirty="0"/>
          </a:p>
        </p:txBody>
      </p:sp>
      <p:sp>
        <p:nvSpPr>
          <p:cNvPr id="2022" name="文本框 2021"/>
          <p:cNvSpPr txBox="1"/>
          <p:nvPr/>
        </p:nvSpPr>
        <p:spPr>
          <a:xfrm>
            <a:off x="1099947" y="10776267"/>
            <a:ext cx="1234948" cy="1065530"/>
          </a:xfrm>
          <a:prstGeom prst="rect">
            <a:avLst/>
          </a:prstGeom>
          <a:blipFill dpi="0" rotWithShape="1">
            <a:blip r:embed="rId7"/>
            <a:srcRect/>
            <a:stretch>
              <a:fillRect/>
            </a:stretch>
          </a:blipFill>
        </p:spPr>
        <p:txBody>
          <a:bodyPr vert="horz" wrap="square" lIns="0" tIns="0" rIns="0" bIns="0" rtlCol="0" anchor="t" anchorCtr="0">
            <a:noAutofit/>
          </a:bodyPr>
          <a:lstStyle/>
          <a:p>
            <a:pPr algn="ctr">
              <a:lnSpc>
                <a:spcPct val="100000"/>
              </a:lnSpc>
            </a:pPr>
            <a:endParaRPr lang="zh-CN" altLang="en-US" sz="5600" dirty="0"/>
          </a:p>
        </p:txBody>
      </p:sp>
      <p:sp>
        <p:nvSpPr>
          <p:cNvPr id="2023" name="文本框 2022"/>
          <p:cNvSpPr txBox="1"/>
          <p:nvPr/>
        </p:nvSpPr>
        <p:spPr>
          <a:xfrm>
            <a:off x="2181733" y="10829925"/>
            <a:ext cx="2948178" cy="880872"/>
          </a:xfrm>
          <a:prstGeom prst="rect">
            <a:avLst/>
          </a:prstGeom>
          <a:blipFill dpi="0" rotWithShape="1">
            <a:blip r:embed="rId8"/>
            <a:srcRect/>
            <a:stretch>
              <a:fillRect/>
            </a:stretch>
          </a:blipFill>
        </p:spPr>
        <p:txBody>
          <a:bodyPr vert="horz" wrap="square" lIns="0" tIns="0" rIns="0" bIns="0" rtlCol="0" anchor="t" anchorCtr="0">
            <a:noAutofit/>
          </a:bodyPr>
          <a:lstStyle/>
          <a:p>
            <a:pPr algn="l">
              <a:lnSpc>
                <a:spcPct val="100000"/>
              </a:lnSpc>
            </a:pPr>
            <a:endParaRPr lang="zh-CN" altLang="en-US" sz="4400" dirty="0"/>
          </a:p>
        </p:txBody>
      </p:sp>
      <p:sp>
        <p:nvSpPr>
          <p:cNvPr id="2026" name="文本框 2025"/>
          <p:cNvSpPr txBox="1"/>
          <p:nvPr/>
        </p:nvSpPr>
        <p:spPr>
          <a:xfrm>
            <a:off x="9500997" y="10776267"/>
            <a:ext cx="1234948" cy="1065530"/>
          </a:xfrm>
          <a:prstGeom prst="rect">
            <a:avLst/>
          </a:prstGeom>
          <a:blipFill dpi="0" rotWithShape="1">
            <a:blip r:embed="rId7"/>
            <a:srcRect/>
            <a:stretch>
              <a:fillRect/>
            </a:stretch>
          </a:blipFill>
        </p:spPr>
        <p:txBody>
          <a:bodyPr vert="horz" wrap="square" lIns="0" tIns="0" rIns="0" bIns="0" rtlCol="0" anchor="t" anchorCtr="0">
            <a:noAutofit/>
          </a:bodyPr>
          <a:lstStyle/>
          <a:p>
            <a:pPr algn="ctr">
              <a:lnSpc>
                <a:spcPct val="100000"/>
              </a:lnSpc>
            </a:pPr>
            <a:endParaRPr lang="zh-CN" altLang="en-US" sz="5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extLst>
              <a:ext uri="{28A0092B-C50C-407E-A947-70E740481C1C}">
                <a14:useLocalDpi xmlns:a14="http://schemas.microsoft.com/office/drawing/2010/main" val="0"/>
              </a:ext>
            </a:extLst>
          </a:blip>
          <a:srcRect l="10820" t="17244" r="16202" b="39085"/>
          <a:stretch>
            <a:fillRect/>
          </a:stretch>
        </p:blipFill>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p:spPr>
      </p:pic>
      <p:sp>
        <p:nvSpPr>
          <p:cNvPr id="305" name="文本框 304"/>
          <p:cNvSpPr txBox="1"/>
          <p:nvPr/>
        </p:nvSpPr>
        <p:spPr>
          <a:xfrm>
            <a:off x="18718784" y="9525000"/>
            <a:ext cx="5665216" cy="4191000"/>
          </a:xfrm>
          <a:prstGeom prst="rect">
            <a:avLst/>
          </a:prstGeom>
          <a:blipFill dpi="0" rotWithShape="1">
            <a:blip r:embed="rId3"/>
            <a:srcRect/>
            <a:stretch>
              <a:fillRect/>
            </a:stretch>
          </a:blipFill>
        </p:spPr>
        <p:txBody>
          <a:bodyPr wrap="square" lIns="0" tIns="0" rIns="0" bIns="0" rtlCol="0" anchorCtr="0">
            <a:noAutofit/>
          </a:bodyPr>
          <a:lstStyle/>
          <a:p>
            <a:endParaRPr/>
          </a:p>
        </p:txBody>
      </p:sp>
      <p:sp>
        <p:nvSpPr>
          <p:cNvPr id="3011" name="文本框 3010"/>
          <p:cNvSpPr txBox="1"/>
          <p:nvPr/>
        </p:nvSpPr>
        <p:spPr>
          <a:xfrm>
            <a:off x="19216624" y="7954518"/>
            <a:ext cx="5283200" cy="5308600"/>
          </a:xfrm>
          <a:prstGeom prst="rect">
            <a:avLst/>
          </a:prstGeom>
        </p:spPr>
        <p:txBody>
          <a:bodyPr vert="horz" wrap="square" lIns="0" tIns="93600" rIns="0" bIns="93600" rtlCol="0" anchor="t" anchorCtr="0">
            <a:noAutofit/>
          </a:bodyPr>
          <a:lstStyle/>
          <a:p>
            <a:pPr algn="ctr">
              <a:lnSpc>
                <a:spcPct val="100000"/>
              </a:lnSpc>
            </a:pPr>
            <a:r>
              <a:rPr lang="zh-CN" sz="33200" dirty="0">
                <a:solidFill>
                  <a:srgbClr val="000000"/>
                </a:solidFill>
                <a:latin typeface="Microsoft YaHei" panose="020B0503020204020204" pitchFamily="34" charset="-122"/>
                <a:ea typeface="Microsoft YaHei" panose="020B0503020204020204" pitchFamily="34" charset="-122"/>
              </a:rPr>
              <a:t>01</a:t>
            </a:r>
            <a:endParaRPr lang="zh-CN" altLang="en-US" sz="33200" dirty="0"/>
          </a:p>
        </p:txBody>
      </p:sp>
      <p:sp>
        <p:nvSpPr>
          <p:cNvPr id="3012" name="文本框 3011"/>
          <p:cNvSpPr txBox="1"/>
          <p:nvPr/>
        </p:nvSpPr>
        <p:spPr>
          <a:xfrm>
            <a:off x="20177760" y="12153900"/>
            <a:ext cx="3467100" cy="863600"/>
          </a:xfrm>
          <a:prstGeom prst="rect">
            <a:avLst/>
          </a:prstGeom>
        </p:spPr>
        <p:txBody>
          <a:bodyPr vert="horz" wrap="square" lIns="0" tIns="93600" rIns="0" bIns="93600" rtlCol="0" anchor="t" anchorCtr="0">
            <a:noAutofit/>
          </a:bodyPr>
          <a:lstStyle/>
          <a:p>
            <a:pPr algn="l">
              <a:lnSpc>
                <a:spcPct val="125000"/>
              </a:lnSpc>
            </a:pPr>
            <a:r>
              <a:rPr lang="zh-CN" sz="3200" b="1" dirty="0">
                <a:solidFill>
                  <a:srgbClr val="000000"/>
                </a:solidFill>
                <a:latin typeface="Microsoft YaHei" panose="020B0503020204020204" pitchFamily="34" charset="-122"/>
                <a:ea typeface="Microsoft YaHei" panose="020B0503020204020204" pitchFamily="34" charset="-122"/>
              </a:rPr>
              <a:t>PART  ONE</a:t>
            </a:r>
            <a:endParaRPr lang="zh-CN" altLang="en-US" sz="3200" dirty="0"/>
          </a:p>
        </p:txBody>
      </p:sp>
      <p:sp>
        <p:nvSpPr>
          <p:cNvPr id="2" name="文本框 1">
            <a:extLst>
              <a:ext uri="{FF2B5EF4-FFF2-40B4-BE49-F238E27FC236}">
                <a16:creationId xmlns:a16="http://schemas.microsoft.com/office/drawing/2014/main" id="{746E5403-0853-3C50-D7A8-8B13CFEE6AFC}"/>
              </a:ext>
            </a:extLst>
          </p:cNvPr>
          <p:cNvSpPr txBox="1"/>
          <p:nvPr/>
        </p:nvSpPr>
        <p:spPr>
          <a:xfrm>
            <a:off x="2480153" y="1866378"/>
            <a:ext cx="14705557" cy="6555641"/>
          </a:xfrm>
          <a:prstGeom prst="rect">
            <a:avLst/>
          </a:prstGeom>
          <a:noFill/>
        </p:spPr>
        <p:txBody>
          <a:bodyPr wrap="square" rtlCol="0">
            <a:spAutoFit/>
          </a:bodyPr>
          <a:lstStyle/>
          <a:p>
            <a:pPr algn="just"/>
            <a:r>
              <a:rPr lang="de-DE" altLang="zh-CN" sz="2800" dirty="0"/>
              <a:t>Die Polysystemtheorie wurde in meinen Arbeiten </a:t>
            </a:r>
            <a:r>
              <a:rPr lang="de-DE" altLang="zh-CN" sz="2800" dirty="0">
                <a:highlight>
                  <a:srgbClr val="FF0000"/>
                </a:highlight>
              </a:rPr>
              <a:t>von 1969 und 1970 vorgeschlagen</a:t>
            </a:r>
            <a:r>
              <a:rPr lang="de-DE" altLang="zh-CN" sz="2800" dirty="0"/>
              <a:t>, in einer Reihe meiner späteren Studien nachträglich neu formuliert und weiterentwickelt und (wie ich hoffe) verbessert, dann geteilt, weiterentwickelt, erweitert und erprobt. von einer Reihe von Wissenschaftlern in verschiedenen Ländern mitgetragen. Obwohl wie Segal (1982) richtig bemerkt hat, entstand die Polysystemtheorie in meiner eigenen Arbeit aus der Notwendigkeit heraus, bestimmte sehr spezifische Probleme zu lösen. (die auch mit der Übersetzungstheorie zu tun haben [Even-Zohar 1971] als die komplizierte historische Struktur der hebräischen Literatur [Even-Sohar 1970, 1972 usw.]), </a:t>
            </a:r>
            <a:r>
              <a:rPr lang="de-DE" altLang="zh-CN" sz="2800" dirty="0">
                <a:highlight>
                  <a:srgbClr val="FF0000"/>
                </a:highlight>
              </a:rPr>
              <a:t>war das Fundament bereits von Der russische Formalismus in den 1920er Jahren</a:t>
            </a:r>
            <a:r>
              <a:rPr lang="de-DE" altLang="zh-CN" sz="2800" dirty="0"/>
              <a:t>. Leider gibt es immer noch Missverständnisse über den russischen Formalismus vorherrschen, weshalb die trügerische Gleichung des "Formalismus" mit A-Historizität und statischer Statik ist der Strukturalismus immer noch der normale Haltung in Fachkreisen. Aber jeder, der mit dem zweite und am weitesten fortgeschrittene Phase ihrer wissenschaftlichen Tätigkeit. Die 1920er Jahre können das nicht mehr akzeptieren</a:t>
            </a:r>
          </a:p>
          <a:p>
            <a:pPr algn="r"/>
            <a:r>
              <a:rPr lang="en-US" altLang="zh-CN" sz="2800" dirty="0"/>
              <a:t>--Itamar Even Zohar</a:t>
            </a:r>
            <a:endParaRPr lang="zh-CN" altLang="en-US" sz="2800" dirty="0"/>
          </a:p>
        </p:txBody>
      </p:sp>
      <p:sp>
        <p:nvSpPr>
          <p:cNvPr id="3" name="文本框 2">
            <a:extLst>
              <a:ext uri="{FF2B5EF4-FFF2-40B4-BE49-F238E27FC236}">
                <a16:creationId xmlns:a16="http://schemas.microsoft.com/office/drawing/2014/main" id="{4EED0B16-F8F2-0706-03BF-DA2E4E7A5C2D}"/>
              </a:ext>
            </a:extLst>
          </p:cNvPr>
          <p:cNvSpPr txBox="1"/>
          <p:nvPr/>
        </p:nvSpPr>
        <p:spPr>
          <a:xfrm>
            <a:off x="2830881" y="8924835"/>
            <a:ext cx="7478039" cy="2308324"/>
          </a:xfrm>
          <a:prstGeom prst="rect">
            <a:avLst/>
          </a:prstGeom>
          <a:noFill/>
        </p:spPr>
        <p:txBody>
          <a:bodyPr wrap="square" rtlCol="0">
            <a:spAutoFit/>
          </a:bodyPr>
          <a:lstStyle/>
          <a:p>
            <a:r>
              <a:rPr lang="zh-CN" altLang="en-US" sz="4800" dirty="0"/>
              <a:t>起源于</a:t>
            </a:r>
            <a:r>
              <a:rPr lang="en-US" altLang="zh-CN" sz="4800" dirty="0"/>
              <a:t>20</a:t>
            </a:r>
            <a:r>
              <a:rPr lang="zh-CN" altLang="en-US" sz="4800" dirty="0"/>
              <a:t>世纪七十年代初</a:t>
            </a:r>
            <a:endParaRPr lang="en-US" altLang="zh-CN" sz="4800" dirty="0"/>
          </a:p>
          <a:p>
            <a:r>
              <a:rPr lang="en-US" altLang="zh-CN" sz="4800" dirty="0"/>
              <a:t>&amp;</a:t>
            </a:r>
            <a:r>
              <a:rPr lang="zh-CN" altLang="en-US" sz="4800" dirty="0"/>
              <a:t>基于</a:t>
            </a:r>
            <a:r>
              <a:rPr lang="en-US" altLang="zh-CN" sz="4800" dirty="0"/>
              <a:t>20</a:t>
            </a:r>
            <a:r>
              <a:rPr lang="zh-CN" altLang="en-US" sz="4800" dirty="0"/>
              <a:t>世纪二十年代的俄国形式主义</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25351C9-496E-F6B7-D384-1A4AA243AB85}"/>
            </a:ext>
          </a:extLst>
        </p:cNvPr>
        <p:cNvGrpSpPr/>
        <p:nvPr/>
      </p:nvGrpSpPr>
      <p:grpSpPr>
        <a:xfrm>
          <a:off x="0" y="0"/>
          <a:ext cx="0" cy="0"/>
          <a:chOff x="0" y="0"/>
          <a:chExt cx="0" cy="0"/>
        </a:xfrm>
      </p:grpSpPr>
      <p:pic>
        <p:nvPicPr>
          <p:cNvPr id="41" name="图片 40">
            <a:extLst>
              <a:ext uri="{FF2B5EF4-FFF2-40B4-BE49-F238E27FC236}">
                <a16:creationId xmlns:a16="http://schemas.microsoft.com/office/drawing/2014/main" id="{06584003-BE99-0083-4F55-A19811BCC8E8}"/>
              </a:ext>
            </a:extLst>
          </p:cNvPr>
          <p:cNvPicPr>
            <a:picLocks noChangeAspect="1"/>
          </p:cNvPicPr>
          <p:nvPr/>
        </p:nvPicPr>
        <p:blipFill>
          <a:blip r:embed="rId2">
            <a:extLst>
              <a:ext uri="{28A0092B-C50C-407E-A947-70E740481C1C}">
                <a14:useLocalDpi xmlns:a14="http://schemas.microsoft.com/office/drawing/2010/main" val="0"/>
              </a:ext>
            </a:extLst>
          </a:blip>
          <a:srcRect l="10820" t="17244" r="16202" b="39085"/>
          <a:stretch>
            <a:fillRect/>
          </a:stretch>
        </p:blipFill>
        <p:spPr>
          <a:xfrm>
            <a:off x="-4445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p:spPr>
      </p:pic>
      <p:pic>
        <p:nvPicPr>
          <p:cNvPr id="91005" name="图片 91004">
            <a:extLst>
              <a:ext uri="{FF2B5EF4-FFF2-40B4-BE49-F238E27FC236}">
                <a16:creationId xmlns:a16="http://schemas.microsoft.com/office/drawing/2014/main" id="{4356CB13-2B86-7421-6285-3FDB53C0B48C}"/>
              </a:ext>
            </a:extLst>
          </p:cNvPr>
          <p:cNvPicPr>
            <a:picLocks noChangeAspect="1"/>
          </p:cNvPicPr>
          <p:nvPr/>
        </p:nvPicPr>
        <p:blipFill>
          <a:blip r:embed="rId3"/>
          <a:srcRect/>
          <a:stretch>
            <a:fillRect/>
          </a:stretch>
        </p:blipFill>
        <p:spPr>
          <a:xfrm>
            <a:off x="0" y="5638800"/>
            <a:ext cx="24384000" cy="446531"/>
          </a:xfrm>
          <a:prstGeom prst="rect">
            <a:avLst/>
          </a:prstGeom>
        </p:spPr>
      </p:pic>
      <p:pic>
        <p:nvPicPr>
          <p:cNvPr id="91006" name="图片 91005">
            <a:extLst>
              <a:ext uri="{FF2B5EF4-FFF2-40B4-BE49-F238E27FC236}">
                <a16:creationId xmlns:a16="http://schemas.microsoft.com/office/drawing/2014/main" id="{E2D38A04-8D6A-3CB9-8ABC-75581E4ECCF2}"/>
              </a:ext>
            </a:extLst>
          </p:cNvPr>
          <p:cNvPicPr>
            <a:picLocks noChangeAspect="1"/>
          </p:cNvPicPr>
          <p:nvPr/>
        </p:nvPicPr>
        <p:blipFill>
          <a:blip r:embed="rId4"/>
          <a:srcRect/>
          <a:stretch>
            <a:fillRect/>
          </a:stretch>
        </p:blipFill>
        <p:spPr>
          <a:xfrm>
            <a:off x="-31750" y="5830316"/>
            <a:ext cx="24447500" cy="86868"/>
          </a:xfrm>
          <a:prstGeom prst="rect">
            <a:avLst/>
          </a:prstGeom>
        </p:spPr>
      </p:pic>
      <p:grpSp>
        <p:nvGrpSpPr>
          <p:cNvPr id="10010" name="组合 10009">
            <a:extLst>
              <a:ext uri="{FF2B5EF4-FFF2-40B4-BE49-F238E27FC236}">
                <a16:creationId xmlns:a16="http://schemas.microsoft.com/office/drawing/2014/main" id="{2ABCA029-90C6-19A3-4A58-CE4EDDCE5BD3}"/>
              </a:ext>
            </a:extLst>
          </p:cNvPr>
          <p:cNvGrpSpPr/>
          <p:nvPr/>
        </p:nvGrpSpPr>
        <p:grpSpPr>
          <a:xfrm>
            <a:off x="9090787" y="1396619"/>
            <a:ext cx="6202426" cy="2176780"/>
            <a:chOff x="9090787" y="1396619"/>
            <a:chExt cx="6202426" cy="2176780"/>
          </a:xfrm>
        </p:grpSpPr>
        <p:sp>
          <p:nvSpPr>
            <p:cNvPr id="10011" name="文本框 10010">
              <a:extLst>
                <a:ext uri="{FF2B5EF4-FFF2-40B4-BE49-F238E27FC236}">
                  <a16:creationId xmlns:a16="http://schemas.microsoft.com/office/drawing/2014/main" id="{433D3309-CDCC-85D3-6DC3-3A92E58E82F6}"/>
                </a:ext>
              </a:extLst>
            </p:cNvPr>
            <p:cNvSpPr txBox="1"/>
            <p:nvPr/>
          </p:nvSpPr>
          <p:spPr>
            <a:xfrm>
              <a:off x="9090787" y="1396619"/>
              <a:ext cx="6202426" cy="1680972"/>
            </a:xfrm>
            <a:prstGeom prst="rect">
              <a:avLst/>
            </a:prstGeom>
            <a:blipFill dpi="0" rotWithShape="1">
              <a:blip r:embed="rId5"/>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10012" name="文本框 10011">
              <a:extLst>
                <a:ext uri="{FF2B5EF4-FFF2-40B4-BE49-F238E27FC236}">
                  <a16:creationId xmlns:a16="http://schemas.microsoft.com/office/drawing/2014/main" id="{DC950D63-19F5-CC14-E23F-359EC6BA38BC}"/>
                </a:ext>
              </a:extLst>
            </p:cNvPr>
            <p:cNvSpPr txBox="1"/>
            <p:nvPr/>
          </p:nvSpPr>
          <p:spPr>
            <a:xfrm>
              <a:off x="9090787" y="2754249"/>
              <a:ext cx="6202426" cy="819150"/>
            </a:xfrm>
            <a:prstGeom prst="rect">
              <a:avLst/>
            </a:prstGeom>
            <a:blipFill dpi="0" rotWithShape="1">
              <a:blip r:embed="rId6"/>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000" dirty="0">
                  <a:solidFill>
                    <a:prstClr val="black"/>
                  </a:solidFill>
                  <a:latin typeface="Arial"/>
                  <a:ea typeface="DengXian" panose="02010600030101010101" pitchFamily="2" charset="-122"/>
                </a:rPr>
                <a:t>主要贡献者</a:t>
              </a: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grpSp>
      <p:grpSp>
        <p:nvGrpSpPr>
          <p:cNvPr id="10013" name="组合 10012">
            <a:extLst>
              <a:ext uri="{FF2B5EF4-FFF2-40B4-BE49-F238E27FC236}">
                <a16:creationId xmlns:a16="http://schemas.microsoft.com/office/drawing/2014/main" id="{929E90E9-D1BF-9F5B-42E3-73C23A0C7FBB}"/>
              </a:ext>
            </a:extLst>
          </p:cNvPr>
          <p:cNvGrpSpPr/>
          <p:nvPr/>
        </p:nvGrpSpPr>
        <p:grpSpPr>
          <a:xfrm>
            <a:off x="4435094" y="5363718"/>
            <a:ext cx="1042924" cy="1042924"/>
            <a:chOff x="4435094" y="5363718"/>
            <a:chExt cx="1042924" cy="1042924"/>
          </a:xfrm>
        </p:grpSpPr>
        <p:sp>
          <p:nvSpPr>
            <p:cNvPr id="10014" name="文本框 10013">
              <a:extLst>
                <a:ext uri="{FF2B5EF4-FFF2-40B4-BE49-F238E27FC236}">
                  <a16:creationId xmlns:a16="http://schemas.microsoft.com/office/drawing/2014/main" id="{E6BB0CEE-5B5A-08F5-EE95-1672C7CD0EF8}"/>
                </a:ext>
              </a:extLst>
            </p:cNvPr>
            <p:cNvSpPr txBox="1"/>
            <p:nvPr/>
          </p:nvSpPr>
          <p:spPr>
            <a:xfrm>
              <a:off x="4435094" y="5363718"/>
              <a:ext cx="1042924" cy="1042924"/>
            </a:xfrm>
            <a:prstGeom prst="rect">
              <a:avLst/>
            </a:prstGeom>
            <a:blipFill dpi="0" rotWithShape="1">
              <a:blip r:embed="rId7"/>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15" name="文本框 10014">
              <a:extLst>
                <a:ext uri="{FF2B5EF4-FFF2-40B4-BE49-F238E27FC236}">
                  <a16:creationId xmlns:a16="http://schemas.microsoft.com/office/drawing/2014/main" id="{A29D4EF7-215F-596B-2883-563EBC4FCC2C}"/>
                </a:ext>
              </a:extLst>
            </p:cNvPr>
            <p:cNvSpPr txBox="1"/>
            <p:nvPr/>
          </p:nvSpPr>
          <p:spPr>
            <a:xfrm>
              <a:off x="4756404" y="5685282"/>
              <a:ext cx="400050" cy="400050"/>
            </a:xfrm>
            <a:prstGeom prst="rect">
              <a:avLst/>
            </a:prstGeom>
            <a:blipFill dpi="0" rotWithShape="1">
              <a:blip r:embed="rId8"/>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019" name="组合 10018">
            <a:extLst>
              <a:ext uri="{FF2B5EF4-FFF2-40B4-BE49-F238E27FC236}">
                <a16:creationId xmlns:a16="http://schemas.microsoft.com/office/drawing/2014/main" id="{FE8FFCBB-64D4-43F5-E061-CD0BD29BD6A7}"/>
              </a:ext>
            </a:extLst>
          </p:cNvPr>
          <p:cNvGrpSpPr/>
          <p:nvPr/>
        </p:nvGrpSpPr>
        <p:grpSpPr>
          <a:xfrm>
            <a:off x="18905982" y="5363718"/>
            <a:ext cx="1042924" cy="1042924"/>
            <a:chOff x="18905982" y="5363718"/>
            <a:chExt cx="1042924" cy="1042924"/>
          </a:xfrm>
        </p:grpSpPr>
        <p:sp>
          <p:nvSpPr>
            <p:cNvPr id="10020" name="文本框 10019">
              <a:extLst>
                <a:ext uri="{FF2B5EF4-FFF2-40B4-BE49-F238E27FC236}">
                  <a16:creationId xmlns:a16="http://schemas.microsoft.com/office/drawing/2014/main" id="{5552DAD5-265F-ED1A-8159-CDD7D2C765EB}"/>
                </a:ext>
              </a:extLst>
            </p:cNvPr>
            <p:cNvSpPr txBox="1"/>
            <p:nvPr/>
          </p:nvSpPr>
          <p:spPr>
            <a:xfrm>
              <a:off x="18905982" y="5363718"/>
              <a:ext cx="1042924" cy="1042924"/>
            </a:xfrm>
            <a:prstGeom prst="rect">
              <a:avLst/>
            </a:prstGeom>
            <a:blipFill dpi="0" rotWithShape="1">
              <a:blip r:embed="rId7"/>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21" name="文本框 10020">
              <a:extLst>
                <a:ext uri="{FF2B5EF4-FFF2-40B4-BE49-F238E27FC236}">
                  <a16:creationId xmlns:a16="http://schemas.microsoft.com/office/drawing/2014/main" id="{EC5CC661-0992-B48D-FD5D-89515F9CCD6C}"/>
                </a:ext>
              </a:extLst>
            </p:cNvPr>
            <p:cNvSpPr txBox="1"/>
            <p:nvPr/>
          </p:nvSpPr>
          <p:spPr>
            <a:xfrm>
              <a:off x="19227292" y="5685282"/>
              <a:ext cx="400050" cy="400050"/>
            </a:xfrm>
            <a:prstGeom prst="rect">
              <a:avLst/>
            </a:prstGeom>
            <a:blipFill dpi="0" rotWithShape="1">
              <a:blip r:embed="rId8"/>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022" name="文本框 10021">
            <a:extLst>
              <a:ext uri="{FF2B5EF4-FFF2-40B4-BE49-F238E27FC236}">
                <a16:creationId xmlns:a16="http://schemas.microsoft.com/office/drawing/2014/main" id="{9AF561A1-01D2-26DE-30A0-F8BA4AB23AA1}"/>
              </a:ext>
            </a:extLst>
          </p:cNvPr>
          <p:cNvSpPr txBox="1"/>
          <p:nvPr/>
        </p:nvSpPr>
        <p:spPr>
          <a:xfrm>
            <a:off x="3491991" y="4338320"/>
            <a:ext cx="2895600" cy="812800"/>
          </a:xfrm>
          <a:prstGeom prst="rect">
            <a:avLst/>
          </a:prstGeom>
        </p:spPr>
        <p:txBody>
          <a:bodyPr vert="horz" wrap="square" lIns="0" tIns="93600" rIns="0" bIns="936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10023" name="文本框 10022">
            <a:extLst>
              <a:ext uri="{FF2B5EF4-FFF2-40B4-BE49-F238E27FC236}">
                <a16:creationId xmlns:a16="http://schemas.microsoft.com/office/drawing/2014/main" id="{D7F54C44-3849-1A3B-EA5E-366A5B1FD2AD}"/>
              </a:ext>
            </a:extLst>
          </p:cNvPr>
          <p:cNvSpPr txBox="1"/>
          <p:nvPr/>
        </p:nvSpPr>
        <p:spPr>
          <a:xfrm>
            <a:off x="10699750" y="4338320"/>
            <a:ext cx="2895600" cy="812800"/>
          </a:xfrm>
          <a:prstGeom prst="rect">
            <a:avLst/>
          </a:prstGeom>
        </p:spPr>
        <p:txBody>
          <a:bodyPr vert="horz" wrap="square" lIns="0" tIns="93600" rIns="0" bIns="936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10024" name="文本框 10023">
            <a:extLst>
              <a:ext uri="{FF2B5EF4-FFF2-40B4-BE49-F238E27FC236}">
                <a16:creationId xmlns:a16="http://schemas.microsoft.com/office/drawing/2014/main" id="{3CA42459-A10C-F2B3-3E71-914C0366E912}"/>
              </a:ext>
            </a:extLst>
          </p:cNvPr>
          <p:cNvSpPr txBox="1"/>
          <p:nvPr/>
        </p:nvSpPr>
        <p:spPr>
          <a:xfrm>
            <a:off x="17962880" y="4338320"/>
            <a:ext cx="2895600" cy="812800"/>
          </a:xfrm>
          <a:prstGeom prst="rect">
            <a:avLst/>
          </a:prstGeom>
        </p:spPr>
        <p:txBody>
          <a:bodyPr vert="horz" wrap="square" lIns="0" tIns="93600" rIns="0" bIns="936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grpSp>
        <p:nvGrpSpPr>
          <p:cNvPr id="10028" name="组合 10027">
            <a:extLst>
              <a:ext uri="{FF2B5EF4-FFF2-40B4-BE49-F238E27FC236}">
                <a16:creationId xmlns:a16="http://schemas.microsoft.com/office/drawing/2014/main" id="{87F096CD-2A56-BE72-0E1B-53B3FC4DB705}"/>
              </a:ext>
            </a:extLst>
          </p:cNvPr>
          <p:cNvGrpSpPr/>
          <p:nvPr/>
        </p:nvGrpSpPr>
        <p:grpSpPr>
          <a:xfrm>
            <a:off x="3382010" y="8325358"/>
            <a:ext cx="3044444" cy="3942841"/>
            <a:chOff x="3382010" y="8325358"/>
            <a:chExt cx="3044444" cy="3942841"/>
          </a:xfrm>
        </p:grpSpPr>
        <p:sp>
          <p:nvSpPr>
            <p:cNvPr id="10029" name="文本框 10028">
              <a:extLst>
                <a:ext uri="{FF2B5EF4-FFF2-40B4-BE49-F238E27FC236}">
                  <a16:creationId xmlns:a16="http://schemas.microsoft.com/office/drawing/2014/main" id="{BA4E0F26-4870-2E12-BF6B-A109BF50F2F3}"/>
                </a:ext>
              </a:extLst>
            </p:cNvPr>
            <p:cNvSpPr txBox="1"/>
            <p:nvPr/>
          </p:nvSpPr>
          <p:spPr>
            <a:xfrm>
              <a:off x="3849116" y="9694926"/>
              <a:ext cx="2109978" cy="2573274"/>
            </a:xfrm>
            <a:prstGeom prst="rect">
              <a:avLst/>
            </a:prstGeom>
            <a:blipFill dpi="0" rotWithShape="1">
              <a:blip r:embed="rId9"/>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30" name="文本框 10029">
              <a:extLst>
                <a:ext uri="{FF2B5EF4-FFF2-40B4-BE49-F238E27FC236}">
                  <a16:creationId xmlns:a16="http://schemas.microsoft.com/office/drawing/2014/main" id="{0E48E6D8-AADA-B5DB-D010-3ED4DD25FFDF}"/>
                </a:ext>
              </a:extLst>
            </p:cNvPr>
            <p:cNvSpPr txBox="1"/>
            <p:nvPr/>
          </p:nvSpPr>
          <p:spPr>
            <a:xfrm>
              <a:off x="3382010" y="8325358"/>
              <a:ext cx="3044444" cy="2846324"/>
            </a:xfrm>
            <a:prstGeom prst="rect">
              <a:avLst/>
            </a:prstGeom>
            <a:blipFill dpi="0" rotWithShape="1">
              <a:blip r:embed="rId10"/>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031" name="组合 10030">
            <a:extLst>
              <a:ext uri="{FF2B5EF4-FFF2-40B4-BE49-F238E27FC236}">
                <a16:creationId xmlns:a16="http://schemas.microsoft.com/office/drawing/2014/main" id="{0FC397D4-4841-809D-444C-ADE1670C8F14}"/>
              </a:ext>
            </a:extLst>
          </p:cNvPr>
          <p:cNvGrpSpPr/>
          <p:nvPr/>
        </p:nvGrpSpPr>
        <p:grpSpPr>
          <a:xfrm>
            <a:off x="2079879" y="6981572"/>
            <a:ext cx="5353050" cy="4052823"/>
            <a:chOff x="2079879" y="6981572"/>
            <a:chExt cx="5353050" cy="4052823"/>
          </a:xfrm>
        </p:grpSpPr>
        <p:sp>
          <p:nvSpPr>
            <p:cNvPr id="10032" name="文本框 10031">
              <a:extLst>
                <a:ext uri="{FF2B5EF4-FFF2-40B4-BE49-F238E27FC236}">
                  <a16:creationId xmlns:a16="http://schemas.microsoft.com/office/drawing/2014/main" id="{075EA723-2F74-3CCF-FC57-9B395D9432FC}"/>
                </a:ext>
              </a:extLst>
            </p:cNvPr>
            <p:cNvSpPr txBox="1"/>
            <p:nvPr/>
          </p:nvSpPr>
          <p:spPr>
            <a:xfrm>
              <a:off x="2079879" y="8464423"/>
              <a:ext cx="5353050" cy="2569972"/>
            </a:xfrm>
            <a:prstGeom prst="rect">
              <a:avLst/>
            </a:prstGeom>
            <a:blipFill dpi="0" rotWithShape="1">
              <a:blip r:embed="rId11"/>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19999"/>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10033" name="文本框 10032">
              <a:extLst>
                <a:ext uri="{FF2B5EF4-FFF2-40B4-BE49-F238E27FC236}">
                  <a16:creationId xmlns:a16="http://schemas.microsoft.com/office/drawing/2014/main" id="{34C17968-763B-63D8-DAE2-B8DB1B4596D1}"/>
                </a:ext>
              </a:extLst>
            </p:cNvPr>
            <p:cNvSpPr txBox="1"/>
            <p:nvPr/>
          </p:nvSpPr>
          <p:spPr>
            <a:xfrm>
              <a:off x="2759456" y="6981572"/>
              <a:ext cx="4393946" cy="819150"/>
            </a:xfrm>
            <a:prstGeom prst="rect">
              <a:avLst/>
            </a:prstGeom>
            <a:blipFill dpi="0" rotWithShape="1">
              <a:blip r:embed="rId12"/>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grpSp>
      <p:grpSp>
        <p:nvGrpSpPr>
          <p:cNvPr id="10037" name="组合 10036">
            <a:extLst>
              <a:ext uri="{FF2B5EF4-FFF2-40B4-BE49-F238E27FC236}">
                <a16:creationId xmlns:a16="http://schemas.microsoft.com/office/drawing/2014/main" id="{D02D9696-CAC4-FC05-400D-DD9069347065}"/>
              </a:ext>
            </a:extLst>
          </p:cNvPr>
          <p:cNvGrpSpPr/>
          <p:nvPr/>
        </p:nvGrpSpPr>
        <p:grpSpPr>
          <a:xfrm>
            <a:off x="16710279" y="7019925"/>
            <a:ext cx="5353050" cy="4014470"/>
            <a:chOff x="16710279" y="7019925"/>
            <a:chExt cx="5353050" cy="4014470"/>
          </a:xfrm>
        </p:grpSpPr>
        <p:sp>
          <p:nvSpPr>
            <p:cNvPr id="10038" name="文本框 10037">
              <a:extLst>
                <a:ext uri="{FF2B5EF4-FFF2-40B4-BE49-F238E27FC236}">
                  <a16:creationId xmlns:a16="http://schemas.microsoft.com/office/drawing/2014/main" id="{70384C02-B8EE-6E01-BE0F-9B37AC400738}"/>
                </a:ext>
              </a:extLst>
            </p:cNvPr>
            <p:cNvSpPr txBox="1"/>
            <p:nvPr/>
          </p:nvSpPr>
          <p:spPr>
            <a:xfrm>
              <a:off x="16710279" y="8464423"/>
              <a:ext cx="5353050" cy="2569972"/>
            </a:xfrm>
            <a:prstGeom prst="rect">
              <a:avLst/>
            </a:prstGeom>
            <a:blipFill dpi="0" rotWithShape="1">
              <a:blip r:embed="rId11"/>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19999"/>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10039" name="文本框 10038">
              <a:extLst>
                <a:ext uri="{FF2B5EF4-FFF2-40B4-BE49-F238E27FC236}">
                  <a16:creationId xmlns:a16="http://schemas.microsoft.com/office/drawing/2014/main" id="{073363EE-9DF2-8B73-6B1A-E295002A37A3}"/>
                </a:ext>
              </a:extLst>
            </p:cNvPr>
            <p:cNvSpPr txBox="1"/>
            <p:nvPr/>
          </p:nvSpPr>
          <p:spPr>
            <a:xfrm>
              <a:off x="17305655" y="7019925"/>
              <a:ext cx="4393946" cy="819150"/>
            </a:xfrm>
            <a:prstGeom prst="rect">
              <a:avLst/>
            </a:prstGeom>
            <a:blipFill dpi="0" rotWithShape="1">
              <a:blip r:embed="rId12"/>
              <a:srcRect/>
              <a:stretch>
                <a:fillRect/>
              </a:stretch>
            </a:blipFill>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rPr>
                <a:t>Edwin Gentzler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black"/>
                  </a:solidFill>
                  <a:latin typeface="Arial"/>
                  <a:ea typeface="DengXian" panose="02010600030101010101" pitchFamily="2" charset="-122"/>
                </a:rPr>
                <a:t>(America)</a:t>
              </a:r>
              <a:endParaRPr kumimoji="0" lang="zh-CN" altLang="en-US" sz="40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grpSp>
      <p:sp>
        <p:nvSpPr>
          <p:cNvPr id="3" name="文本框 2">
            <a:extLst>
              <a:ext uri="{FF2B5EF4-FFF2-40B4-BE49-F238E27FC236}">
                <a16:creationId xmlns:a16="http://schemas.microsoft.com/office/drawing/2014/main" id="{AA123C2F-3A6F-904F-897D-C04CBB0B84F6}"/>
              </a:ext>
            </a:extLst>
          </p:cNvPr>
          <p:cNvSpPr txBox="1"/>
          <p:nvPr/>
        </p:nvSpPr>
        <p:spPr>
          <a:xfrm>
            <a:off x="6034849" y="1585000"/>
            <a:ext cx="12225402" cy="830997"/>
          </a:xfrm>
          <a:prstGeom prst="rect">
            <a:avLst/>
          </a:prstGeom>
          <a:noFill/>
        </p:spPr>
        <p:txBody>
          <a:bodyPr wrap="square">
            <a:spAutoFit/>
          </a:bodyPr>
          <a:lstStyle/>
          <a:p>
            <a:pPr algn="ctr"/>
            <a:r>
              <a:rPr lang="en-US" altLang="zh-CN" sz="4800" dirty="0" err="1"/>
              <a:t>Wichtige</a:t>
            </a:r>
            <a:r>
              <a:rPr lang="en-US" altLang="zh-CN" sz="4800" dirty="0"/>
              <a:t> </a:t>
            </a:r>
            <a:r>
              <a:rPr lang="en-US" altLang="zh-CN" sz="4800" dirty="0" err="1"/>
              <a:t>Mitwirkende</a:t>
            </a:r>
            <a:endParaRPr lang="zh-CN" altLang="en-US" sz="4800" dirty="0"/>
          </a:p>
        </p:txBody>
      </p:sp>
      <p:sp>
        <p:nvSpPr>
          <p:cNvPr id="5" name="文本框 4">
            <a:extLst>
              <a:ext uri="{FF2B5EF4-FFF2-40B4-BE49-F238E27FC236}">
                <a16:creationId xmlns:a16="http://schemas.microsoft.com/office/drawing/2014/main" id="{753393EA-038E-9476-8EC4-E1513BBF6C9B}"/>
              </a:ext>
            </a:extLst>
          </p:cNvPr>
          <p:cNvSpPr txBox="1"/>
          <p:nvPr/>
        </p:nvSpPr>
        <p:spPr>
          <a:xfrm>
            <a:off x="2559431" y="6759498"/>
            <a:ext cx="4393946" cy="1323439"/>
          </a:xfrm>
          <a:prstGeom prst="rect">
            <a:avLst/>
          </a:prstGeom>
          <a:noFill/>
        </p:spPr>
        <p:txBody>
          <a:bodyPr wrap="square">
            <a:spAutoFit/>
          </a:bodyPr>
          <a:lstStyle/>
          <a:p>
            <a:r>
              <a:rPr lang="en-US" altLang="zh-CN" sz="4000" dirty="0"/>
              <a:t>Itamar Even Zohar</a:t>
            </a:r>
          </a:p>
          <a:p>
            <a:pPr algn="ctr"/>
            <a:r>
              <a:rPr lang="en-US" altLang="zh-CN" sz="4000" dirty="0"/>
              <a:t>(Israel)</a:t>
            </a:r>
            <a:endParaRPr lang="zh-CN" altLang="en-US" sz="4000" dirty="0"/>
          </a:p>
        </p:txBody>
      </p:sp>
      <p:pic>
        <p:nvPicPr>
          <p:cNvPr id="7" name="图片 6">
            <a:extLst>
              <a:ext uri="{FF2B5EF4-FFF2-40B4-BE49-F238E27FC236}">
                <a16:creationId xmlns:a16="http://schemas.microsoft.com/office/drawing/2014/main" id="{B33654C6-B69B-909C-B74F-0025CD42E8F5}"/>
              </a:ext>
            </a:extLst>
          </p:cNvPr>
          <p:cNvPicPr>
            <a:picLocks noChangeAspect="1"/>
          </p:cNvPicPr>
          <p:nvPr/>
        </p:nvPicPr>
        <p:blipFill>
          <a:blip r:embed="rId13"/>
          <a:stretch>
            <a:fillRect/>
          </a:stretch>
        </p:blipFill>
        <p:spPr>
          <a:xfrm>
            <a:off x="3139566" y="8150732"/>
            <a:ext cx="3248025" cy="4429125"/>
          </a:xfrm>
          <a:prstGeom prst="rect">
            <a:avLst/>
          </a:prstGeom>
        </p:spPr>
      </p:pic>
      <p:pic>
        <p:nvPicPr>
          <p:cNvPr id="8" name="图片 7">
            <a:extLst>
              <a:ext uri="{FF2B5EF4-FFF2-40B4-BE49-F238E27FC236}">
                <a16:creationId xmlns:a16="http://schemas.microsoft.com/office/drawing/2014/main" id="{8C972696-1094-0DE5-89C8-CEEA1AB9FB57}"/>
              </a:ext>
            </a:extLst>
          </p:cNvPr>
          <p:cNvPicPr>
            <a:picLocks noChangeAspect="1"/>
          </p:cNvPicPr>
          <p:nvPr/>
        </p:nvPicPr>
        <p:blipFill>
          <a:blip r:embed="rId14"/>
          <a:stretch>
            <a:fillRect/>
          </a:stretch>
        </p:blipFill>
        <p:spPr>
          <a:xfrm>
            <a:off x="17661699" y="8555521"/>
            <a:ext cx="3582735" cy="3325292"/>
          </a:xfrm>
          <a:prstGeom prst="rect">
            <a:avLst/>
          </a:prstGeom>
        </p:spPr>
      </p:pic>
    </p:spTree>
    <p:extLst>
      <p:ext uri="{BB962C8B-B14F-4D97-AF65-F5344CB8AC3E}">
        <p14:creationId xmlns:p14="http://schemas.microsoft.com/office/powerpoint/2010/main" val="260333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8A7E646-B2BA-048D-FB88-DD38324F5974}"/>
            </a:ext>
          </a:extLst>
        </p:cNvPr>
        <p:cNvGrpSpPr/>
        <p:nvPr/>
      </p:nvGrpSpPr>
      <p:grpSpPr>
        <a:xfrm>
          <a:off x="0" y="0"/>
          <a:ext cx="0" cy="0"/>
          <a:chOff x="0" y="0"/>
          <a:chExt cx="0" cy="0"/>
        </a:xfrm>
      </p:grpSpPr>
      <p:sp>
        <p:nvSpPr>
          <p:cNvPr id="305" name="文本框 304">
            <a:extLst>
              <a:ext uri="{FF2B5EF4-FFF2-40B4-BE49-F238E27FC236}">
                <a16:creationId xmlns:a16="http://schemas.microsoft.com/office/drawing/2014/main" id="{E17E567A-4103-DB2B-4234-41AC9E1275C5}"/>
              </a:ext>
            </a:extLst>
          </p:cNvPr>
          <p:cNvSpPr txBox="1"/>
          <p:nvPr/>
        </p:nvSpPr>
        <p:spPr>
          <a:xfrm>
            <a:off x="19025616" y="9525000"/>
            <a:ext cx="5665216" cy="4191000"/>
          </a:xfrm>
          <a:prstGeom prst="rect">
            <a:avLst/>
          </a:prstGeom>
          <a:blipFill dpi="0" rotWithShape="1">
            <a:blip r:embed="rId2"/>
            <a:srcRect/>
            <a:stretch>
              <a:fillRect/>
            </a:stretch>
          </a:blipFill>
        </p:spPr>
        <p:txBody>
          <a:bodyPr wrap="square" lIns="0" tIns="0" rIns="0" bIns="0" rtlCol="0"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2" name="文本框 3011">
            <a:extLst>
              <a:ext uri="{FF2B5EF4-FFF2-40B4-BE49-F238E27FC236}">
                <a16:creationId xmlns:a16="http://schemas.microsoft.com/office/drawing/2014/main" id="{A6876752-7302-EC4A-D9DA-F30938ED5DED}"/>
              </a:ext>
            </a:extLst>
          </p:cNvPr>
          <p:cNvSpPr txBox="1"/>
          <p:nvPr/>
        </p:nvSpPr>
        <p:spPr>
          <a:xfrm>
            <a:off x="20177760" y="12153900"/>
            <a:ext cx="3467100" cy="863600"/>
          </a:xfrm>
          <a:prstGeom prst="rect">
            <a:avLst/>
          </a:prstGeom>
        </p:spPr>
        <p:txBody>
          <a:bodyPr vert="horz" wrap="square" lIns="0" tIns="93600" rIns="0" bIns="93600" rtlCol="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PART  TWO</a:t>
            </a:r>
            <a:endParaRPr kumimoji="0" lang="zh-CN" altLang="en-US" sz="3200" b="0" i="0" u="none" strike="noStrike" kern="1200" cap="none" spc="0" normalizeH="0" baseline="0" noProof="0" dirty="0">
              <a:ln>
                <a:noFill/>
              </a:ln>
              <a:solidFill>
                <a:prstClr val="black"/>
              </a:solidFill>
              <a:effectLst/>
              <a:uLnTx/>
              <a:uFillTx/>
              <a:latin typeface="Arial"/>
              <a:ea typeface="DengXian" panose="02010600030101010101" pitchFamily="2" charset="-122"/>
              <a:cs typeface="+mn-cs"/>
            </a:endParaRPr>
          </a:p>
        </p:txBody>
      </p:sp>
      <p:sp>
        <p:nvSpPr>
          <p:cNvPr id="4" name="文本框 3">
            <a:extLst>
              <a:ext uri="{FF2B5EF4-FFF2-40B4-BE49-F238E27FC236}">
                <a16:creationId xmlns:a16="http://schemas.microsoft.com/office/drawing/2014/main" id="{CD1F1B3F-51C6-8946-C4ED-D860A00FA65A}"/>
              </a:ext>
            </a:extLst>
          </p:cNvPr>
          <p:cNvSpPr txBox="1"/>
          <p:nvPr/>
        </p:nvSpPr>
        <p:spPr>
          <a:xfrm>
            <a:off x="851770" y="901874"/>
            <a:ext cx="2442575" cy="1569660"/>
          </a:xfrm>
          <a:prstGeom prst="rect">
            <a:avLst/>
          </a:prstGeom>
          <a:noFill/>
        </p:spPr>
        <p:txBody>
          <a:bodyPr wrap="square" rtlCol="0">
            <a:spAutoFit/>
          </a:bodyPr>
          <a:lstStyle/>
          <a:p>
            <a:r>
              <a:rPr lang="en-US" altLang="zh-CN" sz="9600" dirty="0"/>
              <a:t>02</a:t>
            </a:r>
            <a:endParaRPr lang="zh-CN" altLang="en-US" sz="9600" dirty="0"/>
          </a:p>
        </p:txBody>
      </p:sp>
      <p:sp>
        <p:nvSpPr>
          <p:cNvPr id="5" name="文本框 4">
            <a:extLst>
              <a:ext uri="{FF2B5EF4-FFF2-40B4-BE49-F238E27FC236}">
                <a16:creationId xmlns:a16="http://schemas.microsoft.com/office/drawing/2014/main" id="{2AF1C3B2-7382-6EA4-1A32-30F2F96D387D}"/>
              </a:ext>
            </a:extLst>
          </p:cNvPr>
          <p:cNvSpPr txBox="1"/>
          <p:nvPr/>
        </p:nvSpPr>
        <p:spPr>
          <a:xfrm>
            <a:off x="2217108" y="2333685"/>
            <a:ext cx="17198234" cy="2862322"/>
          </a:xfrm>
          <a:prstGeom prst="rect">
            <a:avLst/>
          </a:prstGeom>
          <a:noFill/>
        </p:spPr>
        <p:txBody>
          <a:bodyPr wrap="square" rtlCol="0">
            <a:spAutoFit/>
          </a:bodyPr>
          <a:lstStyle/>
          <a:p>
            <a:pPr algn="just"/>
            <a:r>
              <a:rPr lang="de-DE" altLang="zh-CN" sz="3600" dirty="0"/>
              <a:t>Die Polysystemtheorie, eine Theorie der Übersetzungswissenschaft, impliziert die Verwendung polyvalenter Faktoren als Instrument zur Erklärung der Komplexität von Kultur innerhalb einer einzelnen Gemeinschaft und zwischen Gemeinschaften. Durch die Analyse von Beziehungsgeflechten in Literatur und Sprache verlagerte sie sich allmählich zu einer komplexeren Analyse soziokultureller Systeme.</a:t>
            </a:r>
            <a:endParaRPr lang="zh-CN" altLang="en-US" sz="3600" dirty="0"/>
          </a:p>
        </p:txBody>
      </p:sp>
      <p:sp>
        <p:nvSpPr>
          <p:cNvPr id="6" name="文本框 5">
            <a:extLst>
              <a:ext uri="{FF2B5EF4-FFF2-40B4-BE49-F238E27FC236}">
                <a16:creationId xmlns:a16="http://schemas.microsoft.com/office/drawing/2014/main" id="{63952628-9FD0-10E1-5F38-812FECF47FD6}"/>
              </a:ext>
            </a:extLst>
          </p:cNvPr>
          <p:cNvSpPr txBox="1"/>
          <p:nvPr/>
        </p:nvSpPr>
        <p:spPr>
          <a:xfrm>
            <a:off x="2073057" y="6532322"/>
            <a:ext cx="11404948" cy="2554545"/>
          </a:xfrm>
          <a:prstGeom prst="rect">
            <a:avLst/>
          </a:prstGeom>
          <a:noFill/>
        </p:spPr>
        <p:txBody>
          <a:bodyPr wrap="square" rtlCol="0">
            <a:spAutoFit/>
          </a:bodyPr>
          <a:lstStyle/>
          <a:p>
            <a:r>
              <a:rPr lang="zh-CN" altLang="en-US" sz="4000" dirty="0"/>
              <a:t>多系统理论是翻译研究中的理论，它意味着使用多价因素作为解释单一社区内和社区之间文化复杂性的工具。复变函数论从分析文学和语言的关系，逐渐转向分析社会文化系统。</a:t>
            </a:r>
          </a:p>
        </p:txBody>
      </p:sp>
    </p:spTree>
    <p:extLst>
      <p:ext uri="{BB962C8B-B14F-4D97-AF65-F5344CB8AC3E}">
        <p14:creationId xmlns:p14="http://schemas.microsoft.com/office/powerpoint/2010/main" val="1801938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35" name="图片 34"/>
          <p:cNvPicPr>
            <a:picLocks noChangeAspect="1"/>
          </p:cNvPicPr>
          <p:nvPr/>
        </p:nvPicPr>
        <p:blipFill>
          <a:blip r:embed="rId2"/>
          <a:srcRect b="32593"/>
          <a:stretch>
            <a:fillRect/>
          </a:stretch>
        </p:blipFill>
        <p:spPr>
          <a:xfrm>
            <a:off x="0" y="4470402"/>
            <a:ext cx="1290320" cy="9245599"/>
          </a:xfrm>
          <a:custGeom>
            <a:avLst/>
            <a:gdLst>
              <a:gd name="connsiteX0" fmla="*/ 0 w 1290320"/>
              <a:gd name="connsiteY0" fmla="*/ 0 h 9245599"/>
              <a:gd name="connsiteX1" fmla="*/ 1290320 w 1290320"/>
              <a:gd name="connsiteY1" fmla="*/ 0 h 9245599"/>
              <a:gd name="connsiteX2" fmla="*/ 1290320 w 1290320"/>
              <a:gd name="connsiteY2" fmla="*/ 9245599 h 9245599"/>
              <a:gd name="connsiteX3" fmla="*/ 0 w 1290320"/>
              <a:gd name="connsiteY3" fmla="*/ 9245599 h 9245599"/>
            </a:gdLst>
            <a:ahLst/>
            <a:cxnLst>
              <a:cxn ang="0">
                <a:pos x="connsiteX0" y="connsiteY0"/>
              </a:cxn>
              <a:cxn ang="0">
                <a:pos x="connsiteX1" y="connsiteY1"/>
              </a:cxn>
              <a:cxn ang="0">
                <a:pos x="connsiteX2" y="connsiteY2"/>
              </a:cxn>
              <a:cxn ang="0">
                <a:pos x="connsiteX3" y="connsiteY3"/>
              </a:cxn>
            </a:cxnLst>
            <a:rect l="l" t="t" r="r" b="b"/>
            <a:pathLst>
              <a:path w="1290320" h="9245599">
                <a:moveTo>
                  <a:pt x="0" y="0"/>
                </a:moveTo>
                <a:lnTo>
                  <a:pt x="1290320" y="0"/>
                </a:lnTo>
                <a:lnTo>
                  <a:pt x="1290320" y="9245599"/>
                </a:lnTo>
                <a:lnTo>
                  <a:pt x="0" y="9245599"/>
                </a:lnTo>
                <a:close/>
              </a:path>
            </a:pathLst>
          </a:custGeom>
        </p:spPr>
      </p:pic>
      <p:pic>
        <p:nvPicPr>
          <p:cNvPr id="33" name="图片 32"/>
          <p:cNvPicPr>
            <a:picLocks noChangeAspect="1"/>
          </p:cNvPicPr>
          <p:nvPr/>
        </p:nvPicPr>
        <p:blipFill>
          <a:blip r:embed="rId2"/>
          <a:srcRect b="32593"/>
          <a:stretch>
            <a:fillRect/>
          </a:stretch>
        </p:blipFill>
        <p:spPr>
          <a:xfrm>
            <a:off x="23093680" y="4470402"/>
            <a:ext cx="1290320" cy="9245599"/>
          </a:xfrm>
          <a:custGeom>
            <a:avLst/>
            <a:gdLst>
              <a:gd name="connsiteX0" fmla="*/ 0 w 1290320"/>
              <a:gd name="connsiteY0" fmla="*/ 0 h 9245599"/>
              <a:gd name="connsiteX1" fmla="*/ 1290320 w 1290320"/>
              <a:gd name="connsiteY1" fmla="*/ 0 h 9245599"/>
              <a:gd name="connsiteX2" fmla="*/ 1290320 w 1290320"/>
              <a:gd name="connsiteY2" fmla="*/ 9245599 h 9245599"/>
              <a:gd name="connsiteX3" fmla="*/ 0 w 1290320"/>
              <a:gd name="connsiteY3" fmla="*/ 9245599 h 9245599"/>
            </a:gdLst>
            <a:ahLst/>
            <a:cxnLst>
              <a:cxn ang="0">
                <a:pos x="connsiteX0" y="connsiteY0"/>
              </a:cxn>
              <a:cxn ang="0">
                <a:pos x="connsiteX1" y="connsiteY1"/>
              </a:cxn>
              <a:cxn ang="0">
                <a:pos x="connsiteX2" y="connsiteY2"/>
              </a:cxn>
              <a:cxn ang="0">
                <a:pos x="connsiteX3" y="connsiteY3"/>
              </a:cxn>
            </a:cxnLst>
            <a:rect l="l" t="t" r="r" b="b"/>
            <a:pathLst>
              <a:path w="1290320" h="9245599">
                <a:moveTo>
                  <a:pt x="0" y="0"/>
                </a:moveTo>
                <a:lnTo>
                  <a:pt x="1290320" y="0"/>
                </a:lnTo>
                <a:lnTo>
                  <a:pt x="1290320" y="9245599"/>
                </a:lnTo>
                <a:lnTo>
                  <a:pt x="0" y="9245599"/>
                </a:lnTo>
                <a:close/>
              </a:path>
            </a:pathLst>
          </a:custGeom>
        </p:spPr>
      </p:pic>
      <p:pic>
        <p:nvPicPr>
          <p:cNvPr id="2" name="图片 1">
            <a:extLst>
              <a:ext uri="{FF2B5EF4-FFF2-40B4-BE49-F238E27FC236}">
                <a16:creationId xmlns:a16="http://schemas.microsoft.com/office/drawing/2014/main" id="{65A771C6-AA59-DFF7-2013-88CA7757B67B}"/>
              </a:ext>
            </a:extLst>
          </p:cNvPr>
          <p:cNvPicPr>
            <a:picLocks noChangeAspect="1"/>
          </p:cNvPicPr>
          <p:nvPr/>
        </p:nvPicPr>
        <p:blipFill>
          <a:blip r:embed="rId3">
            <a:extLst>
              <a:ext uri="{28A0092B-C50C-407E-A947-70E740481C1C}">
                <a14:useLocalDpi xmlns:a14="http://schemas.microsoft.com/office/drawing/2010/main" val="0"/>
              </a:ext>
            </a:extLst>
          </a:blip>
          <a:srcRect l="10820" t="17244" r="16202" b="39085"/>
          <a:stretch>
            <a:fillRect/>
          </a:stretch>
        </p:blipFill>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p:spPr>
      </p:pic>
      <p:sp>
        <p:nvSpPr>
          <p:cNvPr id="3" name="文本框 2">
            <a:extLst>
              <a:ext uri="{FF2B5EF4-FFF2-40B4-BE49-F238E27FC236}">
                <a16:creationId xmlns:a16="http://schemas.microsoft.com/office/drawing/2014/main" id="{97CCEE6A-63AA-F3B6-45F4-8C89172F4670}"/>
              </a:ext>
            </a:extLst>
          </p:cNvPr>
          <p:cNvSpPr txBox="1"/>
          <p:nvPr/>
        </p:nvSpPr>
        <p:spPr>
          <a:xfrm>
            <a:off x="3407078" y="1590805"/>
            <a:ext cx="11962357" cy="3539430"/>
          </a:xfrm>
          <a:prstGeom prst="rect">
            <a:avLst/>
          </a:prstGeom>
          <a:noFill/>
        </p:spPr>
        <p:txBody>
          <a:bodyPr wrap="square" rtlCol="0">
            <a:spAutoFit/>
          </a:bodyPr>
          <a:lstStyle/>
          <a:p>
            <a:pPr algn="just"/>
            <a:r>
              <a:rPr lang="de-DE" altLang="zh-CN" sz="3200"/>
              <a:t>Verschiedene gesellschaftliche symbolische Phänomene wie Literatur, Kultur usw. sollten als Systeme betrachtet werden. Bei diesen Systemen handelt es sich um Systeme, die sich aus mehreren verschiedenen Systemen zusammensetzen und daher als Mehrfachsysteme bezeichnet werden. Die Stellung und Rolle der Übersetzungsliteratur im Multisystem der Literatur wirkt sich auf die Praxis des Übersetzens aus.</a:t>
            </a:r>
            <a:endParaRPr lang="zh-CN" altLang="en-US" sz="3200" dirty="0"/>
          </a:p>
        </p:txBody>
      </p:sp>
      <p:sp>
        <p:nvSpPr>
          <p:cNvPr id="4" name="文本框 3">
            <a:extLst>
              <a:ext uri="{FF2B5EF4-FFF2-40B4-BE49-F238E27FC236}">
                <a16:creationId xmlns:a16="http://schemas.microsoft.com/office/drawing/2014/main" id="{AE198118-8CDE-4C64-6AAA-A89F7BC59F34}"/>
              </a:ext>
            </a:extLst>
          </p:cNvPr>
          <p:cNvSpPr txBox="1"/>
          <p:nvPr/>
        </p:nvSpPr>
        <p:spPr>
          <a:xfrm>
            <a:off x="3407078" y="5874707"/>
            <a:ext cx="8279706" cy="2062103"/>
          </a:xfrm>
          <a:prstGeom prst="rect">
            <a:avLst/>
          </a:prstGeom>
          <a:noFill/>
        </p:spPr>
        <p:txBody>
          <a:bodyPr wrap="square" rtlCol="0">
            <a:spAutoFit/>
          </a:bodyPr>
          <a:lstStyle/>
          <a:p>
            <a:r>
              <a:rPr lang="zh-CN" altLang="en-US" sz="3200" dirty="0"/>
              <a:t>文学，文化等各种社会符号现象应视为系统。这些系统是由多个不同的系统组成的系统，因此被称为多系统。翻译文学在文学这个多系统中的地位和作用影响这翻译实践</a:t>
            </a:r>
            <a:r>
              <a:rPr lang="zh-CN" altLang="en-US"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rcRect l="10820" t="17244" r="16202" b="39085"/>
          <a:stretch>
            <a:fillRect/>
          </a:stretch>
        </p:blipFill>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p:spPr>
      </p:pic>
      <p:sp>
        <p:nvSpPr>
          <p:cNvPr id="12010" name="文本框 12009"/>
          <p:cNvSpPr txBox="1"/>
          <p:nvPr/>
        </p:nvSpPr>
        <p:spPr>
          <a:xfrm>
            <a:off x="2076426" y="8457278"/>
            <a:ext cx="9728200" cy="2336800"/>
          </a:xfrm>
          <a:prstGeom prst="rect">
            <a:avLst/>
          </a:prstGeom>
        </p:spPr>
        <p:txBody>
          <a:bodyPr vert="horz" wrap="square" lIns="0" tIns="93600" rIns="0" bIns="93600" rtlCol="0" anchor="t" anchorCtr="0">
            <a:noAutofit/>
          </a:bodyPr>
          <a:lstStyle/>
          <a:p>
            <a:pPr algn="l">
              <a:lnSpc>
                <a:spcPct val="125000"/>
              </a:lnSpc>
            </a:pPr>
            <a:r>
              <a:rPr lang="zh-CN" altLang="en-US" sz="3200" dirty="0">
                <a:solidFill>
                  <a:srgbClr val="404040"/>
                </a:solidFill>
                <a:latin typeface="Microsoft YaHei Light" panose="020B0503020204020204" pitchFamily="34" charset="-122"/>
                <a:ea typeface="Microsoft YaHei Light" panose="020B0503020204020204" pitchFamily="34" charset="-122"/>
              </a:rPr>
              <a:t>中国的文学界和翻译界对</a:t>
            </a:r>
            <a:r>
              <a:rPr lang="en-US" altLang="zh-CN" sz="3200" dirty="0" err="1">
                <a:solidFill>
                  <a:srgbClr val="404040"/>
                </a:solidFill>
                <a:latin typeface="Microsoft YaHei Light" panose="020B0503020204020204" pitchFamily="34" charset="-122"/>
                <a:ea typeface="Microsoft YaHei Light" panose="020B0503020204020204" pitchFamily="34" charset="-122"/>
              </a:rPr>
              <a:t>Polysystem</a:t>
            </a:r>
            <a:r>
              <a:rPr lang="zh-CN" altLang="en-US" sz="3200" dirty="0">
                <a:solidFill>
                  <a:srgbClr val="404040"/>
                </a:solidFill>
                <a:latin typeface="Microsoft YaHei Light" panose="020B0503020204020204" pitchFamily="34" charset="-122"/>
                <a:ea typeface="Microsoft YaHei Light" panose="020B0503020204020204" pitchFamily="34" charset="-122"/>
              </a:rPr>
              <a:t>非常重视，很多人认为这种把翻译行为与文化的弱势或强势联系起来的理论，对客观冷静地认识各民族文学中的翻译行为很有启发。</a:t>
            </a:r>
          </a:p>
          <a:p>
            <a:pPr algn="l">
              <a:lnSpc>
                <a:spcPct val="125000"/>
              </a:lnSpc>
            </a:pPr>
            <a:endParaRPr lang="zh-CN" altLang="en-US" sz="3200" dirty="0"/>
          </a:p>
        </p:txBody>
      </p:sp>
      <p:sp>
        <p:nvSpPr>
          <p:cNvPr id="12011" name="文本框 12010"/>
          <p:cNvSpPr txBox="1"/>
          <p:nvPr/>
        </p:nvSpPr>
        <p:spPr>
          <a:xfrm>
            <a:off x="19216624" y="7954518"/>
            <a:ext cx="5283200" cy="5308600"/>
          </a:xfrm>
          <a:prstGeom prst="rect">
            <a:avLst/>
          </a:prstGeom>
        </p:spPr>
        <p:txBody>
          <a:bodyPr vert="horz" wrap="square" lIns="0" tIns="93600" rIns="0" bIns="93600" rtlCol="0" anchor="t" anchorCtr="0">
            <a:noAutofit/>
          </a:bodyPr>
          <a:lstStyle/>
          <a:p>
            <a:pPr algn="ctr">
              <a:lnSpc>
                <a:spcPct val="100000"/>
              </a:lnSpc>
            </a:pPr>
            <a:r>
              <a:rPr lang="zh-CN" sz="33200" dirty="0">
                <a:solidFill>
                  <a:srgbClr val="000000"/>
                </a:solidFill>
                <a:latin typeface="Microsoft YaHei" panose="020B0503020204020204" pitchFamily="34" charset="-122"/>
                <a:ea typeface="Microsoft YaHei" panose="020B0503020204020204" pitchFamily="34" charset="-122"/>
              </a:rPr>
              <a:t>0</a:t>
            </a:r>
            <a:r>
              <a:rPr lang="en-US" altLang="zh-CN" sz="33200" dirty="0">
                <a:solidFill>
                  <a:srgbClr val="000000"/>
                </a:solidFill>
                <a:latin typeface="Microsoft YaHei" panose="020B0503020204020204" pitchFamily="34" charset="-122"/>
                <a:ea typeface="Microsoft YaHei" panose="020B0503020204020204" pitchFamily="34" charset="-122"/>
              </a:rPr>
              <a:t>3</a:t>
            </a:r>
            <a:endParaRPr lang="zh-CN" altLang="en-US" sz="33200" dirty="0"/>
          </a:p>
        </p:txBody>
      </p:sp>
      <p:sp>
        <p:nvSpPr>
          <p:cNvPr id="12012" name="文本框 12011"/>
          <p:cNvSpPr txBox="1"/>
          <p:nvPr/>
        </p:nvSpPr>
        <p:spPr>
          <a:xfrm>
            <a:off x="20177760" y="12153900"/>
            <a:ext cx="3467100" cy="863600"/>
          </a:xfrm>
          <a:prstGeom prst="rect">
            <a:avLst/>
          </a:prstGeom>
        </p:spPr>
        <p:txBody>
          <a:bodyPr vert="horz" wrap="square" lIns="0" tIns="93600" rIns="0" bIns="93600" rtlCol="0" anchor="t" anchorCtr="0">
            <a:noAutofit/>
          </a:bodyPr>
          <a:lstStyle/>
          <a:p>
            <a:pPr algn="l">
              <a:lnSpc>
                <a:spcPct val="125000"/>
              </a:lnSpc>
            </a:pPr>
            <a:r>
              <a:rPr lang="zh-CN" sz="3200" b="1" dirty="0">
                <a:solidFill>
                  <a:srgbClr val="000000"/>
                </a:solidFill>
                <a:latin typeface="Microsoft YaHei" panose="020B0503020204020204" pitchFamily="34" charset="-122"/>
                <a:ea typeface="Microsoft YaHei" panose="020B0503020204020204" pitchFamily="34" charset="-122"/>
              </a:rPr>
              <a:t>PART  </a:t>
            </a:r>
            <a:r>
              <a:rPr lang="en-US" altLang="zh-CN" sz="3200" b="1" dirty="0">
                <a:solidFill>
                  <a:srgbClr val="000000"/>
                </a:solidFill>
                <a:latin typeface="Microsoft YaHei" panose="020B0503020204020204" pitchFamily="34" charset="-122"/>
                <a:ea typeface="Microsoft YaHei" panose="020B0503020204020204" pitchFamily="34" charset="-122"/>
              </a:rPr>
              <a:t>THREE</a:t>
            </a:r>
            <a:endParaRPr lang="zh-CN" altLang="en-US" sz="3200" dirty="0"/>
          </a:p>
        </p:txBody>
      </p:sp>
      <p:sp>
        <p:nvSpPr>
          <p:cNvPr id="5" name="文本框 4">
            <a:extLst>
              <a:ext uri="{FF2B5EF4-FFF2-40B4-BE49-F238E27FC236}">
                <a16:creationId xmlns:a16="http://schemas.microsoft.com/office/drawing/2014/main" id="{E631FDD9-2E00-35D3-8A5F-5EFA067B3C37}"/>
              </a:ext>
            </a:extLst>
          </p:cNvPr>
          <p:cNvSpPr txBox="1"/>
          <p:nvPr/>
        </p:nvSpPr>
        <p:spPr>
          <a:xfrm>
            <a:off x="2213948" y="2289646"/>
            <a:ext cx="12591816" cy="3970318"/>
          </a:xfrm>
          <a:prstGeom prst="rect">
            <a:avLst/>
          </a:prstGeom>
          <a:noFill/>
        </p:spPr>
        <p:txBody>
          <a:bodyPr wrap="square" rtlCol="0">
            <a:spAutoFit/>
          </a:bodyPr>
          <a:lstStyle/>
          <a:p>
            <a:pPr algn="just"/>
            <a:r>
              <a:rPr lang="de-DE" altLang="zh-CN" sz="3600" dirty="0"/>
              <a:t>Das Polysystem wird von den chinesischen Literatur- und Übersetzungskreisen sehr geschätzt, und viele Menschen glauben, dass diese Theorie, die den Akt des Übersetzens mit der Schwäche oder Stärke der Kultur verbindet, sehr aufschlussreich für ein objektives und nüchternes Verständnis des Aktes des Übersetzens in der Literatur verschiedener ethnischer Gruppen ist.</a:t>
            </a:r>
            <a:endParaRPr lang="zh-CN" alt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91801" name="图片 91800"/>
          <p:cNvPicPr>
            <a:picLocks noChangeAspect="1"/>
          </p:cNvPicPr>
          <p:nvPr/>
        </p:nvPicPr>
        <p:blipFill>
          <a:blip r:embed="rId2"/>
          <a:srcRect/>
          <a:stretch>
            <a:fillRect/>
          </a:stretch>
        </p:blipFill>
        <p:spPr>
          <a:xfrm>
            <a:off x="1032002" y="0"/>
            <a:ext cx="1290320" cy="13716000"/>
          </a:xfrm>
          <a:prstGeom prst="rect">
            <a:avLst/>
          </a:prstGeom>
        </p:spPr>
      </p:pic>
      <p:pic>
        <p:nvPicPr>
          <p:cNvPr id="91802" name="图片 91801"/>
          <p:cNvPicPr>
            <a:picLocks noChangeAspect="1"/>
          </p:cNvPicPr>
          <p:nvPr/>
        </p:nvPicPr>
        <p:blipFill>
          <a:blip r:embed="rId2"/>
          <a:srcRect/>
          <a:stretch>
            <a:fillRect/>
          </a:stretch>
        </p:blipFill>
        <p:spPr>
          <a:xfrm>
            <a:off x="3127502" y="0"/>
            <a:ext cx="1290320" cy="13716000"/>
          </a:xfrm>
          <a:prstGeom prst="rect">
            <a:avLst/>
          </a:prstGeom>
        </p:spPr>
      </p:pic>
      <p:pic>
        <p:nvPicPr>
          <p:cNvPr id="19" name="图片 18"/>
          <p:cNvPicPr>
            <a:picLocks noChangeAspect="1"/>
          </p:cNvPicPr>
          <p:nvPr/>
        </p:nvPicPr>
        <p:blipFill>
          <a:blip r:embed="rId3"/>
          <a:srcRect l="39" t="49851" r="39"/>
          <a:stretch>
            <a:fillRect/>
          </a:stretch>
        </p:blipFill>
        <p:spPr>
          <a:xfrm>
            <a:off x="0" y="1"/>
            <a:ext cx="24384000" cy="7839837"/>
          </a:xfrm>
          <a:custGeom>
            <a:avLst/>
            <a:gdLst>
              <a:gd name="connsiteX0" fmla="*/ 0 w 24384000"/>
              <a:gd name="connsiteY0" fmla="*/ 0 h 7839837"/>
              <a:gd name="connsiteX1" fmla="*/ 24384000 w 24384000"/>
              <a:gd name="connsiteY1" fmla="*/ 0 h 7839837"/>
              <a:gd name="connsiteX2" fmla="*/ 24384000 w 24384000"/>
              <a:gd name="connsiteY2" fmla="*/ 7839837 h 7839837"/>
              <a:gd name="connsiteX3" fmla="*/ 0 w 24384000"/>
              <a:gd name="connsiteY3" fmla="*/ 7839837 h 7839837"/>
            </a:gdLst>
            <a:ahLst/>
            <a:cxnLst>
              <a:cxn ang="0">
                <a:pos x="connsiteX0" y="connsiteY0"/>
              </a:cxn>
              <a:cxn ang="0">
                <a:pos x="connsiteX1" y="connsiteY1"/>
              </a:cxn>
              <a:cxn ang="0">
                <a:pos x="connsiteX2" y="connsiteY2"/>
              </a:cxn>
              <a:cxn ang="0">
                <a:pos x="connsiteX3" y="connsiteY3"/>
              </a:cxn>
            </a:cxnLst>
            <a:rect l="l" t="t" r="r" b="b"/>
            <a:pathLst>
              <a:path w="24384000" h="7839837">
                <a:moveTo>
                  <a:pt x="0" y="0"/>
                </a:moveTo>
                <a:lnTo>
                  <a:pt x="24384000" y="0"/>
                </a:lnTo>
                <a:lnTo>
                  <a:pt x="24384000" y="7839837"/>
                </a:lnTo>
                <a:lnTo>
                  <a:pt x="0" y="7839837"/>
                </a:lnTo>
                <a:close/>
              </a:path>
            </a:pathLst>
          </a:custGeom>
        </p:spPr>
      </p:pic>
      <p:pic>
        <p:nvPicPr>
          <p:cNvPr id="21" name="图片 20"/>
          <p:cNvPicPr>
            <a:picLocks noChangeAspect="1"/>
          </p:cNvPicPr>
          <p:nvPr/>
        </p:nvPicPr>
        <p:blipFill>
          <a:blip r:embed="rId4"/>
          <a:srcRect t="49851" r="37856"/>
          <a:stretch>
            <a:fillRect/>
          </a:stretch>
        </p:blipFill>
        <p:spPr>
          <a:xfrm>
            <a:off x="14668882" y="1"/>
            <a:ext cx="9715119" cy="7839837"/>
          </a:xfrm>
          <a:custGeom>
            <a:avLst/>
            <a:gdLst>
              <a:gd name="connsiteX0" fmla="*/ 0 w 9715119"/>
              <a:gd name="connsiteY0" fmla="*/ 0 h 7839837"/>
              <a:gd name="connsiteX1" fmla="*/ 9715119 w 9715119"/>
              <a:gd name="connsiteY1" fmla="*/ 0 h 7839837"/>
              <a:gd name="connsiteX2" fmla="*/ 9715119 w 9715119"/>
              <a:gd name="connsiteY2" fmla="*/ 7839837 h 7839837"/>
              <a:gd name="connsiteX3" fmla="*/ 0 w 9715119"/>
              <a:gd name="connsiteY3" fmla="*/ 7839837 h 7839837"/>
            </a:gdLst>
            <a:ahLst/>
            <a:cxnLst>
              <a:cxn ang="0">
                <a:pos x="connsiteX0" y="connsiteY0"/>
              </a:cxn>
              <a:cxn ang="0">
                <a:pos x="connsiteX1" y="connsiteY1"/>
              </a:cxn>
              <a:cxn ang="0">
                <a:pos x="connsiteX2" y="connsiteY2"/>
              </a:cxn>
              <a:cxn ang="0">
                <a:pos x="connsiteX3" y="connsiteY3"/>
              </a:cxn>
            </a:cxnLst>
            <a:rect l="l" t="t" r="r" b="b"/>
            <a:pathLst>
              <a:path w="9715119" h="7839837">
                <a:moveTo>
                  <a:pt x="0" y="0"/>
                </a:moveTo>
                <a:lnTo>
                  <a:pt x="9715119" y="0"/>
                </a:lnTo>
                <a:lnTo>
                  <a:pt x="9715119" y="7839837"/>
                </a:lnTo>
                <a:lnTo>
                  <a:pt x="0" y="7839837"/>
                </a:lnTo>
                <a:close/>
              </a:path>
            </a:pathLst>
          </a:custGeom>
        </p:spPr>
      </p:pic>
      <p:pic>
        <p:nvPicPr>
          <p:cNvPr id="23" name="图片 22"/>
          <p:cNvPicPr>
            <a:picLocks noChangeAspect="1"/>
          </p:cNvPicPr>
          <p:nvPr/>
        </p:nvPicPr>
        <p:blipFill>
          <a:blip r:embed="rId5"/>
          <a:srcRect l="38113" b="54018"/>
          <a:stretch>
            <a:fillRect/>
          </a:stretch>
        </p:blipFill>
        <p:spPr>
          <a:xfrm>
            <a:off x="0" y="7820786"/>
            <a:ext cx="7934326" cy="5895214"/>
          </a:xfrm>
          <a:custGeom>
            <a:avLst/>
            <a:gdLst>
              <a:gd name="connsiteX0" fmla="*/ 0 w 7934326"/>
              <a:gd name="connsiteY0" fmla="*/ 0 h 5895214"/>
              <a:gd name="connsiteX1" fmla="*/ 7934326 w 7934326"/>
              <a:gd name="connsiteY1" fmla="*/ 0 h 5895214"/>
              <a:gd name="connsiteX2" fmla="*/ 7934326 w 7934326"/>
              <a:gd name="connsiteY2" fmla="*/ 5895214 h 5895214"/>
              <a:gd name="connsiteX3" fmla="*/ 0 w 7934326"/>
              <a:gd name="connsiteY3" fmla="*/ 5895214 h 5895214"/>
            </a:gdLst>
            <a:ahLst/>
            <a:cxnLst>
              <a:cxn ang="0">
                <a:pos x="connsiteX0" y="connsiteY0"/>
              </a:cxn>
              <a:cxn ang="0">
                <a:pos x="connsiteX1" y="connsiteY1"/>
              </a:cxn>
              <a:cxn ang="0">
                <a:pos x="connsiteX2" y="connsiteY2"/>
              </a:cxn>
              <a:cxn ang="0">
                <a:pos x="connsiteX3" y="connsiteY3"/>
              </a:cxn>
            </a:cxnLst>
            <a:rect l="l" t="t" r="r" b="b"/>
            <a:pathLst>
              <a:path w="7934326" h="5895214">
                <a:moveTo>
                  <a:pt x="0" y="0"/>
                </a:moveTo>
                <a:lnTo>
                  <a:pt x="7934326" y="0"/>
                </a:lnTo>
                <a:lnTo>
                  <a:pt x="7934326" y="5895214"/>
                </a:lnTo>
                <a:lnTo>
                  <a:pt x="0" y="5895214"/>
                </a:lnTo>
                <a:close/>
              </a:path>
            </a:pathLst>
          </a:custGeom>
        </p:spPr>
      </p:pic>
      <p:sp>
        <p:nvSpPr>
          <p:cNvPr id="18015" name="文本框 18014"/>
          <p:cNvSpPr txBox="1"/>
          <p:nvPr/>
        </p:nvSpPr>
        <p:spPr>
          <a:xfrm>
            <a:off x="832104" y="7808976"/>
            <a:ext cx="8839200" cy="5791200"/>
          </a:xfrm>
          <a:prstGeom prst="rect">
            <a:avLst/>
          </a:prstGeom>
        </p:spPr>
        <p:txBody>
          <a:bodyPr vert="horz" wrap="square" lIns="0" tIns="93600" rIns="0" bIns="93600" rtlCol="0" anchor="t" anchorCtr="0">
            <a:noAutofit/>
          </a:bodyPr>
          <a:lstStyle/>
          <a:p>
            <a:pPr algn="l">
              <a:lnSpc>
                <a:spcPct val="104545"/>
              </a:lnSpc>
            </a:pPr>
            <a:r>
              <a:rPr lang="zh-CN" sz="13200" dirty="0">
                <a:solidFill>
                  <a:srgbClr val="000000"/>
                </a:solidFill>
                <a:latin typeface="Microsoft YaHei" panose="020B0503020204020204" pitchFamily="34" charset="-122"/>
                <a:ea typeface="Microsoft YaHei" panose="020B0503020204020204" pitchFamily="34" charset="-122"/>
              </a:rPr>
              <a:t>Thank you for watching</a:t>
            </a:r>
            <a:endParaRPr lang="zh-CN" altLang="en-US" sz="13200" dirty="0"/>
          </a:p>
        </p:txBody>
      </p:sp>
      <p:sp>
        <p:nvSpPr>
          <p:cNvPr id="18016" name="文本框 18015"/>
          <p:cNvSpPr txBox="1"/>
          <p:nvPr/>
        </p:nvSpPr>
        <p:spPr>
          <a:xfrm>
            <a:off x="17512792" y="11785600"/>
            <a:ext cx="6451600" cy="1422400"/>
          </a:xfrm>
          <a:prstGeom prst="rect">
            <a:avLst/>
          </a:prstGeom>
        </p:spPr>
        <p:txBody>
          <a:bodyPr vert="horz" wrap="square" lIns="0" tIns="93600" rIns="0" bIns="93600" rtlCol="0" anchor="t" anchorCtr="0">
            <a:noAutofit/>
          </a:bodyPr>
          <a:lstStyle/>
          <a:p>
            <a:pPr algn="r">
              <a:lnSpc>
                <a:spcPct val="100000"/>
              </a:lnSpc>
            </a:pPr>
            <a:r>
              <a:rPr lang="zh-CN" sz="8000" dirty="0">
                <a:solidFill>
                  <a:srgbClr val="000000"/>
                </a:solidFill>
                <a:latin typeface="Microsoft YaHei Light" panose="020B0503020204020204" pitchFamily="34" charset="-122"/>
                <a:ea typeface="Microsoft YaHei Light" panose="020B0503020204020204" pitchFamily="34" charset="-122"/>
              </a:rPr>
              <a:t>感谢收看</a:t>
            </a:r>
            <a:endParaRPr lang="zh-CN" altLang="en-US" sz="8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539</Words>
  <Application>Microsoft Office PowerPoint</Application>
  <PresentationFormat>自定义</PresentationFormat>
  <Paragraphs>34</Paragraphs>
  <Slides>8</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8</vt:i4>
      </vt:variant>
    </vt:vector>
  </HeadingPairs>
  <TitlesOfParts>
    <vt:vector size="12" baseType="lpstr">
      <vt:lpstr>Microsoft YaHei Light</vt:lpstr>
      <vt:lpstr>Microsoft YaHei</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稿定设计</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稿定设计 ppt</dc:title>
  <dc:subject>www.gaoding.com</dc:subject>
  <dc:creator>稿定设计</dc:creator>
  <cp:lastModifiedBy>哲西 邓</cp:lastModifiedBy>
  <cp:revision>10</cp:revision>
  <dcterms:created xsi:type="dcterms:W3CDTF">2025-03-04T08:51:09Z</dcterms:created>
  <dcterms:modified xsi:type="dcterms:W3CDTF">2025-04-02T14:17:27Z</dcterms:modified>
</cp:coreProperties>
</file>