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8" r:id="rId3"/>
    <p:sldId id="288" r:id="rId4"/>
    <p:sldId id="298" r:id="rId5"/>
    <p:sldId id="286" r:id="rId6"/>
    <p:sldId id="293" r:id="rId7"/>
    <p:sldId id="318" r:id="rId8"/>
    <p:sldId id="325" r:id="rId9"/>
    <p:sldId id="319" r:id="rId10"/>
    <p:sldId id="322" r:id="rId11"/>
    <p:sldId id="320" r:id="rId12"/>
    <p:sldId id="323" r:id="rId13"/>
    <p:sldId id="321" r:id="rId14"/>
    <p:sldId id="324" r:id="rId15"/>
    <p:sldId id="261"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7DF"/>
    <a:srgbClr val="F0EFEB"/>
    <a:srgbClr val="6A5546"/>
    <a:srgbClr val="715A4A"/>
    <a:srgbClr val="98685E"/>
    <a:srgbClr val="A685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87666" autoAdjust="0"/>
  </p:normalViewPr>
  <p:slideViewPr>
    <p:cSldViewPr snapToGrid="0" showGuides="1">
      <p:cViewPr varScale="1">
        <p:scale>
          <a:sx n="78" d="100"/>
          <a:sy n="78" d="100"/>
        </p:scale>
        <p:origin x="186" y="57"/>
      </p:cViewPr>
      <p:guideLst>
        <p:guide orient="horz" pos="2160"/>
        <p:guide pos="3832"/>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3ABA75-CE09-44DB-A5E9-E8AD0D6CCE99}" type="datetimeFigureOut">
              <a:rPr lang="zh-CN" altLang="en-US" smtClean="0"/>
              <a:t>2020/11/9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6763B8-6B5A-4C5A-9BB4-F61061202645}"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zh-CN" altLang="en-US" dirty="0"/>
              <a:t>亮亮图文旗舰店</a:t>
            </a:r>
            <a:r>
              <a:rPr lang="en-US" altLang="zh-CN" dirty="0"/>
              <a:t>https://liangliangtuwen.tmall.com</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AF43FA2-9DF5-481C-905A-9982A55B54C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AF43FA2-9DF5-481C-905A-9982A55B54CB}" type="slidenum">
              <a:rPr lang="zh-CN" altLang="en-US" smtClean="0"/>
              <a:t>‹#›</a:t>
            </a:fld>
            <a:endParaRPr lang="zh-CN" altLang="en-US"/>
          </a:p>
        </p:txBody>
      </p:sp>
      <p:pic>
        <p:nvPicPr>
          <p:cNvPr id="5" name="图片 4"/>
          <p:cNvPicPr>
            <a:picLocks noChangeAspect="1"/>
          </p:cNvPicPr>
          <p:nvPr userDrawn="1"/>
        </p:nvPicPr>
        <p:blipFill rotWithShape="1">
          <a:blip r:embed="rId2" cstate="print">
            <a:extLst>
              <a:ext uri="{28A0092B-C50C-407E-A947-70E740481C1C}">
                <a14:useLocalDpi xmlns:a14="http://schemas.microsoft.com/office/drawing/2010/main" val="0"/>
              </a:ext>
            </a:extLst>
          </a:blip>
          <a:srcRect t="23565" b="20186"/>
          <a:stretch>
            <a:fillRect/>
          </a:stretch>
        </p:blipFill>
        <p:spPr>
          <a:xfrm>
            <a:off x="20" y="10"/>
            <a:ext cx="12191980" cy="685799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AF43FA2-9DF5-481C-905A-9982A55B54CB}" type="slidenum">
              <a:rPr lang="zh-CN" altLang="en-US" smtClean="0"/>
              <a:t>‹#›</a:t>
            </a:fld>
            <a:endParaRPr lang="zh-CN" altLang="en-US"/>
          </a:p>
        </p:txBody>
      </p:sp>
      <p:pic>
        <p:nvPicPr>
          <p:cNvPr id="5" name="图片 4"/>
          <p:cNvPicPr>
            <a:picLocks noChangeAspect="1"/>
          </p:cNvPicPr>
          <p:nvPr userDrawn="1"/>
        </p:nvPicPr>
        <p:blipFill rotWithShape="1">
          <a:blip r:embed="rId2" cstate="print">
            <a:extLst>
              <a:ext uri="{28A0092B-C50C-407E-A947-70E740481C1C}">
                <a14:useLocalDpi xmlns:a14="http://schemas.microsoft.com/office/drawing/2010/main" val="0"/>
              </a:ext>
            </a:extLst>
          </a:blip>
          <a:srcRect t="23565" b="20186"/>
          <a:stretch>
            <a:fillRect/>
          </a:stretch>
        </p:blipFill>
        <p:spPr>
          <a:xfrm>
            <a:off x="20" y="10"/>
            <a:ext cx="12191980" cy="6857990"/>
          </a:xfrm>
          <a:prstGeom prst="rect">
            <a:avLst/>
          </a:prstGeom>
        </p:spPr>
      </p:pic>
      <p:sp>
        <p:nvSpPr>
          <p:cNvPr id="6" name="矩形 5"/>
          <p:cNvSpPr/>
          <p:nvPr userDrawn="1"/>
        </p:nvSpPr>
        <p:spPr>
          <a:xfrm>
            <a:off x="0" y="0"/>
            <a:ext cx="5313680" cy="6858000"/>
          </a:xfrm>
          <a:prstGeom prst="rect">
            <a:avLst/>
          </a:prstGeom>
          <a:gradFill flip="none" rotWithShape="1">
            <a:gsLst>
              <a:gs pos="0">
                <a:srgbClr val="E7E7DF">
                  <a:alpha val="94000"/>
                </a:srgbClr>
              </a:gs>
              <a:gs pos="26000">
                <a:srgbClr val="F0EFEB">
                  <a:alpha val="85000"/>
                </a:srgbClr>
              </a:gs>
              <a:gs pos="98592">
                <a:schemeClr val="bg1">
                  <a:alpha val="0"/>
                </a:schemeClr>
              </a:gs>
              <a:gs pos="77000">
                <a:schemeClr val="bg1">
                  <a:alpha val="56000"/>
                </a:schemeClr>
              </a:gs>
              <a:gs pos="52000">
                <a:schemeClr val="bg1">
                  <a:alpha val="6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1EB0BA-9E8A-4C62-ABD4-7F8E281C4800}" type="datetimeFigureOut">
              <a:rPr lang="zh-CN" altLang="en-US" smtClean="0"/>
              <a:t>2020/11/9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AF43FA2-9DF5-481C-905A-9982A55B54CB}" type="slidenum">
              <a:rPr lang="zh-CN" altLang="en-US" smtClean="0"/>
              <a:t>‹#›</a:t>
            </a:fld>
            <a:endParaRPr lang="zh-CN" altLang="en-US"/>
          </a:p>
        </p:txBody>
      </p:sp>
      <p:pic>
        <p:nvPicPr>
          <p:cNvPr id="5" name="图片 4"/>
          <p:cNvPicPr>
            <a:picLocks noChangeAspect="1"/>
          </p:cNvPicPr>
          <p:nvPr userDrawn="1"/>
        </p:nvPicPr>
        <p:blipFill rotWithShape="1">
          <a:blip r:embed="rId2" cstate="print">
            <a:extLst>
              <a:ext uri="{28A0092B-C50C-407E-A947-70E740481C1C}">
                <a14:useLocalDpi xmlns:a14="http://schemas.microsoft.com/office/drawing/2010/main" val="0"/>
              </a:ext>
            </a:extLst>
          </a:blip>
          <a:srcRect t="23565" b="20186"/>
          <a:stretch>
            <a:fillRect/>
          </a:stretch>
        </p:blipFill>
        <p:spPr>
          <a:xfrm>
            <a:off x="20" y="10"/>
            <a:ext cx="12191980" cy="6857990"/>
          </a:xfrm>
          <a:prstGeom prst="rect">
            <a:avLst/>
          </a:prstGeom>
        </p:spPr>
      </p:pic>
      <p:sp>
        <p:nvSpPr>
          <p:cNvPr id="6" name="矩形 5"/>
          <p:cNvSpPr/>
          <p:nvPr userDrawn="1"/>
        </p:nvSpPr>
        <p:spPr>
          <a:xfrm>
            <a:off x="0" y="0"/>
            <a:ext cx="12192000" cy="6858000"/>
          </a:xfrm>
          <a:prstGeom prst="rect">
            <a:avLst/>
          </a:prstGeom>
          <a:gradFill flip="none" rotWithShape="1">
            <a:gsLst>
              <a:gs pos="100000">
                <a:srgbClr val="EBEBE5"/>
              </a:gs>
              <a:gs pos="0">
                <a:srgbClr val="E7E7DF">
                  <a:alpha val="94000"/>
                </a:srgbClr>
              </a:gs>
              <a:gs pos="86000">
                <a:srgbClr val="F0EFEB">
                  <a:alpha val="85000"/>
                </a:srgbClr>
              </a:gs>
              <a:gs pos="98592">
                <a:schemeClr val="bg1">
                  <a:alpha val="62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userDrawn="1"/>
        </p:nvSpPr>
        <p:spPr>
          <a:xfrm>
            <a:off x="0" y="216817"/>
            <a:ext cx="94268" cy="518474"/>
          </a:xfrm>
          <a:prstGeom prst="rect">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1EB0BA-9E8A-4C62-ABD4-7F8E281C4800}" type="datetimeFigureOut">
              <a:rPr lang="zh-CN" altLang="en-US" smtClean="0"/>
              <a:t>2020/11/9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F43FA2-9DF5-481C-905A-9982A55B54C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9.xml"/><Relationship Id="rId1" Type="http://schemas.openxmlformats.org/officeDocument/2006/relationships/slideLayout" Target="../slideLayouts/slideLayout9.xml"/><Relationship Id="rId4" Type="http://schemas.openxmlformats.org/officeDocument/2006/relationships/slide" Target="slide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83000"/>
          </a:schemeClr>
        </a:solidFill>
        <a:effectLst/>
      </p:bgPr>
    </p:bg>
    <p:spTree>
      <p:nvGrpSpPr>
        <p:cNvPr id="1" name=""/>
        <p:cNvGrpSpPr/>
        <p:nvPr/>
      </p:nvGrpSpPr>
      <p:grpSpPr>
        <a:xfrm>
          <a:off x="0" y="0"/>
          <a:ext cx="0" cy="0"/>
          <a:chOff x="0" y="0"/>
          <a:chExt cx="0" cy="0"/>
        </a:xfrm>
      </p:grpSpPr>
      <p:sp>
        <p:nvSpPr>
          <p:cNvPr id="5" name="文本框 4"/>
          <p:cNvSpPr txBox="1"/>
          <p:nvPr/>
        </p:nvSpPr>
        <p:spPr>
          <a:xfrm>
            <a:off x="1623885" y="2145591"/>
            <a:ext cx="9007364" cy="769441"/>
          </a:xfrm>
          <a:prstGeom prst="rect">
            <a:avLst/>
          </a:prstGeom>
          <a:noFill/>
        </p:spPr>
        <p:txBody>
          <a:bodyPr wrap="square" rtlCol="0">
            <a:spAutoFit/>
            <a:scene3d>
              <a:camera prst="orthographicFront"/>
              <a:lightRig rig="threePt" dir="t"/>
            </a:scene3d>
          </a:bodyPr>
          <a:lstStyle/>
          <a:p>
            <a:r>
              <a:rPr lang="en-US" altLang="zh-CN" sz="4400" b="1"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Style </a:t>
            </a:r>
            <a:r>
              <a:rPr lang="en-US" altLang="zh-CN" sz="4400" b="1" dirty="0">
                <a:latin typeface="Times New Roman" panose="02020603050405020304" pitchFamily="18" charset="0"/>
                <a:ea typeface="微软雅黑" panose="020B0503020204020204" pitchFamily="34" charset="-122"/>
                <a:cs typeface="Times New Roman" panose="02020603050405020304" pitchFamily="18" charset="0"/>
              </a:rPr>
              <a:t>of Source Text and Translation</a:t>
            </a:r>
            <a:endParaRPr lang="en-US" altLang="zh-CN" sz="4400" b="1"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endParaRPr>
          </a:p>
        </p:txBody>
      </p:sp>
      <p:grpSp>
        <p:nvGrpSpPr>
          <p:cNvPr id="9" name="组合 8"/>
          <p:cNvGrpSpPr/>
          <p:nvPr/>
        </p:nvGrpSpPr>
        <p:grpSpPr>
          <a:xfrm>
            <a:off x="4057942" y="5622814"/>
            <a:ext cx="3750295" cy="386080"/>
            <a:chOff x="313030" y="6096000"/>
            <a:chExt cx="1779930" cy="386080"/>
          </a:xfrm>
        </p:grpSpPr>
        <p:sp>
          <p:nvSpPr>
            <p:cNvPr id="8" name="矩形: 圆角 7"/>
            <p:cNvSpPr/>
            <p:nvPr/>
          </p:nvSpPr>
          <p:spPr>
            <a:xfrm>
              <a:off x="325120" y="6096000"/>
              <a:ext cx="1767840" cy="386080"/>
            </a:xfrm>
            <a:prstGeom prst="roundRect">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313030" y="6096000"/>
              <a:ext cx="1779930" cy="368300"/>
            </a:xfrm>
            <a:prstGeom prst="rect">
              <a:avLst/>
            </a:prstGeom>
            <a:noFill/>
          </p:spPr>
          <p:txBody>
            <a:bodyPr wrap="square" rtlCol="0">
              <a:spAutoFit/>
            </a:bodyPr>
            <a:lstStyle/>
            <a:p>
              <a:pPr algn="ctr"/>
              <a:r>
                <a:rPr lang="en-US" dirty="0">
                  <a:solidFill>
                    <a:schemeClr val="bg1"/>
                  </a:solidFill>
                  <a:latin typeface="微软雅黑" panose="020B0503020204020204" pitchFamily="34" charset="-122"/>
                  <a:ea typeface="微软雅黑" panose="020B0503020204020204" pitchFamily="34" charset="-122"/>
                </a:rPr>
                <a:t>By </a:t>
              </a:r>
              <a:r>
                <a:rPr lang="zh-CN" altLang="en-US" dirty="0">
                  <a:solidFill>
                    <a:schemeClr val="bg1"/>
                  </a:solidFill>
                  <a:latin typeface="微软雅黑" panose="020B0503020204020204" pitchFamily="34" charset="-122"/>
                  <a:ea typeface="微软雅黑" panose="020B0503020204020204" pitchFamily="34" charset="-122"/>
                </a:rPr>
                <a:t>孔亚楠；</a:t>
              </a:r>
              <a:r>
                <a:rPr lang="zh-CN" dirty="0">
                  <a:solidFill>
                    <a:schemeClr val="bg1"/>
                  </a:solidFill>
                  <a:latin typeface="微软雅黑" panose="020B0503020204020204" pitchFamily="34" charset="-122"/>
                  <a:ea typeface="微软雅黑" panose="020B0503020204020204" pitchFamily="34" charset="-122"/>
                </a:rPr>
                <a:t>孔祥慧</a:t>
              </a:r>
            </a:p>
          </p:txBody>
        </p:sp>
      </p:grpSp>
      <p:cxnSp>
        <p:nvCxnSpPr>
          <p:cNvPr id="13" name="直接连接符 12"/>
          <p:cNvCxnSpPr/>
          <p:nvPr/>
        </p:nvCxnSpPr>
        <p:spPr>
          <a:xfrm>
            <a:off x="3175567" y="3030002"/>
            <a:ext cx="5904000" cy="0"/>
          </a:xfrm>
          <a:prstGeom prst="line">
            <a:avLst/>
          </a:prstGeom>
        </p:spPr>
        <p:style>
          <a:lnRef idx="3">
            <a:schemeClr val="dk1"/>
          </a:lnRef>
          <a:fillRef idx="0">
            <a:schemeClr val="dk1"/>
          </a:fillRef>
          <a:effectRef idx="2">
            <a:schemeClr val="dk1"/>
          </a:effectRef>
          <a:fontRef idx="minor">
            <a:schemeClr val="tx1"/>
          </a:fontRef>
        </p:style>
      </p:cxnSp>
      <p:cxnSp>
        <p:nvCxnSpPr>
          <p:cNvPr id="14" name="直接连接符 13"/>
          <p:cNvCxnSpPr/>
          <p:nvPr/>
        </p:nvCxnSpPr>
        <p:spPr>
          <a:xfrm>
            <a:off x="3175567" y="2041130"/>
            <a:ext cx="5904000" cy="0"/>
          </a:xfrm>
          <a:prstGeom prst="line">
            <a:avLst/>
          </a:prstGeom>
        </p:spPr>
        <p:style>
          <a:lnRef idx="3">
            <a:schemeClr val="dk1"/>
          </a:lnRef>
          <a:fillRef idx="0">
            <a:schemeClr val="dk1"/>
          </a:fillRef>
          <a:effectRef idx="2">
            <a:schemeClr val="dk1"/>
          </a:effectRef>
          <a:fontRef idx="minor">
            <a:schemeClr val="tx1"/>
          </a:fontRef>
        </p:style>
      </p:cxnSp>
      <p:sp>
        <p:nvSpPr>
          <p:cNvPr id="11" name="文本框 10"/>
          <p:cNvSpPr txBox="1"/>
          <p:nvPr/>
        </p:nvSpPr>
        <p:spPr>
          <a:xfrm>
            <a:off x="243840" y="3674745"/>
            <a:ext cx="2133600" cy="1198880"/>
          </a:xfrm>
          <a:prstGeom prst="rect">
            <a:avLst/>
          </a:prstGeom>
          <a:noFill/>
        </p:spPr>
        <p:txBody>
          <a:bodyPr wrap="square" rtlCol="0">
            <a:spAutoFit/>
          </a:bodyPr>
          <a:lstStyle/>
          <a:p>
            <a:pPr algn="dist"/>
            <a:endParaRPr lang="zh-CN" altLang="en-US" sz="7200" dirty="0">
              <a:solidFill>
                <a:srgbClr val="6A5546"/>
              </a:solidFill>
              <a:latin typeface="Impact" panose="020B080603090205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par>
                                <p:cTn id="8" presetID="16" presetClass="entr" presetSubtype="21"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arn(inVertical)">
                                      <p:cBhvr>
                                        <p:cTn id="10" dur="500"/>
                                        <p:tgtEl>
                                          <p:spTgt spid="1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par>
                                <p:cTn id="14" presetID="2" presetClass="entr" presetSubtype="4"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71"/>
          <p:cNvSpPr/>
          <p:nvPr/>
        </p:nvSpPr>
        <p:spPr>
          <a:xfrm>
            <a:off x="549557" y="580172"/>
            <a:ext cx="9231820" cy="1200329"/>
          </a:xfrm>
          <a:prstGeom prst="rect">
            <a:avLst/>
          </a:prstGeom>
        </p:spPr>
        <p:txBody>
          <a:bodyPr wrap="square">
            <a:spAutoFit/>
          </a:bodyPr>
          <a:lstStyle/>
          <a:p>
            <a:pPr algn="just"/>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大家见面，招呼</a:t>
            </a:r>
            <a:r>
              <a:rPr lang="zh-CN" altLang="zh-CN" sz="2400"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“吃了吗</a:t>
            </a:r>
            <a:r>
              <a:rPr lang="en-US" altLang="zh-CN" sz="2400" kern="100" dirty="0">
                <a:solidFill>
                  <a:srgbClr val="C00000"/>
                </a:solidFill>
                <a:latin typeface="Times New Roman" panose="02020603050405020304" pitchFamily="18" charset="0"/>
                <a:ea typeface="宋体" panose="02010600030101010101" pitchFamily="2" charset="-122"/>
              </a:rPr>
              <a:t>?</a:t>
            </a:r>
            <a:r>
              <a:rPr lang="zh-CN" altLang="zh-CN" sz="2400"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透着</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和气。不说呢，也没什么。大家一天到晚</a:t>
            </a:r>
            <a:r>
              <a:rPr lang="zh-CN" altLang="zh-CN" sz="2400"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为嘴奔命</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，没有工夫</a:t>
            </a:r>
            <a:r>
              <a:rPr lang="zh-CN"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扯闲盘儿</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a:t>
            </a:r>
            <a:r>
              <a:rPr lang="zh-CN"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爱说话</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的自然也有，可得先吃饱啦。</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kern="100" dirty="0">
                <a:latin typeface="Times New Roman" panose="02020603050405020304" pitchFamily="18" charset="0"/>
                <a:ea typeface="宋体" panose="02010600030101010101" pitchFamily="2" charset="-122"/>
              </a:rPr>
              <a:t>---</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老舍《柳家大院》</a:t>
            </a:r>
            <a:endParaRPr lang="en-GB"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文本框 1"/>
          <p:cNvSpPr txBox="1"/>
          <p:nvPr/>
        </p:nvSpPr>
        <p:spPr>
          <a:xfrm>
            <a:off x="549557" y="2280744"/>
            <a:ext cx="9806152" cy="3416320"/>
          </a:xfrm>
          <a:prstGeom prst="rect">
            <a:avLst/>
          </a:prstGeom>
          <a:noFill/>
        </p:spPr>
        <p:txBody>
          <a:bodyPr wrap="square" rtlCol="0">
            <a:spAutoFit/>
          </a:bodyPr>
          <a:lstStyle/>
          <a:p>
            <a:pPr algn="just">
              <a:lnSpc>
                <a:spcPct val="150000"/>
              </a:lnSpc>
            </a:pPr>
            <a:r>
              <a:rPr lang="en-US" altLang="zh-CN" sz="2400" kern="100" dirty="0">
                <a:latin typeface="Times New Roman" panose="02020603050405020304" pitchFamily="18" charset="0"/>
                <a:ea typeface="宋体" panose="02010600030101010101" pitchFamily="2" charset="-122"/>
              </a:rPr>
              <a:t>When people met, they greet each other with a</a:t>
            </a:r>
            <a:r>
              <a:rPr lang="en-US" altLang="zh-CN" sz="2400"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kern="100" dirty="0">
                <a:solidFill>
                  <a:srgbClr val="C00000"/>
                </a:solidFill>
                <a:latin typeface="Times New Roman" panose="02020603050405020304" pitchFamily="18" charset="0"/>
                <a:ea typeface="宋体" panose="02010600030101010101" pitchFamily="2" charset="-122"/>
              </a:rPr>
              <a:t>Hi” </a:t>
            </a:r>
            <a:r>
              <a:rPr lang="en-US" altLang="zh-CN" sz="2400" kern="100" dirty="0">
                <a:latin typeface="Times New Roman" panose="02020603050405020304" pitchFamily="18" charset="0"/>
                <a:ea typeface="宋体" panose="02010600030101010101" pitchFamily="2" charset="-122"/>
              </a:rPr>
              <a:t>just to show their good </a:t>
            </a:r>
            <a:r>
              <a:rPr lang="en-US" altLang="zh-CN" sz="2400" kern="100" dirty="0" err="1">
                <a:latin typeface="Times New Roman" panose="02020603050405020304" pitchFamily="18" charset="0"/>
                <a:ea typeface="宋体" panose="02010600030101010101" pitchFamily="2" charset="-122"/>
              </a:rPr>
              <a:t>neighbourly</a:t>
            </a:r>
            <a:r>
              <a:rPr lang="en-US" altLang="zh-CN" sz="2400" kern="100" dirty="0">
                <a:latin typeface="Times New Roman" panose="02020603050405020304" pitchFamily="18" charset="0"/>
                <a:ea typeface="宋体" panose="02010600030101010101" pitchFamily="2" charset="-122"/>
              </a:rPr>
              <a:t> feelings. But if they should </a:t>
            </a:r>
            <a:r>
              <a:rPr lang="en-US" altLang="zh-CN" sz="2400" kern="100" dirty="0">
                <a:solidFill>
                  <a:srgbClr val="FF0000"/>
                </a:solidFill>
                <a:latin typeface="Times New Roman" panose="02020603050405020304" pitchFamily="18" charset="0"/>
                <a:ea typeface="宋体" panose="02010600030101010101" pitchFamily="2" charset="-122"/>
              </a:rPr>
              <a:t>cut each other dead</a:t>
            </a:r>
            <a:r>
              <a:rPr lang="en-US" altLang="zh-CN" sz="2400" kern="100" dirty="0">
                <a:latin typeface="Times New Roman" panose="02020603050405020304" pitchFamily="18" charset="0"/>
                <a:ea typeface="宋体" panose="02010600030101010101" pitchFamily="2" charset="-122"/>
              </a:rPr>
              <a:t>, nobody would care. When one's knocked about from pillar to post </a:t>
            </a:r>
            <a:r>
              <a:rPr lang="en-US" altLang="zh-CN" sz="2400" kern="100" dirty="0">
                <a:solidFill>
                  <a:srgbClr val="C00000"/>
                </a:solidFill>
                <a:latin typeface="Times New Roman" panose="02020603050405020304" pitchFamily="18" charset="0"/>
                <a:ea typeface="宋体" panose="02010600030101010101" pitchFamily="2" charset="-122"/>
              </a:rPr>
              <a:t>for his bread day in and day out</a:t>
            </a:r>
            <a:r>
              <a:rPr lang="en-US" altLang="zh-CN" sz="2400" kern="100" dirty="0">
                <a:latin typeface="Times New Roman" panose="02020603050405020304" pitchFamily="18" charset="0"/>
                <a:ea typeface="宋体" panose="02010600030101010101" pitchFamily="2" charset="-122"/>
              </a:rPr>
              <a:t>, he won't </a:t>
            </a:r>
            <a:r>
              <a:rPr lang="en-US" altLang="zh-CN" sz="2400" kern="100" dirty="0">
                <a:solidFill>
                  <a:srgbClr val="FF0000"/>
                </a:solidFill>
                <a:latin typeface="Times New Roman" panose="02020603050405020304" pitchFamily="18" charset="0"/>
                <a:ea typeface="宋体" panose="02010600030101010101" pitchFamily="2" charset="-122"/>
              </a:rPr>
              <a:t>find ginger enough for gas and gaiters</a:t>
            </a:r>
            <a:r>
              <a:rPr lang="en-US" altLang="zh-CN" sz="2400" kern="100" dirty="0">
                <a:latin typeface="Times New Roman" panose="02020603050405020304" pitchFamily="18" charset="0"/>
                <a:ea typeface="宋体" panose="02010600030101010101" pitchFamily="2" charset="-122"/>
              </a:rPr>
              <a:t>. Of course, there 's those </a:t>
            </a:r>
            <a:r>
              <a:rPr lang="en-US" altLang="zh-CN" sz="2400" kern="100" dirty="0">
                <a:solidFill>
                  <a:srgbClr val="FF0000"/>
                </a:solidFill>
                <a:latin typeface="Times New Roman" panose="02020603050405020304" pitchFamily="18" charset="0"/>
                <a:ea typeface="宋体" panose="02010600030101010101" pitchFamily="2" charset="-122"/>
              </a:rPr>
              <a:t>who are all jaw like a sheep's head among us. </a:t>
            </a:r>
            <a:r>
              <a:rPr lang="en-US" altLang="zh-CN" sz="2400" kern="100" dirty="0">
                <a:latin typeface="Times New Roman" panose="02020603050405020304" pitchFamily="18" charset="0"/>
                <a:ea typeface="宋体" panose="02010600030101010101" pitchFamily="2" charset="-122"/>
              </a:rPr>
              <a:t>But one can hardly be in a mood for </a:t>
            </a:r>
            <a:r>
              <a:rPr lang="en-US" altLang="zh-CN" sz="2400" kern="100" dirty="0">
                <a:solidFill>
                  <a:srgbClr val="FF0000"/>
                </a:solidFill>
                <a:latin typeface="Times New Roman" panose="02020603050405020304" pitchFamily="18" charset="0"/>
                <a:ea typeface="宋体" panose="02010600030101010101" pitchFamily="2" charset="-122"/>
              </a:rPr>
              <a:t>rag-chewing</a:t>
            </a:r>
            <a:r>
              <a:rPr lang="en-US" altLang="zh-CN" sz="2400" kern="100" dirty="0">
                <a:latin typeface="Times New Roman" panose="02020603050405020304" pitchFamily="18" charset="0"/>
                <a:ea typeface="宋体" panose="02010600030101010101" pitchFamily="2" charset="-122"/>
              </a:rPr>
              <a:t> when one's guts cry cupboard.</a:t>
            </a:r>
            <a:endParaRPr lang="zh-CN" altLang="en-US" sz="2400" dirty="0"/>
          </a:p>
        </p:txBody>
      </p:sp>
    </p:spTree>
    <p:extLst>
      <p:ext uri="{BB962C8B-B14F-4D97-AF65-F5344CB8AC3E}">
        <p14:creationId xmlns:p14="http://schemas.microsoft.com/office/powerpoint/2010/main" val="6800655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71"/>
          <p:cNvSpPr/>
          <p:nvPr/>
        </p:nvSpPr>
        <p:spPr>
          <a:xfrm>
            <a:off x="786250" y="1781770"/>
            <a:ext cx="9448800" cy="2862322"/>
          </a:xfrm>
          <a:prstGeom prst="rect">
            <a:avLst/>
          </a:prstGeom>
        </p:spPr>
        <p:txBody>
          <a:bodyPr wrap="square">
            <a:spAutoFit/>
          </a:bodyPr>
          <a:lstStyle/>
          <a:p>
            <a:pPr algn="just">
              <a:lnSpc>
                <a:spcPct val="150000"/>
              </a:lnSpc>
            </a:pPr>
            <a:r>
              <a:rPr lang="en-US" altLang="zh-CN" sz="2400" kern="100" dirty="0">
                <a:latin typeface="Times New Roman" panose="02020603050405020304" pitchFamily="18" charset="0"/>
                <a:ea typeface="宋体" panose="02010600030101010101" pitchFamily="2" charset="-122"/>
              </a:rPr>
              <a:t>     National style is the characteristic of language use caused by national factors. It mainly includes two aspects: 1. Different national language systems are different from others in terms of sound, form, meaning, vocabulary and grammar, etc. 2. Different ethnic groups have different forms of linguistic expressions due to different cultural traditions.</a:t>
            </a:r>
            <a:endParaRPr lang="en-GB"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4" name="文本框 23"/>
          <p:cNvSpPr txBox="1"/>
          <p:nvPr/>
        </p:nvSpPr>
        <p:spPr>
          <a:xfrm>
            <a:off x="1703306" y="668785"/>
            <a:ext cx="6982815" cy="645160"/>
          </a:xfrm>
          <a:prstGeom prst="rect">
            <a:avLst/>
          </a:prstGeom>
          <a:noFill/>
        </p:spPr>
        <p:txBody>
          <a:bodyPr wrap="square" rtlCol="0">
            <a:spAutoFit/>
          </a:bodyPr>
          <a:lstStyle/>
          <a:p>
            <a:pPr algn="ctr"/>
            <a:r>
              <a:rPr lang="en-US" altLang="zh-CN" sz="3600" b="1" kern="100" dirty="0">
                <a:latin typeface="Times New Roman" panose="02020603050405020304" pitchFamily="18" charset="0"/>
                <a:ea typeface="宋体" panose="02010600030101010101" pitchFamily="2" charset="-122"/>
                <a:sym typeface="+mn-ea"/>
              </a:rPr>
              <a:t>National style</a:t>
            </a:r>
            <a:endParaRPr lang="zh-CN" altLang="en-US" sz="3600" b="1"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本框 23"/>
          <p:cNvSpPr txBox="1"/>
          <p:nvPr/>
        </p:nvSpPr>
        <p:spPr>
          <a:xfrm>
            <a:off x="73572" y="836951"/>
            <a:ext cx="11655974" cy="3046988"/>
          </a:xfrm>
          <a:prstGeom prst="rect">
            <a:avLst/>
          </a:prstGeom>
          <a:noFill/>
        </p:spPr>
        <p:txBody>
          <a:bodyPr wrap="square" rtlCol="0">
            <a:spAutoFit/>
          </a:bodyPr>
          <a:lstStyle/>
          <a:p>
            <a:pPr indent="304800" algn="just">
              <a:spcAft>
                <a:spcPts val="0"/>
              </a:spcAft>
            </a:pP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They were only crying </a:t>
            </a:r>
            <a:r>
              <a:rPr lang="en-US" altLang="zh-CN" sz="2400"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crocodile tears</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at the old man's funeral because nobody had really liked him. </a:t>
            </a:r>
          </a:p>
          <a:p>
            <a:pPr indent="304800" algn="just">
              <a:spcAft>
                <a:spcPts val="0"/>
              </a:spcAft>
            </a:pP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在老头子的葬礼上，他们只不过挤了几滴</a:t>
            </a:r>
            <a:r>
              <a:rPr lang="zh-CN"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鳄鱼的眼泪</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，因为在老人生前</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没人真的喜欢他。</a:t>
            </a:r>
            <a:endParaRPr lang="zh-CN" altLang="zh-CN" sz="2400" kern="100" dirty="0">
              <a:latin typeface="Calibri" panose="020F0502020204030204" pitchFamily="34" charset="0"/>
              <a:ea typeface="宋体" panose="02010600030101010101" pitchFamily="2" charset="-122"/>
              <a:cs typeface="Times New Roman" panose="02020603050405020304" pitchFamily="18" charset="0"/>
            </a:endParaRPr>
          </a:p>
          <a:p>
            <a:pPr algn="just"/>
            <a:endParaRPr lang="en-US" altLang="zh-CN" sz="2400" kern="100" dirty="0">
              <a:latin typeface="Times New Roman" panose="02020603050405020304" pitchFamily="18" charset="0"/>
              <a:ea typeface="宋体" panose="02010600030101010101" pitchFamily="2" charset="-122"/>
            </a:endParaRPr>
          </a:p>
          <a:p>
            <a:pPr algn="just"/>
            <a:endParaRPr lang="en-US" altLang="zh-CN" sz="2400" kern="100" dirty="0">
              <a:latin typeface="Times New Roman" panose="02020603050405020304" pitchFamily="18" charset="0"/>
              <a:ea typeface="宋体" panose="02010600030101010101" pitchFamily="2" charset="-122"/>
            </a:endParaRPr>
          </a:p>
          <a:p>
            <a:r>
              <a:rPr lang="en-US" altLang="zh-CN" sz="2400" kern="100" dirty="0">
                <a:latin typeface="Times New Roman" panose="02020603050405020304" pitchFamily="18" charset="0"/>
                <a:ea typeface="宋体" panose="02010600030101010101" pitchFamily="2" charset="-122"/>
              </a:rPr>
              <a:t>     Only fools </a:t>
            </a:r>
            <a:r>
              <a:rPr lang="en-US" altLang="zh-CN" sz="2400" kern="100" dirty="0">
                <a:solidFill>
                  <a:srgbClr val="C00000"/>
                </a:solidFill>
                <a:latin typeface="Times New Roman" panose="02020603050405020304" pitchFamily="18" charset="0"/>
                <a:ea typeface="宋体" panose="02010600030101010101" pitchFamily="2" charset="-122"/>
              </a:rPr>
              <a:t>catch flies on a tiger's head</a:t>
            </a:r>
            <a:r>
              <a:rPr lang="en-US" altLang="zh-CN" sz="2400" kern="100" dirty="0">
                <a:latin typeface="Times New Roman" panose="02020603050405020304" pitchFamily="18" charset="0"/>
                <a:ea typeface="宋体" panose="02010600030101010101" pitchFamily="2" charset="-122"/>
              </a:rPr>
              <a:t>.</a:t>
            </a:r>
          </a:p>
          <a:p>
            <a:pPr algn="just"/>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只有傻瓜才会在</a:t>
            </a:r>
            <a:r>
              <a:rPr lang="zh-CN"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老虎头上扑苍蝇</a:t>
            </a:r>
            <a:r>
              <a:rPr lang="zh-CN" altLang="en-US"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en-US" sz="3600" b="1"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5775008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71"/>
          <p:cNvSpPr/>
          <p:nvPr/>
        </p:nvSpPr>
        <p:spPr>
          <a:xfrm>
            <a:off x="707212" y="1263345"/>
            <a:ext cx="9231820" cy="3416320"/>
          </a:xfrm>
          <a:prstGeom prst="rect">
            <a:avLst/>
          </a:prstGeom>
        </p:spPr>
        <p:txBody>
          <a:bodyPr wrap="square">
            <a:spAutoFit/>
          </a:bodyPr>
          <a:lstStyle/>
          <a:p>
            <a:pPr algn="just">
              <a:lnSpc>
                <a:spcPct val="150000"/>
              </a:lnSpc>
            </a:pPr>
            <a:r>
              <a:rPr lang="en-US" altLang="zh-CN"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kern="100" dirty="0">
                <a:latin typeface="Times New Roman" panose="02020603050405020304" pitchFamily="18" charset="0"/>
                <a:ea typeface="宋体" panose="02010600030101010101" pitchFamily="2" charset="-122"/>
              </a:rPr>
              <a:t>The style of time refers to the characteristic of language use caused by factors of the era.</a:t>
            </a:r>
          </a:p>
          <a:p>
            <a:pPr algn="just">
              <a:lnSpc>
                <a:spcPct val="150000"/>
              </a:lnSpc>
            </a:pPr>
            <a:r>
              <a:rPr lang="en-US" altLang="zh-CN" sz="2400" kern="100" dirty="0">
                <a:latin typeface="Times New Roman" panose="02020603050405020304" pitchFamily="18" charset="0"/>
                <a:ea typeface="宋体" panose="02010600030101010101" pitchFamily="2" charset="-122"/>
              </a:rPr>
              <a:t>     Articles of different times more or less reflect the social reality at that time, including politics, economy, daily life and so on. And with the change of times, language forms are also changing, which can be divided into modern language, outdated language, obsolete language and so on.</a:t>
            </a:r>
            <a:endParaRPr lang="en-GB"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4" name="文本框 23"/>
          <p:cNvSpPr txBox="1"/>
          <p:nvPr/>
        </p:nvSpPr>
        <p:spPr>
          <a:xfrm>
            <a:off x="2356414" y="273881"/>
            <a:ext cx="6982815" cy="645160"/>
          </a:xfrm>
          <a:prstGeom prst="rect">
            <a:avLst/>
          </a:prstGeom>
          <a:noFill/>
        </p:spPr>
        <p:txBody>
          <a:bodyPr wrap="square" rtlCol="0">
            <a:spAutoFit/>
          </a:bodyPr>
          <a:lstStyle/>
          <a:p>
            <a:pPr algn="ctr"/>
            <a:r>
              <a:rPr lang="en-US" altLang="zh-CN" sz="3600" b="1" kern="100" dirty="0">
                <a:latin typeface="Times New Roman" panose="02020603050405020304" pitchFamily="18" charset="0"/>
                <a:ea typeface="宋体" panose="02010600030101010101" pitchFamily="2" charset="-122"/>
                <a:sym typeface="+mn-ea"/>
              </a:rPr>
              <a:t>Style of times</a:t>
            </a:r>
            <a:endParaRPr lang="zh-CN" altLang="en-US" sz="3600" b="1"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71"/>
          <p:cNvSpPr/>
          <p:nvPr/>
        </p:nvSpPr>
        <p:spPr>
          <a:xfrm>
            <a:off x="717719" y="611450"/>
            <a:ext cx="10717533" cy="2245102"/>
          </a:xfrm>
          <a:prstGeom prst="rect">
            <a:avLst/>
          </a:prstGeom>
        </p:spPr>
        <p:txBody>
          <a:bodyPr wrap="square">
            <a:spAutoFit/>
          </a:bodyPr>
          <a:lstStyle/>
          <a:p>
            <a:pPr indent="152400" algn="just">
              <a:lnSpc>
                <a:spcPct val="150000"/>
              </a:lnSpc>
            </a:pP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Reading</a:t>
            </a:r>
            <a:r>
              <a:rPr lang="en-US" altLang="zh-CN" sz="2400" kern="100" dirty="0">
                <a:latin typeface="宋体" panose="02010600030101010101" pitchFamily="2" charset="-122"/>
                <a:ea typeface="宋体" panose="02010600030101010101" pitchFamily="2" charset="-122"/>
                <a:cs typeface="Times New Roman" panose="02020603050405020304" pitchFamily="18" charset="0"/>
              </a:rPr>
              <a:t> </a:t>
            </a:r>
            <a:r>
              <a:rPr lang="en-US" altLang="zh-CN" sz="2400" kern="100" dirty="0" err="1">
                <a:solidFill>
                  <a:srgbClr val="FF0000"/>
                </a:solidFill>
                <a:latin typeface="Times New Roman" panose="02020603050405020304" pitchFamily="18" charset="0"/>
                <a:ea typeface="宋体" panose="02010600030101010101" pitchFamily="2" charset="-122"/>
                <a:cs typeface="Times New Roman" panose="02020603050405020304" pitchFamily="18" charset="0"/>
              </a:rPr>
              <a:t>maketh</a:t>
            </a:r>
            <a:r>
              <a:rPr lang="en-US"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 (makes) </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a full man, conference a ready man, and</a:t>
            </a:r>
            <a:r>
              <a:rPr lang="en-US" altLang="zh-CN" sz="2400" kern="100" dirty="0">
                <a:latin typeface="宋体" panose="02010600030101010101" pitchFamily="2" charset="-122"/>
                <a:ea typeface="宋体" panose="02010600030101010101" pitchFamily="2" charset="-122"/>
                <a:cs typeface="Times New Roman" panose="02020603050405020304" pitchFamily="18" charset="0"/>
              </a:rPr>
              <a:t> </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writing an exact man. And therefore, if a man write</a:t>
            </a:r>
            <a:r>
              <a:rPr lang="en-US" altLang="zh-CN" sz="2400" kern="100" dirty="0">
                <a:latin typeface="宋体" panose="02010600030101010101" pitchFamily="2" charset="-122"/>
                <a:ea typeface="宋体" panose="02010600030101010101" pitchFamily="2" charset="-122"/>
                <a:cs typeface="Times New Roman" panose="02020603050405020304" pitchFamily="18" charset="0"/>
              </a:rPr>
              <a:t> </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little, he </a:t>
            </a:r>
            <a:r>
              <a:rPr lang="en-US"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had need (ought to)</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have a great memory; if he confer</a:t>
            </a:r>
            <a:r>
              <a:rPr lang="en-US" altLang="zh-CN" sz="2400" kern="100" dirty="0">
                <a:latin typeface="宋体" panose="02010600030101010101" pitchFamily="2" charset="-122"/>
                <a:ea typeface="宋体" panose="02010600030101010101" pitchFamily="2" charset="-122"/>
                <a:cs typeface="Times New Roman" panose="02020603050405020304" pitchFamily="18" charset="0"/>
              </a:rPr>
              <a:t> </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little, he had need have a present wit; and if he read</a:t>
            </a:r>
            <a:r>
              <a:rPr lang="en-US" altLang="zh-CN" sz="2400" kern="100" dirty="0">
                <a:latin typeface="宋体" panose="02010600030101010101" pitchFamily="2" charset="-122"/>
                <a:ea typeface="宋体" panose="02010600030101010101" pitchFamily="2" charset="-122"/>
                <a:cs typeface="Times New Roman" panose="02020603050405020304" pitchFamily="18" charset="0"/>
              </a:rPr>
              <a:t> </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little, he had need have much cunning to seem to</a:t>
            </a:r>
            <a:r>
              <a:rPr lang="en-US" altLang="zh-CN" sz="2400" kern="100" dirty="0">
                <a:latin typeface="宋体" panose="02010600030101010101" pitchFamily="2" charset="-122"/>
                <a:ea typeface="宋体" panose="02010600030101010101" pitchFamily="2" charset="-122"/>
                <a:cs typeface="Times New Roman" panose="02020603050405020304" pitchFamily="18" charset="0"/>
              </a:rPr>
              <a:t> </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know that he </a:t>
            </a:r>
            <a:r>
              <a:rPr lang="en-US"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doth (does)</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not.”</a:t>
            </a:r>
            <a:r>
              <a:rPr lang="en-US" altLang="zh-CN" sz="2400" kern="100" dirty="0">
                <a:latin typeface="宋体" panose="02010600030101010101" pitchFamily="2" charset="-122"/>
                <a:ea typeface="宋体" panose="02010600030101010101" pitchFamily="2" charset="-122"/>
                <a:cs typeface="Times New Roman" panose="02020603050405020304" pitchFamily="18" charset="0"/>
              </a:rPr>
              <a:t> --</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Of Studies </a:t>
            </a:r>
            <a:endParaRPr lang="en-US" altLang="zh-CN" kern="100" dirty="0">
              <a:latin typeface="Calibri" panose="020F0502020204030204" pitchFamily="34" charset="0"/>
              <a:ea typeface="宋体" panose="02010600030101010101" pitchFamily="2" charset="-122"/>
              <a:cs typeface="Times New Roman" panose="02020603050405020304" pitchFamily="18" charset="0"/>
            </a:endParaRPr>
          </a:p>
        </p:txBody>
      </p:sp>
      <p:sp>
        <p:nvSpPr>
          <p:cNvPr id="2" name="文本框 1"/>
          <p:cNvSpPr txBox="1"/>
          <p:nvPr/>
        </p:nvSpPr>
        <p:spPr>
          <a:xfrm>
            <a:off x="1909133" y="3298108"/>
            <a:ext cx="8334703" cy="2677656"/>
          </a:xfrm>
          <a:prstGeom prst="rect">
            <a:avLst/>
          </a:prstGeom>
          <a:noFill/>
        </p:spPr>
        <p:txBody>
          <a:bodyPr wrap="square" rtlCol="0">
            <a:spAutoFit/>
          </a:bodyPr>
          <a:lstStyle/>
          <a:p>
            <a:pPr algn="just">
              <a:lnSpc>
                <a:spcPct val="150000"/>
              </a:lnSpc>
            </a:pP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Shall I compare </a:t>
            </a:r>
            <a:r>
              <a:rPr lang="en-US"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thee</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to a summer's day?</a:t>
            </a:r>
          </a:p>
          <a:p>
            <a:pPr algn="just">
              <a:lnSpc>
                <a:spcPct val="150000"/>
              </a:lnSpc>
            </a:pP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Thou art more </a:t>
            </a:r>
            <a:r>
              <a:rPr lang="en-US"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lovely</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and more </a:t>
            </a:r>
            <a:r>
              <a:rPr lang="en-US"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temperate</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a:t>
            </a:r>
          </a:p>
          <a:p>
            <a:pPr algn="just">
              <a:lnSpc>
                <a:spcPct val="150000"/>
              </a:lnSpc>
            </a:pP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Rough winds do shake the </a:t>
            </a:r>
            <a:r>
              <a:rPr lang="en-US"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darling</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buds of May,</a:t>
            </a:r>
          </a:p>
          <a:p>
            <a:pPr algn="just">
              <a:lnSpc>
                <a:spcPct val="150000"/>
              </a:lnSpc>
            </a:pP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And summer's lease </a:t>
            </a:r>
            <a:r>
              <a:rPr lang="en-US" altLang="zh-CN" sz="2400"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hath</a:t>
            </a:r>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all too short a date:</a:t>
            </a:r>
          </a:p>
          <a:p>
            <a:r>
              <a:rPr lang="en-US" altLang="zh-CN" sz="2400" kern="100" dirty="0">
                <a:latin typeface="Times New Roman" panose="02020603050405020304" pitchFamily="18" charset="0"/>
                <a:ea typeface="宋体" panose="02010600030101010101" pitchFamily="2" charset="-122"/>
                <a:cs typeface="Times New Roman" panose="02020603050405020304" pitchFamily="18" charset="0"/>
              </a:rPr>
              <a:t>                                                                                Romantic era</a:t>
            </a:r>
            <a:endParaRPr lang="zh-CN" altLang="en-US" sz="2400" kern="100" dirty="0">
              <a:latin typeface="Times New Roman" panose="02020603050405020304" pitchFamily="18"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9727380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4320275" y="660792"/>
            <a:ext cx="4637815" cy="830997"/>
          </a:xfrm>
          <a:prstGeom prst="rect">
            <a:avLst/>
          </a:prstGeom>
          <a:noFill/>
        </p:spPr>
        <p:txBody>
          <a:bodyPr wrap="square" rtlCol="0">
            <a:spAutoFit/>
          </a:bodyPr>
          <a:lstStyle/>
          <a:p>
            <a:r>
              <a:rPr lang="en-US" altLang="zh-CN" sz="4800" dirty="0">
                <a:solidFill>
                  <a:srgbClr val="6A5546"/>
                </a:solidFill>
                <a:latin typeface="微软雅黑" panose="020B0503020204020204" pitchFamily="34" charset="-122"/>
                <a:ea typeface="微软雅黑" panose="020B0503020204020204" pitchFamily="34" charset="-122"/>
              </a:rPr>
              <a:t>Thank you</a:t>
            </a:r>
            <a:endParaRPr lang="zh-CN" altLang="en-US" sz="4800" dirty="0">
              <a:solidFill>
                <a:srgbClr val="6A5546"/>
              </a:solidFill>
              <a:latin typeface="微软雅黑" panose="020B0503020204020204" pitchFamily="34" charset="-122"/>
              <a:ea typeface="微软雅黑" panose="020B0503020204020204" pitchFamily="34" charset="-122"/>
            </a:endParaRPr>
          </a:p>
        </p:txBody>
      </p:sp>
      <p:cxnSp>
        <p:nvCxnSpPr>
          <p:cNvPr id="13" name="直接连接符 12"/>
          <p:cNvCxnSpPr/>
          <p:nvPr/>
        </p:nvCxnSpPr>
        <p:spPr>
          <a:xfrm>
            <a:off x="2799128" y="660792"/>
            <a:ext cx="61589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2799128" y="1463284"/>
            <a:ext cx="61589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comb/>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接连接符 5"/>
          <p:cNvCxnSpPr/>
          <p:nvPr/>
        </p:nvCxnSpPr>
        <p:spPr>
          <a:xfrm>
            <a:off x="323118" y="5151120"/>
            <a:ext cx="4995116" cy="1997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323118" y="5920561"/>
            <a:ext cx="5100220" cy="7273"/>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243840" y="4050665"/>
            <a:ext cx="1094740" cy="1200150"/>
          </a:xfrm>
          <a:prstGeom prst="rect">
            <a:avLst/>
          </a:prstGeom>
          <a:noFill/>
        </p:spPr>
        <p:txBody>
          <a:bodyPr wrap="square" rtlCol="0">
            <a:spAutoFit/>
          </a:bodyPr>
          <a:lstStyle/>
          <a:p>
            <a:pPr algn="dist"/>
            <a:r>
              <a:rPr lang="en-US" altLang="zh-CN" sz="7200" dirty="0">
                <a:solidFill>
                  <a:srgbClr val="6A5546"/>
                </a:solidFill>
                <a:latin typeface="Impact" panose="020B0806030902050204" pitchFamily="34" charset="0"/>
                <a:ea typeface="微软雅黑" panose="020B0503020204020204" pitchFamily="34" charset="-122"/>
              </a:rPr>
              <a:t>01</a:t>
            </a:r>
            <a:endParaRPr lang="zh-CN" altLang="en-US" sz="7200" dirty="0">
              <a:solidFill>
                <a:srgbClr val="6A5546"/>
              </a:solidFill>
              <a:latin typeface="Impact" panose="020B0806030902050204" pitchFamily="34" charset="0"/>
              <a:ea typeface="微软雅黑" panose="020B0503020204020204" pitchFamily="34" charset="-122"/>
            </a:endParaRPr>
          </a:p>
        </p:txBody>
      </p:sp>
      <p:sp>
        <p:nvSpPr>
          <p:cNvPr id="3" name="文本框 2"/>
          <p:cNvSpPr txBox="1"/>
          <p:nvPr/>
        </p:nvSpPr>
        <p:spPr>
          <a:xfrm>
            <a:off x="237233" y="5159459"/>
            <a:ext cx="5494808" cy="769441"/>
          </a:xfrm>
          <a:prstGeom prst="rect">
            <a:avLst/>
          </a:prstGeom>
          <a:noFill/>
        </p:spPr>
        <p:txBody>
          <a:bodyPr wrap="square" rtlCol="0">
            <a:spAutoFit/>
          </a:bodyPr>
          <a:lstStyle/>
          <a:p>
            <a:r>
              <a:rPr lang="en-US" altLang="zh-CN" sz="4400" dirty="0">
                <a:latin typeface="Times New Roman" panose="02020603050405020304" pitchFamily="18" charset="0"/>
                <a:ea typeface="微软雅黑" panose="020B0503020204020204" pitchFamily="34" charset="-122"/>
                <a:cs typeface="Times New Roman" panose="02020603050405020304" pitchFamily="18" charset="0"/>
              </a:rPr>
              <a:t>The definition of style</a:t>
            </a:r>
          </a:p>
        </p:txBody>
      </p:sp>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Oval 21"/>
          <p:cNvSpPr>
            <a:spLocks noChangeAspect="1"/>
          </p:cNvSpPr>
          <p:nvPr/>
        </p:nvSpPr>
        <p:spPr>
          <a:xfrm>
            <a:off x="899217" y="2114495"/>
            <a:ext cx="859323" cy="859323"/>
          </a:xfrm>
          <a:prstGeom prst="ellipse">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37" name="Oval 36"/>
          <p:cNvSpPr>
            <a:spLocks noChangeAspect="1"/>
          </p:cNvSpPr>
          <p:nvPr/>
        </p:nvSpPr>
        <p:spPr>
          <a:xfrm>
            <a:off x="899217" y="3631625"/>
            <a:ext cx="859323" cy="859323"/>
          </a:xfrm>
          <a:prstGeom prst="ellipse">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29" name="Text Placeholder 1"/>
          <p:cNvSpPr txBox="1"/>
          <p:nvPr/>
        </p:nvSpPr>
        <p:spPr>
          <a:xfrm>
            <a:off x="2117725" y="856615"/>
            <a:ext cx="9088120" cy="1062990"/>
          </a:xfrm>
          <a:prstGeom prst="rect">
            <a:avLst/>
          </a:prstGeom>
        </p:spPr>
        <p:txBody>
          <a:bodyPr vert="horz" lIns="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zh-CN" altLang="en-US" sz="2800" dirty="0">
              <a:solidFill>
                <a:srgbClr val="262626"/>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3" name="Text Placeholder 1"/>
          <p:cNvSpPr txBox="1"/>
          <p:nvPr/>
        </p:nvSpPr>
        <p:spPr>
          <a:xfrm>
            <a:off x="2640024" y="4341299"/>
            <a:ext cx="2115149" cy="536981"/>
          </a:xfrm>
          <a:prstGeom prst="rect">
            <a:avLst/>
          </a:prstGeom>
        </p:spPr>
        <p:txBody>
          <a:bodyPr vert="horz" lIns="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p:txBody>
      </p:sp>
      <p:sp>
        <p:nvSpPr>
          <p:cNvPr id="2" name="矩形 1"/>
          <p:cNvSpPr/>
          <p:nvPr/>
        </p:nvSpPr>
        <p:spPr>
          <a:xfrm>
            <a:off x="2105171" y="2077851"/>
            <a:ext cx="8403196" cy="1198880"/>
          </a:xfrm>
          <a:prstGeom prst="rect">
            <a:avLst/>
          </a:prstGeom>
        </p:spPr>
        <p:txBody>
          <a:bodyPr wrap="square">
            <a:spAutoFit/>
          </a:bodyPr>
          <a:lstStyle/>
          <a:p>
            <a:r>
              <a:rPr lang="en-US" altLang="zh-CN" sz="2400" dirty="0">
                <a:latin typeface="Times New Roman" panose="02020603050405020304" pitchFamily="18" charset="0"/>
                <a:cs typeface="Times New Roman" panose="02020603050405020304" pitchFamily="18" charset="0"/>
              </a:rPr>
              <a:t>    In literature, writing style is the manner of expressing thought in language characteristic of an individual, period, school, or nation. </a:t>
            </a:r>
          </a:p>
          <a:p>
            <a:r>
              <a:rPr lang="en-US" altLang="zh-CN" sz="2400" dirty="0">
                <a:latin typeface="Times New Roman" panose="02020603050405020304" pitchFamily="18" charset="0"/>
                <a:cs typeface="Times New Roman" panose="02020603050405020304" pitchFamily="18" charset="0"/>
              </a:rPr>
              <a:t>                                                                                        --Webster</a:t>
            </a:r>
          </a:p>
        </p:txBody>
      </p:sp>
      <p:sp>
        <p:nvSpPr>
          <p:cNvPr id="5" name="文本框 4"/>
          <p:cNvSpPr txBox="1"/>
          <p:nvPr/>
        </p:nvSpPr>
        <p:spPr>
          <a:xfrm>
            <a:off x="2105171" y="3537339"/>
            <a:ext cx="7893269" cy="1200329"/>
          </a:xfrm>
          <a:prstGeom prst="rect">
            <a:avLst/>
          </a:prstGeom>
          <a:no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    Style refers to the main ideological and artistic features of an era, a nation, a school or a person's literary and artistic works.</a:t>
            </a:r>
            <a:r>
              <a:rPr lang="zh-CN" altLang="zh-CN" dirty="0"/>
              <a:t> </a:t>
            </a:r>
            <a:r>
              <a:rPr lang="en-US" altLang="zh-CN" dirty="0"/>
              <a:t>                                      </a:t>
            </a:r>
            <a:r>
              <a:rPr lang="zh-CN" altLang="zh-CN" sz="2400" kern="100" dirty="0">
                <a:latin typeface="Times New Roman" panose="02020603050405020304" pitchFamily="18" charset="0"/>
                <a:ea typeface="宋体" panose="02010600030101010101" pitchFamily="2" charset="-122"/>
                <a:cs typeface="Times New Roman" panose="02020603050405020304" pitchFamily="18" charset="0"/>
              </a:rPr>
              <a:t>《现代汉语词典》</a:t>
            </a:r>
            <a:endParaRPr lang="zh-CN" altLang="en-US" sz="2400" dirty="0">
              <a:latin typeface="Times New Roman" panose="02020603050405020304" pitchFamily="18" charset="0"/>
              <a:cs typeface="Times New Roman" panose="02020603050405020304" pitchFamily="18" charset="0"/>
            </a:endParaRPr>
          </a:p>
        </p:txBody>
      </p:sp>
      <p:sp>
        <p:nvSpPr>
          <p:cNvPr id="15" name="文本框 14"/>
          <p:cNvSpPr txBox="1"/>
          <p:nvPr/>
        </p:nvSpPr>
        <p:spPr>
          <a:xfrm>
            <a:off x="1711134" y="471894"/>
            <a:ext cx="5494808" cy="769441"/>
          </a:xfrm>
          <a:prstGeom prst="rect">
            <a:avLst/>
          </a:prstGeom>
          <a:noFill/>
        </p:spPr>
        <p:txBody>
          <a:bodyPr wrap="square" rtlCol="0">
            <a:spAutoFit/>
          </a:bodyPr>
          <a:lstStyle/>
          <a:p>
            <a:r>
              <a:rPr lang="en-US" altLang="zh-CN" sz="4400" dirty="0">
                <a:latin typeface="Times New Roman" panose="02020603050405020304" pitchFamily="18" charset="0"/>
                <a:ea typeface="微软雅黑" panose="020B0503020204020204" pitchFamily="34" charset="-122"/>
                <a:cs typeface="Times New Roman" panose="02020603050405020304" pitchFamily="18" charset="0"/>
              </a:rPr>
              <a:t>The definition of style</a:t>
            </a:r>
          </a:p>
        </p:txBody>
      </p:sp>
      <p:sp>
        <p:nvSpPr>
          <p:cNvPr id="16" name="文本框 15"/>
          <p:cNvSpPr txBox="1"/>
          <p:nvPr/>
        </p:nvSpPr>
        <p:spPr>
          <a:xfrm>
            <a:off x="272320" y="256539"/>
            <a:ext cx="1094740" cy="1200150"/>
          </a:xfrm>
          <a:prstGeom prst="rect">
            <a:avLst/>
          </a:prstGeom>
          <a:noFill/>
        </p:spPr>
        <p:txBody>
          <a:bodyPr wrap="square" rtlCol="0">
            <a:spAutoFit/>
          </a:bodyPr>
          <a:lstStyle/>
          <a:p>
            <a:pPr algn="dist"/>
            <a:r>
              <a:rPr lang="en-US" altLang="zh-CN" sz="7200" dirty="0">
                <a:solidFill>
                  <a:srgbClr val="6A5546"/>
                </a:solidFill>
                <a:latin typeface="Impact" panose="020B0806030902050204" pitchFamily="34" charset="0"/>
                <a:ea typeface="微软雅黑" panose="020B0503020204020204" pitchFamily="34" charset="-122"/>
              </a:rPr>
              <a:t>01</a:t>
            </a:r>
            <a:endParaRPr lang="zh-CN" altLang="en-US" sz="7200" dirty="0">
              <a:solidFill>
                <a:srgbClr val="6A5546"/>
              </a:solidFill>
              <a:latin typeface="Impact" panose="020B0806030902050204" pitchFamily="34" charset="0"/>
              <a:ea typeface="微软雅黑" panose="020B0503020204020204" pitchFamily="34" charset="-122"/>
            </a:endParaRPr>
          </a:p>
        </p:txBody>
      </p:sp>
      <p:cxnSp>
        <p:nvCxnSpPr>
          <p:cNvPr id="17" name="直接连接符 16"/>
          <p:cNvCxnSpPr/>
          <p:nvPr/>
        </p:nvCxnSpPr>
        <p:spPr>
          <a:xfrm>
            <a:off x="1931200" y="462435"/>
            <a:ext cx="45841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1973241" y="1272846"/>
            <a:ext cx="45841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71"/>
          <p:cNvSpPr/>
          <p:nvPr/>
        </p:nvSpPr>
        <p:spPr>
          <a:xfrm>
            <a:off x="584737" y="1364046"/>
            <a:ext cx="9231820" cy="1815882"/>
          </a:xfrm>
          <a:prstGeom prst="rect">
            <a:avLst/>
          </a:prstGeom>
        </p:spPr>
        <p:txBody>
          <a:bodyPr wrap="square">
            <a:spAutoFit/>
          </a:bodyPr>
          <a:lstStyle/>
          <a:p>
            <a:pPr algn="just"/>
            <a:r>
              <a:rPr lang="en-US" altLang="zh-CN"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“Translating is to find the closest and natural equivalent expressions of the source language message in the receptor language, first in terms of meaning, and secondly in terms of style.”</a:t>
            </a:r>
            <a:r>
              <a:rPr lang="en-US" altLang="zh-CN"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                                                                              --Eugene A. </a:t>
            </a:r>
            <a:r>
              <a:rPr lang="en-US" altLang="zh-CN" sz="2400" dirty="0" err="1">
                <a:solidFill>
                  <a:srgbClr val="262626"/>
                </a:solidFill>
                <a:latin typeface="Times New Roman" panose="02020603050405020304" pitchFamily="18" charset="0"/>
                <a:ea typeface="宋体" panose="02010600030101010101" pitchFamily="2" charset="-122"/>
                <a:cs typeface="Times New Roman" panose="02020603050405020304" pitchFamily="18" charset="0"/>
              </a:rPr>
              <a:t>Nida</a:t>
            </a:r>
            <a:endParaRPr lang="en-GB"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4" name="文本框 23"/>
          <p:cNvSpPr txBox="1"/>
          <p:nvPr/>
        </p:nvSpPr>
        <p:spPr>
          <a:xfrm>
            <a:off x="1845874" y="196411"/>
            <a:ext cx="6982815" cy="646331"/>
          </a:xfrm>
          <a:prstGeom prst="rect">
            <a:avLst/>
          </a:prstGeom>
          <a:noFill/>
        </p:spPr>
        <p:txBody>
          <a:bodyPr wrap="square" rtlCol="0">
            <a:spAutoFit/>
          </a:bodyPr>
          <a:lstStyle/>
          <a:p>
            <a:r>
              <a:rPr lang="en-US" altLang="zh-CN" sz="3600" b="1"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rPr>
              <a:t>Style of source text in translation</a:t>
            </a:r>
            <a:endParaRPr lang="zh-CN" altLang="en-US" sz="3600" b="1"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25" name="文本框 24"/>
          <p:cNvSpPr txBox="1"/>
          <p:nvPr/>
        </p:nvSpPr>
        <p:spPr>
          <a:xfrm>
            <a:off x="243095" y="-33738"/>
            <a:ext cx="1289233" cy="1200329"/>
          </a:xfrm>
          <a:prstGeom prst="rect">
            <a:avLst/>
          </a:prstGeom>
          <a:noFill/>
        </p:spPr>
        <p:txBody>
          <a:bodyPr wrap="square" rtlCol="0">
            <a:spAutoFit/>
          </a:bodyPr>
          <a:lstStyle/>
          <a:p>
            <a:pPr algn="ctr"/>
            <a:r>
              <a:rPr lang="en-US" altLang="zh-CN" sz="7200" dirty="0">
                <a:solidFill>
                  <a:srgbClr val="6A5546"/>
                </a:solidFill>
                <a:latin typeface="Impact" panose="020B0806030902050204" pitchFamily="34" charset="0"/>
                <a:ea typeface="微软雅黑" panose="020B0503020204020204" pitchFamily="34" charset="-122"/>
              </a:rPr>
              <a:t>02</a:t>
            </a:r>
            <a:endParaRPr lang="zh-CN" altLang="en-US" sz="7200" dirty="0">
              <a:solidFill>
                <a:srgbClr val="6A5546"/>
              </a:solidFill>
              <a:latin typeface="Impact" panose="020B0806030902050204" pitchFamily="34" charset="0"/>
              <a:ea typeface="微软雅黑" panose="020B0503020204020204" pitchFamily="34" charset="-122"/>
            </a:endParaRPr>
          </a:p>
        </p:txBody>
      </p:sp>
      <p:sp>
        <p:nvSpPr>
          <p:cNvPr id="2" name="文本框 1"/>
          <p:cNvSpPr txBox="1"/>
          <p:nvPr/>
        </p:nvSpPr>
        <p:spPr>
          <a:xfrm>
            <a:off x="700351" y="3955452"/>
            <a:ext cx="10608780" cy="954107"/>
          </a:xfrm>
          <a:prstGeom prst="rect">
            <a:avLst/>
          </a:prstGeom>
          <a:noFill/>
        </p:spPr>
        <p:txBody>
          <a:bodyPr wrap="square" rtlCol="0">
            <a:spAutoFit/>
          </a:bodyPr>
          <a:lstStyle/>
          <a:p>
            <a:r>
              <a:rPr lang="zh-CN" altLang="en-US" sz="2800" dirty="0">
                <a:latin typeface="宋体" panose="02010600030101010101" pitchFamily="2" charset="-122"/>
                <a:ea typeface="宋体" panose="02010600030101010101" pitchFamily="2" charset="-122"/>
              </a:rPr>
              <a:t>信</a:t>
            </a:r>
            <a:r>
              <a:rPr lang="zh-CN" altLang="en-US" sz="2400" dirty="0">
                <a:latin typeface="宋体" panose="02010600030101010101" pitchFamily="2" charset="-122"/>
                <a:ea typeface="宋体" panose="02010600030101010101" pitchFamily="2" charset="-122"/>
              </a:rPr>
              <a:t>（</a:t>
            </a:r>
            <a:r>
              <a:rPr lang="en-US" altLang="zh-CN" sz="28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Preserve the original meaning</a:t>
            </a:r>
            <a:r>
              <a:rPr lang="zh-CN" altLang="en-US" sz="24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达</a:t>
            </a:r>
            <a:r>
              <a:rPr lang="zh-CN" altLang="en-US" sz="2400" dirty="0">
                <a:latin typeface="宋体" panose="02010600030101010101" pitchFamily="2" charset="-122"/>
                <a:ea typeface="宋体" panose="02010600030101010101" pitchFamily="2" charset="-122"/>
              </a:rPr>
              <a:t>（</a:t>
            </a:r>
            <a:r>
              <a:rPr lang="en-US" altLang="zh-CN" sz="28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make translation fluent and understandable</a:t>
            </a:r>
            <a:r>
              <a:rPr lang="zh-CN" altLang="en-US" sz="2400" dirty="0">
                <a:latin typeface="宋体" panose="02010600030101010101" pitchFamily="2" charset="-122"/>
                <a:ea typeface="宋体" panose="02010600030101010101" pitchFamily="2" charset="-122"/>
              </a:rPr>
              <a:t>） </a:t>
            </a:r>
            <a:r>
              <a:rPr lang="zh-CN" altLang="en-US" sz="2800" dirty="0">
                <a:latin typeface="宋体" panose="02010600030101010101" pitchFamily="2" charset="-122"/>
                <a:ea typeface="宋体" panose="02010600030101010101" pitchFamily="2" charset="-122"/>
              </a:rPr>
              <a:t>切</a:t>
            </a:r>
            <a:r>
              <a:rPr lang="zh-CN" altLang="en-US" sz="2400" dirty="0">
                <a:latin typeface="宋体" panose="02010600030101010101" pitchFamily="2" charset="-122"/>
                <a:ea typeface="宋体" panose="02010600030101010101" pitchFamily="2" charset="-122"/>
              </a:rPr>
              <a:t> （</a:t>
            </a:r>
            <a:r>
              <a:rPr lang="en-US" altLang="zh-CN" sz="28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Conform to the original style</a:t>
            </a:r>
            <a:r>
              <a:rPr lang="zh-CN" altLang="en-US" sz="2400" dirty="0">
                <a:latin typeface="宋体" panose="02010600030101010101" pitchFamily="2" charset="-122"/>
                <a:ea typeface="宋体" panose="02010600030101010101" pitchFamily="2" charset="-122"/>
              </a:rPr>
              <a:t>）</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刘重德</a:t>
            </a:r>
          </a:p>
        </p:txBody>
      </p:sp>
    </p:spTree>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Notched Right Arrow 46"/>
          <p:cNvSpPr/>
          <p:nvPr/>
        </p:nvSpPr>
        <p:spPr>
          <a:xfrm>
            <a:off x="708699" y="3633409"/>
            <a:ext cx="2936536" cy="460856"/>
          </a:xfrm>
          <a:prstGeom prst="notchedRightArrow">
            <a:avLst>
              <a:gd name="adj1" fmla="val 100000"/>
              <a:gd name="adj2" fmla="val 91021"/>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52" name="Oval 51"/>
          <p:cNvSpPr>
            <a:spLocks noChangeAspect="1"/>
          </p:cNvSpPr>
          <p:nvPr/>
        </p:nvSpPr>
        <p:spPr>
          <a:xfrm>
            <a:off x="1976001" y="3738579"/>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2">
                  <a:lumMod val="75000"/>
                </a:schemeClr>
              </a:solidFill>
              <a:latin typeface="微软雅黑" panose="020B0503020204020204" pitchFamily="34" charset="-122"/>
            </a:endParaRPr>
          </a:p>
        </p:txBody>
      </p:sp>
      <p:sp>
        <p:nvSpPr>
          <p:cNvPr id="62" name="Notched Right Arrow 61"/>
          <p:cNvSpPr/>
          <p:nvPr/>
        </p:nvSpPr>
        <p:spPr>
          <a:xfrm>
            <a:off x="4071946" y="3664336"/>
            <a:ext cx="3031126" cy="460856"/>
          </a:xfrm>
          <a:prstGeom prst="notchedRightArrow">
            <a:avLst>
              <a:gd name="adj1" fmla="val 100000"/>
              <a:gd name="adj2" fmla="val 91021"/>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69" name="Notched Right Arrow 68"/>
          <p:cNvSpPr/>
          <p:nvPr/>
        </p:nvSpPr>
        <p:spPr>
          <a:xfrm>
            <a:off x="7555606" y="3641986"/>
            <a:ext cx="2848214" cy="460856"/>
          </a:xfrm>
          <a:prstGeom prst="notchedRightArrow">
            <a:avLst>
              <a:gd name="adj1" fmla="val 100000"/>
              <a:gd name="adj2" fmla="val 91021"/>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cxnSp>
        <p:nvCxnSpPr>
          <p:cNvPr id="82" name="Straight Connector 81"/>
          <p:cNvCxnSpPr/>
          <p:nvPr/>
        </p:nvCxnSpPr>
        <p:spPr>
          <a:xfrm flipH="1">
            <a:off x="2099288" y="3043973"/>
            <a:ext cx="1" cy="819864"/>
          </a:xfrm>
          <a:prstGeom prst="line">
            <a:avLst/>
          </a:prstGeom>
          <a:ln w="19050">
            <a:solidFill>
              <a:srgbClr val="6A5546"/>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476367" y="4263782"/>
            <a:ext cx="3245842" cy="1354217"/>
          </a:xfrm>
          <a:prstGeom prst="rect">
            <a:avLst/>
          </a:prstGeom>
          <a:noFill/>
        </p:spPr>
        <p:txBody>
          <a:bodyPr wrap="square" lIns="0" tIns="0" rIns="0" bIns="0" rtlCol="0" anchor="t">
            <a:spAutoFit/>
          </a:bodyPr>
          <a:lstStyle/>
          <a:p>
            <a:pPr algn="ctr"/>
            <a:r>
              <a:rPr lang="en-US" altLang="zh-CN" sz="2400" dirty="0">
                <a:latin typeface="Times New Roman" panose="02020603050405020304" pitchFamily="18" charset="0"/>
                <a:cs typeface="Times New Roman" panose="02020603050405020304" pitchFamily="18" charset="0"/>
              </a:rPr>
              <a:t>grasp the meaning of the source language style and analyze it</a:t>
            </a:r>
          </a:p>
          <a:p>
            <a:pPr lvl="0" algn="ctr"/>
            <a:endParaRPr lang="en-US" altLang="zh-CN" sz="1600" dirty="0">
              <a:solidFill>
                <a:srgbClr val="262626"/>
              </a:solidFill>
              <a:latin typeface="Bebas Neue" panose="020B0606020202050201" pitchFamily="34" charset="0"/>
              <a:ea typeface="微软雅黑" panose="020B0503020204020204" pitchFamily="34" charset="-122"/>
            </a:endParaRPr>
          </a:p>
        </p:txBody>
      </p:sp>
      <p:sp>
        <p:nvSpPr>
          <p:cNvPr id="91" name="TextBox 90"/>
          <p:cNvSpPr txBox="1"/>
          <p:nvPr/>
        </p:nvSpPr>
        <p:spPr>
          <a:xfrm>
            <a:off x="7710639" y="4492236"/>
            <a:ext cx="2840774" cy="1354217"/>
          </a:xfrm>
          <a:prstGeom prst="rect">
            <a:avLst/>
          </a:prstGeom>
          <a:noFill/>
        </p:spPr>
        <p:txBody>
          <a:bodyPr wrap="square" lIns="0" tIns="0" rIns="0" bIns="0" rtlCol="0" anchor="t">
            <a:spAutoFit/>
          </a:bodyPr>
          <a:lstStyle/>
          <a:p>
            <a:pPr algn="ctr"/>
            <a:r>
              <a:rPr lang="en-US" altLang="zh-CN" sz="2400" dirty="0">
                <a:latin typeface="Times New Roman" panose="02020603050405020304" pitchFamily="18" charset="0"/>
                <a:cs typeface="Times New Roman" panose="02020603050405020304" pitchFamily="18" charset="0"/>
              </a:rPr>
              <a:t>produce the source language style perfectly</a:t>
            </a:r>
          </a:p>
          <a:p>
            <a:pPr lvl="0" algn="ctr"/>
            <a:endParaRPr lang="en-US" altLang="zh-CN" sz="1600" dirty="0">
              <a:solidFill>
                <a:srgbClr val="262626"/>
              </a:solidFill>
              <a:latin typeface="Bebas Neue" panose="020B0606020202050201" pitchFamily="34" charset="0"/>
              <a:ea typeface="微软雅黑" panose="020B0503020204020204" pitchFamily="34" charset="-122"/>
            </a:endParaRPr>
          </a:p>
        </p:txBody>
      </p:sp>
      <p:sp>
        <p:nvSpPr>
          <p:cNvPr id="97" name="TextBox 96"/>
          <p:cNvSpPr txBox="1"/>
          <p:nvPr/>
        </p:nvSpPr>
        <p:spPr>
          <a:xfrm>
            <a:off x="3623785" y="2413603"/>
            <a:ext cx="3805339" cy="1354217"/>
          </a:xfrm>
          <a:prstGeom prst="rect">
            <a:avLst/>
          </a:prstGeom>
          <a:noFill/>
        </p:spPr>
        <p:txBody>
          <a:bodyPr wrap="square" lIns="0" tIns="0" rIns="0" bIns="0" rtlCol="0" anchor="t">
            <a:spAutoFit/>
          </a:bodyPr>
          <a:lstStyle/>
          <a:p>
            <a:pPr algn="ctr"/>
            <a:r>
              <a:rPr lang="en-US" altLang="zh-CN" sz="2400" dirty="0">
                <a:latin typeface="Times New Roman" panose="02020603050405020304" pitchFamily="18" charset="0"/>
                <a:cs typeface="Times New Roman" panose="02020603050405020304" pitchFamily="18" charset="0"/>
              </a:rPr>
              <a:t>obtain the adaptability of the target language style to the source language style</a:t>
            </a:r>
          </a:p>
          <a:p>
            <a:pPr lvl="0" algn="ctr"/>
            <a:endParaRPr lang="en-US" altLang="zh-CN" sz="1600" dirty="0">
              <a:solidFill>
                <a:srgbClr val="262626"/>
              </a:solidFill>
              <a:latin typeface="Bebas Neue" panose="020B0606020202050201" pitchFamily="34" charset="0"/>
              <a:ea typeface="微软雅黑" panose="020B0503020204020204" pitchFamily="34" charset="-122"/>
            </a:endParaRPr>
          </a:p>
        </p:txBody>
      </p:sp>
      <p:sp>
        <p:nvSpPr>
          <p:cNvPr id="103" name="Teardrop 102"/>
          <p:cNvSpPr/>
          <p:nvPr/>
        </p:nvSpPr>
        <p:spPr>
          <a:xfrm rot="8100000">
            <a:off x="1726681" y="2144421"/>
            <a:ext cx="745215" cy="745215"/>
          </a:xfrm>
          <a:prstGeom prst="teardrop">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3" name="文本框 2"/>
          <p:cNvSpPr txBox="1"/>
          <p:nvPr/>
        </p:nvSpPr>
        <p:spPr>
          <a:xfrm>
            <a:off x="167210" y="235671"/>
            <a:ext cx="5420300" cy="584775"/>
          </a:xfrm>
          <a:prstGeom prst="rect">
            <a:avLst/>
          </a:prstGeom>
          <a:noFill/>
        </p:spPr>
        <p:txBody>
          <a:bodyPr wrap="square" rtlCol="0">
            <a:spAutoFit/>
          </a:bodyPr>
          <a:lstStyle/>
          <a:p>
            <a:r>
              <a:rPr lang="en-US" altLang="zh-CN" sz="3200" b="1"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rPr>
              <a:t>The translation style theory</a:t>
            </a:r>
          </a:p>
        </p:txBody>
      </p:sp>
      <p:sp>
        <p:nvSpPr>
          <p:cNvPr id="45" name="Oval 62"/>
          <p:cNvSpPr>
            <a:spLocks noChangeAspect="1"/>
          </p:cNvSpPr>
          <p:nvPr/>
        </p:nvSpPr>
        <p:spPr>
          <a:xfrm>
            <a:off x="5463221" y="3814037"/>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2">
                  <a:lumMod val="75000"/>
                </a:schemeClr>
              </a:solidFill>
              <a:latin typeface="微软雅黑" panose="020B0503020204020204" pitchFamily="34" charset="-122"/>
            </a:endParaRPr>
          </a:p>
        </p:txBody>
      </p:sp>
      <p:cxnSp>
        <p:nvCxnSpPr>
          <p:cNvPr id="46" name="Straight Connector 84"/>
          <p:cNvCxnSpPr/>
          <p:nvPr/>
        </p:nvCxnSpPr>
        <p:spPr>
          <a:xfrm flipV="1">
            <a:off x="5587510" y="3945645"/>
            <a:ext cx="0" cy="819864"/>
          </a:xfrm>
          <a:prstGeom prst="line">
            <a:avLst/>
          </a:prstGeom>
          <a:ln w="19050">
            <a:solidFill>
              <a:srgbClr val="404040"/>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48" name="Teardrop 114"/>
          <p:cNvSpPr/>
          <p:nvPr/>
        </p:nvSpPr>
        <p:spPr>
          <a:xfrm rot="18900000">
            <a:off x="5214902" y="4919848"/>
            <a:ext cx="745215" cy="745215"/>
          </a:xfrm>
          <a:prstGeom prst="teardrop">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49" name="Oval 69"/>
          <p:cNvSpPr>
            <a:spLocks noChangeAspect="1"/>
          </p:cNvSpPr>
          <p:nvPr/>
        </p:nvSpPr>
        <p:spPr>
          <a:xfrm>
            <a:off x="8941443" y="3749985"/>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2">
                  <a:lumMod val="75000"/>
                </a:schemeClr>
              </a:solidFill>
              <a:latin typeface="微软雅黑" panose="020B0503020204020204" pitchFamily="34" charset="-122"/>
            </a:endParaRPr>
          </a:p>
        </p:txBody>
      </p:sp>
      <p:cxnSp>
        <p:nvCxnSpPr>
          <p:cNvPr id="50" name="Straight Connector 82"/>
          <p:cNvCxnSpPr/>
          <p:nvPr/>
        </p:nvCxnSpPr>
        <p:spPr>
          <a:xfrm flipH="1">
            <a:off x="9068319" y="3049029"/>
            <a:ext cx="1" cy="819864"/>
          </a:xfrm>
          <a:prstGeom prst="line">
            <a:avLst/>
          </a:prstGeom>
          <a:ln w="19050">
            <a:solidFill>
              <a:srgbClr val="6A5546"/>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51" name="Teardrop 105"/>
          <p:cNvSpPr/>
          <p:nvPr/>
        </p:nvSpPr>
        <p:spPr>
          <a:xfrm rot="8100000">
            <a:off x="8695712" y="2149476"/>
            <a:ext cx="745215" cy="745215"/>
          </a:xfrm>
          <a:prstGeom prst="teardrop">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2" name="文本框 1"/>
          <p:cNvSpPr txBox="1"/>
          <p:nvPr/>
        </p:nvSpPr>
        <p:spPr>
          <a:xfrm>
            <a:off x="1887941" y="2197601"/>
            <a:ext cx="504496" cy="646331"/>
          </a:xfrm>
          <a:prstGeom prst="rect">
            <a:avLst/>
          </a:prstGeom>
          <a:noFill/>
        </p:spPr>
        <p:txBody>
          <a:bodyPr wrap="square" rtlCol="0">
            <a:spAutoFit/>
          </a:bodyPr>
          <a:lstStyle/>
          <a:p>
            <a:r>
              <a:rPr lang="en-US" altLang="zh-CN" sz="3600" dirty="0">
                <a:solidFill>
                  <a:schemeClr val="bg1"/>
                </a:solidFill>
              </a:rPr>
              <a:t>1</a:t>
            </a:r>
            <a:endParaRPr lang="zh-CN" altLang="en-US" sz="3600" dirty="0">
              <a:solidFill>
                <a:schemeClr val="bg1"/>
              </a:solidFill>
            </a:endParaRPr>
          </a:p>
        </p:txBody>
      </p:sp>
      <p:sp>
        <p:nvSpPr>
          <p:cNvPr id="53" name="文本框 52"/>
          <p:cNvSpPr txBox="1"/>
          <p:nvPr/>
        </p:nvSpPr>
        <p:spPr>
          <a:xfrm>
            <a:off x="5335261" y="4919184"/>
            <a:ext cx="504496" cy="646331"/>
          </a:xfrm>
          <a:prstGeom prst="rect">
            <a:avLst/>
          </a:prstGeom>
          <a:noFill/>
        </p:spPr>
        <p:txBody>
          <a:bodyPr wrap="square" rtlCol="0">
            <a:spAutoFit/>
          </a:bodyPr>
          <a:lstStyle/>
          <a:p>
            <a:r>
              <a:rPr lang="en-US" altLang="zh-CN" sz="3600" dirty="0">
                <a:solidFill>
                  <a:schemeClr val="bg1"/>
                </a:solidFill>
              </a:rPr>
              <a:t>2</a:t>
            </a:r>
            <a:endParaRPr lang="zh-CN" altLang="en-US" sz="3600" dirty="0">
              <a:solidFill>
                <a:schemeClr val="bg1"/>
              </a:solidFill>
            </a:endParaRPr>
          </a:p>
        </p:txBody>
      </p:sp>
      <p:sp>
        <p:nvSpPr>
          <p:cNvPr id="54" name="文本框 53"/>
          <p:cNvSpPr txBox="1"/>
          <p:nvPr/>
        </p:nvSpPr>
        <p:spPr>
          <a:xfrm>
            <a:off x="8827152" y="2228052"/>
            <a:ext cx="504496" cy="646331"/>
          </a:xfrm>
          <a:prstGeom prst="rect">
            <a:avLst/>
          </a:prstGeom>
          <a:noFill/>
        </p:spPr>
        <p:txBody>
          <a:bodyPr wrap="square" rtlCol="0">
            <a:spAutoFit/>
          </a:bodyPr>
          <a:lstStyle/>
          <a:p>
            <a:r>
              <a:rPr lang="en-US" altLang="zh-CN" sz="3600" dirty="0">
                <a:solidFill>
                  <a:schemeClr val="bg1"/>
                </a:solidFill>
              </a:rPr>
              <a:t>3</a:t>
            </a:r>
            <a:endParaRPr lang="zh-CN" altLang="en-US" sz="36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空心弧 2"/>
          <p:cNvSpPr/>
          <p:nvPr/>
        </p:nvSpPr>
        <p:spPr>
          <a:xfrm>
            <a:off x="4408081" y="2232147"/>
            <a:ext cx="2867837" cy="2867837"/>
          </a:xfrm>
          <a:prstGeom prst="blockArc">
            <a:avLst>
              <a:gd name="adj1" fmla="val 10800000"/>
              <a:gd name="adj2" fmla="val 16200000"/>
              <a:gd name="adj3" fmla="val 4639"/>
            </a:avLst>
          </a:prstGeom>
          <a:solidFill>
            <a:srgbClr val="404040"/>
          </a:solidFill>
          <a:ln>
            <a:noFill/>
          </a:ln>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4" name="空心弧 3"/>
          <p:cNvSpPr/>
          <p:nvPr/>
        </p:nvSpPr>
        <p:spPr>
          <a:xfrm>
            <a:off x="4408081" y="2232147"/>
            <a:ext cx="2867837" cy="2867837"/>
          </a:xfrm>
          <a:prstGeom prst="blockArc">
            <a:avLst>
              <a:gd name="adj1" fmla="val 5400000"/>
              <a:gd name="adj2" fmla="val 10800000"/>
              <a:gd name="adj3" fmla="val 4639"/>
            </a:avLst>
          </a:prstGeom>
          <a:solidFill>
            <a:srgbClr val="40404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5" name="空心弧 4"/>
          <p:cNvSpPr/>
          <p:nvPr/>
        </p:nvSpPr>
        <p:spPr>
          <a:xfrm>
            <a:off x="4408081" y="2232147"/>
            <a:ext cx="2867837" cy="2867837"/>
          </a:xfrm>
          <a:prstGeom prst="blockArc">
            <a:avLst>
              <a:gd name="adj1" fmla="val 0"/>
              <a:gd name="adj2" fmla="val 5400000"/>
              <a:gd name="adj3" fmla="val 4639"/>
            </a:avLst>
          </a:prstGeom>
          <a:solidFill>
            <a:srgbClr val="40404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6" name="空心弧 5"/>
          <p:cNvSpPr/>
          <p:nvPr/>
        </p:nvSpPr>
        <p:spPr>
          <a:xfrm>
            <a:off x="4408081" y="2232147"/>
            <a:ext cx="2867837" cy="2867837"/>
          </a:xfrm>
          <a:prstGeom prst="blockArc">
            <a:avLst>
              <a:gd name="adj1" fmla="val 16200000"/>
              <a:gd name="adj2" fmla="val 0"/>
              <a:gd name="adj3" fmla="val 4639"/>
            </a:avLst>
          </a:prstGeom>
          <a:solidFill>
            <a:srgbClr val="40404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8" name="任意多边形 7"/>
          <p:cNvSpPr/>
          <p:nvPr/>
        </p:nvSpPr>
        <p:spPr>
          <a:xfrm>
            <a:off x="5380032" y="1803441"/>
            <a:ext cx="923934" cy="923934"/>
          </a:xfrm>
          <a:custGeom>
            <a:avLst/>
            <a:gdLst>
              <a:gd name="connsiteX0" fmla="*/ 0 w 923934"/>
              <a:gd name="connsiteY0" fmla="*/ 461967 h 923934"/>
              <a:gd name="connsiteX1" fmla="*/ 461967 w 923934"/>
              <a:gd name="connsiteY1" fmla="*/ 0 h 923934"/>
              <a:gd name="connsiteX2" fmla="*/ 923934 w 923934"/>
              <a:gd name="connsiteY2" fmla="*/ 461967 h 923934"/>
              <a:gd name="connsiteX3" fmla="*/ 461967 w 923934"/>
              <a:gd name="connsiteY3" fmla="*/ 923934 h 923934"/>
              <a:gd name="connsiteX4" fmla="*/ 0 w 923934"/>
              <a:gd name="connsiteY4" fmla="*/ 461967 h 923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34" h="923934">
                <a:moveTo>
                  <a:pt x="0" y="461967"/>
                </a:moveTo>
                <a:cubicBezTo>
                  <a:pt x="0" y="206830"/>
                  <a:pt x="206830" y="0"/>
                  <a:pt x="461967" y="0"/>
                </a:cubicBezTo>
                <a:cubicBezTo>
                  <a:pt x="717104" y="0"/>
                  <a:pt x="923934" y="206830"/>
                  <a:pt x="923934" y="461967"/>
                </a:cubicBezTo>
                <a:cubicBezTo>
                  <a:pt x="923934" y="717104"/>
                  <a:pt x="717104" y="923934"/>
                  <a:pt x="461967" y="923934"/>
                </a:cubicBezTo>
                <a:cubicBezTo>
                  <a:pt x="206830" y="923934"/>
                  <a:pt x="0" y="717104"/>
                  <a:pt x="0" y="461967"/>
                </a:cubicBezTo>
                <a:close/>
              </a:path>
            </a:pathLst>
          </a:custGeom>
          <a:solidFill>
            <a:srgbClr val="6A5546"/>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9757" tIns="179757" rIns="179757" bIns="179757" numCol="1" spcCol="1270" anchor="ctr" anchorCtr="0">
            <a:noAutofit/>
          </a:bodyPr>
          <a:lstStyle/>
          <a:p>
            <a:pPr marL="0" lvl="0" indent="0" algn="ctr" defTabSz="1555750">
              <a:lnSpc>
                <a:spcPct val="90000"/>
              </a:lnSpc>
              <a:spcBef>
                <a:spcPct val="0"/>
              </a:spcBef>
              <a:spcAft>
                <a:spcPct val="35000"/>
              </a:spcAft>
              <a:buNone/>
            </a:pPr>
            <a:endParaRPr lang="en-US" sz="3500" kern="1200" dirty="0">
              <a:latin typeface="微软雅黑" panose="020B0503020204020204" pitchFamily="34" charset="-122"/>
            </a:endParaRPr>
          </a:p>
        </p:txBody>
      </p:sp>
      <p:sp>
        <p:nvSpPr>
          <p:cNvPr id="9" name="任意多边形 8"/>
          <p:cNvSpPr/>
          <p:nvPr/>
        </p:nvSpPr>
        <p:spPr>
          <a:xfrm>
            <a:off x="6780689" y="3204099"/>
            <a:ext cx="923934" cy="923934"/>
          </a:xfrm>
          <a:custGeom>
            <a:avLst/>
            <a:gdLst>
              <a:gd name="connsiteX0" fmla="*/ 0 w 923934"/>
              <a:gd name="connsiteY0" fmla="*/ 461967 h 923934"/>
              <a:gd name="connsiteX1" fmla="*/ 461967 w 923934"/>
              <a:gd name="connsiteY1" fmla="*/ 0 h 923934"/>
              <a:gd name="connsiteX2" fmla="*/ 923934 w 923934"/>
              <a:gd name="connsiteY2" fmla="*/ 461967 h 923934"/>
              <a:gd name="connsiteX3" fmla="*/ 461967 w 923934"/>
              <a:gd name="connsiteY3" fmla="*/ 923934 h 923934"/>
              <a:gd name="connsiteX4" fmla="*/ 0 w 923934"/>
              <a:gd name="connsiteY4" fmla="*/ 461967 h 923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34" h="923934">
                <a:moveTo>
                  <a:pt x="0" y="461967"/>
                </a:moveTo>
                <a:cubicBezTo>
                  <a:pt x="0" y="206830"/>
                  <a:pt x="206830" y="0"/>
                  <a:pt x="461967" y="0"/>
                </a:cubicBezTo>
                <a:cubicBezTo>
                  <a:pt x="717104" y="0"/>
                  <a:pt x="923934" y="206830"/>
                  <a:pt x="923934" y="461967"/>
                </a:cubicBezTo>
                <a:cubicBezTo>
                  <a:pt x="923934" y="717104"/>
                  <a:pt x="717104" y="923934"/>
                  <a:pt x="461967" y="923934"/>
                </a:cubicBezTo>
                <a:cubicBezTo>
                  <a:pt x="206830" y="923934"/>
                  <a:pt x="0" y="717104"/>
                  <a:pt x="0" y="461967"/>
                </a:cubicBezTo>
                <a:close/>
              </a:path>
            </a:pathLst>
          </a:custGeom>
          <a:solidFill>
            <a:srgbClr val="40404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9757" tIns="179757" rIns="179757" bIns="179757" numCol="1" spcCol="1270" anchor="ctr" anchorCtr="0">
            <a:noAutofit/>
          </a:bodyPr>
          <a:lstStyle/>
          <a:p>
            <a:pPr marL="0" lvl="0" indent="0" algn="ctr" defTabSz="1555750">
              <a:lnSpc>
                <a:spcPct val="90000"/>
              </a:lnSpc>
              <a:spcBef>
                <a:spcPct val="0"/>
              </a:spcBef>
              <a:spcAft>
                <a:spcPct val="35000"/>
              </a:spcAft>
              <a:buNone/>
            </a:pPr>
            <a:endParaRPr lang="en-US" sz="3500" kern="1200" dirty="0">
              <a:latin typeface="微软雅黑" panose="020B0503020204020204" pitchFamily="34" charset="-122"/>
            </a:endParaRPr>
          </a:p>
        </p:txBody>
      </p:sp>
      <p:sp>
        <p:nvSpPr>
          <p:cNvPr id="10" name="任意多边形 9"/>
          <p:cNvSpPr/>
          <p:nvPr/>
        </p:nvSpPr>
        <p:spPr>
          <a:xfrm>
            <a:off x="5380032" y="4604756"/>
            <a:ext cx="923934" cy="923934"/>
          </a:xfrm>
          <a:custGeom>
            <a:avLst/>
            <a:gdLst>
              <a:gd name="connsiteX0" fmla="*/ 0 w 923934"/>
              <a:gd name="connsiteY0" fmla="*/ 461967 h 923934"/>
              <a:gd name="connsiteX1" fmla="*/ 461967 w 923934"/>
              <a:gd name="connsiteY1" fmla="*/ 0 h 923934"/>
              <a:gd name="connsiteX2" fmla="*/ 923934 w 923934"/>
              <a:gd name="connsiteY2" fmla="*/ 461967 h 923934"/>
              <a:gd name="connsiteX3" fmla="*/ 461967 w 923934"/>
              <a:gd name="connsiteY3" fmla="*/ 923934 h 923934"/>
              <a:gd name="connsiteX4" fmla="*/ 0 w 923934"/>
              <a:gd name="connsiteY4" fmla="*/ 461967 h 923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34" h="923934">
                <a:moveTo>
                  <a:pt x="0" y="461967"/>
                </a:moveTo>
                <a:cubicBezTo>
                  <a:pt x="0" y="206830"/>
                  <a:pt x="206830" y="0"/>
                  <a:pt x="461967" y="0"/>
                </a:cubicBezTo>
                <a:cubicBezTo>
                  <a:pt x="717104" y="0"/>
                  <a:pt x="923934" y="206830"/>
                  <a:pt x="923934" y="461967"/>
                </a:cubicBezTo>
                <a:cubicBezTo>
                  <a:pt x="923934" y="717104"/>
                  <a:pt x="717104" y="923934"/>
                  <a:pt x="461967" y="923934"/>
                </a:cubicBezTo>
                <a:cubicBezTo>
                  <a:pt x="206830" y="923934"/>
                  <a:pt x="0" y="717104"/>
                  <a:pt x="0" y="461967"/>
                </a:cubicBezTo>
                <a:close/>
              </a:path>
            </a:pathLst>
          </a:custGeom>
          <a:solidFill>
            <a:srgbClr val="6A5546"/>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9757" tIns="179757" rIns="179757" bIns="179757" numCol="1" spcCol="1270" anchor="ctr" anchorCtr="0">
            <a:noAutofit/>
          </a:bodyPr>
          <a:lstStyle/>
          <a:p>
            <a:pPr marL="0" lvl="0" indent="0" algn="ctr" defTabSz="1555750">
              <a:lnSpc>
                <a:spcPct val="90000"/>
              </a:lnSpc>
              <a:spcBef>
                <a:spcPct val="0"/>
              </a:spcBef>
              <a:spcAft>
                <a:spcPct val="35000"/>
              </a:spcAft>
              <a:buNone/>
            </a:pPr>
            <a:endParaRPr lang="en-US" sz="3500" kern="1200" dirty="0">
              <a:latin typeface="微软雅黑" panose="020B0503020204020204" pitchFamily="34" charset="-122"/>
            </a:endParaRPr>
          </a:p>
        </p:txBody>
      </p:sp>
      <p:sp>
        <p:nvSpPr>
          <p:cNvPr id="11" name="任意多边形 10"/>
          <p:cNvSpPr/>
          <p:nvPr/>
        </p:nvSpPr>
        <p:spPr>
          <a:xfrm>
            <a:off x="3979375" y="3204099"/>
            <a:ext cx="923934" cy="923934"/>
          </a:xfrm>
          <a:custGeom>
            <a:avLst/>
            <a:gdLst>
              <a:gd name="connsiteX0" fmla="*/ 0 w 923934"/>
              <a:gd name="connsiteY0" fmla="*/ 461967 h 923934"/>
              <a:gd name="connsiteX1" fmla="*/ 461967 w 923934"/>
              <a:gd name="connsiteY1" fmla="*/ 0 h 923934"/>
              <a:gd name="connsiteX2" fmla="*/ 923934 w 923934"/>
              <a:gd name="connsiteY2" fmla="*/ 461967 h 923934"/>
              <a:gd name="connsiteX3" fmla="*/ 461967 w 923934"/>
              <a:gd name="connsiteY3" fmla="*/ 923934 h 923934"/>
              <a:gd name="connsiteX4" fmla="*/ 0 w 923934"/>
              <a:gd name="connsiteY4" fmla="*/ 461967 h 923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34" h="923934">
                <a:moveTo>
                  <a:pt x="0" y="461967"/>
                </a:moveTo>
                <a:cubicBezTo>
                  <a:pt x="0" y="206830"/>
                  <a:pt x="206830" y="0"/>
                  <a:pt x="461967" y="0"/>
                </a:cubicBezTo>
                <a:cubicBezTo>
                  <a:pt x="717104" y="0"/>
                  <a:pt x="923934" y="206830"/>
                  <a:pt x="923934" y="461967"/>
                </a:cubicBezTo>
                <a:cubicBezTo>
                  <a:pt x="923934" y="717104"/>
                  <a:pt x="717104" y="923934"/>
                  <a:pt x="461967" y="923934"/>
                </a:cubicBezTo>
                <a:cubicBezTo>
                  <a:pt x="206830" y="923934"/>
                  <a:pt x="0" y="717104"/>
                  <a:pt x="0" y="461967"/>
                </a:cubicBezTo>
                <a:close/>
              </a:path>
            </a:pathLst>
          </a:custGeom>
          <a:solidFill>
            <a:srgbClr val="40404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9757" tIns="179757" rIns="179757" bIns="179757" numCol="1" spcCol="1270" anchor="ctr" anchorCtr="0">
            <a:noAutofit/>
          </a:bodyPr>
          <a:lstStyle/>
          <a:p>
            <a:pPr marL="0" lvl="0" indent="0" algn="ctr" defTabSz="1555750">
              <a:lnSpc>
                <a:spcPct val="90000"/>
              </a:lnSpc>
              <a:spcBef>
                <a:spcPct val="0"/>
              </a:spcBef>
              <a:spcAft>
                <a:spcPct val="35000"/>
              </a:spcAft>
              <a:buNone/>
            </a:pPr>
            <a:endParaRPr lang="en-US" sz="3500" kern="1200" dirty="0">
              <a:latin typeface="微软雅黑" panose="020B0503020204020204" pitchFamily="34" charset="-122"/>
            </a:endParaRPr>
          </a:p>
        </p:txBody>
      </p:sp>
      <p:sp>
        <p:nvSpPr>
          <p:cNvPr id="25" name="Rectangle 24"/>
          <p:cNvSpPr/>
          <p:nvPr/>
        </p:nvSpPr>
        <p:spPr>
          <a:xfrm>
            <a:off x="4177952" y="3114826"/>
            <a:ext cx="495649" cy="1323439"/>
          </a:xfrm>
          <a:prstGeom prst="rect">
            <a:avLst/>
          </a:prstGeom>
        </p:spPr>
        <p:txBody>
          <a:bodyPr wrap="none">
            <a:spAutoFit/>
          </a:bodyPr>
          <a:lstStyle/>
          <a:p>
            <a:r>
              <a:rPr lang="en-US" sz="8000" dirty="0">
                <a:solidFill>
                  <a:schemeClr val="bg1"/>
                </a:solidFill>
                <a:latin typeface="FontAwesome" pitchFamily="2" charset="0"/>
              </a:rPr>
              <a:t>a</a:t>
            </a:r>
          </a:p>
        </p:txBody>
      </p:sp>
      <p:sp>
        <p:nvSpPr>
          <p:cNvPr id="27" name="Rectangle 26"/>
          <p:cNvSpPr/>
          <p:nvPr/>
        </p:nvSpPr>
        <p:spPr>
          <a:xfrm>
            <a:off x="5559792" y="4620749"/>
            <a:ext cx="481634" cy="1815882"/>
          </a:xfrm>
          <a:prstGeom prst="rect">
            <a:avLst/>
          </a:prstGeom>
        </p:spPr>
        <p:txBody>
          <a:bodyPr wrap="square">
            <a:spAutoFit/>
          </a:bodyPr>
          <a:lstStyle/>
          <a:p>
            <a:r>
              <a:rPr lang="en-US" sz="8000" dirty="0">
                <a:solidFill>
                  <a:schemeClr val="bg1"/>
                </a:solidFill>
                <a:latin typeface="FontAwesome" pitchFamily="2" charset="0"/>
              </a:rPr>
              <a:t>d</a:t>
            </a:r>
            <a:r>
              <a:rPr lang="en-US" sz="3200" dirty="0">
                <a:solidFill>
                  <a:schemeClr val="bg1"/>
                </a:solidFill>
                <a:latin typeface="FontAwesome" pitchFamily="2" charset="0"/>
              </a:rPr>
              <a:t></a:t>
            </a:r>
          </a:p>
        </p:txBody>
      </p:sp>
      <p:cxnSp>
        <p:nvCxnSpPr>
          <p:cNvPr id="31" name="Straight Connector 30"/>
          <p:cNvCxnSpPr/>
          <p:nvPr/>
        </p:nvCxnSpPr>
        <p:spPr>
          <a:xfrm flipV="1">
            <a:off x="7010401" y="2311400"/>
            <a:ext cx="406400" cy="304800"/>
          </a:xfrm>
          <a:prstGeom prst="line">
            <a:avLst/>
          </a:prstGeom>
          <a:ln>
            <a:solidFill>
              <a:srgbClr val="404040"/>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430978" y="2311400"/>
            <a:ext cx="812800" cy="2117"/>
          </a:xfrm>
          <a:prstGeom prst="line">
            <a:avLst/>
          </a:prstGeom>
          <a:ln>
            <a:solidFill>
              <a:srgbClr val="404040"/>
            </a:solidFill>
            <a:prstDash val="sysDash"/>
            <a:tailEnd type="ova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6908800" y="4851400"/>
            <a:ext cx="304800" cy="304800"/>
          </a:xfrm>
          <a:prstGeom prst="line">
            <a:avLst/>
          </a:prstGeom>
          <a:ln>
            <a:solidFill>
              <a:srgbClr val="6A5546"/>
            </a:solidFill>
            <a:prstDash val="sys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7213600" y="5156200"/>
            <a:ext cx="914400" cy="2117"/>
          </a:xfrm>
          <a:prstGeom prst="line">
            <a:avLst/>
          </a:prstGeom>
          <a:ln>
            <a:solidFill>
              <a:srgbClr val="6A5546"/>
            </a:solidFill>
            <a:prstDash val="sysDash"/>
            <a:tailEnd type="ova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flipH="1">
            <a:off x="4267200" y="2313517"/>
            <a:ext cx="304800" cy="304800"/>
          </a:xfrm>
          <a:prstGeom prst="line">
            <a:avLst/>
          </a:prstGeom>
          <a:ln>
            <a:solidFill>
              <a:srgbClr val="6A5546"/>
            </a:solidFill>
            <a:prstDash val="sys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0800000">
            <a:off x="3352800" y="2311400"/>
            <a:ext cx="914400" cy="2117"/>
          </a:xfrm>
          <a:prstGeom prst="line">
            <a:avLst/>
          </a:prstGeom>
          <a:ln>
            <a:solidFill>
              <a:srgbClr val="6A5546"/>
            </a:solidFill>
            <a:prstDash val="sysDash"/>
            <a:tailEnd type="ova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0800000" flipV="1">
            <a:off x="4267201" y="4952999"/>
            <a:ext cx="406400" cy="304800"/>
          </a:xfrm>
          <a:prstGeom prst="line">
            <a:avLst/>
          </a:prstGeom>
          <a:ln>
            <a:solidFill>
              <a:srgbClr val="404040"/>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10800000">
            <a:off x="3440224" y="5255682"/>
            <a:ext cx="812800" cy="2117"/>
          </a:xfrm>
          <a:prstGeom prst="line">
            <a:avLst/>
          </a:prstGeom>
          <a:ln>
            <a:solidFill>
              <a:srgbClr val="404040"/>
            </a:solidFill>
            <a:prstDash val="sysDash"/>
            <a:tailEnd type="oval"/>
          </a:ln>
        </p:spPr>
        <p:style>
          <a:lnRef idx="1">
            <a:schemeClr val="accent1"/>
          </a:lnRef>
          <a:fillRef idx="0">
            <a:schemeClr val="accent1"/>
          </a:fillRef>
          <a:effectRef idx="0">
            <a:schemeClr val="accent1"/>
          </a:effectRef>
          <a:fontRef idx="minor">
            <a:schemeClr val="tx1"/>
          </a:fontRef>
        </p:style>
      </p:cxnSp>
      <p:sp>
        <p:nvSpPr>
          <p:cNvPr id="39" name="Text Placeholder 2">
            <a:hlinkClick r:id="rId2" action="ppaction://hlinksldjump"/>
          </p:cNvPr>
          <p:cNvSpPr txBox="1"/>
          <p:nvPr/>
        </p:nvSpPr>
        <p:spPr>
          <a:xfrm>
            <a:off x="8490427" y="1815961"/>
            <a:ext cx="3067017" cy="990877"/>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US" altLang="zh-CN" sz="2800" b="1" kern="100" dirty="0">
                <a:solidFill>
                  <a:schemeClr val="tx1"/>
                </a:solidFill>
                <a:latin typeface="Times New Roman" panose="02020603050405020304" pitchFamily="18" charset="0"/>
                <a:ea typeface="宋体" panose="02010600030101010101" pitchFamily="2" charset="-122"/>
              </a:rPr>
              <a:t>Style of language varieties</a:t>
            </a:r>
            <a:endParaRPr lang="en-US" altLang="zh-CN" sz="2800" dirty="0">
              <a:solidFill>
                <a:schemeClr val="tx1"/>
              </a:solidFill>
              <a:latin typeface="Bebas Neue" panose="020B0606020202050201" pitchFamily="34" charset="0"/>
              <a:ea typeface="微软雅黑" panose="020B0503020204020204" pitchFamily="34" charset="-122"/>
            </a:endParaRPr>
          </a:p>
        </p:txBody>
      </p:sp>
      <p:sp>
        <p:nvSpPr>
          <p:cNvPr id="47" name="Text Placeholder 2"/>
          <p:cNvSpPr txBox="1"/>
          <p:nvPr/>
        </p:nvSpPr>
        <p:spPr>
          <a:xfrm>
            <a:off x="8490427" y="4877376"/>
            <a:ext cx="2415375" cy="445216"/>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US" altLang="zh-CN" sz="2800" b="1" kern="100" dirty="0">
                <a:solidFill>
                  <a:schemeClr val="tx1"/>
                </a:solidFill>
                <a:latin typeface="Times New Roman" panose="02020603050405020304" pitchFamily="18" charset="0"/>
                <a:ea typeface="宋体" panose="02010600030101010101" pitchFamily="2" charset="-122"/>
              </a:rPr>
              <a:t>Style of times</a:t>
            </a:r>
            <a:endParaRPr lang="en-US" altLang="zh-CN" sz="2800" dirty="0">
              <a:solidFill>
                <a:schemeClr val="tx1"/>
              </a:solidFill>
              <a:latin typeface="Bebas Neue" panose="020B0606020202050201" pitchFamily="34" charset="0"/>
              <a:ea typeface="微软雅黑" panose="020B0503020204020204" pitchFamily="34" charset="-122"/>
            </a:endParaRPr>
          </a:p>
        </p:txBody>
      </p:sp>
      <p:sp>
        <p:nvSpPr>
          <p:cNvPr id="49" name="Text Placeholder 2">
            <a:hlinkClick r:id="rId3" action="ppaction://hlinksldjump"/>
          </p:cNvPr>
          <p:cNvSpPr txBox="1"/>
          <p:nvPr/>
        </p:nvSpPr>
        <p:spPr>
          <a:xfrm>
            <a:off x="179391" y="1988172"/>
            <a:ext cx="3014180" cy="628028"/>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r"/>
            <a:r>
              <a:rPr lang="en-US" altLang="zh-CN" sz="2800" b="1" kern="100" dirty="0">
                <a:solidFill>
                  <a:schemeClr val="tx1"/>
                </a:solidFill>
                <a:latin typeface="Times New Roman" panose="02020603050405020304" pitchFamily="18" charset="0"/>
                <a:ea typeface="宋体" panose="02010600030101010101" pitchFamily="2" charset="-122"/>
              </a:rPr>
              <a:t>Style of language</a:t>
            </a:r>
            <a:endParaRPr lang="en-US" altLang="zh-CN" sz="2800" dirty="0">
              <a:solidFill>
                <a:schemeClr val="tx1"/>
              </a:solidFill>
              <a:latin typeface="Bebas Neue" panose="020B0606020202050201" pitchFamily="34" charset="0"/>
              <a:ea typeface="微软雅黑" panose="020B0503020204020204" pitchFamily="34" charset="-122"/>
            </a:endParaRPr>
          </a:p>
        </p:txBody>
      </p:sp>
      <p:sp>
        <p:nvSpPr>
          <p:cNvPr id="54" name="Text Placeholder 2">
            <a:hlinkClick r:id="rId4" action="ppaction://hlinksldjump"/>
          </p:cNvPr>
          <p:cNvSpPr txBox="1"/>
          <p:nvPr/>
        </p:nvSpPr>
        <p:spPr>
          <a:xfrm>
            <a:off x="737590" y="4952999"/>
            <a:ext cx="2375064" cy="485510"/>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r"/>
            <a:r>
              <a:rPr lang="en-US" altLang="zh-CN" sz="2800" b="1" kern="100" dirty="0">
                <a:solidFill>
                  <a:schemeClr val="tx1"/>
                </a:solidFill>
                <a:latin typeface="Times New Roman" panose="02020603050405020304" pitchFamily="18" charset="0"/>
                <a:ea typeface="宋体" panose="02010600030101010101" pitchFamily="2" charset="-122"/>
              </a:rPr>
              <a:t>National style</a:t>
            </a:r>
            <a:endParaRPr lang="en-US" altLang="zh-CN" sz="2800" dirty="0">
              <a:solidFill>
                <a:schemeClr val="tx1"/>
              </a:solidFill>
              <a:latin typeface="Bebas Neue" panose="020B0606020202050201" pitchFamily="34" charset="0"/>
              <a:ea typeface="微软雅黑" panose="020B0503020204020204" pitchFamily="34" charset="-122"/>
            </a:endParaRPr>
          </a:p>
        </p:txBody>
      </p:sp>
      <p:sp>
        <p:nvSpPr>
          <p:cNvPr id="33" name="文本框 32"/>
          <p:cNvSpPr txBox="1"/>
          <p:nvPr/>
        </p:nvSpPr>
        <p:spPr>
          <a:xfrm>
            <a:off x="48307" y="-31738"/>
            <a:ext cx="1343627" cy="1200329"/>
          </a:xfrm>
          <a:prstGeom prst="rect">
            <a:avLst/>
          </a:prstGeom>
          <a:noFill/>
        </p:spPr>
        <p:txBody>
          <a:bodyPr wrap="square" rtlCol="0">
            <a:spAutoFit/>
          </a:bodyPr>
          <a:lstStyle/>
          <a:p>
            <a:pPr lvl="0" algn="ctr"/>
            <a:r>
              <a:rPr lang="en-US" altLang="zh-CN" sz="7200" dirty="0">
                <a:solidFill>
                  <a:srgbClr val="6A5546"/>
                </a:solidFill>
                <a:latin typeface="Impact" panose="020B0806030902050204" pitchFamily="34" charset="0"/>
                <a:ea typeface="微软雅黑" panose="020B0503020204020204" pitchFamily="34" charset="-122"/>
              </a:rPr>
              <a:t>03</a:t>
            </a:r>
            <a:endParaRPr lang="zh-CN" altLang="en-US" sz="7200" dirty="0">
              <a:solidFill>
                <a:srgbClr val="6A5546"/>
              </a:solidFill>
              <a:latin typeface="Impact" panose="020B0806030902050204" pitchFamily="34" charset="0"/>
              <a:ea typeface="微软雅黑" panose="020B0503020204020204" pitchFamily="34" charset="-122"/>
            </a:endParaRPr>
          </a:p>
        </p:txBody>
      </p:sp>
      <p:sp>
        <p:nvSpPr>
          <p:cNvPr id="2" name="矩形 1"/>
          <p:cNvSpPr/>
          <p:nvPr/>
        </p:nvSpPr>
        <p:spPr>
          <a:xfrm>
            <a:off x="1497622" y="343285"/>
            <a:ext cx="5745034" cy="584775"/>
          </a:xfrm>
          <a:prstGeom prst="rect">
            <a:avLst/>
          </a:prstGeom>
        </p:spPr>
        <p:txBody>
          <a:bodyPr wrap="none">
            <a:spAutoFit/>
          </a:bodyPr>
          <a:lstStyle/>
          <a:p>
            <a:pPr lvl="0"/>
            <a:r>
              <a:rPr lang="en-US" altLang="zh-CN" sz="3200" b="1"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Four aspects of source text style</a:t>
            </a:r>
            <a:endParaRPr lang="zh-CN" altLang="en-US" sz="3200" b="1"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6" name="Rectangle 26"/>
          <p:cNvSpPr/>
          <p:nvPr/>
        </p:nvSpPr>
        <p:spPr>
          <a:xfrm>
            <a:off x="7003789" y="3138333"/>
            <a:ext cx="544256" cy="1815882"/>
          </a:xfrm>
          <a:prstGeom prst="rect">
            <a:avLst/>
          </a:prstGeom>
        </p:spPr>
        <p:txBody>
          <a:bodyPr wrap="square">
            <a:spAutoFit/>
          </a:bodyPr>
          <a:lstStyle/>
          <a:p>
            <a:r>
              <a:rPr lang="en-US" sz="8000" dirty="0">
                <a:solidFill>
                  <a:schemeClr val="bg1"/>
                </a:solidFill>
                <a:latin typeface="FontAwesome" pitchFamily="2" charset="0"/>
              </a:rPr>
              <a:t>c</a:t>
            </a:r>
            <a:r>
              <a:rPr lang="en-US" sz="3200" dirty="0">
                <a:solidFill>
                  <a:schemeClr val="bg1"/>
                </a:solidFill>
                <a:latin typeface="FontAwesome" pitchFamily="2" charset="0"/>
              </a:rPr>
              <a:t></a:t>
            </a:r>
          </a:p>
        </p:txBody>
      </p:sp>
      <p:sp>
        <p:nvSpPr>
          <p:cNvPr id="41" name="Rectangle 26"/>
          <p:cNvSpPr/>
          <p:nvPr/>
        </p:nvSpPr>
        <p:spPr>
          <a:xfrm>
            <a:off x="5603974" y="1814894"/>
            <a:ext cx="957313" cy="1323439"/>
          </a:xfrm>
          <a:prstGeom prst="rect">
            <a:avLst/>
          </a:prstGeom>
        </p:spPr>
        <p:txBody>
          <a:bodyPr wrap="none">
            <a:spAutoFit/>
          </a:bodyPr>
          <a:lstStyle/>
          <a:p>
            <a:r>
              <a:rPr lang="en-US" sz="8000" dirty="0">
                <a:solidFill>
                  <a:schemeClr val="bg1"/>
                </a:solidFill>
                <a:latin typeface="FontAwesome" pitchFamily="2" charset="0"/>
              </a:rPr>
              <a:t>b</a:t>
            </a:r>
            <a:r>
              <a:rPr lang="en-US" sz="3200" dirty="0">
                <a:solidFill>
                  <a:schemeClr val="bg1"/>
                </a:solidFill>
                <a:latin typeface="FontAwesome" pitchFamily="2" charset="0"/>
              </a:rPr>
              <a:t></a:t>
            </a: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71"/>
          <p:cNvSpPr/>
          <p:nvPr/>
        </p:nvSpPr>
        <p:spPr>
          <a:xfrm>
            <a:off x="888625" y="1652249"/>
            <a:ext cx="9231820" cy="2677656"/>
          </a:xfrm>
          <a:prstGeom prst="rect">
            <a:avLst/>
          </a:prstGeom>
        </p:spPr>
        <p:txBody>
          <a:bodyPr wrap="square">
            <a:spAutoFit/>
          </a:bodyPr>
          <a:lstStyle/>
          <a:p>
            <a:pPr algn="just">
              <a:lnSpc>
                <a:spcPct val="150000"/>
              </a:lnSpc>
            </a:pPr>
            <a:r>
              <a:rPr lang="en-US" altLang="zh-CN"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The foundation of style is language. Beyond the essential elements of spelling, grammar, and punctuation, writing style is also the choice of word, sentence structure, and paragraph structure, which are used to convey the meaning effectively.</a:t>
            </a:r>
          </a:p>
        </p:txBody>
      </p:sp>
      <p:sp>
        <p:nvSpPr>
          <p:cNvPr id="24" name="文本框 23"/>
          <p:cNvSpPr txBox="1"/>
          <p:nvPr/>
        </p:nvSpPr>
        <p:spPr>
          <a:xfrm>
            <a:off x="3482384" y="460550"/>
            <a:ext cx="4574540" cy="645160"/>
          </a:xfrm>
          <a:prstGeom prst="rect">
            <a:avLst/>
          </a:prstGeom>
          <a:noFill/>
        </p:spPr>
        <p:txBody>
          <a:bodyPr wrap="square" rtlCol="0">
            <a:spAutoFit/>
          </a:bodyPr>
          <a:lstStyle/>
          <a:p>
            <a:pPr lvl="0" algn="ctr"/>
            <a:r>
              <a:rPr lang="en-US" altLang="zh-CN" sz="3600" b="1" kern="100" dirty="0">
                <a:latin typeface="Times New Roman" panose="02020603050405020304" pitchFamily="18" charset="0"/>
                <a:ea typeface="宋体" panose="02010600030101010101" pitchFamily="2" charset="-122"/>
                <a:sym typeface="+mn-ea"/>
              </a:rPr>
              <a:t>Style of language</a:t>
            </a:r>
            <a:endParaRPr lang="zh-CN" altLang="en-US" sz="3600" b="1"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71"/>
          <p:cNvSpPr/>
          <p:nvPr/>
        </p:nvSpPr>
        <p:spPr>
          <a:xfrm>
            <a:off x="1014748" y="2025605"/>
            <a:ext cx="6331982" cy="738664"/>
          </a:xfrm>
          <a:prstGeom prst="rect">
            <a:avLst/>
          </a:prstGeom>
        </p:spPr>
        <p:txBody>
          <a:bodyPr wrap="square">
            <a:spAutoFit/>
          </a:bodyPr>
          <a:lstStyle/>
          <a:p>
            <a:pPr algn="just">
              <a:lnSpc>
                <a:spcPct val="150000"/>
              </a:lnSpc>
            </a:pPr>
            <a:r>
              <a:rPr lang="zh-CN" altLang="en-US" sz="2800" dirty="0">
                <a:latin typeface="宋体" panose="02010600030101010101" pitchFamily="2" charset="-122"/>
                <a:ea typeface="宋体" panose="02010600030101010101" pitchFamily="2" charset="-122"/>
              </a:rPr>
              <a:t>牛儿哞，狗儿嗷，羊儿咩，鸭子嘎嘎。</a:t>
            </a:r>
          </a:p>
        </p:txBody>
      </p:sp>
      <p:sp>
        <p:nvSpPr>
          <p:cNvPr id="24" name="文本框 23"/>
          <p:cNvSpPr txBox="1"/>
          <p:nvPr/>
        </p:nvSpPr>
        <p:spPr>
          <a:xfrm>
            <a:off x="895821" y="898196"/>
            <a:ext cx="9224624" cy="954107"/>
          </a:xfrm>
          <a:prstGeom prst="rect">
            <a:avLst/>
          </a:prstGeom>
          <a:noFill/>
        </p:spPr>
        <p:txBody>
          <a:bodyPr wrap="square" rtlCol="0">
            <a:spAutoFit/>
          </a:bodyPr>
          <a:lstStyle/>
          <a:p>
            <a:pPr algn="just"/>
            <a:r>
              <a:rPr lang="en-US" altLang="zh-CN" sz="2800" dirty="0">
                <a:latin typeface="Times New Roman" panose="02020603050405020304" pitchFamily="18" charset="0"/>
                <a:cs typeface="Times New Roman" panose="02020603050405020304" pitchFamily="18" charset="0"/>
              </a:rPr>
              <a:t>The cows lowed it, the dogs whined it, the sheep bleated it, the ducks quacked it.</a:t>
            </a:r>
          </a:p>
        </p:txBody>
      </p:sp>
      <p:sp>
        <p:nvSpPr>
          <p:cNvPr id="2" name="文本框 1"/>
          <p:cNvSpPr txBox="1"/>
          <p:nvPr/>
        </p:nvSpPr>
        <p:spPr>
          <a:xfrm>
            <a:off x="562803" y="2974287"/>
            <a:ext cx="5627790" cy="2954655"/>
          </a:xfrm>
          <a:prstGeom prst="rect">
            <a:avLst/>
          </a:prstGeom>
          <a:noFill/>
        </p:spPr>
        <p:txBody>
          <a:bodyPr wrap="square" rtlCol="0">
            <a:spAutoFit/>
          </a:bodyPr>
          <a:lstStyle/>
          <a:p>
            <a:pPr indent="304800"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O, my </a:t>
            </a:r>
            <a:r>
              <a:rPr lang="en-US" altLang="zh-CN" sz="2800" kern="100" dirty="0" err="1">
                <a:latin typeface="Times New Roman" panose="02020603050405020304" pitchFamily="18" charset="0"/>
                <a:ea typeface="宋体" panose="02010600030101010101" pitchFamily="2" charset="-122"/>
                <a:cs typeface="Times New Roman" panose="02020603050405020304" pitchFamily="18" charset="0"/>
              </a:rPr>
              <a:t>luve’s</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like a red, red rose, </a:t>
            </a:r>
          </a:p>
          <a:p>
            <a:pPr indent="304800"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That’s newly sprung in June;</a:t>
            </a:r>
          </a:p>
          <a:p>
            <a:pPr indent="304800"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O, my </a:t>
            </a:r>
            <a:r>
              <a:rPr lang="en-US" altLang="zh-CN" sz="2800" kern="100" dirty="0" err="1">
                <a:latin typeface="Times New Roman" panose="02020603050405020304" pitchFamily="18" charset="0"/>
                <a:ea typeface="宋体" panose="02010600030101010101" pitchFamily="2" charset="-122"/>
                <a:cs typeface="Times New Roman" panose="02020603050405020304" pitchFamily="18" charset="0"/>
              </a:rPr>
              <a:t>luve’s</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like the </a:t>
            </a:r>
            <a:r>
              <a:rPr lang="en-US" altLang="zh-CN" sz="2800" kern="100" dirty="0" err="1">
                <a:latin typeface="Times New Roman" panose="02020603050405020304" pitchFamily="18" charset="0"/>
                <a:ea typeface="宋体" panose="02010600030101010101" pitchFamily="2" charset="-122"/>
                <a:cs typeface="Times New Roman" panose="02020603050405020304" pitchFamily="18" charset="0"/>
              </a:rPr>
              <a:t>melodie</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a:t>
            </a:r>
          </a:p>
          <a:p>
            <a:pPr indent="304800"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That’s sweetly </a:t>
            </a:r>
            <a:r>
              <a:rPr lang="en-US" altLang="zh-CN" sz="2800" kern="100" dirty="0" err="1">
                <a:latin typeface="Times New Roman" panose="02020603050405020304" pitchFamily="18" charset="0"/>
                <a:ea typeface="宋体" panose="02010600030101010101" pitchFamily="2" charset="-122"/>
                <a:cs typeface="Times New Roman" panose="02020603050405020304" pitchFamily="18" charset="0"/>
              </a:rPr>
              <a:t>play’d</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in tune.     </a:t>
            </a:r>
          </a:p>
          <a:p>
            <a:pPr indent="304800"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a:t>
            </a:r>
          </a:p>
          <a:p>
            <a:pPr indent="304800"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---Robert Burns A Red, Red Rose</a:t>
            </a:r>
          </a:p>
          <a:p>
            <a:endParaRPr lang="zh-CN" altLang="en-US" dirty="0"/>
          </a:p>
        </p:txBody>
      </p:sp>
      <p:sp>
        <p:nvSpPr>
          <p:cNvPr id="3" name="文本框 2"/>
          <p:cNvSpPr txBox="1"/>
          <p:nvPr/>
        </p:nvSpPr>
        <p:spPr>
          <a:xfrm>
            <a:off x="6495394" y="2974287"/>
            <a:ext cx="4992413" cy="3108543"/>
          </a:xfrm>
          <a:prstGeom prst="rect">
            <a:avLst/>
          </a:prstGeom>
          <a:noFill/>
        </p:spPr>
        <p:txBody>
          <a:bodyPr wrap="square" rtlCol="0">
            <a:spAutoFit/>
          </a:bodyPr>
          <a:lstStyle/>
          <a:p>
            <a:pPr>
              <a:lnSpc>
                <a:spcPct val="150000"/>
              </a:lnSpc>
            </a:pPr>
            <a:r>
              <a:rPr lang="zh-CN" altLang="en-US" sz="2800" dirty="0">
                <a:latin typeface="宋体" panose="02010600030101010101" pitchFamily="2" charset="-122"/>
                <a:ea typeface="宋体" panose="02010600030101010101" pitchFamily="2" charset="-122"/>
              </a:rPr>
              <a:t>吾爱吾爱玫瑰红</a:t>
            </a:r>
            <a:r>
              <a:rPr lang="en-US" altLang="zh-CN" sz="2800" dirty="0">
                <a:latin typeface="宋体" panose="02010600030101010101" pitchFamily="2" charset="-122"/>
                <a:ea typeface="宋体" panose="02010600030101010101" pitchFamily="2" charset="-122"/>
              </a:rPr>
              <a:t>,</a:t>
            </a:r>
          </a:p>
          <a:p>
            <a:pPr>
              <a:lnSpc>
                <a:spcPct val="150000"/>
              </a:lnSpc>
            </a:pPr>
            <a:r>
              <a:rPr lang="zh-CN" altLang="en-US" sz="2800" dirty="0">
                <a:latin typeface="宋体" panose="02010600030101010101" pitchFamily="2" charset="-122"/>
                <a:ea typeface="宋体" panose="02010600030101010101" pitchFamily="2" charset="-122"/>
              </a:rPr>
              <a:t>六月初开韵晓风</a:t>
            </a:r>
            <a:r>
              <a:rPr lang="en-US" altLang="zh-CN" sz="2800" dirty="0">
                <a:latin typeface="宋体" panose="02010600030101010101" pitchFamily="2" charset="-122"/>
                <a:ea typeface="宋体" panose="02010600030101010101" pitchFamily="2" charset="-122"/>
              </a:rPr>
              <a:t>;</a:t>
            </a:r>
          </a:p>
          <a:p>
            <a:pPr>
              <a:lnSpc>
                <a:spcPct val="150000"/>
              </a:lnSpc>
            </a:pPr>
            <a:r>
              <a:rPr lang="zh-CN" altLang="en-US" sz="2800" dirty="0">
                <a:latin typeface="宋体" panose="02010600030101010101" pitchFamily="2" charset="-122"/>
                <a:ea typeface="宋体" panose="02010600030101010101" pitchFamily="2" charset="-122"/>
              </a:rPr>
              <a:t>吾爱吾爱如管弦</a:t>
            </a:r>
            <a:r>
              <a:rPr lang="en-US" altLang="zh-CN" sz="2800" dirty="0">
                <a:latin typeface="宋体" panose="02010600030101010101" pitchFamily="2" charset="-122"/>
                <a:ea typeface="宋体" panose="02010600030101010101" pitchFamily="2" charset="-122"/>
              </a:rPr>
              <a:t>, </a:t>
            </a:r>
          </a:p>
          <a:p>
            <a:pPr>
              <a:lnSpc>
                <a:spcPct val="150000"/>
              </a:lnSpc>
            </a:pPr>
            <a:r>
              <a:rPr lang="zh-CN" altLang="en-US" sz="2800" dirty="0">
                <a:latin typeface="宋体" panose="02010600030101010101" pitchFamily="2" charset="-122"/>
                <a:ea typeface="宋体" panose="02010600030101010101" pitchFamily="2" charset="-122"/>
              </a:rPr>
              <a:t>其声悠扬而玲珑。</a:t>
            </a:r>
            <a:endParaRPr lang="en-US" altLang="zh-CN" sz="2800" dirty="0">
              <a:latin typeface="宋体" panose="02010600030101010101" pitchFamily="2" charset="-122"/>
              <a:ea typeface="宋体" panose="02010600030101010101" pitchFamily="2" charset="-122"/>
            </a:endParaRPr>
          </a:p>
          <a:p>
            <a:r>
              <a:rPr lang="en-US" altLang="zh-CN" sz="2800" dirty="0">
                <a:latin typeface="宋体" panose="02010600030101010101" pitchFamily="2" charset="-122"/>
                <a:ea typeface="宋体" panose="02010600030101010101" pitchFamily="2" charset="-122"/>
              </a:rPr>
              <a:t>                 --</a:t>
            </a:r>
            <a:r>
              <a:rPr lang="zh-CN" altLang="en-US" sz="2800" dirty="0">
                <a:latin typeface="宋体" panose="02010600030101010101" pitchFamily="2" charset="-122"/>
                <a:ea typeface="宋体" panose="02010600030101010101" pitchFamily="2" charset="-122"/>
              </a:rPr>
              <a:t>郭沫若</a:t>
            </a:r>
            <a:endParaRPr lang="zh-CN" altLang="en-US" dirty="0"/>
          </a:p>
        </p:txBody>
      </p:sp>
    </p:spTree>
    <p:extLst>
      <p:ext uri="{BB962C8B-B14F-4D97-AF65-F5344CB8AC3E}">
        <p14:creationId xmlns:p14="http://schemas.microsoft.com/office/powerpoint/2010/main" val="184717641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71"/>
          <p:cNvSpPr/>
          <p:nvPr/>
        </p:nvSpPr>
        <p:spPr>
          <a:xfrm>
            <a:off x="707213" y="1179262"/>
            <a:ext cx="9231820" cy="2241960"/>
          </a:xfrm>
          <a:prstGeom prst="rect">
            <a:avLst/>
          </a:prstGeom>
        </p:spPr>
        <p:txBody>
          <a:bodyPr wrap="square">
            <a:spAutoFit/>
          </a:bodyPr>
          <a:lstStyle/>
          <a:p>
            <a:pPr algn="just">
              <a:lnSpc>
                <a:spcPct val="150000"/>
              </a:lnSpc>
            </a:pPr>
            <a:r>
              <a:rPr lang="en-US" altLang="zh-CN"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      Style of language varieties refers to different characteristics of language use that caused by different language varieties. </a:t>
            </a:r>
          </a:p>
          <a:p>
            <a:pPr algn="just">
              <a:lnSpc>
                <a:spcPct val="150000"/>
              </a:lnSpc>
            </a:pPr>
            <a:r>
              <a:rPr lang="en-US" altLang="zh-CN"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rPr>
              <a:t>      When translating, the style of the language varieties of source text and target text  should be consistent as far as possible.</a:t>
            </a:r>
            <a:endParaRPr lang="en-GB" sz="2400" dirty="0">
              <a:solidFill>
                <a:srgbClr val="262626"/>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4" name="文本框 23"/>
          <p:cNvSpPr txBox="1"/>
          <p:nvPr/>
        </p:nvSpPr>
        <p:spPr>
          <a:xfrm>
            <a:off x="2604699" y="396436"/>
            <a:ext cx="6982815" cy="645160"/>
          </a:xfrm>
          <a:prstGeom prst="rect">
            <a:avLst/>
          </a:prstGeom>
          <a:noFill/>
        </p:spPr>
        <p:txBody>
          <a:bodyPr wrap="square" rtlCol="0">
            <a:spAutoFit/>
          </a:bodyPr>
          <a:lstStyle/>
          <a:p>
            <a:pPr algn="ctr"/>
            <a:r>
              <a:rPr lang="en-US" altLang="zh-CN" sz="3600" b="1" kern="100" dirty="0">
                <a:latin typeface="Times New Roman" panose="02020603050405020304" pitchFamily="18" charset="0"/>
                <a:ea typeface="宋体" panose="02010600030101010101" pitchFamily="2" charset="-122"/>
                <a:sym typeface="+mn-ea"/>
              </a:rPr>
              <a:t>Style of language varieties</a:t>
            </a:r>
            <a:endParaRPr lang="zh-CN" altLang="en-US" sz="3600" b="1"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2" name="文本框 1"/>
          <p:cNvSpPr txBox="1"/>
          <p:nvPr/>
        </p:nvSpPr>
        <p:spPr>
          <a:xfrm>
            <a:off x="835573" y="3985839"/>
            <a:ext cx="2217683" cy="523220"/>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Spoken style</a:t>
            </a:r>
            <a:endParaRPr lang="zh-CN" altLang="en-US" sz="2800" dirty="0">
              <a:latin typeface="Times New Roman" panose="02020603050405020304" pitchFamily="18" charset="0"/>
              <a:cs typeface="Times New Roman" panose="02020603050405020304" pitchFamily="18" charset="0"/>
            </a:endParaRPr>
          </a:p>
        </p:txBody>
      </p:sp>
      <p:sp>
        <p:nvSpPr>
          <p:cNvPr id="3" name="文本框 2"/>
          <p:cNvSpPr txBox="1"/>
          <p:nvPr/>
        </p:nvSpPr>
        <p:spPr>
          <a:xfrm>
            <a:off x="835573" y="4809648"/>
            <a:ext cx="2060028" cy="523220"/>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Written style</a:t>
            </a:r>
            <a:endParaRPr lang="zh-CN" altLang="en-US" sz="2800" dirty="0">
              <a:latin typeface="Times New Roman" panose="02020603050405020304" pitchFamily="18" charset="0"/>
              <a:cs typeface="Times New Roman" panose="02020603050405020304" pitchFamily="18" charset="0"/>
            </a:endParaRPr>
          </a:p>
        </p:txBody>
      </p:sp>
      <p:cxnSp>
        <p:nvCxnSpPr>
          <p:cNvPr id="6" name="Straight Connector 24"/>
          <p:cNvCxnSpPr/>
          <p:nvPr/>
        </p:nvCxnSpPr>
        <p:spPr>
          <a:xfrm flipH="1">
            <a:off x="3132083" y="4277867"/>
            <a:ext cx="1051034" cy="157"/>
          </a:xfrm>
          <a:prstGeom prst="line">
            <a:avLst/>
          </a:prstGeom>
          <a:ln w="19050" cap="rnd">
            <a:solidFill>
              <a:srgbClr val="404040"/>
            </a:solidFill>
            <a:prstDash val="solid"/>
            <a:headEnd type="oval"/>
            <a:tailEnd type="ova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4403834" y="4061574"/>
            <a:ext cx="2774732" cy="523220"/>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Natural and vivid</a:t>
            </a:r>
            <a:endParaRPr lang="zh-CN" altLang="en-US" sz="2800" dirty="0">
              <a:latin typeface="Times New Roman" panose="02020603050405020304" pitchFamily="18" charset="0"/>
              <a:cs typeface="Times New Roman" panose="02020603050405020304" pitchFamily="18" charset="0"/>
            </a:endParaRPr>
          </a:p>
        </p:txBody>
      </p:sp>
      <p:cxnSp>
        <p:nvCxnSpPr>
          <p:cNvPr id="14" name="Straight Connector 24"/>
          <p:cNvCxnSpPr/>
          <p:nvPr/>
        </p:nvCxnSpPr>
        <p:spPr>
          <a:xfrm flipH="1">
            <a:off x="3132083" y="5071258"/>
            <a:ext cx="1051034" cy="157"/>
          </a:xfrm>
          <a:prstGeom prst="line">
            <a:avLst/>
          </a:prstGeom>
          <a:ln w="19050" cap="rnd">
            <a:solidFill>
              <a:srgbClr val="404040"/>
            </a:solidFill>
            <a:prstDash val="solid"/>
            <a:headEnd type="oval"/>
            <a:tailEnd type="oval"/>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403834" y="4809648"/>
            <a:ext cx="2774732" cy="523220"/>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Abstract and rigid </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896</TotalTime>
  <Words>913</Words>
  <Application>Microsoft Office PowerPoint</Application>
  <PresentationFormat>宽屏</PresentationFormat>
  <Paragraphs>73</Paragraphs>
  <Slides>15</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15</vt:i4>
      </vt:variant>
    </vt:vector>
  </HeadingPairs>
  <TitlesOfParts>
    <vt:vector size="26" baseType="lpstr">
      <vt:lpstr>Bebas Neue</vt:lpstr>
      <vt:lpstr>FontAwesome</vt:lpstr>
      <vt:lpstr>等线</vt:lpstr>
      <vt:lpstr>等线 Light</vt:lpstr>
      <vt:lpstr>宋体</vt:lpstr>
      <vt:lpstr>微软雅黑</vt:lpstr>
      <vt:lpstr>Arial</vt:lpstr>
      <vt:lpstr>Calibri</vt:lpstr>
      <vt:lpstr>Impact</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yun814</dc:creator>
  <cp:lastModifiedBy>孔 祥慧</cp:lastModifiedBy>
  <cp:revision>56</cp:revision>
  <dcterms:created xsi:type="dcterms:W3CDTF">2017-03-25T04:03:00Z</dcterms:created>
  <dcterms:modified xsi:type="dcterms:W3CDTF">2020-11-09T07:08:46Z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2052-11.1.0.9929</vt:lpwstr>
  </property>
</Properties>
</file>