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5">
  <p:sldMasterIdLst>
    <p:sldMasterId id="2147483648" r:id="rId1"/>
  </p:sldMasterIdLst>
  <p:notesMasterIdLst>
    <p:notesMasterId r:id="rId18"/>
  </p:notesMasterIdLst>
  <p:sldIdLst>
    <p:sldId id="256" r:id="rId2"/>
    <p:sldId id="456" r:id="rId3"/>
    <p:sldId id="552" r:id="rId4"/>
    <p:sldId id="553" r:id="rId5"/>
    <p:sldId id="551" r:id="rId6"/>
    <p:sldId id="490" r:id="rId7"/>
    <p:sldId id="558" r:id="rId8"/>
    <p:sldId id="562" r:id="rId9"/>
    <p:sldId id="559" r:id="rId10"/>
    <p:sldId id="560" r:id="rId11"/>
    <p:sldId id="563" r:id="rId12"/>
    <p:sldId id="561" r:id="rId13"/>
    <p:sldId id="564" r:id="rId14"/>
    <p:sldId id="548" r:id="rId15"/>
    <p:sldId id="443" r:id="rId16"/>
    <p:sldId id="403" r:id="rId17"/>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D5270DE-ED47-B15B-F92F-6822E5B1BDE0}" name="YOUTIANWEI" initials="Y" userId="S::youtianwei@nju.edu.cn::a8789220-4209-4046-835c-d58dea991e7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B5B"/>
    <a:srgbClr val="00FF00"/>
    <a:srgbClr val="00CC00"/>
    <a:srgbClr val="008000"/>
    <a:srgbClr val="00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0642" autoAdjust="0"/>
  </p:normalViewPr>
  <p:slideViewPr>
    <p:cSldViewPr>
      <p:cViewPr varScale="1">
        <p:scale>
          <a:sx n="87" d="100"/>
          <a:sy n="87" d="100"/>
        </p:scale>
        <p:origin x="1358" y="1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E097D3-BBD0-4D47-B58D-C84E7A17D7B9}" type="datetimeFigureOut">
              <a:rPr lang="de-DE" smtClean="0"/>
              <a:t>08.12.2023</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26A6C2-3F77-47AE-A308-E8BA5ECFF85F}" type="slidenum">
              <a:rPr lang="de-DE" smtClean="0"/>
              <a:t>‹Nr.›</a:t>
            </a:fld>
            <a:endParaRPr lang="de-DE"/>
          </a:p>
        </p:txBody>
      </p:sp>
    </p:spTree>
    <p:extLst>
      <p:ext uri="{BB962C8B-B14F-4D97-AF65-F5344CB8AC3E}">
        <p14:creationId xmlns:p14="http://schemas.microsoft.com/office/powerpoint/2010/main" val="3215102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2A26A6C2-3F77-47AE-A308-E8BA5ECFF85F}" type="slidenum">
              <a:rPr lang="de-DE" smtClean="0"/>
              <a:t>1</a:t>
            </a:fld>
            <a:endParaRPr 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2A26A6C2-3F77-47AE-A308-E8BA5ECFF85F}" type="slidenum">
              <a:rPr lang="de-DE" smtClean="0"/>
              <a:t>16</a:t>
            </a:fld>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E8916F88-D5E0-4968-AE1C-8273BB90EA00}" type="datetimeFigureOut">
              <a:rPr lang="de-DE" smtClean="0"/>
              <a:t>08.12.2023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hasCustomPrompt="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8916F88-D5E0-4968-AE1C-8273BB90EA00}" type="datetimeFigureOut">
              <a:rPr lang="de-DE" smtClean="0"/>
              <a:t>08.12.2023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hasCustomPrompt="1"/>
          </p:nvPr>
        </p:nvSpPr>
        <p:spPr>
          <a:xfrm>
            <a:off x="457200" y="274638"/>
            <a:ext cx="60198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8916F88-D5E0-4968-AE1C-8273BB90EA00}" type="datetimeFigureOut">
              <a:rPr lang="de-DE" smtClean="0"/>
              <a:t>08.12.2023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hasCustomPrompt="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8916F88-D5E0-4968-AE1C-8273BB90EA00}" type="datetimeFigureOut">
              <a:rPr lang="de-DE" smtClean="0"/>
              <a:t>08.12.2023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fld id="{E8916F88-D5E0-4968-AE1C-8273BB90EA00}" type="datetimeFigureOut">
              <a:rPr lang="de-DE" smtClean="0"/>
              <a:t>08.12.2023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E8916F88-D5E0-4968-AE1C-8273BB90EA00}" type="datetimeFigureOut">
              <a:rPr lang="de-DE" smtClean="0"/>
              <a:t>08.12.2023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E8916F88-D5E0-4968-AE1C-8273BB90EA00}" type="datetimeFigureOut">
              <a:rPr lang="de-DE" smtClean="0"/>
              <a:t>08.12.2023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E8916F88-D5E0-4968-AE1C-8273BB90EA00}" type="datetimeFigureOut">
              <a:rPr lang="de-DE" smtClean="0"/>
              <a:t>08.12.2023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E8916F88-D5E0-4968-AE1C-8273BB90EA00}" type="datetimeFigureOut">
              <a:rPr lang="de-DE" smtClean="0"/>
              <a:t>08.12.2023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E8916F88-D5E0-4968-AE1C-8273BB90EA00}" type="datetimeFigureOut">
              <a:rPr lang="de-DE" smtClean="0"/>
              <a:t>08.12.2023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E8916F88-D5E0-4968-AE1C-8273BB90EA00}" type="datetimeFigureOut">
              <a:rPr lang="de-DE" smtClean="0"/>
              <a:t>08.12.2023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916F88-D5E0-4968-AE1C-8273BB90EA00}" type="datetimeFigureOut">
              <a:rPr lang="de-DE" smtClean="0"/>
              <a:t>08.12.2023</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DB387A-7DAD-440A-A4E7-7F9B3B95A468}" type="slidenum">
              <a:rPr lang="de-DE" smtClean="0"/>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martin@woesler.de"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yw.hwxnet.com/" TargetMode="External"/><Relationship Id="rId2" Type="http://schemas.openxmlformats.org/officeDocument/2006/relationships/hyperlink" Target="http://www.acmuller.net/con-dao/analects.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395536" y="136649"/>
            <a:ext cx="8352928" cy="4300463"/>
          </a:xfrm>
        </p:spPr>
        <p:txBody>
          <a:bodyPr>
            <a:noAutofit/>
          </a:bodyPr>
          <a:lstStyle/>
          <a:p>
            <a:r>
              <a:rPr lang="zh-CN" altLang="de-DE" sz="9600" b="1" dirty="0">
                <a:latin typeface="KaiTi" panose="02010609060101010101" pitchFamily="49" charset="-122"/>
                <a:ea typeface="KaiTi" panose="02010609060101010101" pitchFamily="49" charset="-122"/>
              </a:rPr>
              <a:t>中国文學</a:t>
            </a:r>
            <a:r>
              <a:rPr lang="de-DE" altLang="zh-CN" sz="9600" b="1" dirty="0">
                <a:latin typeface="KaiTi" panose="02010609060101010101" pitchFamily="49" charset="-122"/>
                <a:ea typeface="KaiTi" panose="02010609060101010101" pitchFamily="49" charset="-122"/>
              </a:rPr>
              <a:t>-</a:t>
            </a:r>
            <a:r>
              <a:rPr lang="zh-CN" altLang="de-DE" sz="9600" b="1" dirty="0">
                <a:latin typeface="KaiTi" panose="02010609060101010101" pitchFamily="49" charset="-122"/>
                <a:ea typeface="KaiTi" panose="02010609060101010101" pitchFamily="49" charset="-122"/>
              </a:rPr>
              <a:t>散文</a:t>
            </a:r>
            <a:br>
              <a:rPr lang="de-DE" altLang="zh-CN" sz="59500" b="1" dirty="0">
                <a:latin typeface="KaiTi" panose="02010609060101010101" pitchFamily="49" charset="-122"/>
                <a:ea typeface="KaiTi" panose="02010609060101010101" pitchFamily="49" charset="-122"/>
              </a:rPr>
            </a:br>
            <a:r>
              <a:rPr lang="zh-CN" altLang="de-DE" sz="4800" b="1" dirty="0"/>
              <a:t>研究生课（大三）</a:t>
            </a:r>
            <a:br>
              <a:rPr lang="de-DE" altLang="zh-CN" sz="4800" b="1" i="1" dirty="0"/>
            </a:br>
            <a:r>
              <a:rPr lang="de-DE" sz="3200" b="1" i="0" dirty="0" err="1">
                <a:solidFill>
                  <a:srgbClr val="000000"/>
                </a:solidFill>
                <a:effectLst/>
                <a:latin typeface="Arial" panose="020B0604020202020204" pitchFamily="34" charset="0"/>
              </a:rPr>
              <a:t>Prose</a:t>
            </a:r>
            <a:br>
              <a:rPr lang="de-DE" altLang="zh-CN" sz="4800" b="1" dirty="0"/>
            </a:br>
            <a:r>
              <a:rPr lang="de-DE" altLang="zh-CN" sz="2800" b="1" dirty="0" err="1"/>
              <a:t>for</a:t>
            </a:r>
            <a:r>
              <a:rPr lang="de-DE" altLang="zh-CN" sz="2800" b="1" dirty="0"/>
              <a:t> </a:t>
            </a:r>
            <a:r>
              <a:rPr lang="de-DE" altLang="zh-CN" sz="2800" b="1" dirty="0" err="1"/>
              <a:t>third</a:t>
            </a:r>
            <a:r>
              <a:rPr lang="de-DE" altLang="zh-CN" sz="2800" b="1" dirty="0"/>
              <a:t> </a:t>
            </a:r>
            <a:r>
              <a:rPr lang="de-DE" altLang="zh-CN" sz="2800" b="1" dirty="0" err="1"/>
              <a:t>year</a:t>
            </a:r>
            <a:r>
              <a:rPr lang="de-DE" altLang="zh-CN" sz="2800" b="1" dirty="0"/>
              <a:t> Bachelor </a:t>
            </a:r>
            <a:r>
              <a:rPr lang="de-DE" altLang="zh-CN" sz="2800" b="1" dirty="0" err="1"/>
              <a:t>Students</a:t>
            </a:r>
            <a:br>
              <a:rPr lang="de-DE" altLang="zh-CN" sz="2800" b="1" dirty="0"/>
            </a:br>
            <a:r>
              <a:rPr lang="zh-CN" altLang="de-DE" sz="2400" b="1" dirty="0"/>
              <a:t>第</a:t>
            </a:r>
            <a:r>
              <a:rPr lang="de-DE" altLang="zh-CN" sz="2400" b="1" dirty="0"/>
              <a:t>7</a:t>
            </a:r>
            <a:r>
              <a:rPr lang="zh-CN" altLang="de-DE" sz="2400" b="1" dirty="0"/>
              <a:t>周 </a:t>
            </a:r>
            <a:r>
              <a:rPr lang="de-DE" altLang="zh-CN" sz="2400" b="1" dirty="0"/>
              <a:t>Session 7</a:t>
            </a:r>
            <a:br>
              <a:rPr lang="de-DE" altLang="zh-CN" sz="2400" b="1" dirty="0"/>
            </a:br>
            <a:r>
              <a:rPr lang="de-DE" sz="2400" b="0" i="0" dirty="0">
                <a:solidFill>
                  <a:srgbClr val="000000"/>
                </a:solidFill>
                <a:effectLst/>
                <a:latin typeface="Arial" panose="020B0604020202020204" pitchFamily="34" charset="0"/>
              </a:rPr>
              <a:t>7 </a:t>
            </a:r>
            <a:r>
              <a:rPr lang="de-DE" sz="2400" b="0" i="0" dirty="0" err="1">
                <a:solidFill>
                  <a:srgbClr val="000000"/>
                </a:solidFill>
                <a:effectLst/>
                <a:latin typeface="Arial" panose="020B0604020202020204" pitchFamily="34" charset="0"/>
              </a:rPr>
              <a:t>Dec</a:t>
            </a:r>
            <a:r>
              <a:rPr lang="de-DE" sz="2400" b="0" i="0" dirty="0">
                <a:solidFill>
                  <a:srgbClr val="000000"/>
                </a:solidFill>
                <a:effectLst/>
                <a:latin typeface="Arial" panose="020B0604020202020204" pitchFamily="34" charset="0"/>
              </a:rPr>
              <a:t> 8 13:15-14:45 The </a:t>
            </a:r>
            <a:r>
              <a:rPr lang="de-DE" sz="2400" b="0" i="0" dirty="0" err="1">
                <a:solidFill>
                  <a:srgbClr val="000000"/>
                </a:solidFill>
                <a:effectLst/>
                <a:latin typeface="Arial" panose="020B0604020202020204" pitchFamily="34" charset="0"/>
              </a:rPr>
              <a:t>Analects</a:t>
            </a:r>
            <a:r>
              <a:rPr lang="de-DE" sz="2400" b="0" i="0" dirty="0">
                <a:solidFill>
                  <a:srgbClr val="000000"/>
                </a:solidFill>
                <a:effectLst/>
                <a:latin typeface="Arial" panose="020B0604020202020204" pitchFamily="34" charset="0"/>
              </a:rPr>
              <a:t> V </a:t>
            </a:r>
            <a:br>
              <a:rPr lang="de-DE" sz="2400" b="0" i="0" dirty="0">
                <a:solidFill>
                  <a:srgbClr val="000000"/>
                </a:solidFill>
                <a:effectLst/>
                <a:latin typeface="Arial" panose="020B0604020202020204" pitchFamily="34" charset="0"/>
              </a:rPr>
            </a:br>
            <a:r>
              <a:rPr lang="zh-CN" altLang="de-DE" sz="2400" b="0" i="0" dirty="0">
                <a:solidFill>
                  <a:srgbClr val="000000"/>
                </a:solidFill>
                <a:effectLst/>
                <a:latin typeface="Arial" panose="020B0604020202020204" pitchFamily="34" charset="0"/>
              </a:rPr>
              <a:t>朱清月 </a:t>
            </a:r>
            <a:r>
              <a:rPr lang="de-DE" sz="2400" b="0" i="0" dirty="0">
                <a:solidFill>
                  <a:srgbClr val="000000"/>
                </a:solidFill>
                <a:effectLst/>
                <a:latin typeface="Arial" panose="020B0604020202020204" pitchFamily="34" charset="0"/>
              </a:rPr>
              <a:t>Zhu </a:t>
            </a:r>
            <a:r>
              <a:rPr lang="de-DE" sz="2400" b="0" i="0" dirty="0" err="1">
                <a:solidFill>
                  <a:srgbClr val="000000"/>
                </a:solidFill>
                <a:effectLst/>
                <a:latin typeface="Arial" panose="020B0604020202020204" pitchFamily="34" charset="0"/>
              </a:rPr>
              <a:t>Qingyue</a:t>
            </a:r>
            <a:r>
              <a:rPr lang="de-DE" sz="2400" b="0" i="0" dirty="0">
                <a:solidFill>
                  <a:srgbClr val="000000"/>
                </a:solidFill>
                <a:effectLst/>
                <a:latin typeface="Arial" panose="020B0604020202020204" pitchFamily="34" charset="0"/>
              </a:rPr>
              <a:t> Julia </a:t>
            </a:r>
            <a:r>
              <a:rPr lang="de-DE" sz="2400" b="0" i="0" dirty="0" err="1">
                <a:solidFill>
                  <a:srgbClr val="000000"/>
                </a:solidFill>
                <a:effectLst/>
                <a:latin typeface="Arial" panose="020B0604020202020204" pitchFamily="34" charset="0"/>
              </a:rPr>
              <a:t>Czuban</a:t>
            </a:r>
            <a:endParaRPr lang="de-DE" sz="2400" b="1" dirty="0">
              <a:latin typeface="楷体" panose="02010609060101010101" pitchFamily="49" charset="-122"/>
              <a:ea typeface="楷体" panose="02010609060101010101" pitchFamily="49" charset="-122"/>
            </a:endParaRPr>
          </a:p>
        </p:txBody>
      </p:sp>
      <p:sp>
        <p:nvSpPr>
          <p:cNvPr id="3" name="Untertitel 2"/>
          <p:cNvSpPr>
            <a:spLocks noGrp="1"/>
          </p:cNvSpPr>
          <p:nvPr>
            <p:ph type="subTitle" idx="1"/>
          </p:nvPr>
        </p:nvSpPr>
        <p:spPr>
          <a:xfrm>
            <a:off x="395536" y="4365104"/>
            <a:ext cx="8280920" cy="2376264"/>
          </a:xfrm>
        </p:spPr>
        <p:txBody>
          <a:bodyPr>
            <a:noAutofit/>
          </a:bodyPr>
          <a:lstStyle/>
          <a:p>
            <a:r>
              <a:rPr lang="zh-CN" altLang="de-DE" sz="1800" dirty="0">
                <a:solidFill>
                  <a:srgbClr val="000000"/>
                </a:solidFill>
                <a:effectLst/>
                <a:latin typeface="Calibri" panose="020F0502020204030204" pitchFamily="34" charset="0"/>
              </a:rPr>
              <a:t>教室 </a:t>
            </a:r>
            <a:r>
              <a:rPr lang="en-US" sz="1800" dirty="0">
                <a:solidFill>
                  <a:srgbClr val="000000"/>
                </a:solidFill>
                <a:effectLst/>
                <a:latin typeface="Calibri" panose="020F0502020204030204" pitchFamily="34" charset="0"/>
              </a:rPr>
              <a:t>Classroom 424</a:t>
            </a:r>
          </a:p>
          <a:p>
            <a:endParaRPr lang="en-US" sz="1800" dirty="0">
              <a:solidFill>
                <a:srgbClr val="000000"/>
              </a:solidFill>
              <a:effectLst/>
              <a:latin typeface="Calibri" panose="020F0502020204030204" pitchFamily="34" charset="0"/>
            </a:endParaRPr>
          </a:p>
          <a:p>
            <a:r>
              <a:rPr lang="zh-CN" altLang="de-DE" sz="1800" dirty="0">
                <a:solidFill>
                  <a:schemeClr val="tx1"/>
                </a:solidFill>
                <a:latin typeface="Arial" panose="020B0604020202020204" pitchFamily="34" charset="0"/>
                <a:ea typeface="楷体" panose="02010609060101010101" pitchFamily="49" charset="-122"/>
                <a:cs typeface="Arial" panose="020B0604020202020204" pitchFamily="34" charset="0"/>
              </a:rPr>
              <a:t>助教：</a:t>
            </a:r>
            <a:r>
              <a:rPr lang="zh-CN" altLang="de-DE" sz="1800" dirty="0">
                <a:solidFill>
                  <a:schemeClr val="tx1"/>
                </a:solidFill>
                <a:latin typeface="Arial" panose="020B0604020202020204" pitchFamily="34" charset="0"/>
                <a:cs typeface="Arial" panose="020B0604020202020204" pitchFamily="34" charset="0"/>
              </a:rPr>
              <a:t>周佳琪 </a:t>
            </a:r>
            <a:r>
              <a:rPr lang="de-DE" altLang="zh-CN" sz="1800" dirty="0">
                <a:solidFill>
                  <a:schemeClr val="tx1"/>
                </a:solidFill>
                <a:latin typeface="Arial" panose="020B0604020202020204" pitchFamily="34" charset="0"/>
                <a:cs typeface="Arial" panose="020B0604020202020204" pitchFamily="34" charset="0"/>
              </a:rPr>
              <a:t>Katarzyna</a:t>
            </a:r>
            <a:endParaRPr lang="de-DE" altLang="zh-CN" sz="1800" dirty="0">
              <a:solidFill>
                <a:schemeClr val="tx1"/>
              </a:solidFill>
              <a:latin typeface="楷体" panose="02010609060101010101" pitchFamily="49" charset="-122"/>
              <a:ea typeface="楷体" panose="02010609060101010101" pitchFamily="49" charset="-122"/>
            </a:endParaRPr>
          </a:p>
          <a:p>
            <a:r>
              <a:rPr lang="zh-CN" altLang="en-US" sz="1800" dirty="0">
                <a:solidFill>
                  <a:schemeClr val="tx1"/>
                </a:solidFill>
                <a:latin typeface="楷体" panose="02010609060101010101" pitchFamily="49" charset="-122"/>
                <a:ea typeface="楷体" panose="02010609060101010101" pitchFamily="49" charset="-122"/>
              </a:rPr>
              <a:t>吴漠</a:t>
            </a:r>
            <a:r>
              <a:rPr lang="zh-CN" altLang="de-DE" sz="1800" dirty="0">
                <a:solidFill>
                  <a:schemeClr val="tx1"/>
                </a:solidFill>
                <a:latin typeface="楷体" panose="02010609060101010101" pitchFamily="49" charset="-122"/>
                <a:ea typeface="楷体" panose="02010609060101010101" pitchFamily="49" charset="-122"/>
              </a:rPr>
              <a:t>汀助理教授</a:t>
            </a:r>
            <a:r>
              <a:rPr lang="zh-CN" altLang="de-DE" sz="1800" dirty="0">
                <a:solidFill>
                  <a:schemeClr val="tx1"/>
                </a:solidFill>
                <a:latin typeface="Calibri" panose="020F0502020204030204" pitchFamily="34" charset="0"/>
                <a:ea typeface="楷体" panose="02010609060101010101" pitchFamily="49" charset="-122"/>
                <a:cs typeface="Calibri" panose="020F0502020204030204" pitchFamily="34" charset="0"/>
              </a:rPr>
              <a:t> </a:t>
            </a:r>
            <a:r>
              <a:rPr lang="de-DE" altLang="zh-CN" sz="1800" dirty="0" err="1">
                <a:solidFill>
                  <a:schemeClr val="tx1"/>
                </a:solidFill>
                <a:latin typeface="Calibri" panose="020F0502020204030204" pitchFamily="34" charset="0"/>
                <a:ea typeface="楷体" panose="02010609060101010101" pitchFamily="49" charset="-122"/>
                <a:cs typeface="Calibri" panose="020F0502020204030204" pitchFamily="34" charset="0"/>
              </a:rPr>
              <a:t>Assistant</a:t>
            </a:r>
            <a:r>
              <a:rPr lang="de-DE" altLang="zh-CN" sz="1800" dirty="0">
                <a:solidFill>
                  <a:schemeClr val="tx1"/>
                </a:solidFill>
                <a:latin typeface="Calibri" panose="020F0502020204030204" pitchFamily="34" charset="0"/>
                <a:ea typeface="楷体" panose="02010609060101010101" pitchFamily="49" charset="-122"/>
                <a:cs typeface="Calibri" panose="020F0502020204030204" pitchFamily="34" charset="0"/>
              </a:rPr>
              <a:t> Professor Dr. Martin Woesler</a:t>
            </a:r>
            <a:endParaRPr lang="de-DE" sz="1800" dirty="0">
              <a:solidFill>
                <a:schemeClr val="tx1"/>
              </a:solidFill>
              <a:latin typeface="Calibri" panose="020F0502020204030204" pitchFamily="34" charset="0"/>
              <a:ea typeface="楷体" panose="02010609060101010101" pitchFamily="49" charset="-122"/>
              <a:cs typeface="Calibri" panose="020F0502020204030204" pitchFamily="34" charset="0"/>
            </a:endParaRP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7</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7</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fontScale="85000" lnSpcReduction="10000"/>
          </a:bodyPr>
          <a:lstStyle/>
          <a:p>
            <a:pPr marL="0" indent="0" algn="l">
              <a:buNone/>
            </a:pPr>
            <a:r>
              <a:rPr lang="zh-TW" altLang="de-DE" sz="1800" b="0" i="0" dirty="0">
                <a:solidFill>
                  <a:srgbClr val="000000"/>
                </a:solidFill>
                <a:effectLst/>
                <a:latin typeface="Arial" panose="020B0604020202020204" pitchFamily="34" charset="0"/>
              </a:rPr>
              <a:t>子路曾皙冉有公西華侍坐</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先進</a:t>
            </a:r>
            <a:r>
              <a:rPr lang="de-DE" altLang="zh-TW" sz="1800" b="0" i="0" dirty="0">
                <a:solidFill>
                  <a:srgbClr val="000000"/>
                </a:solidFill>
                <a:effectLst/>
                <a:latin typeface="Arial" panose="020B0604020202020204" pitchFamily="34" charset="0"/>
              </a:rPr>
              <a:t>》)</a:t>
            </a:r>
          </a:p>
          <a:p>
            <a:pPr marL="0" indent="0" algn="l">
              <a:buNone/>
            </a:pP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説明</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本章記述孔子和他的學生關於志向的一段談話，反映了儒家 以禮治國的理念。對話生動地顯示了四位門人不同的性格特徵，也展示 出孔子作焉一個大教育家春風化雨般的教育風範。</a:t>
            </a:r>
          </a:p>
          <a:p>
            <a:pPr marL="0" indent="0" algn="l">
              <a:buNone/>
            </a:pPr>
            <a:r>
              <a:rPr lang="zh-TW" altLang="de-DE" sz="1800" b="0" i="0" dirty="0">
                <a:solidFill>
                  <a:srgbClr val="000000"/>
                </a:solidFill>
                <a:effectLst/>
                <a:latin typeface="Arial" panose="020B0604020202020204" pitchFamily="34" charset="0"/>
              </a:rPr>
              <a:t>子路、曾皙、冉有、公西華侍坐①。</a:t>
            </a:r>
          </a:p>
          <a:p>
            <a:pPr marL="0" indent="0" algn="l">
              <a:buNone/>
            </a:pPr>
            <a:r>
              <a:rPr lang="zh-TW" altLang="de-DE" sz="1800" b="0" i="0" dirty="0">
                <a:solidFill>
                  <a:srgbClr val="000000"/>
                </a:solidFill>
                <a:effectLst/>
                <a:latin typeface="Arial" panose="020B0604020202020204" pitchFamily="34" charset="0"/>
              </a:rPr>
              <a:t>子曰：“以吾一 日長乎爾，毋吾以也②。居則曰②</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不吾 知也④</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如或知爾⑤</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則何以哉⑥</a:t>
            </a:r>
            <a:r>
              <a:rPr lang="de-DE" altLang="zh-TW" sz="1800" b="0" i="0" dirty="0">
                <a:solidFill>
                  <a:srgbClr val="000000"/>
                </a:solidFill>
                <a:effectLst/>
                <a:latin typeface="Arial" panose="020B0604020202020204" pitchFamily="34" charset="0"/>
              </a:rPr>
              <a:t>?"</a:t>
            </a:r>
          </a:p>
          <a:p>
            <a:pPr marL="0" indent="0" algn="l">
              <a:buNone/>
            </a:pPr>
            <a:r>
              <a:rPr lang="zh-TW" altLang="de-DE" sz="1800" b="0" i="0" dirty="0">
                <a:solidFill>
                  <a:srgbClr val="000000"/>
                </a:solidFill>
                <a:effectLst/>
                <a:latin typeface="Arial" panose="020B0604020202020204" pitchFamily="34" charset="0"/>
              </a:rPr>
              <a:t>孔子詢問四個學生的志向。</a:t>
            </a:r>
          </a:p>
          <a:p>
            <a:pPr marL="0" indent="0" algn="l">
              <a:buNone/>
            </a:pPr>
            <a:r>
              <a:rPr lang="zh-TW" altLang="de-DE" sz="1800" b="0" i="0" dirty="0">
                <a:solidFill>
                  <a:srgbClr val="000000"/>
                </a:solidFill>
                <a:effectLst/>
                <a:latin typeface="Arial" panose="020B0604020202020204" pitchFamily="34" charset="0"/>
              </a:rPr>
              <a:t>① 子路、曾皙、冉有、公西華：四個人都是孔子的學生。子路：姓仲， 名由，字子路，又稱季路，卞</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今山東省泗水縣</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人，小孔子九歲。</a:t>
            </a:r>
          </a:p>
          <a:p>
            <a:pPr marL="0" indent="0" algn="l">
              <a:buNone/>
            </a:pPr>
            <a:r>
              <a:rPr lang="zh-TW" altLang="de-DE" sz="1800" b="0" i="0" dirty="0">
                <a:solidFill>
                  <a:srgbClr val="000000"/>
                </a:solidFill>
                <a:effectLst/>
                <a:latin typeface="Arial" panose="020B0604020202020204" pitchFamily="34" charset="0"/>
              </a:rPr>
              <a:t>曾皙：姓曾，名點，字皙，鲁國南武城</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今山東省费縣西南</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人。冉 有：魯國人，姓冉，名求，字子有。小孔子二十九歲。公西華：姓公 西，名赤，字子華，小孔子四十二葳。這次談話時，孔子大約六十 多歲。侍：在尊長者身旁陪伴。坐：古時的坐姿是鋪席於地，雙膝 著地，臀部壓在脚後跟上。</a:t>
            </a:r>
          </a:p>
          <a:p>
            <a:pPr marL="0" indent="0" algn="l">
              <a:buNone/>
            </a:pPr>
            <a:r>
              <a:rPr lang="zh-TW" altLang="de-DE" sz="1800" b="0" i="0" dirty="0">
                <a:solidFill>
                  <a:srgbClr val="000000"/>
                </a:solidFill>
                <a:effectLst/>
                <a:latin typeface="Arial" panose="020B0604020202020204" pitchFamily="34" charset="0"/>
              </a:rPr>
              <a:t>② 因為我比你們大幾葳，</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人家</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不用我了。以：因為，介詞。長 </a:t>
            </a:r>
            <a:r>
              <a:rPr lang="de-DE" altLang="zh-TW" sz="1800" b="0" i="0" dirty="0">
                <a:solidFill>
                  <a:srgbClr val="000000"/>
                </a:solidFill>
                <a:effectLst/>
                <a:latin typeface="Arial" panose="020B0604020202020204" pitchFamily="34" charset="0"/>
              </a:rPr>
              <a:t>(</a:t>
            </a:r>
            <a:r>
              <a:rPr lang="de-DE" altLang="zh-TW" sz="1800" b="0" i="0" dirty="0" err="1">
                <a:solidFill>
                  <a:srgbClr val="000000"/>
                </a:solidFill>
                <a:effectLst/>
                <a:latin typeface="Arial" panose="020B0604020202020204" pitchFamily="34" charset="0"/>
              </a:rPr>
              <a:t>zhǎng</a:t>
            </a:r>
            <a:r>
              <a:rPr lang="de-DE" altLang="zh-TW" sz="1800" b="0" i="0" dirty="0">
                <a:solidFill>
                  <a:srgbClr val="000000"/>
                </a:solidFill>
                <a:effectLst/>
                <a:latin typeface="Arial" panose="020B0604020202020204" pitchFamily="34" charset="0"/>
              </a:rPr>
              <a:t>): </a:t>
            </a:r>
            <a:r>
              <a:rPr lang="zh-TW" altLang="de-DE" sz="1800" b="0" i="0" dirty="0">
                <a:solidFill>
                  <a:srgbClr val="000000"/>
                </a:solidFill>
                <a:effectLst/>
                <a:latin typeface="Arial" panose="020B0604020202020204" pitchFamily="34" charset="0"/>
              </a:rPr>
              <a:t>年紀大。乎：介詞，引進比較的對象。 一 日： 一兩天，這 是説年齡相差不多，是一種謙虚的説法。毋</a:t>
            </a:r>
            <a:r>
              <a:rPr lang="de-DE" altLang="zh-TW" sz="1800" b="0" i="0" dirty="0">
                <a:solidFill>
                  <a:srgbClr val="000000"/>
                </a:solidFill>
                <a:effectLst/>
                <a:latin typeface="Arial" panose="020B0604020202020204" pitchFamily="34" charset="0"/>
              </a:rPr>
              <a:t>(</a:t>
            </a:r>
            <a:r>
              <a:rPr lang="de-DE" altLang="zh-TW" sz="1800" b="0" i="0" dirty="0" err="1">
                <a:solidFill>
                  <a:srgbClr val="000000"/>
                </a:solidFill>
                <a:effectLst/>
                <a:latin typeface="Arial" panose="020B0604020202020204" pitchFamily="34" charset="0"/>
              </a:rPr>
              <a:t>wú</a:t>
            </a:r>
            <a:r>
              <a:rPr lang="de-DE" altLang="zh-TW" sz="1800" b="0" i="0" dirty="0">
                <a:solidFill>
                  <a:srgbClr val="000000"/>
                </a:solidFill>
                <a:effectLst/>
                <a:latin typeface="Arial" panose="020B0604020202020204" pitchFamily="34" charset="0"/>
              </a:rPr>
              <a:t>) </a:t>
            </a:r>
            <a:r>
              <a:rPr lang="zh-TW" altLang="de-DE" sz="1800" b="0" i="0" dirty="0">
                <a:solidFill>
                  <a:srgbClr val="000000"/>
                </a:solidFill>
                <a:effectLst/>
                <a:latin typeface="Arial" panose="020B0604020202020204" pitchFamily="34" charset="0"/>
              </a:rPr>
              <a:t>吾以：不用我。 “吾”是“以”的前置賓語。以：動詞，用。</a:t>
            </a:r>
          </a:p>
          <a:p>
            <a:pPr marL="0" indent="0" algn="l">
              <a:buNone/>
            </a:pPr>
            <a:r>
              <a:rPr lang="zh-TW" altLang="de-DE" sz="1800" b="0" i="0" dirty="0">
                <a:solidFill>
                  <a:srgbClr val="000000"/>
                </a:solidFill>
                <a:effectLst/>
                <a:latin typeface="Arial" panose="020B0604020202020204" pitchFamily="34" charset="0"/>
              </a:rPr>
              <a:t>③ 居：平日開居。</a:t>
            </a:r>
          </a:p>
          <a:p>
            <a:pPr marL="0" indent="0" algn="l">
              <a:buNone/>
            </a:pPr>
            <a:r>
              <a:rPr lang="zh-TW" altLang="de-DE" sz="1800" b="0" i="0" dirty="0">
                <a:solidFill>
                  <a:srgbClr val="000000"/>
                </a:solidFill>
                <a:effectLst/>
                <a:latin typeface="Arial" panose="020B0604020202020204" pitchFamily="34" charset="0"/>
              </a:rPr>
              <a:t>④ 不吾知：不了解我。“吾”是“知”的前置寶語。</a:t>
            </a:r>
          </a:p>
          <a:p>
            <a:pPr marL="0" indent="0" algn="l">
              <a:buNone/>
            </a:pPr>
            <a:r>
              <a:rPr lang="zh-TW" altLang="de-DE" sz="1800" b="0" i="0" dirty="0">
                <a:solidFill>
                  <a:srgbClr val="000000"/>
                </a:solidFill>
                <a:effectLst/>
                <a:latin typeface="Arial" panose="020B0604020202020204" pitchFamily="34" charset="0"/>
              </a:rPr>
              <a:t>⑤ 或：有的人，無定代詞。</a:t>
            </a:r>
          </a:p>
          <a:p>
            <a:pPr marL="0" indent="0" algn="l">
              <a:buNone/>
            </a:pPr>
            <a:r>
              <a:rPr lang="zh-TW" altLang="de-DE" sz="1800" b="0" i="0" dirty="0">
                <a:solidFill>
                  <a:srgbClr val="000000"/>
                </a:solidFill>
                <a:effectLst/>
                <a:latin typeface="Arial" panose="020B0604020202020204" pitchFamily="34" charset="0"/>
              </a:rPr>
              <a:t>⑥ 何以：怎様</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做</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a:t>
            </a:r>
          </a:p>
          <a:p>
            <a:pPr marL="0" indent="0">
              <a:lnSpc>
                <a:spcPct val="150000"/>
              </a:lnSpc>
              <a:buNone/>
            </a:pPr>
            <a:r>
              <a:rPr lang="en-US" sz="3200" b="0" i="0" dirty="0">
                <a:solidFill>
                  <a:srgbClr val="000000"/>
                </a:solidFill>
                <a:effectLst/>
                <a:latin typeface="Times New Roman" panose="02020603050405020304" pitchFamily="18" charset="0"/>
              </a:rPr>
              <a:t>http://www.acmuller.net/con-dao/analects.html</a:t>
            </a:r>
          </a:p>
          <a:p>
            <a:pPr marL="0" indent="0" algn="l">
              <a:buNone/>
            </a:pPr>
            <a:endParaRPr lang="en-US" sz="1800"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976171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7</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7</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fontScale="85000" lnSpcReduction="20000"/>
          </a:bodyPr>
          <a:lstStyle/>
          <a:p>
            <a:pPr marL="0" indent="0" algn="l">
              <a:lnSpc>
                <a:spcPct val="120000"/>
              </a:lnSpc>
              <a:buNone/>
            </a:pPr>
            <a:r>
              <a:rPr lang="zh-TW" altLang="de-DE" b="0" i="0" dirty="0">
                <a:solidFill>
                  <a:srgbClr val="000000"/>
                </a:solidFill>
                <a:effectLst/>
                <a:latin typeface="Arial" panose="020B0604020202020204" pitchFamily="34" charset="0"/>
              </a:rPr>
              <a:t>子路、曾皙、冉有、公西華侍坐①。</a:t>
            </a:r>
          </a:p>
          <a:p>
            <a:pPr marL="0" indent="0" algn="l">
              <a:lnSpc>
                <a:spcPct val="120000"/>
              </a:lnSpc>
              <a:buNone/>
            </a:pPr>
            <a:r>
              <a:rPr lang="zh-TW" altLang="de-DE" b="0" i="0" dirty="0">
                <a:solidFill>
                  <a:srgbClr val="000000"/>
                </a:solidFill>
                <a:effectLst/>
                <a:latin typeface="Arial" panose="020B0604020202020204" pitchFamily="34" charset="0"/>
              </a:rPr>
              <a:t>子曰：“以吾一 日長乎爾，毋吾以也②。居則曰②</a:t>
            </a:r>
            <a:r>
              <a:rPr lang="de-DE" altLang="zh-TW" b="0" i="0" dirty="0">
                <a:solidFill>
                  <a:srgbClr val="000000"/>
                </a:solidFill>
                <a:effectLst/>
                <a:latin typeface="Arial" panose="020B0604020202020204" pitchFamily="34" charset="0"/>
              </a:rPr>
              <a:t>:‘</a:t>
            </a:r>
            <a:r>
              <a:rPr lang="zh-TW" altLang="de-DE" b="0" i="0" dirty="0">
                <a:solidFill>
                  <a:srgbClr val="000000"/>
                </a:solidFill>
                <a:effectLst/>
                <a:latin typeface="Arial" panose="020B0604020202020204" pitchFamily="34" charset="0"/>
              </a:rPr>
              <a:t>不吾 知也④</a:t>
            </a:r>
            <a:r>
              <a:rPr lang="de-DE" altLang="zh-TW" b="0" i="0" dirty="0">
                <a:solidFill>
                  <a:srgbClr val="000000"/>
                </a:solidFill>
                <a:effectLst/>
                <a:latin typeface="Arial" panose="020B0604020202020204" pitchFamily="34" charset="0"/>
              </a:rPr>
              <a:t>!'</a:t>
            </a:r>
            <a:r>
              <a:rPr lang="zh-TW" altLang="de-DE" b="0" i="0" dirty="0">
                <a:solidFill>
                  <a:srgbClr val="000000"/>
                </a:solidFill>
                <a:effectLst/>
                <a:latin typeface="Arial" panose="020B0604020202020204" pitchFamily="34" charset="0"/>
              </a:rPr>
              <a:t>如或知爾⑤</a:t>
            </a:r>
            <a:r>
              <a:rPr lang="de-DE" altLang="zh-TW" b="0" i="0" dirty="0">
                <a:solidFill>
                  <a:srgbClr val="000000"/>
                </a:solidFill>
                <a:effectLst/>
                <a:latin typeface="Arial" panose="020B0604020202020204" pitchFamily="34" charset="0"/>
              </a:rPr>
              <a:t>,</a:t>
            </a:r>
            <a:r>
              <a:rPr lang="zh-TW" altLang="de-DE" b="0" i="0" dirty="0">
                <a:solidFill>
                  <a:srgbClr val="000000"/>
                </a:solidFill>
                <a:effectLst/>
                <a:latin typeface="Arial" panose="020B0604020202020204" pitchFamily="34" charset="0"/>
              </a:rPr>
              <a:t>則何以哉⑥</a:t>
            </a:r>
            <a:r>
              <a:rPr lang="de-DE" altLang="zh-TW" b="0" i="0" dirty="0">
                <a:solidFill>
                  <a:srgbClr val="000000"/>
                </a:solidFill>
                <a:effectLst/>
                <a:latin typeface="Arial" panose="020B0604020202020204" pitchFamily="34" charset="0"/>
              </a:rPr>
              <a:t>?"</a:t>
            </a:r>
          </a:p>
          <a:p>
            <a:pPr marL="0" indent="0" algn="l">
              <a:lnSpc>
                <a:spcPct val="120000"/>
              </a:lnSpc>
              <a:buNone/>
            </a:pPr>
            <a:r>
              <a:rPr lang="de-DE" altLang="zh-TW" b="0" i="0" dirty="0">
                <a:solidFill>
                  <a:srgbClr val="000000"/>
                </a:solidFill>
                <a:effectLst/>
                <a:latin typeface="Arial" panose="020B0604020202020204" pitchFamily="34" charset="0"/>
              </a:rPr>
              <a:t>{</a:t>
            </a:r>
            <a:r>
              <a:rPr lang="zh-TW" altLang="de-DE" b="0" i="0" dirty="0">
                <a:solidFill>
                  <a:srgbClr val="000000"/>
                </a:solidFill>
                <a:effectLst/>
                <a:latin typeface="Arial" panose="020B0604020202020204" pitchFamily="34" charset="0"/>
              </a:rPr>
              <a:t>孔子詢問四個學生的志向。</a:t>
            </a:r>
            <a:r>
              <a:rPr lang="de-DE" altLang="zh-TW" b="0" i="0" dirty="0">
                <a:solidFill>
                  <a:srgbClr val="000000"/>
                </a:solidFill>
                <a:effectLst/>
                <a:latin typeface="Arial" panose="020B0604020202020204" pitchFamily="34" charset="0"/>
              </a:rPr>
              <a:t>}</a:t>
            </a:r>
          </a:p>
          <a:p>
            <a:pPr marL="0" indent="0" algn="l">
              <a:lnSpc>
                <a:spcPct val="120000"/>
              </a:lnSpc>
              <a:buNone/>
            </a:pPr>
            <a:r>
              <a:rPr lang="en-US" b="1" i="0" dirty="0">
                <a:solidFill>
                  <a:srgbClr val="CC0000"/>
                </a:solidFill>
                <a:effectLst/>
                <a:latin typeface="Times New Roman" panose="02020603050405020304" pitchFamily="18" charset="0"/>
              </a:rPr>
              <a:t>[11:24]</a:t>
            </a:r>
            <a:r>
              <a:rPr lang="en-US" b="0" i="0" dirty="0">
                <a:solidFill>
                  <a:srgbClr val="000000"/>
                </a:solidFill>
                <a:effectLst/>
                <a:latin typeface="Times New Roman" panose="02020603050405020304" pitchFamily="18" charset="0"/>
              </a:rPr>
              <a:t> Zi Lu (You), Zi Xi (Qiu), Zan You (Chi) and Gong </a:t>
            </a:r>
            <a:r>
              <a:rPr lang="en-US" b="0" i="0" dirty="0" err="1">
                <a:solidFill>
                  <a:srgbClr val="000000"/>
                </a:solidFill>
                <a:effectLst/>
                <a:latin typeface="Times New Roman" panose="02020603050405020304" pitchFamily="18" charset="0"/>
              </a:rPr>
              <a:t>Xihua</a:t>
            </a:r>
            <a:r>
              <a:rPr lang="en-US" b="0" i="0" dirty="0">
                <a:solidFill>
                  <a:srgbClr val="000000"/>
                </a:solidFill>
                <a:effectLst/>
                <a:latin typeface="Times New Roman" panose="02020603050405020304" pitchFamily="18" charset="0"/>
              </a:rPr>
              <a:t> (Dian) were sitting with the Master. Confucius said, “Although I am a day or so older than you fellows, forget about it for the time being. You are all always saying: ‘Our talents are unrecognized.’ Suppose your abilities were fully acknowledged. What would you do then?”</a:t>
            </a:r>
          </a:p>
          <a:p>
            <a:pPr marL="0" indent="0">
              <a:lnSpc>
                <a:spcPct val="120000"/>
              </a:lnSpc>
              <a:buNone/>
            </a:pPr>
            <a:br>
              <a:rPr lang="en-US" dirty="0"/>
            </a:br>
            <a:endParaRPr lang="de-DE" altLang="zh-TW" b="0" i="0" dirty="0">
              <a:solidFill>
                <a:srgbClr val="000000"/>
              </a:solidFill>
              <a:effectLst/>
              <a:latin typeface="Arial" panose="020B0604020202020204" pitchFamily="34" charset="0"/>
            </a:endParaRPr>
          </a:p>
          <a:p>
            <a:pPr marL="0" indent="0" algn="l">
              <a:lnSpc>
                <a:spcPct val="120000"/>
              </a:lnSpc>
              <a:buNone/>
            </a:pPr>
            <a:endParaRPr lang="de-DE" altLang="zh-TW"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19650278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7</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7</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fontScale="55000" lnSpcReduction="20000"/>
          </a:bodyPr>
          <a:lstStyle/>
          <a:p>
            <a:pPr marL="0" indent="0" algn="l">
              <a:buNone/>
            </a:pPr>
            <a:r>
              <a:rPr lang="zh-TW" altLang="de-DE" sz="1800" b="0" i="0" dirty="0">
                <a:solidFill>
                  <a:srgbClr val="000000"/>
                </a:solidFill>
                <a:effectLst/>
                <a:latin typeface="Arial" panose="020B0604020202020204" pitchFamily="34" charset="0"/>
              </a:rPr>
              <a:t>子路率爾而對曰①</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千乘之國，攝乎大國之間，加之以師 旅，因之以饑罐②</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由也馬之，比及三年，可使有勇，且知方也⑧。”</a:t>
            </a:r>
          </a:p>
          <a:p>
            <a:pPr marL="0" indent="0" algn="l">
              <a:buNone/>
            </a:pPr>
            <a:r>
              <a:rPr lang="zh-TW" altLang="de-DE" sz="1800" b="0" i="0" dirty="0">
                <a:solidFill>
                  <a:srgbClr val="000000"/>
                </a:solidFill>
                <a:effectLst/>
                <a:latin typeface="Arial" panose="020B0604020202020204" pitchFamily="34" charset="0"/>
              </a:rPr>
              <a:t>夫子哂之④。</a:t>
            </a:r>
          </a:p>
          <a:p>
            <a:pPr marL="0" indent="0" algn="l">
              <a:buNone/>
            </a:pPr>
            <a:r>
              <a:rPr lang="zh-TW" altLang="de-DE" sz="1800" b="0" i="0" dirty="0">
                <a:solidFill>
                  <a:srgbClr val="000000"/>
                </a:solidFill>
                <a:effectLst/>
                <a:latin typeface="Arial" panose="020B0604020202020204" pitchFamily="34" charset="0"/>
              </a:rPr>
              <a:t>“求</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爾何如</a:t>
            </a:r>
            <a:r>
              <a:rPr lang="de-DE" altLang="zh-TW" sz="1800" b="0" i="0" dirty="0">
                <a:solidFill>
                  <a:srgbClr val="000000"/>
                </a:solidFill>
                <a:effectLst/>
                <a:latin typeface="Arial" panose="020B0604020202020204" pitchFamily="34" charset="0"/>
              </a:rPr>
              <a:t>?”</a:t>
            </a:r>
          </a:p>
          <a:p>
            <a:pPr marL="0" indent="0" algn="l">
              <a:buNone/>
            </a:pPr>
            <a:r>
              <a:rPr lang="zh-TW" altLang="de-DE" sz="1800" b="0" i="0" dirty="0">
                <a:solidFill>
                  <a:srgbClr val="000000"/>
                </a:solidFill>
                <a:effectLst/>
                <a:latin typeface="Arial" panose="020B0604020202020204" pitchFamily="34" charset="0"/>
              </a:rPr>
              <a:t>對曰：“方六七十，如五六十，求也為之，比及三年，可使 足民⑥。如其禮樂，以俟君子⑥。”</a:t>
            </a:r>
          </a:p>
          <a:p>
            <a:pPr marL="0" indent="0" algn="l">
              <a:buNone/>
            </a:pPr>
            <a:r>
              <a:rPr lang="zh-TW" altLang="de-DE" sz="1800" b="0" i="0" dirty="0">
                <a:solidFill>
                  <a:srgbClr val="000000"/>
                </a:solidFill>
                <a:effectLst/>
                <a:latin typeface="Arial" panose="020B0604020202020204" pitchFamily="34" charset="0"/>
              </a:rPr>
              <a:t>“赤</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爾何如</a:t>
            </a:r>
            <a:r>
              <a:rPr lang="de-DE" altLang="zh-TW" sz="1800" b="0" i="0" dirty="0">
                <a:solidFill>
                  <a:srgbClr val="000000"/>
                </a:solidFill>
                <a:effectLst/>
                <a:latin typeface="Arial" panose="020B0604020202020204" pitchFamily="34" charset="0"/>
              </a:rPr>
              <a:t>?”</a:t>
            </a:r>
          </a:p>
          <a:p>
            <a:pPr marL="0" indent="0" algn="l">
              <a:buNone/>
            </a:pPr>
            <a:r>
              <a:rPr lang="zh-TW" altLang="de-DE" sz="1800" b="0" i="0" dirty="0">
                <a:solidFill>
                  <a:srgbClr val="000000"/>
                </a:solidFill>
                <a:effectLst/>
                <a:latin typeface="Arial" panose="020B0604020202020204" pitchFamily="34" charset="0"/>
              </a:rPr>
              <a:t>對曰：“非日能之，願學焉①。宗廟之事，如會同，端章 甫，願焉小相焉⑧。”</a:t>
            </a:r>
          </a:p>
          <a:p>
            <a:pPr marL="0" indent="0" algn="l">
              <a:buNone/>
            </a:pPr>
            <a:r>
              <a:rPr lang="zh-TW" altLang="de-DE" sz="1800" b="0" i="0" dirty="0">
                <a:solidFill>
                  <a:srgbClr val="000000"/>
                </a:solidFill>
                <a:effectLst/>
                <a:latin typeface="Arial" panose="020B0604020202020204" pitchFamily="34" charset="0"/>
              </a:rPr>
              <a:t>“點</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爾何如</a:t>
            </a:r>
            <a:r>
              <a:rPr lang="de-DE" altLang="zh-TW" sz="1800" b="0" i="0" dirty="0">
                <a:solidFill>
                  <a:srgbClr val="000000"/>
                </a:solidFill>
                <a:effectLst/>
                <a:latin typeface="Arial" panose="020B0604020202020204" pitchFamily="34" charset="0"/>
              </a:rPr>
              <a:t>?”</a:t>
            </a:r>
          </a:p>
          <a:p>
            <a:pPr marL="0" indent="0" algn="l">
              <a:buNone/>
            </a:pPr>
            <a:r>
              <a:rPr lang="zh-TW" altLang="de-DE" sz="1800" b="0" i="0" dirty="0">
                <a:solidFill>
                  <a:srgbClr val="000000"/>
                </a:solidFill>
                <a:effectLst/>
                <a:latin typeface="Arial" panose="020B0604020202020204" pitchFamily="34" charset="0"/>
              </a:rPr>
              <a:t>鼓瑟希，鏗爾，舍瑟而作③</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對曰：“異乎三子者之撰①。” 子曰：“何傷乎①</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亦各言其志也。”</a:t>
            </a:r>
          </a:p>
          <a:p>
            <a:pPr marL="0" indent="0" algn="l">
              <a:buNone/>
            </a:pPr>
            <a:r>
              <a:rPr lang="zh-TW" altLang="de-DE" sz="1800" b="0" i="0" dirty="0">
                <a:solidFill>
                  <a:srgbClr val="000000"/>
                </a:solidFill>
                <a:effectLst/>
                <a:latin typeface="Arial" panose="020B0604020202020204" pitchFamily="34" charset="0"/>
              </a:rPr>
              <a:t>曰：“莫春者，春服既成“</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冠者五六人，童子六七人， 浴乎沂③</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風乎舞雩①</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泳而歸。”</a:t>
            </a:r>
          </a:p>
          <a:p>
            <a:pPr marL="0" indent="0" algn="l">
              <a:buNone/>
            </a:pPr>
            <a:r>
              <a:rPr lang="zh-TW" altLang="de-DE" sz="1800" b="0" i="0" dirty="0">
                <a:solidFill>
                  <a:srgbClr val="000000"/>
                </a:solidFill>
                <a:effectLst/>
                <a:latin typeface="Arial" panose="020B0604020202020204" pitchFamily="34" charset="0"/>
              </a:rPr>
              <a:t>夫子喟然欺曰：“吾輿點也①</a:t>
            </a:r>
            <a:r>
              <a:rPr lang="de-DE" altLang="zh-TW" sz="1800" b="0" i="0" dirty="0">
                <a:solidFill>
                  <a:srgbClr val="000000"/>
                </a:solidFill>
                <a:effectLst/>
                <a:latin typeface="Arial" panose="020B0604020202020204" pitchFamily="34" charset="0"/>
              </a:rPr>
              <a:t>!”</a:t>
            </a:r>
          </a:p>
          <a:p>
            <a:pPr marL="0" indent="0" algn="l">
              <a:buNone/>
            </a:pPr>
            <a:r>
              <a:rPr lang="zh-TW" altLang="de-DE" sz="1800" b="0" i="0" dirty="0">
                <a:solidFill>
                  <a:srgbClr val="000000"/>
                </a:solidFill>
                <a:effectLst/>
                <a:latin typeface="Arial" panose="020B0604020202020204" pitchFamily="34" charset="0"/>
              </a:rPr>
              <a:t>四個學生各自談自己的志向，孔子讀許曾點的話。</a:t>
            </a:r>
          </a:p>
          <a:p>
            <a:pPr marL="0" indent="0" algn="l">
              <a:buNone/>
            </a:pPr>
            <a:r>
              <a:rPr lang="zh-TW" altLang="de-DE" sz="1800" b="0" i="0" dirty="0">
                <a:solidFill>
                  <a:srgbClr val="000000"/>
                </a:solidFill>
                <a:effectLst/>
                <a:latin typeface="Arial" panose="020B0604020202020204" pitchFamily="34" charset="0"/>
              </a:rPr>
              <a:t>① 率爾：輕率，不加思索的様子。爾：形容詞詞尾。</a:t>
            </a:r>
          </a:p>
          <a:p>
            <a:pPr marL="0" indent="0" algn="l">
              <a:buNone/>
            </a:pPr>
            <a:r>
              <a:rPr lang="zh-TW" altLang="de-DE" sz="1800" b="0" i="0" dirty="0">
                <a:solidFill>
                  <a:srgbClr val="000000"/>
                </a:solidFill>
                <a:effectLst/>
                <a:latin typeface="Arial" panose="020B0604020202020204" pitchFamily="34" charset="0"/>
              </a:rPr>
              <a:t>② 千乘</a:t>
            </a:r>
            <a:r>
              <a:rPr lang="de-DE" altLang="zh-TW" sz="1800" b="0" i="0" dirty="0">
                <a:solidFill>
                  <a:srgbClr val="000000"/>
                </a:solidFill>
                <a:effectLst/>
                <a:latin typeface="Arial" panose="020B0604020202020204" pitchFamily="34" charset="0"/>
              </a:rPr>
              <a:t>(</a:t>
            </a:r>
            <a:r>
              <a:rPr lang="de-DE" altLang="zh-TW" sz="1800" b="0" i="0" dirty="0" err="1">
                <a:solidFill>
                  <a:srgbClr val="000000"/>
                </a:solidFill>
                <a:effectLst/>
                <a:latin typeface="Arial" panose="020B0604020202020204" pitchFamily="34" charset="0"/>
              </a:rPr>
              <a:t>shèng</a:t>
            </a:r>
            <a:r>
              <a:rPr lang="de-DE" altLang="zh-TW" sz="1800" b="0" i="0" dirty="0">
                <a:solidFill>
                  <a:srgbClr val="000000"/>
                </a:solidFill>
                <a:effectLst/>
                <a:latin typeface="Arial" panose="020B0604020202020204" pitchFamily="34" charset="0"/>
              </a:rPr>
              <a:t>) </a:t>
            </a:r>
            <a:r>
              <a:rPr lang="zh-TW" altLang="de-DE" sz="1800" b="0" i="0" dirty="0">
                <a:solidFill>
                  <a:srgbClr val="000000"/>
                </a:solidFill>
                <a:effectLst/>
                <a:latin typeface="Arial" panose="020B0604020202020204" pitchFamily="34" charset="0"/>
              </a:rPr>
              <a:t>之國：有一千輛兵車的國家，當時屬中等諸侯國。 乘： 一車四馬馬一乘。攝：夾</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處</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。師旅：軍隊，指戰争。上古時 五百人焉一旅，五旅馬一師。因：接續。饑罐</a:t>
            </a:r>
            <a:r>
              <a:rPr lang="de-DE" altLang="zh-TW" sz="1800" b="0" i="0" dirty="0">
                <a:solidFill>
                  <a:srgbClr val="000000"/>
                </a:solidFill>
                <a:effectLst/>
                <a:latin typeface="Arial" panose="020B0604020202020204" pitchFamily="34" charset="0"/>
              </a:rPr>
              <a:t>(</a:t>
            </a:r>
            <a:r>
              <a:rPr lang="de-DE" altLang="zh-TW" sz="1800" b="0" i="0" dirty="0" err="1">
                <a:solidFill>
                  <a:srgbClr val="000000"/>
                </a:solidFill>
                <a:effectLst/>
                <a:latin typeface="Arial" panose="020B0604020202020204" pitchFamily="34" charset="0"/>
              </a:rPr>
              <a:t>jǐn</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饑荒。</a:t>
            </a:r>
          </a:p>
          <a:p>
            <a:pPr marL="0" indent="0" algn="l">
              <a:buNone/>
            </a:pPr>
            <a:r>
              <a:rPr lang="zh-TW" altLang="de-DE" sz="1800" b="0" i="0" dirty="0">
                <a:solidFill>
                  <a:srgbClr val="000000"/>
                </a:solidFill>
                <a:effectLst/>
                <a:latin typeface="Arial" panose="020B0604020202020204" pitchFamily="34" charset="0"/>
              </a:rPr>
              <a:t>③ 焉：這裏是治理的意思。比</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舊讀 </a:t>
            </a:r>
            <a:r>
              <a:rPr lang="de-DE" altLang="zh-TW" sz="1800" b="0" i="0" dirty="0" err="1">
                <a:solidFill>
                  <a:srgbClr val="000000"/>
                </a:solidFill>
                <a:effectLst/>
                <a:latin typeface="Arial" panose="020B0604020202020204" pitchFamily="34" charset="0"/>
              </a:rPr>
              <a:t>bì</a:t>
            </a:r>
            <a:r>
              <a:rPr lang="de-DE" altLang="zh-TW" sz="1800" b="0" i="0" dirty="0">
                <a:solidFill>
                  <a:srgbClr val="000000"/>
                </a:solidFill>
                <a:effectLst/>
                <a:latin typeface="Arial" panose="020B0604020202020204" pitchFamily="34" charset="0"/>
              </a:rPr>
              <a:t>) </a:t>
            </a:r>
            <a:r>
              <a:rPr lang="zh-TW" altLang="de-DE" sz="1800" b="0" i="0" dirty="0">
                <a:solidFill>
                  <a:srgbClr val="000000"/>
                </a:solidFill>
                <a:effectLst/>
                <a:latin typeface="Arial" panose="020B0604020202020204" pitchFamily="34" charset="0"/>
              </a:rPr>
              <a:t>及：等到。方：義方，即做人 的正道。</a:t>
            </a:r>
          </a:p>
          <a:p>
            <a:pPr marL="0" indent="0" algn="l">
              <a:buNone/>
            </a:pPr>
            <a:r>
              <a:rPr lang="zh-TW" altLang="de-DE" sz="1800" b="0" i="0" dirty="0">
                <a:solidFill>
                  <a:srgbClr val="000000"/>
                </a:solidFill>
                <a:effectLst/>
                <a:latin typeface="Arial" panose="020B0604020202020204" pitchFamily="34" charset="0"/>
              </a:rPr>
              <a:t>④ 哂</a:t>
            </a:r>
            <a:r>
              <a:rPr lang="de-DE" altLang="zh-TW" sz="1800" b="0" i="0" dirty="0">
                <a:solidFill>
                  <a:srgbClr val="000000"/>
                </a:solidFill>
                <a:effectLst/>
                <a:latin typeface="Arial" panose="020B0604020202020204" pitchFamily="34" charset="0"/>
              </a:rPr>
              <a:t>(</a:t>
            </a:r>
            <a:r>
              <a:rPr lang="de-DE" altLang="zh-TW" sz="1800" b="0" i="0" dirty="0" err="1">
                <a:solidFill>
                  <a:srgbClr val="000000"/>
                </a:solidFill>
                <a:effectLst/>
                <a:latin typeface="Arial" panose="020B0604020202020204" pitchFamily="34" charset="0"/>
              </a:rPr>
              <a:t>shěn</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微笑。</a:t>
            </a:r>
          </a:p>
          <a:p>
            <a:pPr marL="0" indent="0" algn="l">
              <a:buNone/>
            </a:pPr>
            <a:r>
              <a:rPr lang="zh-TW" altLang="de-DE" sz="1800" b="0" i="0" dirty="0">
                <a:solidFill>
                  <a:srgbClr val="000000"/>
                </a:solidFill>
                <a:effectLst/>
                <a:latin typeface="Arial" panose="020B0604020202020204" pitchFamily="34" charset="0"/>
              </a:rPr>
              <a:t>⑤ 方六七十：鏇横六七十里。方：縱横，方圆。如：或者，連詞。足 民：使民富足。</a:t>
            </a:r>
          </a:p>
          <a:p>
            <a:pPr marL="0" indent="0" algn="l">
              <a:buNone/>
            </a:pPr>
            <a:r>
              <a:rPr lang="zh-TW" altLang="de-DE" sz="1800" b="0" i="0" dirty="0">
                <a:solidFill>
                  <a:srgbClr val="000000"/>
                </a:solidFill>
                <a:effectLst/>
                <a:latin typeface="Arial" panose="020B0604020202020204" pitchFamily="34" charset="0"/>
              </a:rPr>
              <a:t>⑥ 如：至於。這裹有“如果説到”的意思，表示另提一事。其：那。俟 </a:t>
            </a:r>
            <a:r>
              <a:rPr lang="de-DE" altLang="zh-TW" sz="1800" b="0" i="0" dirty="0">
                <a:solidFill>
                  <a:srgbClr val="000000"/>
                </a:solidFill>
                <a:effectLst/>
                <a:latin typeface="Arial" panose="020B0604020202020204" pitchFamily="34" charset="0"/>
              </a:rPr>
              <a:t>(si):</a:t>
            </a:r>
            <a:r>
              <a:rPr lang="zh-TW" altLang="de-DE" sz="1800" b="0" i="0" dirty="0">
                <a:solidFill>
                  <a:srgbClr val="000000"/>
                </a:solidFill>
                <a:effectLst/>
                <a:latin typeface="Arial" panose="020B0604020202020204" pitchFamily="34" charset="0"/>
              </a:rPr>
              <a:t>等待。君子：儒家認焉道德才學都很好的人。</a:t>
            </a:r>
          </a:p>
          <a:p>
            <a:pPr marL="0" indent="0" algn="l">
              <a:buNone/>
            </a:pPr>
            <a:r>
              <a:rPr lang="zh-TW" altLang="de-DE" sz="1800" b="0" i="0" dirty="0">
                <a:solidFill>
                  <a:srgbClr val="000000"/>
                </a:solidFill>
                <a:effectLst/>
                <a:latin typeface="Arial" panose="020B0604020202020204" pitchFamily="34" charset="0"/>
              </a:rPr>
              <a:t>⑦ 能之：能做</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事。願學焉：願意在這方面學習。焉：於此，指示 代詞兼語氣詞。</a:t>
            </a:r>
          </a:p>
          <a:p>
            <a:pPr marL="0" indent="0" algn="l">
              <a:buNone/>
            </a:pPr>
            <a:r>
              <a:rPr lang="zh-TW" altLang="de-DE" sz="1800" b="0" i="0" dirty="0">
                <a:solidFill>
                  <a:srgbClr val="000000"/>
                </a:solidFill>
                <a:effectLst/>
                <a:latin typeface="Arial" panose="020B0604020202020204" pitchFamily="34" charset="0"/>
              </a:rPr>
              <a:t>⑧ 宗廟之事：指諸侯祭祀祖先的事。宗廟：祖廟，天子諸侯祭祀祖先 的處所。如：或。會同：泛指諸侯盟會之事。古代諸侯朝見天子， 如果不是按規定的時間去朝見，叫作“會”</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各諸侯一起去朝見，叫 作“同”。端章甫：穿著禮服，戴著禮帽。端： 一種黑色禮服。章 甫：古時貴族的一種黑色禮帽。“端”和“章甫”這裏都用作動詞。 相</a:t>
            </a:r>
            <a:r>
              <a:rPr lang="de-DE" altLang="zh-TW" sz="1800" b="0" i="0" dirty="0">
                <a:solidFill>
                  <a:srgbClr val="000000"/>
                </a:solidFill>
                <a:effectLst/>
                <a:latin typeface="Arial" panose="020B0604020202020204" pitchFamily="34" charset="0"/>
              </a:rPr>
              <a:t>(</a:t>
            </a:r>
            <a:r>
              <a:rPr lang="de-DE" altLang="zh-TW" sz="1800" b="0" i="0" dirty="0" err="1">
                <a:solidFill>
                  <a:srgbClr val="000000"/>
                </a:solidFill>
                <a:effectLst/>
                <a:latin typeface="Arial" panose="020B0604020202020204" pitchFamily="34" charset="0"/>
              </a:rPr>
              <a:t>xiàng</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主持贊禮和司儀的人。“小相”是謙詞。</a:t>
            </a:r>
          </a:p>
          <a:p>
            <a:pPr marL="0" indent="0" algn="l">
              <a:buNone/>
            </a:pPr>
            <a:r>
              <a:rPr lang="zh-TW" altLang="de-DE" sz="1800" b="0" i="0" dirty="0">
                <a:solidFill>
                  <a:srgbClr val="000000"/>
                </a:solidFill>
                <a:effectLst/>
                <a:latin typeface="Arial" panose="020B0604020202020204" pitchFamily="34" charset="0"/>
              </a:rPr>
              <a:t>⑨ 鼓：彈奏。瑟： 一種纮樂器。希：少，稀疏。這個意思後來寫作 “稀”。有人認為這是鼓瑟已近尾聲。鏗</a:t>
            </a:r>
            <a:r>
              <a:rPr lang="de-DE" altLang="zh-TW" sz="1800" b="0" i="0" dirty="0">
                <a:solidFill>
                  <a:srgbClr val="000000"/>
                </a:solidFill>
                <a:effectLst/>
                <a:latin typeface="Arial" panose="020B0604020202020204" pitchFamily="34" charset="0"/>
              </a:rPr>
              <a:t>(</a:t>
            </a:r>
            <a:r>
              <a:rPr lang="de-DE" altLang="zh-TW" sz="1800" b="0" i="0" dirty="0" err="1">
                <a:solidFill>
                  <a:srgbClr val="000000"/>
                </a:solidFill>
                <a:effectLst/>
                <a:latin typeface="Arial" panose="020B0604020202020204" pitchFamily="34" charset="0"/>
              </a:rPr>
              <a:t>kēng</a:t>
            </a:r>
            <a:r>
              <a:rPr lang="de-DE" altLang="zh-TW" sz="1800" b="0" i="0" dirty="0">
                <a:solidFill>
                  <a:srgbClr val="000000"/>
                </a:solidFill>
                <a:effectLst/>
                <a:latin typeface="Arial" panose="020B0604020202020204" pitchFamily="34" charset="0"/>
              </a:rPr>
              <a:t>) </a:t>
            </a:r>
            <a:r>
              <a:rPr lang="zh-TW" altLang="de-DE" sz="1800" b="0" i="0" dirty="0">
                <a:solidFill>
                  <a:srgbClr val="000000"/>
                </a:solidFill>
                <a:effectLst/>
                <a:latin typeface="Arial" panose="020B0604020202020204" pitchFamily="34" charset="0"/>
              </a:rPr>
              <a:t>爾：擬聲詞。有人 認焉這是指瑟發出的聲音。舍：這裹指放下。作：站起來。</a:t>
            </a:r>
          </a:p>
          <a:p>
            <a:pPr marL="0" indent="0" algn="l">
              <a:buNone/>
            </a:pPr>
            <a:r>
              <a:rPr lang="zh-TW" altLang="de-DE" sz="1800" b="0" i="0" dirty="0">
                <a:solidFill>
                  <a:srgbClr val="000000"/>
                </a:solidFill>
                <a:effectLst/>
                <a:latin typeface="Arial" panose="020B0604020202020204" pitchFamily="34" charset="0"/>
              </a:rPr>
              <a:t>⑩ 異乎：不同於。撰：才幹，才能。這裹指焉政的才幹。</a:t>
            </a:r>
          </a:p>
          <a:p>
            <a:pPr marL="0" indent="0" algn="l">
              <a:buNone/>
            </a:pPr>
            <a:r>
              <a:rPr lang="zh-TW" altLang="de-DE" sz="1800" b="0" i="0" dirty="0">
                <a:solidFill>
                  <a:srgbClr val="000000"/>
                </a:solidFill>
                <a:effectLst/>
                <a:latin typeface="Arial" panose="020B0604020202020204" pitchFamily="34" charset="0"/>
              </a:rPr>
              <a:t>⑪ 何傷乎：有什麽關係呢</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傷：損害，妨礙。</a:t>
            </a:r>
          </a:p>
          <a:p>
            <a:pPr marL="0" indent="0" algn="l">
              <a:buNone/>
            </a:pPr>
            <a:r>
              <a:rPr lang="zh-TW" altLang="de-DE" sz="1800" b="0" i="0" dirty="0">
                <a:solidFill>
                  <a:srgbClr val="000000"/>
                </a:solidFill>
                <a:effectLst/>
                <a:latin typeface="Arial" panose="020B0604020202020204" pitchFamily="34" charset="0"/>
              </a:rPr>
              <a:t>⑫ 莫</a:t>
            </a:r>
            <a:r>
              <a:rPr lang="de-DE" altLang="zh-TW" sz="1800" b="0" i="0" dirty="0">
                <a:solidFill>
                  <a:srgbClr val="000000"/>
                </a:solidFill>
                <a:effectLst/>
                <a:latin typeface="Arial" panose="020B0604020202020204" pitchFamily="34" charset="0"/>
              </a:rPr>
              <a:t>(</a:t>
            </a:r>
            <a:r>
              <a:rPr lang="de-DE" altLang="zh-TW" sz="1800" b="0" i="0" dirty="0" err="1">
                <a:solidFill>
                  <a:srgbClr val="000000"/>
                </a:solidFill>
                <a:effectLst/>
                <a:latin typeface="Arial" panose="020B0604020202020204" pitchFamily="34" charset="0"/>
              </a:rPr>
              <a:t>mù</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春：暮春，指陰曆三月。莫：晚。這個意思後來寫作“暮”。春服 既成：</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暮春時節天已暖和</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夾衣已經穿定了。春服：指夾衣。成：定。</a:t>
            </a:r>
          </a:p>
          <a:p>
            <a:pPr marL="0" indent="0" algn="l">
              <a:buNone/>
            </a:pPr>
            <a:r>
              <a:rPr lang="zh-TW" altLang="de-DE" sz="1800" b="0" i="0" dirty="0">
                <a:solidFill>
                  <a:srgbClr val="000000"/>
                </a:solidFill>
                <a:effectLst/>
                <a:latin typeface="Arial" panose="020B0604020202020204" pitchFamily="34" charset="0"/>
              </a:rPr>
              <a:t>⑬ 冠</a:t>
            </a:r>
            <a:r>
              <a:rPr lang="de-DE" altLang="zh-TW" sz="1800" b="0" i="0" dirty="0">
                <a:solidFill>
                  <a:srgbClr val="000000"/>
                </a:solidFill>
                <a:effectLst/>
                <a:latin typeface="Arial" panose="020B0604020202020204" pitchFamily="34" charset="0"/>
              </a:rPr>
              <a:t>(</a:t>
            </a:r>
            <a:r>
              <a:rPr lang="de-DE" altLang="zh-TW" sz="1800" b="0" i="0" dirty="0" err="1">
                <a:solidFill>
                  <a:srgbClr val="000000"/>
                </a:solidFill>
                <a:effectLst/>
                <a:latin typeface="Arial" panose="020B0604020202020204" pitchFamily="34" charset="0"/>
              </a:rPr>
              <a:t>guàn</a:t>
            </a:r>
            <a:r>
              <a:rPr lang="de-DE" altLang="zh-TW" sz="1800" b="0" i="0" dirty="0">
                <a:solidFill>
                  <a:srgbClr val="000000"/>
                </a:solidFill>
                <a:effectLst/>
                <a:latin typeface="Arial" panose="020B0604020202020204" pitchFamily="34" charset="0"/>
              </a:rPr>
              <a:t>) </a:t>
            </a:r>
            <a:r>
              <a:rPr lang="zh-TW" altLang="de-DE" sz="1800" b="0" i="0" dirty="0">
                <a:solidFill>
                  <a:srgbClr val="000000"/>
                </a:solidFill>
                <a:effectLst/>
                <a:latin typeface="Arial" panose="020B0604020202020204" pitchFamily="34" charset="0"/>
              </a:rPr>
              <a:t>者：二十葳以上的成年人。周代貴族男子二十葳時要舉 行冠禮，束髪、加冠，表示成人。童子：未舉行冠禮的少年</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不到二十歲</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a:t>
            </a:r>
          </a:p>
          <a:p>
            <a:pPr marL="0" indent="0" algn="l">
              <a:buNone/>
            </a:pPr>
            <a:r>
              <a:rPr lang="zh-TW" altLang="de-DE" sz="1800" b="0" i="0" dirty="0">
                <a:solidFill>
                  <a:srgbClr val="000000"/>
                </a:solidFill>
                <a:effectLst/>
                <a:latin typeface="Arial" panose="020B0604020202020204" pitchFamily="34" charset="0"/>
              </a:rPr>
              <a:t>⑭ 浴：洗身。沂</a:t>
            </a:r>
            <a:r>
              <a:rPr lang="de-DE" altLang="zh-TW" sz="1800" b="0" i="0" dirty="0">
                <a:solidFill>
                  <a:srgbClr val="000000"/>
                </a:solidFill>
                <a:effectLst/>
                <a:latin typeface="Arial" panose="020B0604020202020204" pitchFamily="34" charset="0"/>
              </a:rPr>
              <a:t>(</a:t>
            </a:r>
            <a:r>
              <a:rPr lang="de-DE" altLang="zh-TW" sz="1800" b="0" i="0" dirty="0" err="1">
                <a:solidFill>
                  <a:srgbClr val="000000"/>
                </a:solidFill>
                <a:effectLst/>
                <a:latin typeface="Arial" panose="020B0604020202020204" pitchFamily="34" charset="0"/>
              </a:rPr>
              <a:t>yi</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河流名，在今山東省。有人認馬夏層三月在沂 水中洗浴不合情理，對曾點的這幾句話解説不一。</a:t>
            </a:r>
          </a:p>
          <a:p>
            <a:pPr marL="0" indent="0" algn="l">
              <a:buNone/>
            </a:pPr>
            <a:r>
              <a:rPr lang="zh-TW" altLang="de-DE" sz="1800" b="0" i="0" dirty="0">
                <a:solidFill>
                  <a:srgbClr val="000000"/>
                </a:solidFill>
                <a:effectLst/>
                <a:latin typeface="Arial" panose="020B0604020202020204" pitchFamily="34" charset="0"/>
              </a:rPr>
              <a:t>⑮ 在舞雩臺那兒吹吹風。風：用作動詞，吹風，乘凉。舞雩</a:t>
            </a:r>
            <a:r>
              <a:rPr lang="de-DE" altLang="zh-TW" sz="1800" b="0" i="0" dirty="0">
                <a:solidFill>
                  <a:srgbClr val="000000"/>
                </a:solidFill>
                <a:effectLst/>
                <a:latin typeface="Arial" panose="020B0604020202020204" pitchFamily="34" charset="0"/>
              </a:rPr>
              <a:t>(</a:t>
            </a:r>
            <a:r>
              <a:rPr lang="de-DE" altLang="zh-TW" sz="1800" b="0" i="0" dirty="0" err="1">
                <a:solidFill>
                  <a:srgbClr val="000000"/>
                </a:solidFill>
                <a:effectLst/>
                <a:latin typeface="Arial" panose="020B0604020202020204" pitchFamily="34" charset="0"/>
              </a:rPr>
              <a:t>yú</a:t>
            </a:r>
            <a:r>
              <a:rPr lang="de-DE" altLang="zh-TW" sz="1800" b="0" i="0" dirty="0">
                <a:solidFill>
                  <a:srgbClr val="000000"/>
                </a:solidFill>
                <a:effectLst/>
                <a:latin typeface="Arial" panose="020B0604020202020204" pitchFamily="34" charset="0"/>
              </a:rPr>
              <a:t>): </a:t>
            </a:r>
            <a:r>
              <a:rPr lang="zh-TW" altLang="de-DE" sz="1800" b="0" i="0" dirty="0">
                <a:solidFill>
                  <a:srgbClr val="000000"/>
                </a:solidFill>
                <a:effectLst/>
                <a:latin typeface="Arial" panose="020B0604020202020204" pitchFamily="34" charset="0"/>
              </a:rPr>
              <a:t>求 雨的壇，在鲁國都城曲阜東南。雩：求雨的祭祀儀式。舉行雩祭 時伴以樂舞，故稱“舞零”。</a:t>
            </a:r>
          </a:p>
          <a:p>
            <a:pPr marL="0" indent="0" algn="l">
              <a:buNone/>
            </a:pPr>
            <a:r>
              <a:rPr lang="zh-TW" altLang="de-DE" sz="1800" b="0" i="0" dirty="0">
                <a:solidFill>
                  <a:srgbClr val="000000"/>
                </a:solidFill>
                <a:effectLst/>
                <a:latin typeface="Arial" panose="020B0604020202020204" pitchFamily="34" charset="0"/>
              </a:rPr>
              <a:t>⑯ 詠</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唱歌。</a:t>
            </a:r>
          </a:p>
          <a:p>
            <a:pPr marL="0" indent="0" algn="l">
              <a:buNone/>
            </a:pPr>
            <a:r>
              <a:rPr lang="zh-TW" altLang="de-DE" sz="1800" b="0" i="0" dirty="0">
                <a:solidFill>
                  <a:srgbClr val="000000"/>
                </a:solidFill>
                <a:effectLst/>
                <a:latin typeface="Arial" panose="020B0604020202020204" pitchFamily="34" charset="0"/>
              </a:rPr>
              <a:t>⑰ 喟</a:t>
            </a:r>
            <a:r>
              <a:rPr lang="de-DE" altLang="zh-TW" sz="1800" b="0" i="0" dirty="0">
                <a:solidFill>
                  <a:srgbClr val="000000"/>
                </a:solidFill>
                <a:effectLst/>
                <a:latin typeface="Arial" panose="020B0604020202020204" pitchFamily="34" charset="0"/>
              </a:rPr>
              <a:t>(</a:t>
            </a:r>
            <a:r>
              <a:rPr lang="de-DE" altLang="zh-TW" sz="1800" b="0" i="0" dirty="0" err="1">
                <a:solidFill>
                  <a:srgbClr val="000000"/>
                </a:solidFill>
                <a:effectLst/>
                <a:latin typeface="Arial" panose="020B0604020202020204" pitchFamily="34" charset="0"/>
              </a:rPr>
              <a:t>kuì</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然：嘆息的様子。舆</a:t>
            </a:r>
            <a:r>
              <a:rPr lang="de-DE" altLang="zh-TW" sz="1800" b="0" i="0" dirty="0">
                <a:solidFill>
                  <a:srgbClr val="000000"/>
                </a:solidFill>
                <a:effectLst/>
                <a:latin typeface="Arial" panose="020B0604020202020204" pitchFamily="34" charset="0"/>
              </a:rPr>
              <a:t>(</a:t>
            </a:r>
            <a:r>
              <a:rPr lang="de-DE" altLang="zh-TW" sz="1800" b="0" i="0" dirty="0" err="1">
                <a:solidFill>
                  <a:srgbClr val="000000"/>
                </a:solidFill>
                <a:effectLst/>
                <a:latin typeface="Arial" panose="020B0604020202020204" pitchFamily="34" charset="0"/>
              </a:rPr>
              <a:t>yù</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讀同，讀許。</a:t>
            </a:r>
          </a:p>
          <a:p>
            <a:pPr marL="0" indent="0">
              <a:lnSpc>
                <a:spcPct val="150000"/>
              </a:lnSpc>
              <a:buNone/>
            </a:pPr>
            <a:r>
              <a:rPr lang="en-US" sz="3200" b="0" i="0" dirty="0">
                <a:solidFill>
                  <a:srgbClr val="000000"/>
                </a:solidFill>
                <a:effectLst/>
                <a:latin typeface="Times New Roman" panose="02020603050405020304" pitchFamily="18" charset="0"/>
              </a:rPr>
              <a:t>http://www.acmuller.net/con-dao/analects.html</a:t>
            </a:r>
            <a:endParaRPr lang="en-US" sz="1800"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814702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7</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7</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fontScale="47500" lnSpcReduction="20000"/>
          </a:bodyPr>
          <a:lstStyle/>
          <a:p>
            <a:pPr marL="0" indent="0" algn="l">
              <a:buNone/>
            </a:pPr>
            <a:r>
              <a:rPr lang="zh-TW" altLang="de-DE" sz="2000" b="0" i="0" dirty="0">
                <a:solidFill>
                  <a:srgbClr val="000000"/>
                </a:solidFill>
                <a:effectLst/>
                <a:latin typeface="Arial" panose="020B0604020202020204" pitchFamily="34" charset="0"/>
              </a:rPr>
              <a:t>子路率爾而對曰①</a:t>
            </a:r>
            <a:r>
              <a:rPr lang="de-DE" altLang="zh-TW" sz="2000" b="0" i="0" dirty="0">
                <a:solidFill>
                  <a:srgbClr val="000000"/>
                </a:solidFill>
                <a:effectLst/>
                <a:latin typeface="Arial" panose="020B0604020202020204" pitchFamily="34" charset="0"/>
              </a:rPr>
              <a:t>:“</a:t>
            </a:r>
            <a:r>
              <a:rPr lang="zh-TW" altLang="de-DE" sz="2000" b="0" i="0" dirty="0">
                <a:solidFill>
                  <a:srgbClr val="000000"/>
                </a:solidFill>
                <a:effectLst/>
                <a:latin typeface="Arial" panose="020B0604020202020204" pitchFamily="34" charset="0"/>
              </a:rPr>
              <a:t>千乘之國，攝乎大國之間，加之以師 旅，因之以饑罐②</a:t>
            </a:r>
            <a:r>
              <a:rPr lang="de-DE" altLang="zh-TW" sz="2000" b="0" i="0" dirty="0">
                <a:solidFill>
                  <a:srgbClr val="000000"/>
                </a:solidFill>
                <a:effectLst/>
                <a:latin typeface="Arial" panose="020B0604020202020204" pitchFamily="34" charset="0"/>
              </a:rPr>
              <a:t>;</a:t>
            </a:r>
            <a:r>
              <a:rPr lang="zh-TW" altLang="de-DE" sz="2000" b="0" i="0" dirty="0">
                <a:solidFill>
                  <a:srgbClr val="000000"/>
                </a:solidFill>
                <a:effectLst/>
                <a:latin typeface="Arial" panose="020B0604020202020204" pitchFamily="34" charset="0"/>
              </a:rPr>
              <a:t>由也馬之，比及三年，可使有勇，且知方也⑧。”</a:t>
            </a:r>
          </a:p>
          <a:p>
            <a:pPr marL="0" indent="0" algn="l">
              <a:buNone/>
            </a:pPr>
            <a:r>
              <a:rPr lang="zh-TW" altLang="de-DE" sz="2000" b="0" i="0" dirty="0">
                <a:solidFill>
                  <a:srgbClr val="000000"/>
                </a:solidFill>
                <a:effectLst/>
                <a:latin typeface="Arial" panose="020B0604020202020204" pitchFamily="34" charset="0"/>
              </a:rPr>
              <a:t>夫子哂之④。</a:t>
            </a:r>
          </a:p>
          <a:p>
            <a:pPr marL="0" indent="0" algn="l">
              <a:buNone/>
            </a:pPr>
            <a:r>
              <a:rPr lang="zh-TW" altLang="de-DE" sz="2000" b="0" i="0" dirty="0">
                <a:solidFill>
                  <a:srgbClr val="000000"/>
                </a:solidFill>
                <a:effectLst/>
                <a:latin typeface="Arial" panose="020B0604020202020204" pitchFamily="34" charset="0"/>
              </a:rPr>
              <a:t>“求</a:t>
            </a:r>
            <a:r>
              <a:rPr lang="de-DE" altLang="zh-TW" sz="2000" b="0" i="0" dirty="0">
                <a:solidFill>
                  <a:srgbClr val="000000"/>
                </a:solidFill>
                <a:effectLst/>
                <a:latin typeface="Arial" panose="020B0604020202020204" pitchFamily="34" charset="0"/>
              </a:rPr>
              <a:t>!</a:t>
            </a:r>
            <a:r>
              <a:rPr lang="zh-TW" altLang="de-DE" sz="2000" b="0" i="0" dirty="0">
                <a:solidFill>
                  <a:srgbClr val="000000"/>
                </a:solidFill>
                <a:effectLst/>
                <a:latin typeface="Arial" panose="020B0604020202020204" pitchFamily="34" charset="0"/>
              </a:rPr>
              <a:t>爾何如</a:t>
            </a:r>
            <a:r>
              <a:rPr lang="de-DE" altLang="zh-TW" sz="2000" b="0" i="0" dirty="0">
                <a:solidFill>
                  <a:srgbClr val="000000"/>
                </a:solidFill>
                <a:effectLst/>
                <a:latin typeface="Arial" panose="020B0604020202020204" pitchFamily="34" charset="0"/>
              </a:rPr>
              <a:t>?”</a:t>
            </a:r>
          </a:p>
          <a:p>
            <a:pPr marL="0" indent="0" algn="l">
              <a:buNone/>
            </a:pPr>
            <a:r>
              <a:rPr lang="zh-TW" altLang="de-DE" sz="2000" b="0" i="0" dirty="0">
                <a:solidFill>
                  <a:srgbClr val="000000"/>
                </a:solidFill>
                <a:effectLst/>
                <a:latin typeface="Arial" panose="020B0604020202020204" pitchFamily="34" charset="0"/>
              </a:rPr>
              <a:t>對曰：“方六七十，如五六十，求也為之，比及三年，可使 足民⑥。如其禮樂，以俟君子⑥。”</a:t>
            </a:r>
          </a:p>
          <a:p>
            <a:pPr marL="0" indent="0" algn="l">
              <a:buNone/>
            </a:pPr>
            <a:r>
              <a:rPr lang="zh-TW" altLang="de-DE" sz="2000" b="0" i="0" dirty="0">
                <a:solidFill>
                  <a:srgbClr val="000000"/>
                </a:solidFill>
                <a:effectLst/>
                <a:latin typeface="Arial" panose="020B0604020202020204" pitchFamily="34" charset="0"/>
              </a:rPr>
              <a:t>“赤</a:t>
            </a:r>
            <a:r>
              <a:rPr lang="de-DE" altLang="zh-TW" sz="2000" b="0" i="0" dirty="0">
                <a:solidFill>
                  <a:srgbClr val="000000"/>
                </a:solidFill>
                <a:effectLst/>
                <a:latin typeface="Arial" panose="020B0604020202020204" pitchFamily="34" charset="0"/>
              </a:rPr>
              <a:t>!</a:t>
            </a:r>
            <a:r>
              <a:rPr lang="zh-TW" altLang="de-DE" sz="2000" b="0" i="0" dirty="0">
                <a:solidFill>
                  <a:srgbClr val="000000"/>
                </a:solidFill>
                <a:effectLst/>
                <a:latin typeface="Arial" panose="020B0604020202020204" pitchFamily="34" charset="0"/>
              </a:rPr>
              <a:t>爾何如</a:t>
            </a:r>
            <a:r>
              <a:rPr lang="de-DE" altLang="zh-TW" sz="2000" b="0" i="0" dirty="0">
                <a:solidFill>
                  <a:srgbClr val="000000"/>
                </a:solidFill>
                <a:effectLst/>
                <a:latin typeface="Arial" panose="020B0604020202020204" pitchFamily="34" charset="0"/>
              </a:rPr>
              <a:t>?”</a:t>
            </a:r>
          </a:p>
          <a:p>
            <a:pPr marL="0" indent="0" algn="l">
              <a:buNone/>
            </a:pPr>
            <a:r>
              <a:rPr lang="zh-TW" altLang="de-DE" sz="2000" b="0" i="0" dirty="0">
                <a:solidFill>
                  <a:srgbClr val="000000"/>
                </a:solidFill>
                <a:effectLst/>
                <a:latin typeface="Arial" panose="020B0604020202020204" pitchFamily="34" charset="0"/>
              </a:rPr>
              <a:t>對曰：“非日能之，願學焉①。宗廟之事，如會同，端章 甫，願焉小相焉⑧。”</a:t>
            </a:r>
          </a:p>
          <a:p>
            <a:pPr marL="0" indent="0" algn="l">
              <a:buNone/>
            </a:pPr>
            <a:r>
              <a:rPr lang="zh-TW" altLang="de-DE" sz="2000" b="0" i="0" dirty="0">
                <a:solidFill>
                  <a:srgbClr val="000000"/>
                </a:solidFill>
                <a:effectLst/>
                <a:latin typeface="Arial" panose="020B0604020202020204" pitchFamily="34" charset="0"/>
              </a:rPr>
              <a:t>“點</a:t>
            </a:r>
            <a:r>
              <a:rPr lang="de-DE" altLang="zh-TW" sz="2000" b="0" i="0" dirty="0">
                <a:solidFill>
                  <a:srgbClr val="000000"/>
                </a:solidFill>
                <a:effectLst/>
                <a:latin typeface="Arial" panose="020B0604020202020204" pitchFamily="34" charset="0"/>
              </a:rPr>
              <a:t>!</a:t>
            </a:r>
            <a:r>
              <a:rPr lang="zh-TW" altLang="de-DE" sz="2000" b="0" i="0" dirty="0">
                <a:solidFill>
                  <a:srgbClr val="000000"/>
                </a:solidFill>
                <a:effectLst/>
                <a:latin typeface="Arial" panose="020B0604020202020204" pitchFamily="34" charset="0"/>
              </a:rPr>
              <a:t>爾何如</a:t>
            </a:r>
            <a:r>
              <a:rPr lang="de-DE" altLang="zh-TW" sz="2000" b="0" i="0" dirty="0">
                <a:solidFill>
                  <a:srgbClr val="000000"/>
                </a:solidFill>
                <a:effectLst/>
                <a:latin typeface="Arial" panose="020B0604020202020204" pitchFamily="34" charset="0"/>
              </a:rPr>
              <a:t>?”</a:t>
            </a:r>
          </a:p>
          <a:p>
            <a:pPr marL="0" indent="0" algn="l">
              <a:buNone/>
            </a:pPr>
            <a:r>
              <a:rPr lang="zh-TW" altLang="de-DE" sz="2000" b="0" i="0" dirty="0">
                <a:solidFill>
                  <a:srgbClr val="000000"/>
                </a:solidFill>
                <a:effectLst/>
                <a:latin typeface="Arial" panose="020B0604020202020204" pitchFamily="34" charset="0"/>
              </a:rPr>
              <a:t>鼓瑟希，鏗爾，舍瑟而作③</a:t>
            </a:r>
            <a:r>
              <a:rPr lang="de-DE" altLang="zh-TW" sz="2000" b="0" i="0" dirty="0">
                <a:solidFill>
                  <a:srgbClr val="000000"/>
                </a:solidFill>
                <a:effectLst/>
                <a:latin typeface="Arial" panose="020B0604020202020204" pitchFamily="34" charset="0"/>
              </a:rPr>
              <a:t>,</a:t>
            </a:r>
            <a:r>
              <a:rPr lang="zh-TW" altLang="de-DE" sz="2000" b="0" i="0" dirty="0">
                <a:solidFill>
                  <a:srgbClr val="000000"/>
                </a:solidFill>
                <a:effectLst/>
                <a:latin typeface="Arial" panose="020B0604020202020204" pitchFamily="34" charset="0"/>
              </a:rPr>
              <a:t>對曰：“異乎三子者之撰①。” 子曰：“何傷乎①</a:t>
            </a:r>
            <a:r>
              <a:rPr lang="de-DE" altLang="zh-TW" sz="2000" b="0" i="0" dirty="0">
                <a:solidFill>
                  <a:srgbClr val="000000"/>
                </a:solidFill>
                <a:effectLst/>
                <a:latin typeface="Arial" panose="020B0604020202020204" pitchFamily="34" charset="0"/>
              </a:rPr>
              <a:t>?</a:t>
            </a:r>
            <a:r>
              <a:rPr lang="zh-TW" altLang="de-DE" sz="2000" b="0" i="0" dirty="0">
                <a:solidFill>
                  <a:srgbClr val="000000"/>
                </a:solidFill>
                <a:effectLst/>
                <a:latin typeface="Arial" panose="020B0604020202020204" pitchFamily="34" charset="0"/>
              </a:rPr>
              <a:t>亦各言其志也。”</a:t>
            </a:r>
          </a:p>
          <a:p>
            <a:pPr marL="0" indent="0" algn="l">
              <a:buNone/>
            </a:pPr>
            <a:r>
              <a:rPr lang="zh-TW" altLang="de-DE" sz="2000" b="0" i="0" dirty="0">
                <a:solidFill>
                  <a:srgbClr val="000000"/>
                </a:solidFill>
                <a:effectLst/>
                <a:latin typeface="Arial" panose="020B0604020202020204" pitchFamily="34" charset="0"/>
              </a:rPr>
              <a:t>曰：“莫春者，春服既成“</a:t>
            </a:r>
            <a:r>
              <a:rPr lang="de-DE" altLang="zh-TW" sz="2000" b="0" i="0" dirty="0">
                <a:solidFill>
                  <a:srgbClr val="000000"/>
                </a:solidFill>
                <a:effectLst/>
                <a:latin typeface="Arial" panose="020B0604020202020204" pitchFamily="34" charset="0"/>
              </a:rPr>
              <a:t>,</a:t>
            </a:r>
            <a:r>
              <a:rPr lang="zh-TW" altLang="de-DE" sz="2000" b="0" i="0" dirty="0">
                <a:solidFill>
                  <a:srgbClr val="000000"/>
                </a:solidFill>
                <a:effectLst/>
                <a:latin typeface="Arial" panose="020B0604020202020204" pitchFamily="34" charset="0"/>
              </a:rPr>
              <a:t>冠者五六人，童子六七人， 浴乎沂③</a:t>
            </a:r>
            <a:r>
              <a:rPr lang="de-DE" altLang="zh-TW" sz="2000" b="0" i="0" dirty="0">
                <a:solidFill>
                  <a:srgbClr val="000000"/>
                </a:solidFill>
                <a:effectLst/>
                <a:latin typeface="Arial" panose="020B0604020202020204" pitchFamily="34" charset="0"/>
              </a:rPr>
              <a:t>,</a:t>
            </a:r>
            <a:r>
              <a:rPr lang="zh-TW" altLang="de-DE" sz="2000" b="0" i="0" dirty="0">
                <a:solidFill>
                  <a:srgbClr val="000000"/>
                </a:solidFill>
                <a:effectLst/>
                <a:latin typeface="Arial" panose="020B0604020202020204" pitchFamily="34" charset="0"/>
              </a:rPr>
              <a:t>風乎舞雩①</a:t>
            </a:r>
            <a:r>
              <a:rPr lang="de-DE" altLang="zh-TW" sz="2000" b="0" i="0" dirty="0">
                <a:solidFill>
                  <a:srgbClr val="000000"/>
                </a:solidFill>
                <a:effectLst/>
                <a:latin typeface="Arial" panose="020B0604020202020204" pitchFamily="34" charset="0"/>
              </a:rPr>
              <a:t>,</a:t>
            </a:r>
            <a:r>
              <a:rPr lang="zh-TW" altLang="de-DE" sz="2000" b="0" i="0" dirty="0">
                <a:solidFill>
                  <a:srgbClr val="000000"/>
                </a:solidFill>
                <a:effectLst/>
                <a:latin typeface="Arial" panose="020B0604020202020204" pitchFamily="34" charset="0"/>
              </a:rPr>
              <a:t>泳而歸。”</a:t>
            </a:r>
          </a:p>
          <a:p>
            <a:pPr marL="0" indent="0" algn="l">
              <a:buNone/>
            </a:pPr>
            <a:r>
              <a:rPr lang="zh-TW" altLang="de-DE" sz="2000" b="0" i="0" dirty="0">
                <a:solidFill>
                  <a:srgbClr val="000000"/>
                </a:solidFill>
                <a:effectLst/>
                <a:latin typeface="Arial" panose="020B0604020202020204" pitchFamily="34" charset="0"/>
              </a:rPr>
              <a:t>夫子喟然欺曰：“吾輿點也①</a:t>
            </a:r>
            <a:r>
              <a:rPr lang="de-DE" altLang="zh-TW" sz="2000" b="0" i="0" dirty="0">
                <a:solidFill>
                  <a:srgbClr val="000000"/>
                </a:solidFill>
                <a:effectLst/>
                <a:latin typeface="Arial" panose="020B0604020202020204" pitchFamily="34" charset="0"/>
              </a:rPr>
              <a:t>!”</a:t>
            </a:r>
          </a:p>
          <a:p>
            <a:pPr marL="0" indent="0" algn="l">
              <a:buNone/>
            </a:pPr>
            <a:r>
              <a:rPr lang="zh-TW" altLang="de-DE" sz="2000" b="0" i="0" dirty="0">
                <a:solidFill>
                  <a:srgbClr val="000000"/>
                </a:solidFill>
                <a:effectLst/>
                <a:latin typeface="Arial" panose="020B0604020202020204" pitchFamily="34" charset="0"/>
              </a:rPr>
              <a:t>四個學生各自談自己的志向，孔子讀許曾點的話。</a:t>
            </a:r>
            <a:endParaRPr lang="de-DE" altLang="zh-TW" sz="2000" b="0" i="0" dirty="0">
              <a:solidFill>
                <a:srgbClr val="000000"/>
              </a:solidFill>
              <a:effectLst/>
              <a:latin typeface="Arial" panose="020B0604020202020204" pitchFamily="34" charset="0"/>
            </a:endParaRPr>
          </a:p>
          <a:p>
            <a:pPr marL="0" indent="0" algn="l">
              <a:buNone/>
            </a:pPr>
            <a:r>
              <a:rPr lang="en-US" altLang="zh-TW" sz="2000" b="0" i="0" dirty="0">
                <a:solidFill>
                  <a:srgbClr val="000000"/>
                </a:solidFill>
                <a:effectLst/>
                <a:latin typeface="Arial" panose="020B0604020202020204" pitchFamily="34" charset="0"/>
              </a:rPr>
              <a:t>Zi Lu jumped to reply first, saying: “I would like to be in the position of the charge of a thousand-carriage state (a relatively small state) which was being threatened by the armies of the surrounding larger states, and suffering from crop failure. If I were in this position, within three years my people would be fearless and know how to take care of themselves.”</a:t>
            </a:r>
          </a:p>
          <a:p>
            <a:pPr marL="0" indent="0" algn="l">
              <a:buNone/>
            </a:pPr>
            <a:r>
              <a:rPr lang="en-US" altLang="zh-TW" sz="2000" b="0" i="0" dirty="0">
                <a:solidFill>
                  <a:srgbClr val="000000"/>
                </a:solidFill>
                <a:effectLst/>
                <a:latin typeface="Arial" panose="020B0604020202020204" pitchFamily="34" charset="0"/>
              </a:rPr>
              <a:t>Confucius laughed at him.</a:t>
            </a:r>
          </a:p>
          <a:p>
            <a:pPr marL="0" indent="0" algn="l">
              <a:buNone/>
            </a:pPr>
            <a:r>
              <a:rPr lang="en-US" altLang="zh-TW" sz="2000" b="0" i="0" dirty="0">
                <a:solidFill>
                  <a:srgbClr val="000000"/>
                </a:solidFill>
                <a:effectLst/>
                <a:latin typeface="Arial" panose="020B0604020202020204" pitchFamily="34" charset="0"/>
              </a:rPr>
              <a:t>He turned to Qiu and said, “What about you?”</a:t>
            </a:r>
          </a:p>
          <a:p>
            <a:pPr marL="0" indent="0" algn="l">
              <a:buNone/>
            </a:pPr>
            <a:r>
              <a:rPr lang="en-US" altLang="zh-TW" sz="2000" b="0" i="0" dirty="0">
                <a:solidFill>
                  <a:srgbClr val="000000"/>
                </a:solidFill>
                <a:effectLst/>
                <a:latin typeface="Arial" panose="020B0604020202020204" pitchFamily="34" charset="0"/>
              </a:rPr>
              <a:t>Qiu said, “Let me have the government of a territory of 60 to 70 li, or maybe 50 to 60 li, for three years, and the people would have all they need. As for handling the affairs of ritual and music, I would seek the services of a noble man.”</a:t>
            </a:r>
          </a:p>
          <a:p>
            <a:pPr marL="0" indent="0" algn="l">
              <a:buNone/>
            </a:pPr>
            <a:r>
              <a:rPr lang="en-US" altLang="zh-TW" sz="2000" b="0" i="0" dirty="0">
                <a:solidFill>
                  <a:srgbClr val="000000"/>
                </a:solidFill>
                <a:effectLst/>
                <a:latin typeface="Arial" panose="020B0604020202020204" pitchFamily="34" charset="0"/>
              </a:rPr>
              <a:t>“Chi, what about you?”</a:t>
            </a:r>
          </a:p>
          <a:p>
            <a:pPr marL="0" indent="0" algn="l">
              <a:buNone/>
            </a:pPr>
            <a:r>
              <a:rPr lang="en-US" altLang="zh-TW" sz="2000" b="0" i="0" dirty="0">
                <a:solidFill>
                  <a:srgbClr val="000000"/>
                </a:solidFill>
                <a:effectLst/>
                <a:latin typeface="Arial" panose="020B0604020202020204" pitchFamily="34" charset="0"/>
              </a:rPr>
              <a:t>Chi said, “I cannot say I am capable of what the other two have proposed, though I would like to work toward it. At the services at the ancestral hall, or at the audiences with the Prince, I would like to serve as a minor assistant, dressed in the ceremonial gown and cap.”</a:t>
            </a:r>
          </a:p>
          <a:p>
            <a:pPr marL="0" indent="0" algn="l">
              <a:buNone/>
            </a:pPr>
            <a:r>
              <a:rPr lang="en-US" altLang="zh-TW" sz="2000" b="0" i="0" dirty="0">
                <a:solidFill>
                  <a:srgbClr val="000000"/>
                </a:solidFill>
                <a:effectLst/>
                <a:latin typeface="Arial" panose="020B0604020202020204" pitchFamily="34" charset="0"/>
              </a:rPr>
              <a:t>“Dian, what about you?”</a:t>
            </a:r>
          </a:p>
          <a:p>
            <a:pPr marL="0" indent="0" algn="l">
              <a:buNone/>
            </a:pPr>
            <a:r>
              <a:rPr lang="en-US" altLang="zh-TW" sz="2000" b="0" i="0" dirty="0">
                <a:solidFill>
                  <a:srgbClr val="000000"/>
                </a:solidFill>
                <a:effectLst/>
                <a:latin typeface="Arial" panose="020B0604020202020204" pitchFamily="34" charset="0"/>
              </a:rPr>
              <a:t>Dian set his lute down with its strings still ringing, and stood up. “What I would like to </a:t>
            </a:r>
            <a:r>
              <a:rPr lang="en-US" altLang="zh-TW" sz="2000" b="0" i="0" dirty="0" err="1">
                <a:solidFill>
                  <a:srgbClr val="000000"/>
                </a:solidFill>
                <a:effectLst/>
                <a:latin typeface="Arial" panose="020B0604020202020204" pitchFamily="34" charset="0"/>
              </a:rPr>
              <a:t>do,”he</a:t>
            </a:r>
            <a:r>
              <a:rPr lang="en-US" altLang="zh-TW" sz="2000" b="0" i="0" dirty="0">
                <a:solidFill>
                  <a:srgbClr val="000000"/>
                </a:solidFill>
                <a:effectLst/>
                <a:latin typeface="Arial" panose="020B0604020202020204" pitchFamily="34" charset="0"/>
              </a:rPr>
              <a:t> said, “is quite different from these </a:t>
            </a:r>
            <a:r>
              <a:rPr lang="en-US" altLang="zh-TW" sz="2000" b="0" i="0" dirty="0" err="1">
                <a:solidFill>
                  <a:srgbClr val="000000"/>
                </a:solidFill>
                <a:effectLst/>
                <a:latin typeface="Arial" panose="020B0604020202020204" pitchFamily="34" charset="0"/>
              </a:rPr>
              <a:t>three.”The</a:t>
            </a:r>
            <a:r>
              <a:rPr lang="en-US" altLang="zh-TW" sz="2000" b="0" i="0" dirty="0">
                <a:solidFill>
                  <a:srgbClr val="000000"/>
                </a:solidFill>
                <a:effectLst/>
                <a:latin typeface="Arial" panose="020B0604020202020204" pitchFamily="34" charset="0"/>
              </a:rPr>
              <a:t> Master said, “What harm can there be? Please speak as the others have.”</a:t>
            </a:r>
          </a:p>
          <a:p>
            <a:pPr marL="0" indent="0" algn="l">
              <a:buNone/>
            </a:pPr>
            <a:r>
              <a:rPr lang="en-US" altLang="zh-TW" sz="2000" b="0" i="0" dirty="0">
                <a:solidFill>
                  <a:srgbClr val="000000"/>
                </a:solidFill>
                <a:effectLst/>
                <a:latin typeface="Arial" panose="020B0604020202020204" pitchFamily="34" charset="0"/>
              </a:rPr>
              <a:t>Dian said, “At the height of spring, all decked out in spring clothes, I would like to take five or six young men, and six or seven youngsters to go for a swim in the Yi river, enjoying the cool breeze at the Rain Dance Festival, and make our way back home, singing.”</a:t>
            </a:r>
          </a:p>
          <a:p>
            <a:pPr marL="0" indent="0" algn="l">
              <a:buNone/>
            </a:pPr>
            <a:r>
              <a:rPr lang="en-US" altLang="zh-TW" sz="2000" b="0" i="0" dirty="0">
                <a:solidFill>
                  <a:srgbClr val="000000"/>
                </a:solidFill>
                <a:effectLst/>
                <a:latin typeface="Arial" panose="020B0604020202020204" pitchFamily="34" charset="0"/>
              </a:rPr>
              <a:t>Confucius sighed, and said, “Ah, lovely. I am with you, Dian.”</a:t>
            </a:r>
          </a:p>
          <a:p>
            <a:pPr marL="0" indent="0" algn="l">
              <a:buNone/>
            </a:pPr>
            <a:r>
              <a:rPr lang="en-US" altLang="zh-TW" sz="2000" b="0" i="0" dirty="0">
                <a:solidFill>
                  <a:srgbClr val="000000"/>
                </a:solidFill>
                <a:effectLst/>
                <a:latin typeface="Arial" panose="020B0604020202020204" pitchFamily="34" charset="0"/>
              </a:rPr>
              <a:t>The three others left and Dian asked the Master: “What did you think about the words of those three?”</a:t>
            </a:r>
          </a:p>
          <a:p>
            <a:pPr marL="0" indent="0" algn="l">
              <a:buNone/>
            </a:pPr>
            <a:r>
              <a:rPr lang="en-US" altLang="zh-TW" sz="2000" b="0" i="0" dirty="0">
                <a:solidFill>
                  <a:srgbClr val="000000"/>
                </a:solidFill>
                <a:effectLst/>
                <a:latin typeface="Arial" panose="020B0604020202020204" pitchFamily="34" charset="0"/>
              </a:rPr>
              <a:t>Confucius said, “Each just told his wish.”</a:t>
            </a:r>
          </a:p>
          <a:p>
            <a:pPr marL="0" indent="0" algn="l">
              <a:buNone/>
            </a:pPr>
            <a:r>
              <a:rPr lang="en-US" altLang="zh-TW" sz="2000" b="0" i="0" dirty="0">
                <a:solidFill>
                  <a:srgbClr val="000000"/>
                </a:solidFill>
                <a:effectLst/>
                <a:latin typeface="Arial" panose="020B0604020202020204" pitchFamily="34" charset="0"/>
              </a:rPr>
              <a:t>“But why did you laugh at You?”</a:t>
            </a:r>
          </a:p>
          <a:p>
            <a:pPr marL="0" indent="0" algn="l">
              <a:buNone/>
            </a:pPr>
            <a:r>
              <a:rPr lang="en-US" altLang="zh-TW" sz="2000" b="0" i="0" dirty="0">
                <a:solidFill>
                  <a:srgbClr val="000000"/>
                </a:solidFill>
                <a:effectLst/>
                <a:latin typeface="Arial" panose="020B0604020202020204" pitchFamily="34" charset="0"/>
              </a:rPr>
              <a:t>“Because to govern a state, you need propriety, and his words are totally lacking in humility. That's why I laughed at him.”</a:t>
            </a:r>
          </a:p>
          <a:p>
            <a:pPr marL="0" indent="0" algn="l">
              <a:buNone/>
            </a:pPr>
            <a:r>
              <a:rPr lang="en-US" altLang="zh-TW" sz="2000" b="0" i="0" dirty="0">
                <a:solidFill>
                  <a:srgbClr val="000000"/>
                </a:solidFill>
                <a:effectLst/>
                <a:latin typeface="Arial" panose="020B0604020202020204" pitchFamily="34" charset="0"/>
              </a:rPr>
              <a:t>“But Qiu wasn't asking for a state.”</a:t>
            </a:r>
          </a:p>
          <a:p>
            <a:pPr marL="0" indent="0" algn="l">
              <a:buNone/>
            </a:pPr>
            <a:r>
              <a:rPr lang="en-US" altLang="zh-TW" sz="2000" b="0" i="0" dirty="0">
                <a:solidFill>
                  <a:srgbClr val="000000"/>
                </a:solidFill>
                <a:effectLst/>
                <a:latin typeface="Arial" panose="020B0604020202020204" pitchFamily="34" charset="0"/>
              </a:rPr>
              <a:t>Confucius said, “Have you ever seen a territory of 60 or 70 li that wasn't a state?”</a:t>
            </a:r>
          </a:p>
          <a:p>
            <a:pPr marL="0" indent="0" algn="l">
              <a:buNone/>
            </a:pPr>
            <a:r>
              <a:rPr lang="en-US" altLang="zh-TW" sz="2000" b="0" i="0" dirty="0">
                <a:solidFill>
                  <a:srgbClr val="000000"/>
                </a:solidFill>
                <a:effectLst/>
                <a:latin typeface="Arial" panose="020B0604020202020204" pitchFamily="34" charset="0"/>
              </a:rPr>
              <a:t>“At least Chi wasn't asking for a state.”</a:t>
            </a:r>
          </a:p>
          <a:p>
            <a:pPr marL="0" indent="0" algn="l">
              <a:buNone/>
            </a:pPr>
            <a:r>
              <a:rPr lang="en-US" altLang="zh-TW" sz="2000" b="0" i="0" dirty="0">
                <a:solidFill>
                  <a:srgbClr val="000000"/>
                </a:solidFill>
                <a:effectLst/>
                <a:latin typeface="Arial" panose="020B0604020202020204" pitchFamily="34" charset="0"/>
              </a:rPr>
              <a:t>“Yes, but who besides the nobility can serve in the ancestral temple, or have an audience with the Prince. If Chi were to be a minor assistant at these affairs, who could be a chief assistant?”</a:t>
            </a:r>
          </a:p>
          <a:p>
            <a:pPr marL="0" indent="0" algn="l">
              <a:buNone/>
            </a:pPr>
            <a:endParaRPr lang="en-US" altLang="zh-TW" sz="2000" b="0" i="0" dirty="0">
              <a:solidFill>
                <a:srgbClr val="000000"/>
              </a:solidFill>
              <a:effectLst/>
              <a:latin typeface="Arial" panose="020B0604020202020204" pitchFamily="34" charset="0"/>
            </a:endParaRPr>
          </a:p>
          <a:p>
            <a:pPr marL="0" indent="0" algn="l">
              <a:buNone/>
            </a:pPr>
            <a:endParaRPr lang="zh-TW" altLang="de-DE" sz="18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701219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normAutofit fontScale="90000"/>
          </a:bodyPr>
          <a:lstStyle/>
          <a:p>
            <a:pPr eaLnBrk="1" hangingPunct="1"/>
            <a:r>
              <a:rPr lang="de-DE" dirty="0" err="1">
                <a:latin typeface="Calibri" panose="020F0502020204030204" pitchFamily="34" charset="0"/>
                <a:ea typeface="KaiTi" panose="02010609060101010101" pitchFamily="49" charset="-122"/>
                <a:cs typeface="Calibri" panose="020F0502020204030204" pitchFamily="34" charset="0"/>
              </a:rPr>
              <a:t>Preparation</a:t>
            </a:r>
            <a:r>
              <a:rPr lang="de-DE" dirty="0">
                <a:latin typeface="Calibri" panose="020F0502020204030204" pitchFamily="34" charset="0"/>
                <a:ea typeface="KaiTi" panose="02010609060101010101" pitchFamily="49" charset="-122"/>
                <a:cs typeface="Calibri" panose="020F0502020204030204" pitchFamily="34" charset="0"/>
              </a:rPr>
              <a:t> </a:t>
            </a:r>
            <a:r>
              <a:rPr lang="de-DE" dirty="0" err="1">
                <a:latin typeface="Calibri" panose="020F0502020204030204" pitchFamily="34" charset="0"/>
                <a:ea typeface="KaiTi" panose="02010609060101010101" pitchFamily="49" charset="-122"/>
                <a:cs typeface="Calibri" panose="020F0502020204030204" pitchFamily="34" charset="0"/>
              </a:rPr>
              <a:t>for</a:t>
            </a:r>
            <a:r>
              <a:rPr lang="de-DE" dirty="0">
                <a:latin typeface="Calibri" panose="020F0502020204030204" pitchFamily="34" charset="0"/>
                <a:ea typeface="KaiTi" panose="02010609060101010101" pitchFamily="49" charset="-122"/>
                <a:cs typeface="Calibri" panose="020F0502020204030204" pitchFamily="34" charset="0"/>
              </a:rPr>
              <a:t> </a:t>
            </a:r>
            <a:r>
              <a:rPr lang="de-DE" dirty="0" err="1">
                <a:latin typeface="Calibri" panose="020F0502020204030204" pitchFamily="34" charset="0"/>
                <a:ea typeface="KaiTi" panose="02010609060101010101" pitchFamily="49" charset="-122"/>
                <a:cs typeface="Calibri" panose="020F0502020204030204" pitchFamily="34" charset="0"/>
              </a:rPr>
              <a:t>this</a:t>
            </a:r>
            <a:r>
              <a:rPr lang="de-DE" dirty="0">
                <a:latin typeface="Calibri" panose="020F0502020204030204" pitchFamily="34" charset="0"/>
                <a:ea typeface="KaiTi" panose="02010609060101010101" pitchFamily="49" charset="-122"/>
                <a:cs typeface="Calibri" panose="020F0502020204030204" pitchFamily="34" charset="0"/>
              </a:rPr>
              <a:t> </a:t>
            </a:r>
            <a:r>
              <a:rPr lang="de-DE" dirty="0" err="1">
                <a:latin typeface="Calibri" panose="020F0502020204030204" pitchFamily="34" charset="0"/>
                <a:ea typeface="KaiTi" panose="02010609060101010101" pitchFamily="49" charset="-122"/>
                <a:cs typeface="Calibri" panose="020F0502020204030204" pitchFamily="34" charset="0"/>
              </a:rPr>
              <a:t>afternoon</a:t>
            </a:r>
            <a:r>
              <a:rPr lang="de-DE" dirty="0">
                <a:latin typeface="Calibri" panose="020F0502020204030204" pitchFamily="34" charset="0"/>
                <a:ea typeface="KaiTi" panose="02010609060101010101" pitchFamily="49" charset="-122"/>
                <a:cs typeface="Calibri" panose="020F0502020204030204" pitchFamily="34" charset="0"/>
              </a:rPr>
              <a:t> and </a:t>
            </a:r>
            <a:r>
              <a:rPr lang="de-DE" dirty="0" err="1">
                <a:latin typeface="Calibri" panose="020F0502020204030204" pitchFamily="34" charset="0"/>
                <a:ea typeface="KaiTi" panose="02010609060101010101" pitchFamily="49" charset="-122"/>
                <a:cs typeface="Calibri" panose="020F0502020204030204" pitchFamily="34" charset="0"/>
              </a:rPr>
              <a:t>next</a:t>
            </a:r>
            <a:r>
              <a:rPr lang="de-DE" dirty="0">
                <a:latin typeface="Calibri" panose="020F0502020204030204" pitchFamily="34" charset="0"/>
                <a:ea typeface="KaiTi" panose="02010609060101010101" pitchFamily="49" charset="-122"/>
                <a:cs typeface="Calibri" panose="020F0502020204030204" pitchFamily="34" charset="0"/>
              </a:rPr>
              <a:t> </a:t>
            </a:r>
            <a:r>
              <a:rPr lang="de-DE" dirty="0" err="1">
                <a:latin typeface="Calibri" panose="020F0502020204030204" pitchFamily="34" charset="0"/>
                <a:ea typeface="KaiTi" panose="02010609060101010101" pitchFamily="49" charset="-122"/>
                <a:cs typeface="Calibri" panose="020F0502020204030204" pitchFamily="34" charset="0"/>
              </a:rPr>
              <a:t>week</a:t>
            </a:r>
            <a:r>
              <a:rPr lang="de-DE" dirty="0">
                <a:latin typeface="Calibri" panose="020F0502020204030204" pitchFamily="34" charset="0"/>
                <a:ea typeface="KaiTi" panose="02010609060101010101" pitchFamily="49" charset="-122"/>
                <a:cs typeface="Calibri" panose="020F0502020204030204" pitchFamily="34" charset="0"/>
              </a:rPr>
              <a:t> </a:t>
            </a:r>
            <a:r>
              <a:rPr lang="zh-CN" altLang="de-DE" dirty="0">
                <a:latin typeface="Calibri" panose="020F0502020204030204" pitchFamily="34" charset="0"/>
                <a:ea typeface="KaiTi" panose="02010609060101010101" pitchFamily="49" charset="-122"/>
                <a:cs typeface="Calibri" panose="020F0502020204030204" pitchFamily="34" charset="0"/>
              </a:rPr>
              <a:t>下午和</a:t>
            </a:r>
            <a:r>
              <a:rPr lang="de-DE" dirty="0" err="1">
                <a:latin typeface="Calibri" panose="020F0502020204030204" pitchFamily="34" charset="0"/>
                <a:ea typeface="KaiTi" panose="02010609060101010101" pitchFamily="49" charset="-122"/>
                <a:cs typeface="Calibri" panose="020F0502020204030204" pitchFamily="34" charset="0"/>
              </a:rPr>
              <a:t>下週的課前預習</a:t>
            </a:r>
            <a:endParaRPr kumimoji="1" lang="zh-CN" altLang="en-US" dirty="0">
              <a:cs typeface="Arial" panose="020B0604020202020204" pitchFamily="34" charset="0"/>
            </a:endParaRPr>
          </a:p>
        </p:txBody>
      </p:sp>
      <p:sp>
        <p:nvSpPr>
          <p:cNvPr id="8195" name="内容占位符 2"/>
          <p:cNvSpPr>
            <a:spLocks noGrp="1"/>
          </p:cNvSpPr>
          <p:nvPr>
            <p:ph idx="1"/>
          </p:nvPr>
        </p:nvSpPr>
        <p:spPr>
          <a:xfrm>
            <a:off x="457200" y="1556792"/>
            <a:ext cx="8229600" cy="5177066"/>
          </a:xfrm>
        </p:spPr>
        <p:txBody>
          <a:bodyPr>
            <a:normAutofit fontScale="97500"/>
          </a:bodyPr>
          <a:lstStyle/>
          <a:p>
            <a:pPr marL="0" indent="0" algn="l">
              <a:buNone/>
            </a:pPr>
            <a:r>
              <a:rPr lang="de-DE" sz="2400" b="0" i="0" dirty="0">
                <a:solidFill>
                  <a:srgbClr val="000000"/>
                </a:solidFill>
                <a:effectLst/>
                <a:latin typeface="Arial" panose="020B0604020202020204" pitchFamily="34" charset="0"/>
              </a:rPr>
              <a:t>7 </a:t>
            </a:r>
            <a:r>
              <a:rPr lang="de-DE" sz="2400" b="0" i="0" dirty="0" err="1">
                <a:solidFill>
                  <a:srgbClr val="000000"/>
                </a:solidFill>
                <a:effectLst/>
                <a:latin typeface="Arial" panose="020B0604020202020204" pitchFamily="34" charset="0"/>
              </a:rPr>
              <a:t>Dec</a:t>
            </a:r>
            <a:r>
              <a:rPr lang="de-DE" sz="2400" b="0" i="0" dirty="0">
                <a:solidFill>
                  <a:srgbClr val="000000"/>
                </a:solidFill>
                <a:effectLst/>
                <a:latin typeface="Arial" panose="020B0604020202020204" pitchFamily="34" charset="0"/>
              </a:rPr>
              <a:t> 8 13:15-14:45 The </a:t>
            </a:r>
            <a:r>
              <a:rPr lang="de-DE" sz="2400" b="0" i="0" dirty="0" err="1">
                <a:solidFill>
                  <a:srgbClr val="000000"/>
                </a:solidFill>
                <a:effectLst/>
                <a:latin typeface="Arial" panose="020B0604020202020204" pitchFamily="34" charset="0"/>
              </a:rPr>
              <a:t>Analects</a:t>
            </a:r>
            <a:r>
              <a:rPr lang="de-DE" sz="2400" b="0" i="0" dirty="0">
                <a:solidFill>
                  <a:srgbClr val="000000"/>
                </a:solidFill>
                <a:effectLst/>
                <a:latin typeface="Arial" panose="020B0604020202020204" pitchFamily="34" charset="0"/>
              </a:rPr>
              <a:t> V </a:t>
            </a:r>
            <a:r>
              <a:rPr lang="zh-CN" altLang="de-DE" sz="2400" b="0" i="0" dirty="0">
                <a:solidFill>
                  <a:srgbClr val="000000"/>
                </a:solidFill>
                <a:effectLst/>
                <a:latin typeface="Arial" panose="020B0604020202020204" pitchFamily="34" charset="0"/>
              </a:rPr>
              <a:t>朱清月 </a:t>
            </a:r>
            <a:r>
              <a:rPr lang="de-DE" sz="2400" b="0" i="0" dirty="0">
                <a:solidFill>
                  <a:srgbClr val="000000"/>
                </a:solidFill>
                <a:effectLst/>
                <a:latin typeface="Arial" panose="020B0604020202020204" pitchFamily="34" charset="0"/>
              </a:rPr>
              <a:t>Zhu </a:t>
            </a:r>
            <a:r>
              <a:rPr lang="de-DE" sz="2400" b="0" i="0" dirty="0" err="1">
                <a:solidFill>
                  <a:srgbClr val="000000"/>
                </a:solidFill>
                <a:effectLst/>
                <a:latin typeface="Arial" panose="020B0604020202020204" pitchFamily="34" charset="0"/>
              </a:rPr>
              <a:t>Qingyue</a:t>
            </a:r>
            <a:r>
              <a:rPr lang="de-DE" sz="2400" b="0" i="0" dirty="0">
                <a:solidFill>
                  <a:srgbClr val="000000"/>
                </a:solidFill>
                <a:effectLst/>
                <a:latin typeface="Arial" panose="020B0604020202020204" pitchFamily="34" charset="0"/>
              </a:rPr>
              <a:t> Julia </a:t>
            </a:r>
            <a:r>
              <a:rPr lang="de-DE" sz="2400" b="0" i="0" dirty="0" err="1">
                <a:solidFill>
                  <a:srgbClr val="000000"/>
                </a:solidFill>
                <a:effectLst/>
                <a:latin typeface="Arial" panose="020B0604020202020204" pitchFamily="34" charset="0"/>
              </a:rPr>
              <a:t>Czuban</a:t>
            </a:r>
            <a:endParaRPr lang="de-DE" sz="24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9741472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p:txBody>
          <a:bodyPr>
            <a:normAutofit fontScale="90000"/>
          </a:bodyPr>
          <a:lstStyle/>
          <a:p>
            <a:pPr algn="ctr"/>
            <a:r>
              <a:rPr altLang="zh-CN" b="1" dirty="0">
                <a:solidFill>
                  <a:schemeClr val="tx1"/>
                </a:solidFill>
                <a:latin typeface="Arial" panose="020B0604020202020204" pitchFamily="34" charset="0"/>
                <a:cs typeface="Arial" panose="020B0604020202020204" pitchFamily="34" charset="0"/>
              </a:rPr>
              <a:t>Always here for you!</a:t>
            </a:r>
            <a:br>
              <a:rPr altLang="zh-CN" b="1" dirty="0">
                <a:solidFill>
                  <a:schemeClr val="tx1"/>
                </a:solidFill>
                <a:latin typeface="Arial" panose="020B0604020202020204" pitchFamily="34" charset="0"/>
                <a:cs typeface="Arial" panose="020B0604020202020204" pitchFamily="34" charset="0"/>
              </a:rPr>
            </a:br>
            <a:r>
              <a:rPr lang="zh-CN" altLang="en-US" sz="2800" b="1" dirty="0">
                <a:latin typeface="Arial" panose="020B0604020202020204" pitchFamily="34" charset="0"/>
                <a:cs typeface="Arial" panose="020B0604020202020204" pitchFamily="34" charset="0"/>
              </a:rPr>
              <a:t>隨時隨地</a:t>
            </a:r>
            <a:r>
              <a:rPr lang="zh-CN" altLang="de-DE" sz="2800" b="1" dirty="0">
                <a:solidFill>
                  <a:schemeClr val="tx1"/>
                </a:solidFill>
                <a:latin typeface="Arial" panose="020B0604020202020204" pitchFamily="34" charset="0"/>
                <a:cs typeface="Arial" panose="020B0604020202020204" pitchFamily="34" charset="0"/>
              </a:rPr>
              <a:t>为你们服务</a:t>
            </a:r>
            <a:endParaRPr kumimoji="1" lang="zh-CN" altLang="en-US" b="1" dirty="0">
              <a:solidFill>
                <a:schemeClr val="tx1"/>
              </a:solidFill>
              <a:cs typeface="Arial" panose="020B0604020202020204" pitchFamily="34" charset="0"/>
            </a:endParaRPr>
          </a:p>
        </p:txBody>
      </p:sp>
      <p:sp>
        <p:nvSpPr>
          <p:cNvPr id="107523" name="内容占位符 2"/>
          <p:cNvSpPr>
            <a:spLocks noGrp="1"/>
          </p:cNvSpPr>
          <p:nvPr>
            <p:ph idx="1"/>
          </p:nvPr>
        </p:nvSpPr>
        <p:spPr>
          <a:xfrm>
            <a:off x="866775" y="2603500"/>
            <a:ext cx="7053263" cy="3722688"/>
          </a:xfrm>
        </p:spPr>
        <p:txBody>
          <a:bodyPr>
            <a:normAutofit/>
          </a:bodyPr>
          <a:lstStyle/>
          <a:p>
            <a:pPr algn="ctr">
              <a:buFont typeface="Garamond" panose="02020404030301010803" pitchFamily="18" charset="0"/>
              <a:buNone/>
            </a:pPr>
            <a:r>
              <a:rPr lang="de-DE" altLang="zh-CN" sz="2400" dirty="0" err="1">
                <a:latin typeface="Arial" panose="020B0604020202020204" pitchFamily="34" charset="0"/>
                <a:ea typeface="楷体" panose="02010609060101010101" pitchFamily="49" charset="-122"/>
                <a:cs typeface="Arial" panose="020B0604020202020204" pitchFamily="34" charset="0"/>
              </a:rPr>
              <a:t>Assistant</a:t>
            </a:r>
            <a:r>
              <a:rPr lang="de-DE" altLang="zh-CN" sz="2400" dirty="0">
                <a:latin typeface="Arial" panose="020B0604020202020204" pitchFamily="34" charset="0"/>
                <a:ea typeface="楷体" panose="02010609060101010101" pitchFamily="49" charset="-122"/>
                <a:cs typeface="Arial" panose="020B0604020202020204" pitchFamily="34" charset="0"/>
              </a:rPr>
              <a:t> Professor (</a:t>
            </a:r>
            <a:r>
              <a:rPr lang="de-DE" altLang="zh-CN" sz="2400" dirty="0" err="1">
                <a:latin typeface="Arial" panose="020B0604020202020204" pitchFamily="34" charset="0"/>
                <a:ea typeface="楷体" panose="02010609060101010101" pitchFamily="49" charset="-122"/>
                <a:cs typeface="Arial" panose="020B0604020202020204" pitchFamily="34" charset="0"/>
              </a:rPr>
              <a:t>Adiunkt</a:t>
            </a:r>
            <a:r>
              <a:rPr lang="de-DE" altLang="zh-CN" sz="2400" dirty="0">
                <a:latin typeface="Arial" panose="020B0604020202020204" pitchFamily="34" charset="0"/>
                <a:ea typeface="楷体" panose="02010609060101010101" pitchFamily="49" charset="-122"/>
                <a:cs typeface="Arial" panose="020B0604020202020204" pitchFamily="34" charset="0"/>
              </a:rPr>
              <a:t>) </a:t>
            </a:r>
            <a:r>
              <a:rPr lang="en-US" altLang="zh-CN" sz="2400" dirty="0">
                <a:latin typeface="Arial" panose="020B0604020202020204" pitchFamily="34" charset="0"/>
                <a:ea typeface="楷体" panose="02010609060101010101" pitchFamily="49" charset="-122"/>
                <a:cs typeface="Arial" panose="020B0604020202020204" pitchFamily="34" charset="0"/>
              </a:rPr>
              <a:t>Dr. Martin </a:t>
            </a:r>
            <a:r>
              <a:rPr lang="en-US" altLang="zh-CN" sz="2400" dirty="0" err="1">
                <a:latin typeface="Arial" panose="020B0604020202020204" pitchFamily="34" charset="0"/>
                <a:ea typeface="楷体" panose="02010609060101010101" pitchFamily="49" charset="-122"/>
                <a:cs typeface="Arial" panose="020B0604020202020204" pitchFamily="34" charset="0"/>
              </a:rPr>
              <a:t>Woesler</a:t>
            </a:r>
            <a:r>
              <a:rPr lang="zh-CN" altLang="de-DE" sz="2400" dirty="0">
                <a:latin typeface="Arial" panose="020B0604020202020204" pitchFamily="34" charset="0"/>
                <a:ea typeface="楷体" panose="02010609060101010101" pitchFamily="49" charset="-122"/>
                <a:cs typeface="Arial" panose="020B0604020202020204" pitchFamily="34" charset="0"/>
              </a:rPr>
              <a:t> </a:t>
            </a:r>
            <a:br>
              <a:rPr lang="de-DE" altLang="zh-CN" sz="2400" dirty="0">
                <a:latin typeface="Arial" panose="020B0604020202020204" pitchFamily="34" charset="0"/>
                <a:ea typeface="楷体" panose="02010609060101010101" pitchFamily="49" charset="-122"/>
                <a:cs typeface="Arial" panose="020B0604020202020204" pitchFamily="34" charset="0"/>
              </a:rPr>
            </a:br>
            <a:r>
              <a:rPr lang="zh-CN" altLang="de-DE" sz="2400" dirty="0">
                <a:latin typeface="Arial" panose="020B0604020202020204" pitchFamily="34" charset="0"/>
                <a:ea typeface="楷体" panose="02010609060101010101" pitchFamily="49" charset="-122"/>
                <a:cs typeface="Arial" panose="020B0604020202020204" pitchFamily="34" charset="0"/>
              </a:rPr>
              <a:t>吴漠汀助理教授</a:t>
            </a:r>
            <a:br>
              <a:rPr lang="de-DE" altLang="zh-CN" sz="2400" dirty="0">
                <a:latin typeface="Arial" panose="020B0604020202020204" pitchFamily="34" charset="0"/>
                <a:ea typeface="楷体" panose="02010609060101010101" pitchFamily="49" charset="-122"/>
                <a:cs typeface="Arial" panose="020B0604020202020204" pitchFamily="34" charset="0"/>
              </a:rPr>
            </a:br>
            <a:endParaRPr lang="de-DE" altLang="zh-CN" sz="2400" dirty="0">
              <a:latin typeface="Arial" panose="020B0604020202020204" pitchFamily="34" charset="0"/>
              <a:ea typeface="楷体" panose="02010609060101010101" pitchFamily="49" charset="-122"/>
              <a:cs typeface="Arial" panose="020B0604020202020204" pitchFamily="34" charset="0"/>
            </a:endParaRPr>
          </a:p>
          <a:p>
            <a:pPr marL="0" indent="0" algn="ctr">
              <a:buNone/>
            </a:pPr>
            <a:r>
              <a:rPr lang="en-US" altLang="de-DE" sz="2400" dirty="0">
                <a:latin typeface="Arial" panose="020B0604020202020204" pitchFamily="34" charset="0"/>
                <a:ea typeface="楷体" panose="02010609060101010101" pitchFamily="49" charset="-122"/>
                <a:cs typeface="Arial" panose="020B0604020202020204" pitchFamily="34" charset="0"/>
              </a:rPr>
              <a:t>Office / </a:t>
            </a:r>
            <a:r>
              <a:rPr lang="zh-CN" altLang="de-DE" sz="2400" dirty="0">
                <a:latin typeface="Arial" panose="020B0604020202020204" pitchFamily="34" charset="0"/>
                <a:ea typeface="楷体" panose="02010609060101010101" pitchFamily="49" charset="-122"/>
                <a:cs typeface="Arial" panose="020B0604020202020204" pitchFamily="34" charset="0"/>
              </a:rPr>
              <a:t>办公室</a:t>
            </a:r>
            <a:r>
              <a:rPr lang="de-DE" altLang="zh-CN" sz="2400" dirty="0">
                <a:latin typeface="Arial" panose="020B0604020202020204" pitchFamily="34" charset="0"/>
                <a:ea typeface="楷体" panose="02010609060101010101" pitchFamily="49" charset="-122"/>
                <a:cs typeface="Arial" panose="020B0604020202020204" pitchFamily="34" charset="0"/>
              </a:rPr>
              <a:t>: </a:t>
            </a:r>
          </a:p>
          <a:p>
            <a:pPr marL="0" indent="0" algn="ctr">
              <a:buNone/>
            </a:pPr>
            <a:r>
              <a:rPr lang="en-US" altLang="zh-CN" sz="2400" dirty="0">
                <a:latin typeface="Arial" panose="020B0604020202020204" pitchFamily="34" charset="0"/>
                <a:ea typeface="楷体" panose="02010609060101010101" pitchFamily="49" charset="-122"/>
                <a:cs typeface="Arial" panose="020B0604020202020204" pitchFamily="34" charset="0"/>
              </a:rPr>
              <a:t>Phone / </a:t>
            </a:r>
            <a:r>
              <a:rPr lang="zh-CN" altLang="de-DE" sz="2400" dirty="0">
                <a:latin typeface="Arial" panose="020B0604020202020204" pitchFamily="34" charset="0"/>
                <a:ea typeface="楷体" panose="02010609060101010101" pitchFamily="49" charset="-122"/>
                <a:cs typeface="Arial" panose="020B0604020202020204" pitchFamily="34" charset="0"/>
              </a:rPr>
              <a:t>电话</a:t>
            </a:r>
            <a:r>
              <a:rPr lang="en-US" altLang="zh-CN" sz="2400" dirty="0">
                <a:latin typeface="Arial" panose="020B0604020202020204" pitchFamily="34" charset="0"/>
                <a:ea typeface="楷体" panose="02010609060101010101" pitchFamily="49" charset="-122"/>
                <a:cs typeface="Arial" panose="020B0604020202020204" pitchFamily="34" charset="0"/>
              </a:rPr>
              <a:t>: +49 178 </a:t>
            </a:r>
            <a:r>
              <a:rPr lang="de-DE" altLang="zh-CN" sz="2400" dirty="0">
                <a:latin typeface="Arial" panose="020B0604020202020204" pitchFamily="34" charset="0"/>
                <a:ea typeface="楷体" panose="02010609060101010101" pitchFamily="49" charset="-122"/>
                <a:cs typeface="Arial" panose="020B0604020202020204" pitchFamily="34" charset="0"/>
              </a:rPr>
              <a:t>2073538, +48 152 664204</a:t>
            </a:r>
            <a:br>
              <a:rPr lang="de-DE" altLang="zh-CN" sz="2400" dirty="0">
                <a:latin typeface="Arial" panose="020B0604020202020204" pitchFamily="34" charset="0"/>
                <a:ea typeface="楷体" panose="02010609060101010101" pitchFamily="49" charset="-122"/>
                <a:cs typeface="Arial" panose="020B0604020202020204" pitchFamily="34" charset="0"/>
              </a:rPr>
            </a:br>
            <a:r>
              <a:rPr lang="en-US" altLang="zh-CN" sz="2400" dirty="0">
                <a:latin typeface="Arial" panose="020B0604020202020204" pitchFamily="34" charset="0"/>
                <a:ea typeface="楷体" panose="02010609060101010101" pitchFamily="49" charset="-122"/>
                <a:cs typeface="Arial" panose="020B0604020202020204" pitchFamily="34" charset="0"/>
              </a:rPr>
              <a:t>Email / </a:t>
            </a:r>
            <a:r>
              <a:rPr lang="zh-CN" altLang="de-DE" sz="2400" dirty="0">
                <a:latin typeface="Arial" panose="020B0604020202020204" pitchFamily="34" charset="0"/>
                <a:ea typeface="楷体" panose="02010609060101010101" pitchFamily="49" charset="-122"/>
                <a:cs typeface="Arial" panose="020B0604020202020204" pitchFamily="34" charset="0"/>
              </a:rPr>
              <a:t>电子邮件</a:t>
            </a:r>
            <a:r>
              <a:rPr lang="en-US" altLang="zh-CN" sz="2400" dirty="0">
                <a:latin typeface="Arial" panose="020B0604020202020204" pitchFamily="34" charset="0"/>
                <a:ea typeface="楷体" panose="02010609060101010101" pitchFamily="49" charset="-122"/>
                <a:cs typeface="Arial" panose="020B0604020202020204" pitchFamily="34" charset="0"/>
              </a:rPr>
              <a:t>: </a:t>
            </a:r>
            <a:r>
              <a:rPr lang="en-US" altLang="zh-CN" sz="2400" dirty="0">
                <a:latin typeface="Arial" panose="020B0604020202020204" pitchFamily="34" charset="0"/>
                <a:ea typeface="楷体" panose="02010609060101010101" pitchFamily="49" charset="-122"/>
                <a:cs typeface="Arial" panose="020B0604020202020204" pitchFamily="34" charset="0"/>
                <a:hlinkClick r:id="rId2"/>
              </a:rPr>
              <a:t>martin@woesler.de</a:t>
            </a:r>
            <a:r>
              <a:rPr lang="en-US" altLang="zh-CN" sz="2400" dirty="0">
                <a:latin typeface="Arial" panose="020B0604020202020204" pitchFamily="34" charset="0"/>
                <a:ea typeface="楷体" panose="02010609060101010101" pitchFamily="49" charset="-122"/>
                <a:cs typeface="Arial" panose="020B0604020202020204" pitchFamily="34" charset="0"/>
              </a:rPr>
              <a:t>, martin.woesler@amu.edu.pl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feld 6"/>
          <p:cNvSpPr txBox="1"/>
          <p:nvPr/>
        </p:nvSpPr>
        <p:spPr>
          <a:xfrm>
            <a:off x="683568" y="2435404"/>
            <a:ext cx="7704856" cy="2015936"/>
          </a:xfrm>
          <a:prstGeom prst="rect">
            <a:avLst/>
          </a:prstGeom>
          <a:noFill/>
        </p:spPr>
        <p:txBody>
          <a:bodyPr wrap="square" rtlCol="0">
            <a:spAutoFit/>
          </a:bodyPr>
          <a:lstStyle/>
          <a:p>
            <a:pPr algn="ctr"/>
            <a:r>
              <a:rPr lang="de-DE" sz="12500" dirty="0">
                <a:latin typeface="Calibri" panose="020F0502020204030204" pitchFamily="34" charset="0"/>
                <a:ea typeface="华文新魏" panose="02010800040101010101" pitchFamily="2" charset="-122"/>
              </a:rPr>
              <a:t>Thank You</a:t>
            </a: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altLang="zh-CN" dirty="0">
                <a:solidFill>
                  <a:srgbClr val="0E5772"/>
                </a:solidFill>
                <a:latin typeface="Arial" panose="020B0604020202020204" pitchFamily="34" charset="0"/>
                <a:cs typeface="Arial" panose="020B0604020202020204" pitchFamily="34" charset="0"/>
              </a:rPr>
              <a:t>S</a:t>
            </a:r>
            <a:r>
              <a:rPr lang="de-DE" altLang="zh-CN" dirty="0" err="1">
                <a:solidFill>
                  <a:srgbClr val="0E5772"/>
                </a:solidFill>
                <a:latin typeface="Arial" panose="020B0604020202020204" pitchFamily="34" charset="0"/>
                <a:cs typeface="Arial" panose="020B0604020202020204" pitchFamily="34" charset="0"/>
              </a:rPr>
              <a:t>tudents</a:t>
            </a:r>
            <a:r>
              <a:rPr altLang="zh-CN" dirty="0">
                <a:solidFill>
                  <a:srgbClr val="0E5772"/>
                </a:solidFill>
                <a:latin typeface="Arial" panose="020B0604020202020204" pitchFamily="34" charset="0"/>
                <a:cs typeface="Arial" panose="020B0604020202020204" pitchFamily="34" charset="0"/>
              </a:rPr>
              <a:t> </a:t>
            </a:r>
            <a:r>
              <a:rPr lang="zh-CN" altLang="de-DE" dirty="0">
                <a:solidFill>
                  <a:srgbClr val="0E5772"/>
                </a:solidFill>
                <a:latin typeface="Arial" panose="020B0604020202020204" pitchFamily="34" charset="0"/>
                <a:cs typeface="Arial" panose="020B0604020202020204" pitchFamily="34" charset="0"/>
              </a:rPr>
              <a:t>學生</a:t>
            </a:r>
            <a:endParaRPr kumimoji="1" lang="zh-CN" altLang="en-US" dirty="0">
              <a:cs typeface="Arial" panose="020B0604020202020204" pitchFamily="34" charset="0"/>
            </a:endParaRPr>
          </a:p>
        </p:txBody>
      </p:sp>
      <p:sp>
        <p:nvSpPr>
          <p:cNvPr id="8195" name="内容占位符 2"/>
          <p:cNvSpPr>
            <a:spLocks noGrp="1"/>
          </p:cNvSpPr>
          <p:nvPr>
            <p:ph idx="1"/>
          </p:nvPr>
        </p:nvSpPr>
        <p:spPr>
          <a:xfrm>
            <a:off x="457200" y="1268760"/>
            <a:ext cx="8229600" cy="5465098"/>
          </a:xfrm>
        </p:spPr>
        <p:txBody>
          <a:bodyPr>
            <a:normAutofit fontScale="97500" lnSpcReduction="10000"/>
          </a:bodyPr>
          <a:lstStyle/>
          <a:p>
            <a:pPr eaLnBrk="1" hangingPunct="1"/>
            <a:r>
              <a:rPr lang="de-DE" altLang="zh-CN" sz="2900" dirty="0">
                <a:latin typeface="Arial" panose="020B0604020202020204" pitchFamily="34" charset="0"/>
                <a:cs typeface="Arial" panose="020B0604020202020204" pitchFamily="34" charset="0"/>
              </a:rPr>
              <a:t>(Later also </a:t>
            </a:r>
            <a:r>
              <a:rPr lang="de-DE" altLang="zh-CN" sz="2900" dirty="0" err="1">
                <a:latin typeface="Arial" panose="020B0604020202020204" pitchFamily="34" charset="0"/>
                <a:cs typeface="Arial" panose="020B0604020202020204" pitchFamily="34" charset="0"/>
              </a:rPr>
              <a:t>introduce</a:t>
            </a:r>
            <a:r>
              <a:rPr lang="de-DE" altLang="zh-CN" sz="2900" dirty="0">
                <a:latin typeface="Arial" panose="020B0604020202020204" pitchFamily="34" charset="0"/>
                <a:cs typeface="Arial" panose="020B0604020202020204" pitchFamily="34" charset="0"/>
              </a:rPr>
              <a:t> yourself </a:t>
            </a:r>
            <a:r>
              <a:rPr lang="de-DE" altLang="zh-CN" sz="2900" dirty="0" err="1">
                <a:latin typeface="Arial" panose="020B0604020202020204" pitchFamily="34" charset="0"/>
                <a:cs typeface="Arial" panose="020B0604020202020204" pitchFamily="34" charset="0"/>
              </a:rPr>
              <a:t>shortly</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during</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the</a:t>
            </a:r>
            <a:r>
              <a:rPr lang="de-DE" altLang="zh-CN" sz="2900" dirty="0">
                <a:latin typeface="Arial" panose="020B0604020202020204" pitchFamily="34" charset="0"/>
                <a:cs typeface="Arial" panose="020B0604020202020204" pitchFamily="34" charset="0"/>
              </a:rPr>
              <a:t> Wiki </a:t>
            </a:r>
            <a:r>
              <a:rPr lang="de-DE" altLang="zh-CN" sz="2900" dirty="0" err="1">
                <a:latin typeface="Arial" panose="020B0604020202020204" pitchFamily="34" charset="0"/>
                <a:cs typeface="Arial" panose="020B0604020202020204" pitchFamily="34" charset="0"/>
              </a:rPr>
              <a:t>Registraion</a:t>
            </a:r>
            <a:r>
              <a:rPr lang="de-DE" altLang="zh-CN" sz="2900" dirty="0">
                <a:latin typeface="Arial" panose="020B0604020202020204" pitchFamily="34" charset="0"/>
                <a:cs typeface="Arial" panose="020B0604020202020204" pitchFamily="34" charset="0"/>
              </a:rPr>
              <a:t>.)</a:t>
            </a:r>
          </a:p>
          <a:p>
            <a:pPr eaLnBrk="1" hangingPunct="1"/>
            <a:r>
              <a:rPr lang="zh-CN" altLang="de-DE" sz="2900" dirty="0">
                <a:latin typeface="Arial" panose="020B0604020202020204" pitchFamily="34" charset="0"/>
                <a:cs typeface="Arial" panose="020B0604020202020204" pitchFamily="34" charset="0"/>
              </a:rPr>
              <a:t>周佳琪 </a:t>
            </a:r>
            <a:r>
              <a:rPr lang="de-DE" altLang="zh-CN" sz="2900" dirty="0">
                <a:latin typeface="Arial" panose="020B0604020202020204" pitchFamily="34" charset="0"/>
                <a:cs typeface="Arial" panose="020B0604020202020204" pitchFamily="34" charset="0"/>
              </a:rPr>
              <a:t>Katarzyna </a:t>
            </a:r>
            <a:r>
              <a:rPr lang="de-DE" altLang="zh-CN" sz="2900" dirty="0" err="1">
                <a:latin typeface="Arial" panose="020B0604020202020204" pitchFamily="34" charset="0"/>
                <a:cs typeface="Arial" panose="020B0604020202020204" pitchFamily="34" charset="0"/>
              </a:rPr>
              <a:t>Gutorow</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對亞洲感興趣</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安伊人 </a:t>
            </a:r>
            <a:r>
              <a:rPr lang="de-DE" altLang="zh-CN" sz="2900" dirty="0" err="1">
                <a:latin typeface="Arial" panose="020B0604020202020204" pitchFamily="34" charset="0"/>
                <a:cs typeface="Arial" panose="020B0604020202020204" pitchFamily="34" charset="0"/>
              </a:rPr>
              <a:t>Anastasiia</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Kozenko</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中國筆譯</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柯欣怡 </a:t>
            </a:r>
            <a:r>
              <a:rPr lang="de-DE" altLang="zh-CN" sz="2900" dirty="0">
                <a:latin typeface="Arial" panose="020B0604020202020204" pitchFamily="34" charset="0"/>
                <a:cs typeface="Arial" panose="020B0604020202020204" pitchFamily="34" charset="0"/>
              </a:rPr>
              <a:t>Ke </a:t>
            </a:r>
            <a:r>
              <a:rPr lang="de-DE" altLang="zh-CN" sz="2900" dirty="0" err="1">
                <a:latin typeface="Arial" panose="020B0604020202020204" pitchFamily="34" charset="0"/>
                <a:cs typeface="Arial" panose="020B0604020202020204" pitchFamily="34" charset="0"/>
              </a:rPr>
              <a:t>Xinyi</a:t>
            </a:r>
            <a:r>
              <a:rPr lang="de-DE" altLang="zh-CN" sz="2900" dirty="0">
                <a:latin typeface="Arial" panose="020B0604020202020204" pitchFamily="34" charset="0"/>
                <a:cs typeface="Arial" panose="020B0604020202020204" pitchFamily="34" charset="0"/>
              </a:rPr>
              <a:t> Weronika </a:t>
            </a:r>
            <a:r>
              <a:rPr lang="de-DE" altLang="zh-CN" sz="2900" dirty="0" err="1">
                <a:latin typeface="Arial" panose="020B0604020202020204" pitchFamily="34" charset="0"/>
                <a:cs typeface="Arial" panose="020B0604020202020204" pitchFamily="34" charset="0"/>
              </a:rPr>
              <a:t>Krzysztofa</a:t>
            </a:r>
            <a:r>
              <a:rPr lang="de-DE" altLang="zh-CN" sz="2900" dirty="0">
                <a:latin typeface="Arial" panose="020B0604020202020204" pitchFamily="34" charset="0"/>
                <a:cs typeface="Arial" panose="020B0604020202020204" pitchFamily="34" charset="0"/>
              </a:rPr>
              <a:t> Kata </a:t>
            </a:r>
            <a:r>
              <a:rPr lang="zh-CN" altLang="de-DE" sz="2900" dirty="0">
                <a:latin typeface="Arial" panose="020B0604020202020204" pitchFamily="34" charset="0"/>
                <a:cs typeface="Arial" panose="020B0604020202020204" pitchFamily="34" charset="0"/>
              </a:rPr>
              <a:t>喜歡中文、筆譯</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皮娜莉 </a:t>
            </a:r>
            <a:r>
              <a:rPr lang="de-DE" altLang="zh-CN" sz="2900" dirty="0">
                <a:latin typeface="Arial" panose="020B0604020202020204" pitchFamily="34" charset="0"/>
                <a:cs typeface="Arial" panose="020B0604020202020204" pitchFamily="34" charset="0"/>
              </a:rPr>
              <a:t>Natalia </a:t>
            </a:r>
            <a:r>
              <a:rPr lang="de-DE" altLang="zh-CN" sz="2900" dirty="0" err="1">
                <a:latin typeface="Arial" panose="020B0604020202020204" pitchFamily="34" charset="0"/>
                <a:cs typeface="Arial" panose="020B0604020202020204" pitchFamily="34" charset="0"/>
              </a:rPr>
              <a:t>Piasecka</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喜歡中國文化、閲讀中文的小説，筆譯</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高志尚 </a:t>
            </a:r>
            <a:r>
              <a:rPr lang="de-DE" altLang="zh-CN" sz="2900" dirty="0">
                <a:latin typeface="Arial" panose="020B0604020202020204" pitchFamily="34" charset="0"/>
                <a:cs typeface="Arial" panose="020B0604020202020204" pitchFamily="34" charset="0"/>
              </a:rPr>
              <a:t>Gao </a:t>
            </a:r>
            <a:r>
              <a:rPr lang="de-DE" altLang="zh-CN" sz="2900" dirty="0" err="1">
                <a:latin typeface="Arial" panose="020B0604020202020204" pitchFamily="34" charset="0"/>
                <a:cs typeface="Arial" panose="020B0604020202020204" pitchFamily="34" charset="0"/>
              </a:rPr>
              <a:t>Zhishang</a:t>
            </a:r>
            <a:r>
              <a:rPr lang="de-DE" altLang="zh-CN" sz="2900" dirty="0">
                <a:latin typeface="Arial" panose="020B0604020202020204" pitchFamily="34" charset="0"/>
                <a:cs typeface="Arial" panose="020B0604020202020204" pitchFamily="34" charset="0"/>
              </a:rPr>
              <a:t> Marcin Paszek </a:t>
            </a:r>
            <a:r>
              <a:rPr lang="zh-CN" altLang="de-DE" sz="2900" dirty="0">
                <a:latin typeface="Arial" panose="020B0604020202020204" pitchFamily="34" charset="0"/>
                <a:cs typeface="Arial" panose="020B0604020202020204" pitchFamily="34" charset="0"/>
              </a:rPr>
              <a:t>對台灣文化感興趣（英語、俄語、德語、日語、波斯語） </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靜香 </a:t>
            </a:r>
            <a:r>
              <a:rPr lang="de-DE" altLang="zh-CN" sz="2900" dirty="0">
                <a:latin typeface="Arial" panose="020B0604020202020204" pitchFamily="34" charset="0"/>
                <a:cs typeface="Arial" panose="020B0604020202020204" pitchFamily="34" charset="0"/>
              </a:rPr>
              <a:t>Jing Xiang </a:t>
            </a:r>
            <a:r>
              <a:rPr lang="de-DE" altLang="zh-CN" sz="2900" dirty="0" err="1">
                <a:latin typeface="Arial" panose="020B0604020202020204" pitchFamily="34" charset="0"/>
                <a:cs typeface="Arial" panose="020B0604020202020204" pitchFamily="34" charset="0"/>
              </a:rPr>
              <a:t>Anastasiia</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Yarosevych</a:t>
            </a:r>
            <a:r>
              <a:rPr lang="de-DE" altLang="zh-CN" sz="2900" dirty="0">
                <a:latin typeface="Arial" panose="020B0604020202020204" pitchFamily="34" charset="0"/>
                <a:cs typeface="Arial" panose="020B0604020202020204" pitchFamily="34" charset="0"/>
              </a:rPr>
              <a:t> Marketing </a:t>
            </a:r>
            <a:r>
              <a:rPr lang="zh-CN" altLang="de-DE" sz="2900" dirty="0">
                <a:latin typeface="Arial" panose="020B0604020202020204" pitchFamily="34" charset="0"/>
                <a:cs typeface="Arial" panose="020B0604020202020204" pitchFamily="34" charset="0"/>
              </a:rPr>
              <a:t>市場營銷</a:t>
            </a:r>
            <a:endParaRPr lang="de-DE" altLang="zh-CN" sz="2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7129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altLang="zh-CN" dirty="0">
                <a:solidFill>
                  <a:srgbClr val="0E5772"/>
                </a:solidFill>
                <a:latin typeface="Arial" panose="020B0604020202020204" pitchFamily="34" charset="0"/>
                <a:cs typeface="Arial" panose="020B0604020202020204" pitchFamily="34" charset="0"/>
              </a:rPr>
              <a:t>S</a:t>
            </a:r>
            <a:r>
              <a:rPr lang="de-DE" altLang="zh-CN" dirty="0" err="1">
                <a:solidFill>
                  <a:srgbClr val="0E5772"/>
                </a:solidFill>
                <a:latin typeface="Arial" panose="020B0604020202020204" pitchFamily="34" charset="0"/>
                <a:cs typeface="Arial" panose="020B0604020202020204" pitchFamily="34" charset="0"/>
              </a:rPr>
              <a:t>tudents</a:t>
            </a:r>
            <a:r>
              <a:rPr lang="de-DE" altLang="zh-CN" dirty="0">
                <a:solidFill>
                  <a:srgbClr val="0E5772"/>
                </a:solidFill>
                <a:latin typeface="Arial" panose="020B0604020202020204" pitchFamily="34" charset="0"/>
                <a:cs typeface="Arial" panose="020B0604020202020204" pitchFamily="34" charset="0"/>
              </a:rPr>
              <a:t> </a:t>
            </a:r>
            <a:r>
              <a:rPr lang="zh-CN" altLang="de-DE" dirty="0">
                <a:solidFill>
                  <a:srgbClr val="0E5772"/>
                </a:solidFill>
                <a:latin typeface="Arial" panose="020B0604020202020204" pitchFamily="34" charset="0"/>
                <a:cs typeface="Arial" panose="020B0604020202020204" pitchFamily="34" charset="0"/>
              </a:rPr>
              <a:t>同学</a:t>
            </a:r>
            <a:endParaRPr kumimoji="1" lang="zh-CN" altLang="en-US" dirty="0">
              <a:cs typeface="Arial" panose="020B0604020202020204" pitchFamily="34" charset="0"/>
            </a:endParaRPr>
          </a:p>
        </p:txBody>
      </p:sp>
      <p:sp>
        <p:nvSpPr>
          <p:cNvPr id="8195" name="内容占位符 2"/>
          <p:cNvSpPr>
            <a:spLocks noGrp="1"/>
          </p:cNvSpPr>
          <p:nvPr>
            <p:ph idx="1"/>
          </p:nvPr>
        </p:nvSpPr>
        <p:spPr>
          <a:xfrm>
            <a:off x="457200" y="1268760"/>
            <a:ext cx="8229600" cy="5465098"/>
          </a:xfrm>
        </p:spPr>
        <p:txBody>
          <a:bodyPr>
            <a:normAutofit fontScale="90000" lnSpcReduction="10000"/>
          </a:bodyPr>
          <a:lstStyle/>
          <a:p>
            <a:pPr eaLnBrk="1" hangingPunct="1"/>
            <a:r>
              <a:rPr lang="de-DE" altLang="zh-CN" sz="2900" dirty="0">
                <a:latin typeface="Arial" panose="020B0604020202020204" pitchFamily="34" charset="0"/>
                <a:cs typeface="Arial" panose="020B0604020202020204" pitchFamily="34" charset="0"/>
              </a:rPr>
              <a:t>(Later also </a:t>
            </a:r>
            <a:r>
              <a:rPr lang="de-DE" altLang="zh-CN" sz="2900" dirty="0" err="1">
                <a:latin typeface="Arial" panose="020B0604020202020204" pitchFamily="34" charset="0"/>
                <a:cs typeface="Arial" panose="020B0604020202020204" pitchFamily="34" charset="0"/>
              </a:rPr>
              <a:t>introduce</a:t>
            </a:r>
            <a:r>
              <a:rPr lang="de-DE" altLang="zh-CN" sz="2900" dirty="0">
                <a:latin typeface="Arial" panose="020B0604020202020204" pitchFamily="34" charset="0"/>
                <a:cs typeface="Arial" panose="020B0604020202020204" pitchFamily="34" charset="0"/>
              </a:rPr>
              <a:t> yourself </a:t>
            </a:r>
            <a:r>
              <a:rPr lang="de-DE" altLang="zh-CN" sz="2900" dirty="0" err="1">
                <a:latin typeface="Arial" panose="020B0604020202020204" pitchFamily="34" charset="0"/>
                <a:cs typeface="Arial" panose="020B0604020202020204" pitchFamily="34" charset="0"/>
              </a:rPr>
              <a:t>shortly</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during</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the</a:t>
            </a:r>
            <a:r>
              <a:rPr lang="de-DE" altLang="zh-CN" sz="2900" dirty="0">
                <a:latin typeface="Arial" panose="020B0604020202020204" pitchFamily="34" charset="0"/>
                <a:cs typeface="Arial" panose="020B0604020202020204" pitchFamily="34" charset="0"/>
              </a:rPr>
              <a:t> Wiki </a:t>
            </a:r>
            <a:r>
              <a:rPr lang="de-DE" altLang="zh-CN" sz="2900" dirty="0" err="1">
                <a:latin typeface="Arial" panose="020B0604020202020204" pitchFamily="34" charset="0"/>
                <a:cs typeface="Arial" panose="020B0604020202020204" pitchFamily="34" charset="0"/>
              </a:rPr>
              <a:t>Registraion</a:t>
            </a:r>
            <a:r>
              <a:rPr lang="de-DE" altLang="zh-CN" sz="2900" dirty="0">
                <a:latin typeface="Arial" panose="020B0604020202020204" pitchFamily="34" charset="0"/>
                <a:cs typeface="Arial" panose="020B0604020202020204" pitchFamily="34" charset="0"/>
              </a:rPr>
              <a:t>.)</a:t>
            </a:r>
          </a:p>
          <a:p>
            <a:pPr eaLnBrk="1" hangingPunct="1"/>
            <a:r>
              <a:rPr lang="zh-CN" altLang="de-DE" sz="2900" dirty="0">
                <a:latin typeface="Arial" panose="020B0604020202020204" pitchFamily="34" charset="0"/>
                <a:cs typeface="Arial" panose="020B0604020202020204" pitchFamily="34" charset="0"/>
              </a:rPr>
              <a:t>范乐</a:t>
            </a:r>
            <a:r>
              <a:rPr lang="de-DE" altLang="zh-CN" sz="2900" dirty="0">
                <a:latin typeface="Arial" panose="020B0604020202020204" pitchFamily="34" charset="0"/>
                <a:cs typeface="Arial" panose="020B0604020202020204" pitchFamily="34" charset="0"/>
              </a:rPr>
              <a:t> Fan Yue Alicja </a:t>
            </a:r>
            <a:r>
              <a:rPr lang="de-DE" altLang="zh-CN" sz="2900" dirty="0" err="1">
                <a:latin typeface="Arial" panose="020B0604020202020204" pitchFamily="34" charset="0"/>
                <a:cs typeface="Arial" panose="020B0604020202020204" pitchFamily="34" charset="0"/>
              </a:rPr>
              <a:t>Jacheć</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要掙錢，翻译 </a:t>
            </a:r>
            <a:r>
              <a:rPr lang="de-DE" altLang="zh-CN" sz="2900" dirty="0" err="1">
                <a:latin typeface="Arial" panose="020B0604020202020204" pitchFamily="34" charset="0"/>
                <a:cs typeface="Arial" panose="020B0604020202020204" pitchFamily="34" charset="0"/>
              </a:rPr>
              <a:t>WikiAdmin</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范洁宁 </a:t>
            </a:r>
            <a:r>
              <a:rPr lang="de-DE" altLang="zh-CN" sz="2900" dirty="0">
                <a:latin typeface="Arial" panose="020B0604020202020204" pitchFamily="34" charset="0"/>
                <a:cs typeface="Arial" panose="020B0604020202020204" pitchFamily="34" charset="0"/>
              </a:rPr>
              <a:t>Fan </a:t>
            </a:r>
            <a:r>
              <a:rPr lang="de-DE" altLang="zh-CN" sz="2900" dirty="0" err="1">
                <a:latin typeface="Arial" panose="020B0604020202020204" pitchFamily="34" charset="0"/>
                <a:cs typeface="Arial" panose="020B0604020202020204" pitchFamily="34" charset="0"/>
              </a:rPr>
              <a:t>Jiening</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Vladyslava</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Bunii</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想去台灣或者大陸留學，希望儅口譯的翻譯</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江小敏</a:t>
            </a:r>
            <a:r>
              <a:rPr lang="de-DE" altLang="zh-CN" sz="2900" dirty="0">
                <a:latin typeface="Arial" panose="020B0604020202020204" pitchFamily="34" charset="0"/>
                <a:cs typeface="Arial" panose="020B0604020202020204" pitchFamily="34" charset="0"/>
              </a:rPr>
              <a:t> Jiang </a:t>
            </a:r>
            <a:r>
              <a:rPr lang="de-DE" altLang="zh-CN" sz="2900" dirty="0" err="1">
                <a:latin typeface="Arial" panose="020B0604020202020204" pitchFamily="34" charset="0"/>
                <a:cs typeface="Arial" panose="020B0604020202020204" pitchFamily="34" charset="0"/>
              </a:rPr>
              <a:t>Xiaomin</a:t>
            </a:r>
            <a:r>
              <a:rPr lang="de-DE" altLang="zh-CN" sz="2900" dirty="0">
                <a:latin typeface="Arial" panose="020B0604020202020204" pitchFamily="34" charset="0"/>
                <a:cs typeface="Arial" panose="020B0604020202020204" pitchFamily="34" charset="0"/>
              </a:rPr>
              <a:t> Anastasiya </a:t>
            </a:r>
            <a:r>
              <a:rPr lang="de-DE" altLang="zh-CN" sz="2900" dirty="0" err="1">
                <a:latin typeface="Arial" panose="020B0604020202020204" pitchFamily="34" charset="0"/>
                <a:cs typeface="Arial" panose="020B0604020202020204" pitchFamily="34" charset="0"/>
              </a:rPr>
              <a:t>Ihnatovich</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外語、喜歡中國文化，想去中國留學 </a:t>
            </a:r>
            <a:r>
              <a:rPr lang="de-DE" altLang="zh-CN" sz="2900" dirty="0">
                <a:latin typeface="Arial" panose="020B0604020202020204" pitchFamily="34" charset="0"/>
                <a:cs typeface="Arial" panose="020B0604020202020204" pitchFamily="34" charset="0"/>
              </a:rPr>
              <a:t>TA</a:t>
            </a:r>
          </a:p>
          <a:p>
            <a:pPr eaLnBrk="1" hangingPunct="1"/>
            <a:r>
              <a:rPr lang="zh-CN" altLang="de-DE" sz="2900" dirty="0">
                <a:latin typeface="Arial" panose="020B0604020202020204" pitchFamily="34" charset="0"/>
                <a:cs typeface="Arial" panose="020B0604020202020204" pitchFamily="34" charset="0"/>
              </a:rPr>
              <a:t>安然 </a:t>
            </a:r>
            <a:r>
              <a:rPr lang="de-DE" altLang="zh-CN" sz="2900" dirty="0">
                <a:latin typeface="Arial" panose="020B0604020202020204" pitchFamily="34" charset="0"/>
                <a:cs typeface="Arial" panose="020B0604020202020204" pitchFamily="34" charset="0"/>
              </a:rPr>
              <a:t>An Ran </a:t>
            </a:r>
            <a:r>
              <a:rPr lang="de-DE" altLang="zh-CN" sz="2900" dirty="0" err="1">
                <a:latin typeface="Arial" panose="020B0604020202020204" pitchFamily="34" charset="0"/>
                <a:cs typeface="Arial" panose="020B0604020202020204" pitchFamily="34" charset="0"/>
              </a:rPr>
              <a:t>Veranika</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Anisimava</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想去大陸還是台灣留學，想學習業務（</a:t>
            </a:r>
            <a:r>
              <a:rPr lang="de-DE" altLang="zh-CN" sz="2900" dirty="0">
                <a:latin typeface="Arial" panose="020B0604020202020204" pitchFamily="34" charset="0"/>
                <a:cs typeface="Arial" panose="020B0604020202020204" pitchFamily="34" charset="0"/>
              </a:rPr>
              <a:t>Business</a:t>
            </a:r>
            <a:r>
              <a:rPr lang="zh-CN" altLang="de-DE" sz="2900" dirty="0">
                <a:latin typeface="Arial" panose="020B0604020202020204" pitchFamily="34" charset="0"/>
                <a:cs typeface="Arial" panose="020B0604020202020204" pitchFamily="34" charset="0"/>
              </a:rPr>
              <a:t>）</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張一菲 </a:t>
            </a:r>
            <a:r>
              <a:rPr lang="de-DE" altLang="zh-CN" sz="2900" dirty="0">
                <a:latin typeface="Arial" panose="020B0604020202020204" pitchFamily="34" charset="0"/>
                <a:cs typeface="Arial" panose="020B0604020202020204" pitchFamily="34" charset="0"/>
              </a:rPr>
              <a:t>Zhang </a:t>
            </a:r>
            <a:r>
              <a:rPr lang="de-DE" altLang="zh-CN" sz="2900" dirty="0" err="1">
                <a:latin typeface="Arial" panose="020B0604020202020204" pitchFamily="34" charset="0"/>
                <a:cs typeface="Arial" panose="020B0604020202020204" pitchFamily="34" charset="0"/>
              </a:rPr>
              <a:t>Yifei</a:t>
            </a:r>
            <a:r>
              <a:rPr lang="de-DE" altLang="zh-CN" sz="2900" dirty="0">
                <a:latin typeface="Arial" panose="020B0604020202020204" pitchFamily="34" charset="0"/>
                <a:cs typeface="Arial" panose="020B0604020202020204" pitchFamily="34" charset="0"/>
              </a:rPr>
              <a:t> Agnieszka </a:t>
            </a:r>
            <a:r>
              <a:rPr lang="de-DE" altLang="zh-CN" sz="2900" dirty="0" err="1">
                <a:latin typeface="Arial" panose="020B0604020202020204" pitchFamily="34" charset="0"/>
                <a:cs typeface="Arial" panose="020B0604020202020204" pitchFamily="34" charset="0"/>
              </a:rPr>
              <a:t>Żmidzińska</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從小對中國感興趣（中國武俠電視劇）</a:t>
            </a:r>
            <a:r>
              <a:rPr lang="de-DE" altLang="zh-CN" sz="2900" dirty="0">
                <a:latin typeface="Arial" panose="020B0604020202020204" pitchFamily="34" charset="0"/>
                <a:cs typeface="Arial" panose="020B0604020202020204" pitchFamily="34" charset="0"/>
              </a:rPr>
              <a:t>The Legend </a:t>
            </a:r>
            <a:r>
              <a:rPr lang="de-DE" altLang="zh-CN" sz="2900" dirty="0" err="1">
                <a:latin typeface="Arial" panose="020B0604020202020204" pitchFamily="34" charset="0"/>
                <a:cs typeface="Arial" panose="020B0604020202020204" pitchFamily="34" charset="0"/>
              </a:rPr>
              <a:t>of</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Nezha</a:t>
            </a:r>
            <a:r>
              <a:rPr lang="zh-CN" altLang="de-DE" sz="2900" dirty="0">
                <a:latin typeface="Arial" panose="020B0604020202020204" pitchFamily="34" charset="0"/>
                <a:cs typeface="Arial" panose="020B0604020202020204" pitchFamily="34" charset="0"/>
              </a:rPr>
              <a:t>，以後有可能要儅老師</a:t>
            </a:r>
            <a:endParaRPr lang="de-DE" altLang="zh-CN" sz="2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31648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altLang="zh-CN" dirty="0">
                <a:solidFill>
                  <a:srgbClr val="0E5772"/>
                </a:solidFill>
                <a:latin typeface="Arial" panose="020B0604020202020204" pitchFamily="34" charset="0"/>
                <a:cs typeface="Arial" panose="020B0604020202020204" pitchFamily="34" charset="0"/>
              </a:rPr>
              <a:t>S</a:t>
            </a:r>
            <a:r>
              <a:rPr lang="de-DE" altLang="zh-CN" dirty="0" err="1">
                <a:solidFill>
                  <a:srgbClr val="0E5772"/>
                </a:solidFill>
                <a:latin typeface="Arial" panose="020B0604020202020204" pitchFamily="34" charset="0"/>
                <a:cs typeface="Arial" panose="020B0604020202020204" pitchFamily="34" charset="0"/>
              </a:rPr>
              <a:t>tudents</a:t>
            </a:r>
            <a:r>
              <a:rPr lang="de-DE" altLang="zh-CN" dirty="0">
                <a:solidFill>
                  <a:srgbClr val="0E5772"/>
                </a:solidFill>
                <a:latin typeface="Arial" panose="020B0604020202020204" pitchFamily="34" charset="0"/>
                <a:cs typeface="Arial" panose="020B0604020202020204" pitchFamily="34" charset="0"/>
              </a:rPr>
              <a:t> </a:t>
            </a:r>
            <a:r>
              <a:rPr lang="zh-CN" altLang="de-DE" dirty="0">
                <a:solidFill>
                  <a:srgbClr val="0E5772"/>
                </a:solidFill>
                <a:latin typeface="Arial" panose="020B0604020202020204" pitchFamily="34" charset="0"/>
                <a:cs typeface="Arial" panose="020B0604020202020204" pitchFamily="34" charset="0"/>
              </a:rPr>
              <a:t>同学</a:t>
            </a:r>
            <a:endParaRPr kumimoji="1" lang="zh-CN" altLang="en-US" dirty="0">
              <a:cs typeface="Arial" panose="020B0604020202020204" pitchFamily="34" charset="0"/>
            </a:endParaRPr>
          </a:p>
        </p:txBody>
      </p:sp>
      <p:sp>
        <p:nvSpPr>
          <p:cNvPr id="8195" name="内容占位符 2"/>
          <p:cNvSpPr>
            <a:spLocks noGrp="1"/>
          </p:cNvSpPr>
          <p:nvPr>
            <p:ph idx="1"/>
          </p:nvPr>
        </p:nvSpPr>
        <p:spPr>
          <a:xfrm>
            <a:off x="457200" y="1268760"/>
            <a:ext cx="8229600" cy="5465098"/>
          </a:xfrm>
        </p:spPr>
        <p:txBody>
          <a:bodyPr>
            <a:normAutofit fontScale="97500"/>
          </a:bodyPr>
          <a:lstStyle/>
          <a:p>
            <a:pPr eaLnBrk="1" hangingPunct="1"/>
            <a:r>
              <a:rPr lang="de-DE" altLang="zh-CN" sz="2900" dirty="0">
                <a:latin typeface="Arial" panose="020B0604020202020204" pitchFamily="34" charset="0"/>
                <a:cs typeface="Arial" panose="020B0604020202020204" pitchFamily="34" charset="0"/>
              </a:rPr>
              <a:t>(Later also </a:t>
            </a:r>
            <a:r>
              <a:rPr lang="de-DE" altLang="zh-CN" sz="2900" dirty="0" err="1">
                <a:latin typeface="Arial" panose="020B0604020202020204" pitchFamily="34" charset="0"/>
                <a:cs typeface="Arial" panose="020B0604020202020204" pitchFamily="34" charset="0"/>
              </a:rPr>
              <a:t>introduce</a:t>
            </a:r>
            <a:r>
              <a:rPr lang="de-DE" altLang="zh-CN" sz="2900" dirty="0">
                <a:latin typeface="Arial" panose="020B0604020202020204" pitchFamily="34" charset="0"/>
                <a:cs typeface="Arial" panose="020B0604020202020204" pitchFamily="34" charset="0"/>
              </a:rPr>
              <a:t> yourself </a:t>
            </a:r>
            <a:r>
              <a:rPr lang="de-DE" altLang="zh-CN" sz="2900" dirty="0" err="1">
                <a:latin typeface="Arial" panose="020B0604020202020204" pitchFamily="34" charset="0"/>
                <a:cs typeface="Arial" panose="020B0604020202020204" pitchFamily="34" charset="0"/>
              </a:rPr>
              <a:t>shortly</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during</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the</a:t>
            </a:r>
            <a:r>
              <a:rPr lang="de-DE" altLang="zh-CN" sz="2900" dirty="0">
                <a:latin typeface="Arial" panose="020B0604020202020204" pitchFamily="34" charset="0"/>
                <a:cs typeface="Arial" panose="020B0604020202020204" pitchFamily="34" charset="0"/>
              </a:rPr>
              <a:t> Wiki </a:t>
            </a:r>
            <a:r>
              <a:rPr lang="de-DE" altLang="zh-CN" sz="2900" dirty="0" err="1">
                <a:latin typeface="Arial" panose="020B0604020202020204" pitchFamily="34" charset="0"/>
                <a:cs typeface="Arial" panose="020B0604020202020204" pitchFamily="34" charset="0"/>
              </a:rPr>
              <a:t>Registraion</a:t>
            </a:r>
            <a:r>
              <a:rPr lang="de-DE" altLang="zh-CN" sz="2900" dirty="0">
                <a:latin typeface="Arial" panose="020B0604020202020204" pitchFamily="34" charset="0"/>
                <a:cs typeface="Arial" panose="020B0604020202020204" pitchFamily="34" charset="0"/>
              </a:rPr>
              <a:t>.)</a:t>
            </a:r>
          </a:p>
          <a:p>
            <a:pPr eaLnBrk="1" hangingPunct="1"/>
            <a:r>
              <a:rPr lang="zh-CN" altLang="de-DE" sz="2900" dirty="0">
                <a:latin typeface="Arial" panose="020B0604020202020204" pitchFamily="34" charset="0"/>
                <a:cs typeface="Arial" panose="020B0604020202020204" pitchFamily="34" charset="0"/>
              </a:rPr>
              <a:t>彭小希</a:t>
            </a:r>
            <a:r>
              <a:rPr lang="de-DE" altLang="zh-CN" sz="2900" dirty="0">
                <a:latin typeface="Arial" panose="020B0604020202020204" pitchFamily="34" charset="0"/>
                <a:cs typeface="Arial" panose="020B0604020202020204" pitchFamily="34" charset="0"/>
              </a:rPr>
              <a:t> Peng </a:t>
            </a:r>
            <a:r>
              <a:rPr lang="de-DE" altLang="zh-CN" sz="2900" dirty="0" err="1">
                <a:latin typeface="Arial" panose="020B0604020202020204" pitchFamily="34" charset="0"/>
                <a:cs typeface="Arial" panose="020B0604020202020204" pitchFamily="34" charset="0"/>
              </a:rPr>
              <a:t>Xiaoxi</a:t>
            </a:r>
            <a:r>
              <a:rPr lang="de-DE" altLang="zh-CN" sz="2900" dirty="0">
                <a:latin typeface="Arial" panose="020B0604020202020204" pitchFamily="34" charset="0"/>
                <a:cs typeface="Arial" panose="020B0604020202020204" pitchFamily="34" charset="0"/>
              </a:rPr>
              <a:t> Zofia </a:t>
            </a:r>
            <a:r>
              <a:rPr lang="de-DE" altLang="zh-CN" sz="2900" dirty="0" err="1">
                <a:latin typeface="Arial" panose="020B0604020202020204" pitchFamily="34" charset="0"/>
                <a:cs typeface="Arial" panose="020B0604020202020204" pitchFamily="34" charset="0"/>
              </a:rPr>
              <a:t>Pieróg</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中國社會感興趣，英文學術論文，社會科學</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朱清月 </a:t>
            </a:r>
            <a:r>
              <a:rPr lang="de-DE" altLang="zh-CN" sz="2900" dirty="0">
                <a:latin typeface="Arial" panose="020B0604020202020204" pitchFamily="34" charset="0"/>
                <a:cs typeface="Arial" panose="020B0604020202020204" pitchFamily="34" charset="0"/>
              </a:rPr>
              <a:t>Zhu </a:t>
            </a:r>
            <a:r>
              <a:rPr lang="de-DE" altLang="zh-CN" sz="2900" dirty="0" err="1">
                <a:latin typeface="Arial" panose="020B0604020202020204" pitchFamily="34" charset="0"/>
                <a:cs typeface="Arial" panose="020B0604020202020204" pitchFamily="34" charset="0"/>
              </a:rPr>
              <a:t>Qingyue</a:t>
            </a:r>
            <a:r>
              <a:rPr lang="de-DE" altLang="zh-CN" sz="2900" dirty="0">
                <a:latin typeface="Arial" panose="020B0604020202020204" pitchFamily="34" charset="0"/>
                <a:cs typeface="Arial" panose="020B0604020202020204" pitchFamily="34" charset="0"/>
              </a:rPr>
              <a:t> Julia </a:t>
            </a:r>
            <a:r>
              <a:rPr lang="de-DE" altLang="zh-CN" sz="2900" dirty="0" err="1">
                <a:latin typeface="Arial" panose="020B0604020202020204" pitchFamily="34" charset="0"/>
                <a:cs typeface="Arial" panose="020B0604020202020204" pitchFamily="34" charset="0"/>
              </a:rPr>
              <a:t>Czuban</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喜歡學外語，聽説漢語很難，要挑戰，以後要當翻譯，對中國社會感興趣</a:t>
            </a:r>
            <a:endParaRPr lang="de-DE" altLang="zh-CN" sz="2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6222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主题</a:t>
            </a:r>
            <a:r>
              <a:rPr lang="de-DE" altLang="zh-CN" dirty="0">
                <a:solidFill>
                  <a:srgbClr val="0E5772"/>
                </a:solidFill>
                <a:latin typeface="Arial" panose="020B0604020202020204" pitchFamily="34" charset="0"/>
                <a:cs typeface="Arial" panose="020B0604020202020204" pitchFamily="34" charset="0"/>
              </a:rPr>
              <a:t> Topics</a:t>
            </a:r>
            <a:endParaRPr kumimoji="1" lang="zh-CN" altLang="en-US" dirty="0">
              <a:cs typeface="Arial" panose="020B0604020202020204" pitchFamily="34" charset="0"/>
            </a:endParaRPr>
          </a:p>
        </p:txBody>
      </p:sp>
      <p:sp>
        <p:nvSpPr>
          <p:cNvPr id="8195" name="内容占位符 2"/>
          <p:cNvSpPr>
            <a:spLocks noGrp="1"/>
          </p:cNvSpPr>
          <p:nvPr>
            <p:ph idx="1"/>
          </p:nvPr>
        </p:nvSpPr>
        <p:spPr>
          <a:xfrm>
            <a:off x="457200" y="1268760"/>
            <a:ext cx="8229600" cy="5465098"/>
          </a:xfrm>
        </p:spPr>
        <p:txBody>
          <a:bodyPr>
            <a:normAutofit fontScale="97500" lnSpcReduction="10000"/>
          </a:bodyPr>
          <a:lstStyle/>
          <a:p>
            <a:pPr marL="0" indent="0" algn="l">
              <a:buNone/>
            </a:pPr>
            <a:r>
              <a:rPr lang="de-DE" sz="1800" b="0" i="0" dirty="0">
                <a:solidFill>
                  <a:srgbClr val="000000"/>
                </a:solidFill>
                <a:effectLst/>
                <a:latin typeface="Arial" panose="020B0604020202020204" pitchFamily="34" charset="0"/>
              </a:rPr>
              <a:t>1 Oct 6, 2023 8:00-9:30 424 Organizational </a:t>
            </a:r>
            <a:r>
              <a:rPr lang="de-DE" sz="1800" b="0" i="0" dirty="0" err="1">
                <a:solidFill>
                  <a:srgbClr val="000000"/>
                </a:solidFill>
                <a:effectLst/>
                <a:latin typeface="Arial" panose="020B0604020202020204" pitchFamily="34" charset="0"/>
              </a:rPr>
              <a:t>things</a:t>
            </a:r>
            <a:endParaRPr lang="de-DE" sz="1800" b="0" i="0" dirty="0">
              <a:solidFill>
                <a:srgbClr val="000000"/>
              </a:solidFill>
              <a:effectLst/>
              <a:latin typeface="Arial" panose="020B0604020202020204" pitchFamily="34" charset="0"/>
            </a:endParaRPr>
          </a:p>
          <a:p>
            <a:pPr marL="0" indent="0" algn="l">
              <a:buNone/>
            </a:pPr>
            <a:r>
              <a:rPr lang="de-DE" sz="1800" b="0" i="0" dirty="0">
                <a:solidFill>
                  <a:srgbClr val="000000"/>
                </a:solidFill>
                <a:effectLst/>
                <a:latin typeface="Arial" panose="020B0604020202020204" pitchFamily="34" charset="0"/>
              </a:rPr>
              <a:t>2 Oct 13 8:00-9:30 Self-</a:t>
            </a:r>
            <a:r>
              <a:rPr lang="de-DE" sz="1800" b="0" i="0" dirty="0" err="1">
                <a:solidFill>
                  <a:srgbClr val="000000"/>
                </a:solidFill>
                <a:effectLst/>
                <a:latin typeface="Arial" panose="020B0604020202020204" pitchFamily="34" charset="0"/>
              </a:rPr>
              <a:t>introduction</a:t>
            </a:r>
            <a:endParaRPr lang="de-DE" sz="1800" b="0" i="0" dirty="0">
              <a:solidFill>
                <a:srgbClr val="000000"/>
              </a:solidFill>
              <a:effectLst/>
              <a:latin typeface="Arial" panose="020B0604020202020204" pitchFamily="34" charset="0"/>
            </a:endParaRPr>
          </a:p>
          <a:p>
            <a:pPr marL="0" indent="0" algn="l">
              <a:buNone/>
            </a:pPr>
            <a:r>
              <a:rPr lang="de-DE" sz="1800" b="0" i="0" dirty="0">
                <a:solidFill>
                  <a:srgbClr val="000000"/>
                </a:solidFill>
                <a:effectLst/>
                <a:latin typeface="Arial" panose="020B0604020202020204" pitchFamily="34" charset="0"/>
              </a:rPr>
              <a:t>3 Oct 27 8:00-9:30 The </a:t>
            </a:r>
            <a:r>
              <a:rPr lang="de-DE" sz="1800" b="0" i="0" dirty="0" err="1">
                <a:solidFill>
                  <a:srgbClr val="000000"/>
                </a:solidFill>
                <a:effectLst/>
                <a:latin typeface="Arial" panose="020B0604020202020204" pitchFamily="34" charset="0"/>
              </a:rPr>
              <a:t>Analects</a:t>
            </a:r>
            <a:r>
              <a:rPr lang="de-DE" sz="1800" b="0" i="0" dirty="0">
                <a:solidFill>
                  <a:srgbClr val="000000"/>
                </a:solidFill>
                <a:effectLst/>
                <a:latin typeface="Arial" panose="020B0604020202020204" pitchFamily="34" charset="0"/>
              </a:rPr>
              <a:t> I Antoni Semmler </a:t>
            </a:r>
            <a:r>
              <a:rPr lang="zh-CN" altLang="de-DE" sz="1800" b="0" i="0" dirty="0">
                <a:solidFill>
                  <a:srgbClr val="000000"/>
                </a:solidFill>
                <a:effectLst/>
                <a:latin typeface="Arial" panose="020B0604020202020204" pitchFamily="34" charset="0"/>
              </a:rPr>
              <a:t>宋天源</a:t>
            </a:r>
          </a:p>
          <a:p>
            <a:pPr marL="0" indent="0" algn="l">
              <a:buNone/>
            </a:pPr>
            <a:r>
              <a:rPr lang="de-DE" altLang="zh-CN" sz="1800" b="0" i="0" dirty="0">
                <a:effectLst/>
                <a:latin typeface="Arial" panose="020B0604020202020204" pitchFamily="34" charset="0"/>
              </a:rPr>
              <a:t>4 </a:t>
            </a:r>
            <a:r>
              <a:rPr lang="de-DE" sz="1800" b="0" i="0" dirty="0" err="1">
                <a:effectLst/>
                <a:latin typeface="Arial" panose="020B0604020202020204" pitchFamily="34" charset="0"/>
              </a:rPr>
              <a:t>Dec</a:t>
            </a:r>
            <a:r>
              <a:rPr lang="de-DE" sz="1800" b="0" i="0" dirty="0">
                <a:effectLst/>
                <a:latin typeface="Arial" panose="020B0604020202020204" pitchFamily="34" charset="0"/>
              </a:rPr>
              <a:t> 1 8:00-9:30 The </a:t>
            </a:r>
            <a:r>
              <a:rPr lang="de-DE" sz="1800" b="0" i="0" dirty="0" err="1">
                <a:effectLst/>
                <a:latin typeface="Arial" panose="020B0604020202020204" pitchFamily="34" charset="0"/>
              </a:rPr>
              <a:t>Analects</a:t>
            </a:r>
            <a:r>
              <a:rPr lang="de-DE" sz="1800" b="0" i="0" dirty="0">
                <a:effectLst/>
                <a:latin typeface="Arial" panose="020B0604020202020204" pitchFamily="34" charset="0"/>
              </a:rPr>
              <a:t> II </a:t>
            </a:r>
            <a:r>
              <a:rPr lang="zh-CN" altLang="de-DE" sz="1800" b="0" i="0" dirty="0">
                <a:effectLst/>
                <a:latin typeface="Arial" panose="020B0604020202020204" pitchFamily="34" charset="0"/>
              </a:rPr>
              <a:t>高志尚 </a:t>
            </a:r>
            <a:r>
              <a:rPr lang="de-DE" sz="1800" b="0" i="0" dirty="0">
                <a:effectLst/>
                <a:latin typeface="Arial" panose="020B0604020202020204" pitchFamily="34" charset="0"/>
              </a:rPr>
              <a:t>Gao </a:t>
            </a:r>
            <a:r>
              <a:rPr lang="de-DE" sz="1800" b="0" i="0" dirty="0" err="1">
                <a:effectLst/>
                <a:latin typeface="Arial" panose="020B0604020202020204" pitchFamily="34" charset="0"/>
              </a:rPr>
              <a:t>Zhishang</a:t>
            </a:r>
            <a:r>
              <a:rPr lang="de-DE" sz="1800" b="0" i="0" dirty="0">
                <a:effectLst/>
                <a:latin typeface="Arial" panose="020B0604020202020204" pitchFamily="34" charset="0"/>
              </a:rPr>
              <a:t> Marcin Paszek</a:t>
            </a:r>
          </a:p>
          <a:p>
            <a:pPr marL="0" indent="0" algn="l">
              <a:buNone/>
            </a:pPr>
            <a:r>
              <a:rPr lang="de-DE" sz="1800" b="0" i="0" dirty="0">
                <a:effectLst/>
                <a:latin typeface="Arial" panose="020B0604020202020204" pitchFamily="34" charset="0"/>
              </a:rPr>
              <a:t>5 </a:t>
            </a:r>
            <a:r>
              <a:rPr lang="de-DE" sz="1800" b="0" i="0" dirty="0" err="1">
                <a:effectLst/>
                <a:latin typeface="Arial" panose="020B0604020202020204" pitchFamily="34" charset="0"/>
              </a:rPr>
              <a:t>Dec</a:t>
            </a:r>
            <a:r>
              <a:rPr lang="de-DE" sz="1800" b="0" i="0" dirty="0">
                <a:effectLst/>
                <a:latin typeface="Arial" panose="020B0604020202020204" pitchFamily="34" charset="0"/>
              </a:rPr>
              <a:t> 1 13:15-14:45 The </a:t>
            </a:r>
            <a:r>
              <a:rPr lang="de-DE" sz="1800" b="0" i="0" dirty="0" err="1">
                <a:effectLst/>
                <a:latin typeface="Arial" panose="020B0604020202020204" pitchFamily="34" charset="0"/>
              </a:rPr>
              <a:t>Analects</a:t>
            </a:r>
            <a:r>
              <a:rPr lang="de-DE" sz="1800" b="0" i="0" dirty="0">
                <a:effectLst/>
                <a:latin typeface="Arial" panose="020B0604020202020204" pitchFamily="34" charset="0"/>
              </a:rPr>
              <a:t> III </a:t>
            </a:r>
            <a:r>
              <a:rPr lang="zh-CN" altLang="de-DE" sz="1800" b="0" i="0" dirty="0">
                <a:effectLst/>
                <a:latin typeface="Arial" panose="020B0604020202020204" pitchFamily="34" charset="0"/>
              </a:rPr>
              <a:t>成敏娜 </a:t>
            </a:r>
            <a:r>
              <a:rPr lang="de-DE" sz="1800" b="0" i="0" dirty="0" err="1">
                <a:effectLst/>
                <a:latin typeface="Arial" panose="020B0604020202020204" pitchFamily="34" charset="0"/>
              </a:rPr>
              <a:t>Marysia</a:t>
            </a:r>
            <a:r>
              <a:rPr lang="de-DE" sz="1800" b="0" i="0" dirty="0">
                <a:effectLst/>
                <a:latin typeface="Arial" panose="020B0604020202020204" pitchFamily="34" charset="0"/>
              </a:rPr>
              <a:t> </a:t>
            </a:r>
            <a:r>
              <a:rPr lang="de-DE" sz="1800" b="0" i="0" dirty="0" err="1">
                <a:effectLst/>
                <a:latin typeface="Arial" panose="020B0604020202020204" pitchFamily="34" charset="0"/>
              </a:rPr>
              <a:t>Wojciechowska</a:t>
            </a:r>
            <a:endParaRPr lang="de-DE" sz="1800" b="0" i="0" dirty="0">
              <a:effectLst/>
              <a:latin typeface="Arial" panose="020B0604020202020204" pitchFamily="34" charset="0"/>
            </a:endParaRPr>
          </a:p>
          <a:p>
            <a:pPr marL="0" indent="0" algn="l">
              <a:buNone/>
            </a:pPr>
            <a:r>
              <a:rPr lang="de-DE" sz="1800" b="0" i="0" dirty="0">
                <a:effectLst/>
                <a:latin typeface="Arial" panose="020B0604020202020204" pitchFamily="34" charset="0"/>
              </a:rPr>
              <a:t>6 </a:t>
            </a:r>
            <a:r>
              <a:rPr lang="de-DE" sz="1800" b="0" i="0" dirty="0" err="1">
                <a:effectLst/>
                <a:latin typeface="Arial" panose="020B0604020202020204" pitchFamily="34" charset="0"/>
              </a:rPr>
              <a:t>Dec</a:t>
            </a:r>
            <a:r>
              <a:rPr lang="de-DE" sz="1800" b="0" i="0" dirty="0">
                <a:effectLst/>
                <a:latin typeface="Arial" panose="020B0604020202020204" pitchFamily="34" charset="0"/>
              </a:rPr>
              <a:t> 8 8:00-9:30 The </a:t>
            </a:r>
            <a:r>
              <a:rPr lang="de-DE" sz="1800" b="0" i="0" dirty="0" err="1">
                <a:effectLst/>
                <a:latin typeface="Arial" panose="020B0604020202020204" pitchFamily="34" charset="0"/>
              </a:rPr>
              <a:t>Analects</a:t>
            </a:r>
            <a:r>
              <a:rPr lang="de-DE" sz="1800" b="0" i="0" dirty="0">
                <a:effectLst/>
                <a:latin typeface="Arial" panose="020B0604020202020204" pitchFamily="34" charset="0"/>
              </a:rPr>
              <a:t> IV </a:t>
            </a:r>
            <a:r>
              <a:rPr lang="zh-CN" altLang="de-DE" sz="1800" b="0" i="0" dirty="0">
                <a:effectLst/>
                <a:latin typeface="Arial" panose="020B0604020202020204" pitchFamily="34" charset="0"/>
              </a:rPr>
              <a:t>靜香 </a:t>
            </a:r>
            <a:r>
              <a:rPr lang="de-DE" sz="1800" b="0" i="0" dirty="0">
                <a:effectLst/>
                <a:latin typeface="Arial" panose="020B0604020202020204" pitchFamily="34" charset="0"/>
              </a:rPr>
              <a:t>Jing Xiang </a:t>
            </a:r>
            <a:r>
              <a:rPr lang="de-DE" sz="1800" b="0" i="0" dirty="0" err="1">
                <a:effectLst/>
                <a:latin typeface="Arial" panose="020B0604020202020204" pitchFamily="34" charset="0"/>
              </a:rPr>
              <a:t>Anastasiia</a:t>
            </a:r>
            <a:r>
              <a:rPr lang="de-DE" sz="1800" b="0" i="0" dirty="0">
                <a:effectLst/>
                <a:latin typeface="Arial" panose="020B0604020202020204" pitchFamily="34" charset="0"/>
              </a:rPr>
              <a:t> </a:t>
            </a:r>
            <a:r>
              <a:rPr lang="de-DE" sz="1800" b="0" i="0" dirty="0" err="1">
                <a:effectLst/>
                <a:latin typeface="Arial" panose="020B0604020202020204" pitchFamily="34" charset="0"/>
              </a:rPr>
              <a:t>Yarosevych</a:t>
            </a:r>
            <a:r>
              <a:rPr lang="de-DE" sz="1800" b="0" i="0" dirty="0">
                <a:effectLst/>
                <a:latin typeface="Arial" panose="020B0604020202020204" pitchFamily="34" charset="0"/>
              </a:rPr>
              <a:t>, </a:t>
            </a:r>
            <a:r>
              <a:rPr lang="zh-CN" altLang="de-DE" sz="1800" b="0" i="0" dirty="0">
                <a:effectLst/>
                <a:latin typeface="Arial" panose="020B0604020202020204" pitchFamily="34" charset="0"/>
              </a:rPr>
              <a:t>安伊人 </a:t>
            </a:r>
            <a:r>
              <a:rPr lang="de-DE" sz="1800" b="0" i="0" dirty="0" err="1">
                <a:effectLst/>
                <a:latin typeface="Arial" panose="020B0604020202020204" pitchFamily="34" charset="0"/>
              </a:rPr>
              <a:t>Anastasiia</a:t>
            </a:r>
            <a:r>
              <a:rPr lang="de-DE" sz="1800" b="0" i="0" dirty="0">
                <a:effectLst/>
                <a:latin typeface="Arial" panose="020B0604020202020204" pitchFamily="34" charset="0"/>
              </a:rPr>
              <a:t> </a:t>
            </a:r>
            <a:r>
              <a:rPr lang="de-DE" sz="1800" b="0" i="0" dirty="0" err="1">
                <a:effectLst/>
                <a:latin typeface="Arial" panose="020B0604020202020204" pitchFamily="34" charset="0"/>
              </a:rPr>
              <a:t>Kozenko</a:t>
            </a:r>
            <a:r>
              <a:rPr lang="de-DE" sz="1800" b="0" i="0" dirty="0">
                <a:effectLst/>
                <a:latin typeface="Arial" panose="020B0604020202020204" pitchFamily="34" charset="0"/>
              </a:rPr>
              <a:t>,</a:t>
            </a:r>
          </a:p>
          <a:p>
            <a:pPr marL="0" indent="0" algn="l">
              <a:buNone/>
            </a:pPr>
            <a:r>
              <a:rPr lang="de-DE" sz="1800" b="0" i="0" dirty="0">
                <a:solidFill>
                  <a:srgbClr val="FF0000"/>
                </a:solidFill>
                <a:effectLst/>
                <a:latin typeface="Arial" panose="020B0604020202020204" pitchFamily="34" charset="0"/>
              </a:rPr>
              <a:t>7 </a:t>
            </a:r>
            <a:r>
              <a:rPr lang="de-DE" sz="1800" b="0" i="0" dirty="0" err="1">
                <a:solidFill>
                  <a:srgbClr val="FF0000"/>
                </a:solidFill>
                <a:effectLst/>
                <a:latin typeface="Arial" panose="020B0604020202020204" pitchFamily="34" charset="0"/>
              </a:rPr>
              <a:t>Dec</a:t>
            </a:r>
            <a:r>
              <a:rPr lang="de-DE" sz="1800" b="0" i="0" dirty="0">
                <a:solidFill>
                  <a:srgbClr val="FF0000"/>
                </a:solidFill>
                <a:effectLst/>
                <a:latin typeface="Arial" panose="020B0604020202020204" pitchFamily="34" charset="0"/>
              </a:rPr>
              <a:t> 8 13:15-14:45 The </a:t>
            </a:r>
            <a:r>
              <a:rPr lang="de-DE" sz="1800" b="0" i="0" dirty="0" err="1">
                <a:solidFill>
                  <a:srgbClr val="FF0000"/>
                </a:solidFill>
                <a:effectLst/>
                <a:latin typeface="Arial" panose="020B0604020202020204" pitchFamily="34" charset="0"/>
              </a:rPr>
              <a:t>Analects</a:t>
            </a:r>
            <a:r>
              <a:rPr lang="de-DE" sz="1800" b="0" i="0" dirty="0">
                <a:solidFill>
                  <a:srgbClr val="FF0000"/>
                </a:solidFill>
                <a:effectLst/>
                <a:latin typeface="Arial" panose="020B0604020202020204" pitchFamily="34" charset="0"/>
              </a:rPr>
              <a:t> V </a:t>
            </a:r>
            <a:r>
              <a:rPr lang="zh-CN" altLang="de-DE" sz="1800" b="0" i="0" dirty="0">
                <a:solidFill>
                  <a:srgbClr val="FF0000"/>
                </a:solidFill>
                <a:effectLst/>
                <a:latin typeface="Arial" panose="020B0604020202020204" pitchFamily="34" charset="0"/>
              </a:rPr>
              <a:t>朱清月 </a:t>
            </a:r>
            <a:r>
              <a:rPr lang="de-DE" sz="1800" b="0" i="0" dirty="0">
                <a:solidFill>
                  <a:srgbClr val="FF0000"/>
                </a:solidFill>
                <a:effectLst/>
                <a:latin typeface="Arial" panose="020B0604020202020204" pitchFamily="34" charset="0"/>
              </a:rPr>
              <a:t>Zhu </a:t>
            </a:r>
            <a:r>
              <a:rPr lang="de-DE" sz="1800" b="0" i="0" dirty="0" err="1">
                <a:solidFill>
                  <a:srgbClr val="FF0000"/>
                </a:solidFill>
                <a:effectLst/>
                <a:latin typeface="Arial" panose="020B0604020202020204" pitchFamily="34" charset="0"/>
              </a:rPr>
              <a:t>Qingyue</a:t>
            </a:r>
            <a:r>
              <a:rPr lang="de-DE" sz="1800" b="0" i="0" dirty="0">
                <a:solidFill>
                  <a:srgbClr val="FF0000"/>
                </a:solidFill>
                <a:effectLst/>
                <a:latin typeface="Arial" panose="020B0604020202020204" pitchFamily="34" charset="0"/>
              </a:rPr>
              <a:t> Julia </a:t>
            </a:r>
            <a:r>
              <a:rPr lang="de-DE" sz="1800" b="0" i="0" dirty="0" err="1">
                <a:solidFill>
                  <a:srgbClr val="FF0000"/>
                </a:solidFill>
                <a:effectLst/>
                <a:latin typeface="Arial" panose="020B0604020202020204" pitchFamily="34" charset="0"/>
              </a:rPr>
              <a:t>Czuban</a:t>
            </a:r>
            <a:endParaRPr lang="de-DE" sz="1800" b="0" i="0" dirty="0">
              <a:solidFill>
                <a:srgbClr val="FF0000"/>
              </a:solidFill>
              <a:effectLst/>
              <a:latin typeface="Arial" panose="020B0604020202020204" pitchFamily="34" charset="0"/>
            </a:endParaRPr>
          </a:p>
          <a:p>
            <a:pPr marL="0" indent="0" algn="l">
              <a:buNone/>
            </a:pPr>
            <a:r>
              <a:rPr lang="de-DE" sz="1800" b="0" i="0" dirty="0">
                <a:solidFill>
                  <a:srgbClr val="000000"/>
                </a:solidFill>
                <a:effectLst/>
                <a:latin typeface="Arial" panose="020B0604020202020204" pitchFamily="34" charset="0"/>
              </a:rPr>
              <a:t>8 </a:t>
            </a:r>
            <a:r>
              <a:rPr lang="de-DE" sz="1800" b="0" i="0" dirty="0" err="1">
                <a:solidFill>
                  <a:srgbClr val="000000"/>
                </a:solidFill>
                <a:effectLst/>
                <a:latin typeface="Arial" panose="020B0604020202020204" pitchFamily="34" charset="0"/>
              </a:rPr>
              <a:t>Dec</a:t>
            </a:r>
            <a:r>
              <a:rPr lang="de-DE" sz="1800" b="0" i="0" dirty="0">
                <a:solidFill>
                  <a:srgbClr val="000000"/>
                </a:solidFill>
                <a:effectLst/>
                <a:latin typeface="Arial" panose="020B0604020202020204" pitchFamily="34" charset="0"/>
              </a:rPr>
              <a:t> 15 8:00-9:30 The </a:t>
            </a:r>
            <a:r>
              <a:rPr lang="de-DE" sz="1800" b="0" i="0" dirty="0" err="1">
                <a:solidFill>
                  <a:srgbClr val="000000"/>
                </a:solidFill>
                <a:effectLst/>
                <a:latin typeface="Arial" panose="020B0604020202020204" pitchFamily="34" charset="0"/>
              </a:rPr>
              <a:t>Analects</a:t>
            </a:r>
            <a:r>
              <a:rPr lang="de-DE" sz="1800" b="0" i="0" dirty="0">
                <a:solidFill>
                  <a:srgbClr val="000000"/>
                </a:solidFill>
                <a:effectLst/>
                <a:latin typeface="Arial" panose="020B0604020202020204" pitchFamily="34" charset="0"/>
              </a:rPr>
              <a:t> VI </a:t>
            </a:r>
            <a:r>
              <a:rPr lang="zh-CN" altLang="de-DE" sz="1800" b="0" i="0" dirty="0">
                <a:solidFill>
                  <a:srgbClr val="000000"/>
                </a:solidFill>
                <a:effectLst/>
                <a:latin typeface="Arial" panose="020B0604020202020204" pitchFamily="34" charset="0"/>
              </a:rPr>
              <a:t>皮娜莉 </a:t>
            </a:r>
            <a:r>
              <a:rPr lang="de-DE" sz="1800" b="0" i="0" dirty="0">
                <a:solidFill>
                  <a:srgbClr val="000000"/>
                </a:solidFill>
                <a:effectLst/>
                <a:latin typeface="Arial" panose="020B0604020202020204" pitchFamily="34" charset="0"/>
              </a:rPr>
              <a:t>Natalia </a:t>
            </a:r>
            <a:r>
              <a:rPr lang="de-DE" sz="1800" b="0" i="0" dirty="0" err="1">
                <a:solidFill>
                  <a:srgbClr val="000000"/>
                </a:solidFill>
                <a:effectLst/>
                <a:latin typeface="Arial" panose="020B0604020202020204" pitchFamily="34" charset="0"/>
              </a:rPr>
              <a:t>Piasecka</a:t>
            </a:r>
            <a:endParaRPr lang="de-DE" sz="1800" b="0" i="0" dirty="0">
              <a:solidFill>
                <a:srgbClr val="000000"/>
              </a:solidFill>
              <a:effectLst/>
              <a:latin typeface="Arial" panose="020B0604020202020204" pitchFamily="34" charset="0"/>
            </a:endParaRPr>
          </a:p>
          <a:p>
            <a:pPr marL="0" indent="0" algn="l">
              <a:buNone/>
            </a:pPr>
            <a:r>
              <a:rPr lang="de-DE" sz="1800" b="0" i="0" dirty="0">
                <a:solidFill>
                  <a:srgbClr val="000000"/>
                </a:solidFill>
                <a:effectLst/>
                <a:latin typeface="Arial" panose="020B0604020202020204" pitchFamily="34" charset="0"/>
              </a:rPr>
              <a:t>9 </a:t>
            </a:r>
            <a:r>
              <a:rPr lang="de-DE" sz="1800" b="0" i="0" dirty="0" err="1">
                <a:solidFill>
                  <a:srgbClr val="000000"/>
                </a:solidFill>
                <a:effectLst/>
                <a:latin typeface="Arial" panose="020B0604020202020204" pitchFamily="34" charset="0"/>
              </a:rPr>
              <a:t>Dec</a:t>
            </a:r>
            <a:r>
              <a:rPr lang="de-DE" sz="1800" b="0" i="0" dirty="0">
                <a:solidFill>
                  <a:srgbClr val="000000"/>
                </a:solidFill>
                <a:effectLst/>
                <a:latin typeface="Arial" panose="020B0604020202020204" pitchFamily="34" charset="0"/>
              </a:rPr>
              <a:t> 15 13:15-14:45 Book </a:t>
            </a:r>
            <a:r>
              <a:rPr lang="de-DE" sz="1800" b="0" i="0" dirty="0" err="1">
                <a:solidFill>
                  <a:srgbClr val="000000"/>
                </a:solidFill>
                <a:effectLst/>
                <a:latin typeface="Arial" panose="020B0604020202020204" pitchFamily="34" charset="0"/>
              </a:rPr>
              <a:t>of</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Rites</a:t>
            </a:r>
            <a:r>
              <a:rPr lang="de-DE" sz="1800" b="0" i="0" dirty="0">
                <a:solidFill>
                  <a:srgbClr val="000000"/>
                </a:solidFill>
                <a:effectLst/>
                <a:latin typeface="Arial" panose="020B0604020202020204" pitchFamily="34" charset="0"/>
              </a:rPr>
              <a:t> I </a:t>
            </a:r>
            <a:r>
              <a:rPr lang="zh-CN" altLang="de-DE" sz="1800" b="0" i="0" dirty="0">
                <a:solidFill>
                  <a:srgbClr val="000000"/>
                </a:solidFill>
                <a:effectLst/>
                <a:latin typeface="Arial" panose="020B0604020202020204" pitchFamily="34" charset="0"/>
              </a:rPr>
              <a:t>马诗慧 </a:t>
            </a:r>
            <a:r>
              <a:rPr lang="de-DE" sz="1800" b="0" i="0" dirty="0">
                <a:solidFill>
                  <a:srgbClr val="000000"/>
                </a:solidFill>
                <a:effectLst/>
                <a:latin typeface="Arial" panose="020B0604020202020204" pitchFamily="34" charset="0"/>
              </a:rPr>
              <a:t>Martyna </a:t>
            </a:r>
            <a:r>
              <a:rPr lang="de-DE" sz="1800" b="0" i="0" dirty="0" err="1">
                <a:solidFill>
                  <a:srgbClr val="000000"/>
                </a:solidFill>
                <a:effectLst/>
                <a:latin typeface="Arial" panose="020B0604020202020204" pitchFamily="34" charset="0"/>
              </a:rPr>
              <a:t>Maciejewska</a:t>
            </a:r>
            <a:r>
              <a:rPr lang="de-DE" sz="1800" b="0" i="0" dirty="0">
                <a:solidFill>
                  <a:srgbClr val="000000"/>
                </a:solidFill>
                <a:effectLst/>
                <a:latin typeface="Arial" panose="020B0604020202020204" pitchFamily="34" charset="0"/>
              </a:rPr>
              <a:t>, </a:t>
            </a:r>
            <a:r>
              <a:rPr lang="zh-CN" altLang="de-DE" sz="1800" b="0" i="0" dirty="0">
                <a:solidFill>
                  <a:srgbClr val="000000"/>
                </a:solidFill>
                <a:effectLst/>
                <a:latin typeface="Arial" panose="020B0604020202020204" pitchFamily="34" charset="0"/>
              </a:rPr>
              <a:t>柯欣怡 </a:t>
            </a:r>
            <a:r>
              <a:rPr lang="de-DE" sz="1800" b="0" i="0" dirty="0">
                <a:solidFill>
                  <a:srgbClr val="000000"/>
                </a:solidFill>
                <a:effectLst/>
                <a:latin typeface="Arial" panose="020B0604020202020204" pitchFamily="34" charset="0"/>
              </a:rPr>
              <a:t>Ke </a:t>
            </a:r>
            <a:r>
              <a:rPr lang="de-DE" sz="1800" b="0" i="0" dirty="0" err="1">
                <a:solidFill>
                  <a:srgbClr val="000000"/>
                </a:solidFill>
                <a:effectLst/>
                <a:latin typeface="Arial" panose="020B0604020202020204" pitchFamily="34" charset="0"/>
              </a:rPr>
              <a:t>Xinyi</a:t>
            </a:r>
            <a:r>
              <a:rPr lang="de-DE" sz="1800" b="0" i="0" dirty="0">
                <a:solidFill>
                  <a:srgbClr val="000000"/>
                </a:solidFill>
                <a:effectLst/>
                <a:latin typeface="Arial" panose="020B0604020202020204" pitchFamily="34" charset="0"/>
              </a:rPr>
              <a:t> Weronika </a:t>
            </a:r>
            <a:r>
              <a:rPr lang="de-DE" sz="1800" b="0" i="0" dirty="0" err="1">
                <a:solidFill>
                  <a:srgbClr val="000000"/>
                </a:solidFill>
                <a:effectLst/>
                <a:latin typeface="Arial" panose="020B0604020202020204" pitchFamily="34" charset="0"/>
              </a:rPr>
              <a:t>Krzysztofa</a:t>
            </a:r>
            <a:r>
              <a:rPr lang="de-DE" sz="1800" b="0" i="0" dirty="0">
                <a:solidFill>
                  <a:srgbClr val="000000"/>
                </a:solidFill>
                <a:effectLst/>
                <a:latin typeface="Arial" panose="020B0604020202020204" pitchFamily="34" charset="0"/>
              </a:rPr>
              <a:t> Kata</a:t>
            </a:r>
          </a:p>
          <a:p>
            <a:pPr marL="0" indent="0" algn="l">
              <a:buNone/>
            </a:pPr>
            <a:r>
              <a:rPr lang="de-DE" sz="1800" b="0" i="0" dirty="0">
                <a:effectLst/>
                <a:latin typeface="Arial" panose="020B0604020202020204" pitchFamily="34" charset="0"/>
              </a:rPr>
              <a:t>10 </a:t>
            </a:r>
            <a:r>
              <a:rPr lang="de-DE" sz="1800" b="0" i="0" dirty="0" err="1">
                <a:effectLst/>
                <a:latin typeface="Arial" panose="020B0604020202020204" pitchFamily="34" charset="0"/>
              </a:rPr>
              <a:t>Dec</a:t>
            </a:r>
            <a:r>
              <a:rPr lang="de-DE" sz="1800" b="0" i="0" dirty="0">
                <a:effectLst/>
                <a:latin typeface="Arial" panose="020B0604020202020204" pitchFamily="34" charset="0"/>
              </a:rPr>
              <a:t> 16 8:00-9:30 Book </a:t>
            </a:r>
            <a:r>
              <a:rPr lang="de-DE" sz="1800" b="0" i="0" dirty="0" err="1">
                <a:effectLst/>
                <a:latin typeface="Arial" panose="020B0604020202020204" pitchFamily="34" charset="0"/>
              </a:rPr>
              <a:t>of</a:t>
            </a:r>
            <a:r>
              <a:rPr lang="de-DE" sz="1800" b="0" i="0" dirty="0">
                <a:effectLst/>
                <a:latin typeface="Arial" panose="020B0604020202020204" pitchFamily="34" charset="0"/>
              </a:rPr>
              <a:t> </a:t>
            </a:r>
            <a:r>
              <a:rPr lang="de-DE" sz="1800" b="0" i="0" dirty="0" err="1">
                <a:effectLst/>
                <a:latin typeface="Arial" panose="020B0604020202020204" pitchFamily="34" charset="0"/>
              </a:rPr>
              <a:t>Rites</a:t>
            </a:r>
            <a:r>
              <a:rPr lang="de-DE" sz="1800" b="0" i="0" dirty="0">
                <a:effectLst/>
                <a:latin typeface="Arial" panose="020B0604020202020204" pitchFamily="34" charset="0"/>
              </a:rPr>
              <a:t> II</a:t>
            </a:r>
          </a:p>
          <a:p>
            <a:pPr marL="0" indent="0" algn="l">
              <a:buNone/>
            </a:pPr>
            <a:r>
              <a:rPr lang="de-DE" sz="1800" b="0" i="0" dirty="0">
                <a:solidFill>
                  <a:srgbClr val="000000"/>
                </a:solidFill>
                <a:effectLst/>
                <a:latin typeface="Arial" panose="020B0604020202020204" pitchFamily="34" charset="0"/>
              </a:rPr>
              <a:t>11 Jan 12 8:00-9:30 Book </a:t>
            </a:r>
            <a:r>
              <a:rPr lang="de-DE" sz="1800" b="0" i="0" dirty="0" err="1">
                <a:solidFill>
                  <a:srgbClr val="000000"/>
                </a:solidFill>
                <a:effectLst/>
                <a:latin typeface="Arial" panose="020B0604020202020204" pitchFamily="34" charset="0"/>
              </a:rPr>
              <a:t>of</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Rites</a:t>
            </a:r>
            <a:r>
              <a:rPr lang="de-DE" sz="1800" b="0" i="0" dirty="0">
                <a:solidFill>
                  <a:srgbClr val="000000"/>
                </a:solidFill>
                <a:effectLst/>
                <a:latin typeface="Arial" panose="020B0604020202020204" pitchFamily="34" charset="0"/>
              </a:rPr>
              <a:t> III </a:t>
            </a:r>
            <a:r>
              <a:rPr lang="zh-CN" altLang="de-DE" sz="1800" b="0" i="0" dirty="0">
                <a:solidFill>
                  <a:srgbClr val="000000"/>
                </a:solidFill>
                <a:effectLst/>
                <a:latin typeface="Arial" panose="020B0604020202020204" pitchFamily="34" charset="0"/>
              </a:rPr>
              <a:t>江小敏 </a:t>
            </a:r>
            <a:r>
              <a:rPr lang="de-DE" sz="1800" b="0" i="0" dirty="0">
                <a:solidFill>
                  <a:srgbClr val="000000"/>
                </a:solidFill>
                <a:effectLst/>
                <a:latin typeface="Arial" panose="020B0604020202020204" pitchFamily="34" charset="0"/>
              </a:rPr>
              <a:t>Jiang </a:t>
            </a:r>
            <a:r>
              <a:rPr lang="de-DE" sz="1800" b="0" i="0" dirty="0" err="1">
                <a:solidFill>
                  <a:srgbClr val="000000"/>
                </a:solidFill>
                <a:effectLst/>
                <a:latin typeface="Arial" panose="020B0604020202020204" pitchFamily="34" charset="0"/>
              </a:rPr>
              <a:t>Xiaomin</a:t>
            </a:r>
            <a:r>
              <a:rPr lang="de-DE" sz="1800" b="0" i="0" dirty="0">
                <a:solidFill>
                  <a:srgbClr val="000000"/>
                </a:solidFill>
                <a:effectLst/>
                <a:latin typeface="Arial" panose="020B0604020202020204" pitchFamily="34" charset="0"/>
              </a:rPr>
              <a:t> Anastasiya </a:t>
            </a:r>
            <a:r>
              <a:rPr lang="de-DE" sz="1800" b="0" i="0" dirty="0" err="1">
                <a:solidFill>
                  <a:srgbClr val="000000"/>
                </a:solidFill>
                <a:effectLst/>
                <a:latin typeface="Arial" panose="020B0604020202020204" pitchFamily="34" charset="0"/>
              </a:rPr>
              <a:t>Ihnatovich</a:t>
            </a:r>
            <a:endParaRPr lang="de-DE" sz="1800" b="0" i="0" dirty="0">
              <a:solidFill>
                <a:srgbClr val="000000"/>
              </a:solidFill>
              <a:effectLst/>
              <a:latin typeface="Arial" panose="020B0604020202020204" pitchFamily="34" charset="0"/>
            </a:endParaRPr>
          </a:p>
          <a:p>
            <a:pPr marL="0" indent="0" algn="l">
              <a:buNone/>
            </a:pPr>
            <a:r>
              <a:rPr lang="de-DE" sz="1800" b="0" i="0" dirty="0">
                <a:solidFill>
                  <a:srgbClr val="000000"/>
                </a:solidFill>
                <a:effectLst/>
                <a:latin typeface="Arial" panose="020B0604020202020204" pitchFamily="34" charset="0"/>
              </a:rPr>
              <a:t>12 Jan 19 8:00-9:30 Book </a:t>
            </a:r>
            <a:r>
              <a:rPr lang="de-DE" sz="1800" b="0" i="0" dirty="0" err="1">
                <a:solidFill>
                  <a:srgbClr val="000000"/>
                </a:solidFill>
                <a:effectLst/>
                <a:latin typeface="Arial" panose="020B0604020202020204" pitchFamily="34" charset="0"/>
              </a:rPr>
              <a:t>of</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Rites</a:t>
            </a:r>
            <a:r>
              <a:rPr lang="de-DE" sz="1800" b="0" i="0" dirty="0">
                <a:solidFill>
                  <a:srgbClr val="000000"/>
                </a:solidFill>
                <a:effectLst/>
                <a:latin typeface="Arial" panose="020B0604020202020204" pitchFamily="34" charset="0"/>
              </a:rPr>
              <a:t> IV </a:t>
            </a:r>
            <a:r>
              <a:rPr lang="zh-CN" altLang="de-DE" sz="1800" b="0" i="0" dirty="0">
                <a:solidFill>
                  <a:srgbClr val="000000"/>
                </a:solidFill>
                <a:effectLst/>
                <a:latin typeface="Arial" panose="020B0604020202020204" pitchFamily="34" charset="0"/>
              </a:rPr>
              <a:t>張一菲 </a:t>
            </a:r>
            <a:r>
              <a:rPr lang="de-DE" sz="1800" b="0" i="0" dirty="0">
                <a:solidFill>
                  <a:srgbClr val="000000"/>
                </a:solidFill>
                <a:effectLst/>
                <a:latin typeface="Arial" panose="020B0604020202020204" pitchFamily="34" charset="0"/>
              </a:rPr>
              <a:t>Zhang </a:t>
            </a:r>
            <a:r>
              <a:rPr lang="de-DE" sz="1800" b="0" i="0" dirty="0" err="1">
                <a:solidFill>
                  <a:srgbClr val="000000"/>
                </a:solidFill>
                <a:effectLst/>
                <a:latin typeface="Arial" panose="020B0604020202020204" pitchFamily="34" charset="0"/>
              </a:rPr>
              <a:t>Yifei</a:t>
            </a:r>
            <a:r>
              <a:rPr lang="de-DE" sz="1800" b="0" i="0" dirty="0">
                <a:solidFill>
                  <a:srgbClr val="000000"/>
                </a:solidFill>
                <a:effectLst/>
                <a:latin typeface="Arial" panose="020B0604020202020204" pitchFamily="34" charset="0"/>
              </a:rPr>
              <a:t> Agnieszka </a:t>
            </a:r>
            <a:r>
              <a:rPr lang="de-DE" sz="1800" b="0" i="0" dirty="0" err="1">
                <a:solidFill>
                  <a:srgbClr val="000000"/>
                </a:solidFill>
                <a:effectLst/>
                <a:latin typeface="Arial" panose="020B0604020202020204" pitchFamily="34" charset="0"/>
              </a:rPr>
              <a:t>Żmidzińska</a:t>
            </a:r>
            <a:endParaRPr lang="de-DE" sz="1800" b="0" i="0" dirty="0">
              <a:solidFill>
                <a:srgbClr val="000000"/>
              </a:solidFill>
              <a:effectLst/>
              <a:latin typeface="Arial" panose="020B0604020202020204" pitchFamily="34" charset="0"/>
            </a:endParaRPr>
          </a:p>
          <a:p>
            <a:pPr marL="0" indent="0" algn="l">
              <a:buNone/>
            </a:pPr>
            <a:r>
              <a:rPr lang="de-DE" sz="1800" b="0" i="0" dirty="0">
                <a:solidFill>
                  <a:srgbClr val="000000"/>
                </a:solidFill>
                <a:effectLst/>
                <a:latin typeface="Arial" panose="020B0604020202020204" pitchFamily="34" charset="0"/>
              </a:rPr>
              <a:t>13 Jan 26 8:00-9:30 Book </a:t>
            </a:r>
            <a:r>
              <a:rPr lang="de-DE" sz="1800" b="0" i="0" dirty="0" err="1">
                <a:solidFill>
                  <a:srgbClr val="000000"/>
                </a:solidFill>
                <a:effectLst/>
                <a:latin typeface="Arial" panose="020B0604020202020204" pitchFamily="34" charset="0"/>
              </a:rPr>
              <a:t>of</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Rites</a:t>
            </a:r>
            <a:r>
              <a:rPr lang="de-DE" sz="1800" b="0" i="0" dirty="0">
                <a:solidFill>
                  <a:srgbClr val="000000"/>
                </a:solidFill>
                <a:effectLst/>
                <a:latin typeface="Arial" panose="020B0604020202020204" pitchFamily="34" charset="0"/>
              </a:rPr>
              <a:t> V </a:t>
            </a:r>
            <a:r>
              <a:rPr lang="zh-CN" altLang="de-DE" sz="1800" b="0" i="0" dirty="0">
                <a:solidFill>
                  <a:srgbClr val="000000"/>
                </a:solidFill>
                <a:effectLst/>
                <a:latin typeface="Arial" panose="020B0604020202020204" pitchFamily="34" charset="0"/>
              </a:rPr>
              <a:t>安然 </a:t>
            </a:r>
            <a:r>
              <a:rPr lang="de-DE" sz="1800" b="0" i="0" dirty="0">
                <a:solidFill>
                  <a:srgbClr val="000000"/>
                </a:solidFill>
                <a:effectLst/>
                <a:latin typeface="Arial" panose="020B0604020202020204" pitchFamily="34" charset="0"/>
              </a:rPr>
              <a:t>An Ran </a:t>
            </a:r>
            <a:r>
              <a:rPr lang="de-DE" sz="1800" b="0" i="0" dirty="0" err="1">
                <a:solidFill>
                  <a:srgbClr val="000000"/>
                </a:solidFill>
                <a:effectLst/>
                <a:latin typeface="Arial" panose="020B0604020202020204" pitchFamily="34" charset="0"/>
              </a:rPr>
              <a:t>Veranika</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Anisimava</a:t>
            </a:r>
            <a:endParaRPr lang="de-DE" sz="1800" b="0" i="0" dirty="0">
              <a:solidFill>
                <a:srgbClr val="000000"/>
              </a:solidFill>
              <a:effectLst/>
              <a:latin typeface="Arial" panose="020B0604020202020204" pitchFamily="34" charset="0"/>
            </a:endParaRPr>
          </a:p>
          <a:p>
            <a:pPr marL="0" indent="0" algn="l">
              <a:buNone/>
            </a:pPr>
            <a:r>
              <a:rPr lang="de-DE" sz="1800" b="0" i="0" dirty="0">
                <a:solidFill>
                  <a:srgbClr val="000000"/>
                </a:solidFill>
                <a:effectLst/>
                <a:latin typeface="Arial" panose="020B0604020202020204" pitchFamily="34" charset="0"/>
              </a:rPr>
              <a:t>14 Feb 2 8:00-9:30 Selected Readings </a:t>
            </a:r>
            <a:r>
              <a:rPr lang="zh-CN" altLang="de-DE" sz="1800" b="0" i="0" dirty="0">
                <a:solidFill>
                  <a:srgbClr val="000000"/>
                </a:solidFill>
                <a:effectLst/>
                <a:latin typeface="Arial" panose="020B0604020202020204" pitchFamily="34" charset="0"/>
              </a:rPr>
              <a:t>欧阳 </a:t>
            </a:r>
            <a:r>
              <a:rPr lang="de-DE" sz="1800" b="0" i="0" dirty="0">
                <a:solidFill>
                  <a:srgbClr val="000000"/>
                </a:solidFill>
                <a:effectLst/>
                <a:latin typeface="Arial" panose="020B0604020202020204" pitchFamily="34" charset="0"/>
              </a:rPr>
              <a:t>Aleksandra </a:t>
            </a:r>
            <a:r>
              <a:rPr lang="de-DE" sz="1800" b="0" i="0" dirty="0" err="1">
                <a:solidFill>
                  <a:srgbClr val="000000"/>
                </a:solidFill>
                <a:effectLst/>
                <a:latin typeface="Arial" panose="020B0604020202020204" pitchFamily="34" charset="0"/>
              </a:rPr>
              <a:t>Ksel</a:t>
            </a:r>
            <a:endParaRPr lang="de-DE" sz="1800" b="0" i="0" dirty="0">
              <a:solidFill>
                <a:srgbClr val="000000"/>
              </a:solidFill>
              <a:effectLst/>
              <a:latin typeface="Arial" panose="020B0604020202020204" pitchFamily="34" charset="0"/>
            </a:endParaRPr>
          </a:p>
          <a:p>
            <a:pPr marL="0" indent="0" algn="l">
              <a:buNone/>
            </a:pPr>
            <a:r>
              <a:rPr lang="de-DE" sz="1800" b="0" i="0" dirty="0">
                <a:solidFill>
                  <a:srgbClr val="000000"/>
                </a:solidFill>
                <a:effectLst/>
                <a:latin typeface="Arial" panose="020B0604020202020204" pitchFamily="34" charset="0"/>
              </a:rPr>
              <a:t>15 Feb 9 Final Paper (</a:t>
            </a:r>
            <a:r>
              <a:rPr lang="de-DE" sz="1800" b="0" i="0" dirty="0" err="1">
                <a:solidFill>
                  <a:srgbClr val="000000"/>
                </a:solidFill>
                <a:effectLst/>
                <a:latin typeface="Arial" panose="020B0604020202020204" pitchFamily="34" charset="0"/>
              </a:rPr>
              <a:t>homework</a:t>
            </a:r>
            <a:r>
              <a:rPr lang="de-DE" sz="1800" b="0" i="0" dirty="0">
                <a:solidFill>
                  <a:srgbClr val="000000"/>
                </a:solidFill>
                <a:effectLst/>
                <a:latin typeface="Arial" panose="020B0604020202020204" pitchFamily="34" charset="0"/>
              </a:rPr>
              <a:t>)</a:t>
            </a:r>
          </a:p>
        </p:txBody>
      </p:sp>
    </p:spTree>
    <p:extLst>
      <p:ext uri="{BB962C8B-B14F-4D97-AF65-F5344CB8AC3E}">
        <p14:creationId xmlns:p14="http://schemas.microsoft.com/office/powerpoint/2010/main" val="2024019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7</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7</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231265"/>
            <a:ext cx="8629650" cy="5438095"/>
          </a:xfrm>
        </p:spPr>
        <p:txBody>
          <a:bodyPr>
            <a:normAutofit/>
          </a:bodyPr>
          <a:lstStyle/>
          <a:p>
            <a:pPr eaLnBrk="1" hangingPunct="1">
              <a:buFont typeface="Garamond" panose="02020404030301010803" pitchFamily="18" charset="0"/>
              <a:buNone/>
            </a:pPr>
            <a:r>
              <a:rPr lang="de-DE" altLang="zh-CN" sz="1800" dirty="0">
                <a:latin typeface="Arial" panose="020B0604020202020204" pitchFamily="34" charset="0"/>
                <a:cs typeface="Arial" panose="020B0604020202020204" pitchFamily="34" charset="0"/>
                <a:sym typeface="+mn-ea"/>
              </a:rPr>
              <a:t>#Please check </a:t>
            </a:r>
            <a:r>
              <a:rPr lang="de-DE" altLang="zh-CN" sz="1800" dirty="0" err="1">
                <a:latin typeface="Arial" panose="020B0604020202020204" pitchFamily="34" charset="0"/>
                <a:cs typeface="Arial" panose="020B0604020202020204" pitchFamily="34" charset="0"/>
                <a:sym typeface="+mn-ea"/>
              </a:rPr>
              <a:t>homework</a:t>
            </a:r>
            <a:r>
              <a:rPr lang="de-DE" altLang="zh-CN"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of</a:t>
            </a:r>
            <a:r>
              <a:rPr lang="de-DE" altLang="zh-CN"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fellow</a:t>
            </a:r>
            <a:r>
              <a:rPr lang="de-DE" altLang="zh-CN"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student</a:t>
            </a:r>
            <a:r>
              <a:rPr lang="de-DE" altLang="zh-CN"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beneath</a:t>
            </a:r>
            <a:endParaRPr lang="de-DE" altLang="zh-CN" sz="1800" dirty="0">
              <a:latin typeface="Arial" panose="020B0604020202020204" pitchFamily="34" charset="0"/>
              <a:cs typeface="Arial" panose="020B0604020202020204" pitchFamily="34" charset="0"/>
              <a:sym typeface="+mn-ea"/>
            </a:endParaRPr>
          </a:p>
          <a:p>
            <a:pPr eaLnBrk="1" hangingPunct="1">
              <a:buFont typeface="Garamond" panose="02020404030301010803" pitchFamily="18" charset="0"/>
              <a:buNone/>
            </a:pPr>
            <a:r>
              <a:rPr lang="de-DE" altLang="zh-CN" sz="1800" dirty="0">
                <a:latin typeface="Arial" panose="020B0604020202020204" pitchFamily="34" charset="0"/>
                <a:cs typeface="Arial" panose="020B0604020202020204" pitchFamily="34" charset="0"/>
                <a:sym typeface="+mn-ea"/>
              </a:rPr>
              <a:t>When there </a:t>
            </a:r>
            <a:r>
              <a:rPr lang="de-DE" altLang="zh-CN" sz="1800" dirty="0" err="1">
                <a:latin typeface="Arial" panose="020B0604020202020204" pitchFamily="34" charset="0"/>
                <a:cs typeface="Arial" panose="020B0604020202020204" pitchFamily="34" charset="0"/>
                <a:sym typeface="+mn-ea"/>
              </a:rPr>
              <a:t>are</a:t>
            </a:r>
            <a:r>
              <a:rPr lang="de-DE" altLang="zh-CN" sz="1800" dirty="0">
                <a:latin typeface="Arial" panose="020B0604020202020204" pitchFamily="34" charset="0"/>
                <a:cs typeface="Arial" panose="020B0604020202020204" pitchFamily="34" charset="0"/>
                <a:sym typeface="+mn-ea"/>
              </a:rPr>
              <a:t> 2 </a:t>
            </a:r>
            <a:r>
              <a:rPr lang="de-DE" altLang="zh-CN" sz="1800" dirty="0" err="1">
                <a:latin typeface="Arial" panose="020B0604020202020204" pitchFamily="34" charset="0"/>
                <a:cs typeface="Arial" panose="020B0604020202020204" pitchFamily="34" charset="0"/>
                <a:sym typeface="+mn-ea"/>
              </a:rPr>
              <a:t>students</a:t>
            </a:r>
            <a:r>
              <a:rPr lang="de-DE" altLang="zh-CN"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for</a:t>
            </a:r>
            <a:r>
              <a:rPr lang="zh-CN" altLang="de-DE"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one</a:t>
            </a:r>
            <a:r>
              <a:rPr lang="zh-CN" altLang="de-DE"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presentation</a:t>
            </a:r>
            <a:r>
              <a:rPr lang="de-DE" altLang="zh-CN" sz="1800" dirty="0">
                <a:latin typeface="Arial" panose="020B0604020202020204" pitchFamily="34" charset="0"/>
                <a:cs typeface="Arial" panose="020B0604020202020204" pitchFamily="34" charset="0"/>
                <a:sym typeface="+mn-ea"/>
              </a:rPr>
              <a:t>, please divide </a:t>
            </a:r>
            <a:r>
              <a:rPr lang="de-DE" altLang="zh-CN" sz="1800" dirty="0" err="1">
                <a:latin typeface="Arial" panose="020B0604020202020204" pitchFamily="34" charset="0"/>
                <a:cs typeface="Arial" panose="020B0604020202020204" pitchFamily="34" charset="0"/>
                <a:sym typeface="+mn-ea"/>
              </a:rPr>
              <a:t>the</a:t>
            </a:r>
            <a:r>
              <a:rPr lang="de-DE" altLang="zh-CN"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texts</a:t>
            </a:r>
            <a:r>
              <a:rPr lang="de-DE" altLang="zh-CN" sz="1800" dirty="0">
                <a:latin typeface="Arial" panose="020B0604020202020204" pitchFamily="34" charset="0"/>
                <a:cs typeface="Arial" panose="020B0604020202020204" pitchFamily="34" charset="0"/>
                <a:sym typeface="+mn-ea"/>
              </a:rPr>
              <a:t>.</a:t>
            </a:r>
          </a:p>
          <a:p>
            <a:pPr eaLnBrk="1" hangingPunct="1">
              <a:buFont typeface="Garamond" panose="02020404030301010803" pitchFamily="18" charset="0"/>
              <a:buNone/>
            </a:pPr>
            <a:endParaRPr lang="de-DE" altLang="zh-CN" sz="1800" dirty="0">
              <a:latin typeface="Arial" panose="020B0604020202020204" pitchFamily="34" charset="0"/>
              <a:cs typeface="Arial" panose="020B0604020202020204" pitchFamily="34" charset="0"/>
              <a:sym typeface="+mn-ea"/>
            </a:endParaRPr>
          </a:p>
          <a:p>
            <a:pPr>
              <a:buNone/>
            </a:pPr>
            <a:r>
              <a:rPr lang="de-DE" altLang="zh-CN" sz="1800" dirty="0">
                <a:latin typeface="Arial" panose="020B0604020202020204" pitchFamily="34" charset="0"/>
                <a:cs typeface="Arial" panose="020B0604020202020204" pitchFamily="34" charset="0"/>
                <a:sym typeface="+mn-ea"/>
              </a:rPr>
              <a:t>Tools: </a:t>
            </a:r>
          </a:p>
          <a:p>
            <a:pPr>
              <a:buNone/>
            </a:pPr>
            <a:endParaRPr lang="de-DE" sz="1800" b="0" i="0" dirty="0">
              <a:solidFill>
                <a:srgbClr val="000000"/>
              </a:solidFill>
              <a:effectLst/>
              <a:latin typeface="Arial" panose="020B0604020202020204" pitchFamily="34" charset="0"/>
              <a:cs typeface="Arial" panose="020B0604020202020204" pitchFamily="34" charset="0"/>
              <a:sym typeface="+mn-ea"/>
            </a:endParaRPr>
          </a:p>
          <a:p>
            <a:pPr>
              <a:buNone/>
            </a:pPr>
            <a:r>
              <a:rPr lang="de-DE" sz="1800" dirty="0" err="1">
                <a:solidFill>
                  <a:srgbClr val="000000"/>
                </a:solidFill>
                <a:latin typeface="Arial" panose="020B0604020202020204" pitchFamily="34" charset="0"/>
                <a:cs typeface="Arial" panose="020B0604020202020204" pitchFamily="34" charset="0"/>
                <a:sym typeface="+mn-ea"/>
              </a:rPr>
              <a:t>Fulltext</a:t>
            </a:r>
            <a:r>
              <a:rPr lang="de-DE" sz="1800" dirty="0">
                <a:solidFill>
                  <a:srgbClr val="000000"/>
                </a:solidFill>
                <a:latin typeface="Arial" panose="020B0604020202020204" pitchFamily="34" charset="0"/>
                <a:cs typeface="Arial" panose="020B0604020202020204" pitchFamily="34" charset="0"/>
                <a:sym typeface="+mn-ea"/>
              </a:rPr>
              <a:t> &amp; English </a:t>
            </a:r>
            <a:r>
              <a:rPr lang="de-DE" sz="1800" dirty="0" err="1">
                <a:solidFill>
                  <a:srgbClr val="000000"/>
                </a:solidFill>
                <a:latin typeface="Arial" panose="020B0604020202020204" pitchFamily="34" charset="0"/>
                <a:cs typeface="Arial" panose="020B0604020202020204" pitchFamily="34" charset="0"/>
                <a:sym typeface="+mn-ea"/>
              </a:rPr>
              <a:t>translation</a:t>
            </a:r>
            <a:r>
              <a:rPr lang="de-DE" sz="1800" dirty="0">
                <a:solidFill>
                  <a:srgbClr val="000000"/>
                </a:solidFill>
                <a:latin typeface="Arial" panose="020B0604020202020204" pitchFamily="34" charset="0"/>
                <a:cs typeface="Arial" panose="020B0604020202020204" pitchFamily="34" charset="0"/>
                <a:sym typeface="+mn-ea"/>
              </a:rPr>
              <a:t>: </a:t>
            </a:r>
            <a:r>
              <a:rPr lang="en-US" sz="1800" b="0" i="0" dirty="0">
                <a:solidFill>
                  <a:srgbClr val="000000"/>
                </a:solidFill>
                <a:effectLst/>
                <a:latin typeface="Times New Roman" panose="02020603050405020304" pitchFamily="18" charset="0"/>
                <a:hlinkClick r:id="rId2"/>
              </a:rPr>
              <a:t>http://www.acmuller.net/con-dao/analects.html</a:t>
            </a:r>
            <a:endParaRPr lang="en-US" sz="1800" b="0" i="0" dirty="0">
              <a:solidFill>
                <a:srgbClr val="000000"/>
              </a:solidFill>
              <a:effectLst/>
              <a:latin typeface="Times New Roman" panose="02020603050405020304" pitchFamily="18" charset="0"/>
            </a:endParaRPr>
          </a:p>
          <a:p>
            <a:pPr>
              <a:buNone/>
            </a:pPr>
            <a:endParaRPr lang="en-US" sz="1800" dirty="0">
              <a:solidFill>
                <a:srgbClr val="000000"/>
              </a:solidFill>
              <a:latin typeface="Times New Roman" panose="02020603050405020304" pitchFamily="18" charset="0"/>
            </a:endParaRPr>
          </a:p>
          <a:p>
            <a:pPr>
              <a:buNone/>
            </a:pPr>
            <a:r>
              <a:rPr lang="en-US" sz="1800" b="0" i="0" dirty="0" err="1">
                <a:solidFill>
                  <a:srgbClr val="000000"/>
                </a:solidFill>
                <a:effectLst/>
                <a:latin typeface="Times New Roman" panose="02020603050405020304" pitchFamily="18" charset="0"/>
              </a:rPr>
              <a:t>Wenyanwen</a:t>
            </a:r>
            <a:r>
              <a:rPr lang="en-US" sz="1800" b="0" i="0" dirty="0">
                <a:solidFill>
                  <a:srgbClr val="000000"/>
                </a:solidFill>
                <a:effectLst/>
                <a:latin typeface="Times New Roman" panose="02020603050405020304" pitchFamily="18" charset="0"/>
              </a:rPr>
              <a:t> </a:t>
            </a:r>
            <a:r>
              <a:rPr lang="en-US" sz="1800" b="0" i="0" dirty="0" err="1">
                <a:solidFill>
                  <a:srgbClr val="000000"/>
                </a:solidFill>
                <a:effectLst/>
                <a:latin typeface="Times New Roman" panose="02020603050405020304" pitchFamily="18" charset="0"/>
              </a:rPr>
              <a:t>Zidian</a:t>
            </a:r>
            <a:r>
              <a:rPr lang="en-US" sz="1800" b="0" i="0" dirty="0">
                <a:solidFill>
                  <a:srgbClr val="000000"/>
                </a:solidFill>
                <a:effectLst/>
                <a:latin typeface="Times New Roman" panose="02020603050405020304" pitchFamily="18" charset="0"/>
              </a:rPr>
              <a:t>: </a:t>
            </a:r>
            <a:r>
              <a:rPr lang="en-US" sz="1800" b="0" i="0" dirty="0">
                <a:solidFill>
                  <a:srgbClr val="000000"/>
                </a:solidFill>
                <a:effectLst/>
                <a:latin typeface="Times New Roman" panose="02020603050405020304" pitchFamily="18" charset="0"/>
                <a:hlinkClick r:id="rId3"/>
              </a:rPr>
              <a:t>https://wyw.hwxnet.com/</a:t>
            </a:r>
            <a:endParaRPr lang="en-US" sz="1800" b="0" i="0" dirty="0">
              <a:solidFill>
                <a:srgbClr val="000000"/>
              </a:solidFill>
              <a:effectLst/>
              <a:latin typeface="Times New Roman" panose="02020603050405020304" pitchFamily="18" charset="0"/>
            </a:endParaRPr>
          </a:p>
          <a:p>
            <a:pPr>
              <a:buNone/>
            </a:pPr>
            <a:endParaRPr lang="en-US" sz="1800" dirty="0">
              <a:solidFill>
                <a:srgbClr val="000000"/>
              </a:solidFill>
              <a:latin typeface="Times New Roman" panose="02020603050405020304" pitchFamily="18" charset="0"/>
            </a:endParaRPr>
          </a:p>
          <a:p>
            <a:pPr>
              <a:buNone/>
            </a:pPr>
            <a:endParaRPr lang="en-US" sz="1800" b="0" i="0" dirty="0">
              <a:solidFill>
                <a:srgbClr val="000000"/>
              </a:solidFill>
              <a:effectLst/>
              <a:latin typeface="Times New Roman" panose="02020603050405020304" pitchFamily="18" charset="0"/>
            </a:endParaRPr>
          </a:p>
          <a:p>
            <a:pPr>
              <a:buNone/>
            </a:pPr>
            <a:r>
              <a:rPr lang="en-US" sz="1800" dirty="0">
                <a:solidFill>
                  <a:srgbClr val="000000"/>
                </a:solidFill>
                <a:latin typeface="Times New Roman" panose="02020603050405020304" pitchFamily="18" charset="0"/>
              </a:rPr>
              <a:t>Presenter today: </a:t>
            </a:r>
            <a:r>
              <a:rPr lang="de-DE" sz="1800" b="0" i="0" dirty="0">
                <a:solidFill>
                  <a:srgbClr val="000000"/>
                </a:solidFill>
                <a:effectLst/>
                <a:latin typeface="Arial" panose="020B0604020202020204" pitchFamily="34" charset="0"/>
              </a:rPr>
              <a:t>6 </a:t>
            </a:r>
            <a:r>
              <a:rPr lang="de-DE" sz="1800" b="0" i="0" dirty="0" err="1">
                <a:solidFill>
                  <a:srgbClr val="000000"/>
                </a:solidFill>
                <a:effectLst/>
                <a:latin typeface="Arial" panose="020B0604020202020204" pitchFamily="34" charset="0"/>
              </a:rPr>
              <a:t>Dec</a:t>
            </a:r>
            <a:r>
              <a:rPr lang="de-DE" sz="1800" b="0" i="0" dirty="0">
                <a:solidFill>
                  <a:srgbClr val="000000"/>
                </a:solidFill>
                <a:effectLst/>
                <a:latin typeface="Arial" panose="020B0604020202020204" pitchFamily="34" charset="0"/>
              </a:rPr>
              <a:t> 8 8:00-9:30 The </a:t>
            </a:r>
            <a:r>
              <a:rPr lang="de-DE" sz="1800" b="0" i="0" dirty="0" err="1">
                <a:solidFill>
                  <a:srgbClr val="000000"/>
                </a:solidFill>
                <a:effectLst/>
                <a:latin typeface="Arial" panose="020B0604020202020204" pitchFamily="34" charset="0"/>
              </a:rPr>
              <a:t>Analects</a:t>
            </a:r>
            <a:r>
              <a:rPr lang="de-DE" sz="1800" b="0" i="0" dirty="0">
                <a:solidFill>
                  <a:srgbClr val="000000"/>
                </a:solidFill>
                <a:effectLst/>
                <a:latin typeface="Arial" panose="020B0604020202020204" pitchFamily="34" charset="0"/>
              </a:rPr>
              <a:t> IV </a:t>
            </a:r>
            <a:r>
              <a:rPr lang="zh-CN" altLang="de-DE" sz="1800" b="0" i="0" dirty="0">
                <a:solidFill>
                  <a:srgbClr val="000000"/>
                </a:solidFill>
                <a:effectLst/>
                <a:latin typeface="Arial" panose="020B0604020202020204" pitchFamily="34" charset="0"/>
              </a:rPr>
              <a:t>靜香 </a:t>
            </a:r>
            <a:r>
              <a:rPr lang="de-DE" sz="1800" b="0" i="0" dirty="0">
                <a:solidFill>
                  <a:srgbClr val="000000"/>
                </a:solidFill>
                <a:effectLst/>
                <a:latin typeface="Arial" panose="020B0604020202020204" pitchFamily="34" charset="0"/>
              </a:rPr>
              <a:t>Jing Xiang </a:t>
            </a:r>
            <a:r>
              <a:rPr lang="de-DE" sz="1800" b="0" i="0" dirty="0" err="1">
                <a:solidFill>
                  <a:srgbClr val="000000"/>
                </a:solidFill>
                <a:effectLst/>
                <a:latin typeface="Arial" panose="020B0604020202020204" pitchFamily="34" charset="0"/>
              </a:rPr>
              <a:t>Anastasiia</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Yarosevych</a:t>
            </a:r>
            <a:r>
              <a:rPr lang="de-DE" sz="1800" b="0" i="0" dirty="0">
                <a:solidFill>
                  <a:srgbClr val="000000"/>
                </a:solidFill>
                <a:effectLst/>
                <a:latin typeface="Arial" panose="020B0604020202020204" pitchFamily="34" charset="0"/>
              </a:rPr>
              <a:t>, </a:t>
            </a:r>
            <a:r>
              <a:rPr lang="zh-CN" altLang="de-DE" sz="1800" b="0" i="0" dirty="0">
                <a:solidFill>
                  <a:srgbClr val="000000"/>
                </a:solidFill>
                <a:effectLst/>
                <a:latin typeface="Arial" panose="020B0604020202020204" pitchFamily="34" charset="0"/>
              </a:rPr>
              <a:t>安伊人 </a:t>
            </a:r>
            <a:r>
              <a:rPr lang="de-DE" sz="1800" b="0" i="0" dirty="0" err="1">
                <a:solidFill>
                  <a:srgbClr val="000000"/>
                </a:solidFill>
                <a:effectLst/>
                <a:latin typeface="Arial" panose="020B0604020202020204" pitchFamily="34" charset="0"/>
              </a:rPr>
              <a:t>Anastasiia</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Kozenko</a:t>
            </a:r>
            <a:r>
              <a:rPr lang="de-DE" sz="1800" b="0" i="0" dirty="0">
                <a:solidFill>
                  <a:srgbClr val="000000"/>
                </a:solidFill>
                <a:effectLst/>
                <a:latin typeface="Arial" panose="020B0604020202020204" pitchFamily="34" charset="0"/>
              </a:rPr>
              <a:t>,</a:t>
            </a:r>
            <a:endParaRPr lang="en-US" sz="1800" b="0" i="0" dirty="0">
              <a:solidFill>
                <a:srgbClr val="000000"/>
              </a:solidFill>
              <a:effectLst/>
              <a:latin typeface="Times New Roman" panose="02020603050405020304" pitchFamily="18" charset="0"/>
            </a:endParaRPr>
          </a:p>
          <a:p>
            <a:pPr eaLnBrk="1" hangingPunct="1">
              <a:buFont typeface="Garamond" panose="02020404030301010803" pitchFamily="18" charset="0"/>
              <a:buNone/>
            </a:pPr>
            <a:endParaRPr lang="de-DE" altLang="zh-CN" sz="1800" dirty="0">
              <a:latin typeface="Arial" panose="020B0604020202020204" pitchFamily="34" charset="0"/>
              <a:cs typeface="Arial" panose="020B0604020202020204" pitchFamily="34" charset="0"/>
              <a:sym typeface="+mn-ea"/>
            </a:endParaRPr>
          </a:p>
          <a:p>
            <a:pPr eaLnBrk="1" hangingPunct="1">
              <a:buFont typeface="Garamond" panose="02020404030301010803" pitchFamily="18" charset="0"/>
              <a:buNone/>
            </a:pPr>
            <a:endParaRPr lang="de-DE" altLang="zh-CN" sz="1800" dirty="0">
              <a:latin typeface="Arial" panose="020B0604020202020204" pitchFamily="34" charset="0"/>
              <a:cs typeface="Arial" panose="020B0604020202020204" pitchFamily="34" charset="0"/>
              <a:sym typeface="+mn-ea"/>
            </a:endParaRPr>
          </a:p>
        </p:txBody>
      </p:sp>
    </p:spTree>
    <p:extLst>
      <p:ext uri="{BB962C8B-B14F-4D97-AF65-F5344CB8AC3E}">
        <p14:creationId xmlns:p14="http://schemas.microsoft.com/office/powerpoint/2010/main" val="17786939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7</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7</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a:bodyPr>
          <a:lstStyle/>
          <a:p>
            <a:pPr marL="0" indent="0" algn="l">
              <a:buNone/>
            </a:pPr>
            <a:r>
              <a:rPr lang="zh-TW" altLang="de-DE" sz="1100" b="0" i="0" dirty="0">
                <a:solidFill>
                  <a:srgbClr val="000000"/>
                </a:solidFill>
                <a:effectLst/>
                <a:latin typeface="Arial" panose="020B0604020202020204" pitchFamily="34" charset="0"/>
              </a:rPr>
              <a:t>衛君待子而馬政</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子路</a:t>
            </a:r>
            <a:r>
              <a:rPr lang="de-DE" altLang="zh-TW" sz="1100" b="0" i="0" dirty="0">
                <a:solidFill>
                  <a:srgbClr val="000000"/>
                </a:solidFill>
                <a:effectLst/>
                <a:latin typeface="Arial" panose="020B0604020202020204" pitchFamily="34" charset="0"/>
              </a:rPr>
              <a:t>》)</a:t>
            </a:r>
          </a:p>
          <a:p>
            <a:pPr marL="0" indent="0" algn="l">
              <a:buNone/>
            </a:pP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説明</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當時禮崩樂壤，名實不符的情況很嚴重。孔子强調“正名”的 重要性。</a:t>
            </a:r>
          </a:p>
          <a:p>
            <a:pPr marL="0" indent="0" algn="l">
              <a:buNone/>
            </a:pPr>
            <a:r>
              <a:rPr lang="zh-TW" altLang="de-DE" sz="1100" b="0" i="0" dirty="0">
                <a:solidFill>
                  <a:srgbClr val="000000"/>
                </a:solidFill>
                <a:effectLst/>
                <a:latin typeface="Arial" panose="020B0604020202020204" pitchFamily="34" charset="0"/>
              </a:rPr>
              <a:t>子路曰：“衛君待子而為政①</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子將奚先②</a:t>
            </a:r>
            <a:r>
              <a:rPr lang="de-DE" altLang="zh-TW" sz="1100" b="0" i="0" dirty="0">
                <a:solidFill>
                  <a:srgbClr val="000000"/>
                </a:solidFill>
                <a:effectLst/>
                <a:latin typeface="Arial" panose="020B0604020202020204" pitchFamily="34" charset="0"/>
              </a:rPr>
              <a:t>?” </a:t>
            </a:r>
            <a:r>
              <a:rPr lang="zh-TW" altLang="de-DE" sz="1100" b="0" i="0" dirty="0">
                <a:solidFill>
                  <a:srgbClr val="000000"/>
                </a:solidFill>
                <a:effectLst/>
                <a:latin typeface="Arial" panose="020B0604020202020204" pitchFamily="34" charset="0"/>
              </a:rPr>
              <a:t>子曰：“必也正名乎③</a:t>
            </a:r>
            <a:r>
              <a:rPr lang="de-DE" altLang="zh-TW" sz="1100" b="0" i="0" dirty="0">
                <a:solidFill>
                  <a:srgbClr val="000000"/>
                </a:solidFill>
                <a:effectLst/>
                <a:latin typeface="Arial" panose="020B0604020202020204" pitchFamily="34" charset="0"/>
              </a:rPr>
              <a:t>!”</a:t>
            </a:r>
          </a:p>
          <a:p>
            <a:pPr marL="0" indent="0" algn="l">
              <a:buNone/>
            </a:pPr>
            <a:r>
              <a:rPr lang="zh-TW" altLang="de-DE" sz="1100" b="0" i="0" dirty="0">
                <a:solidFill>
                  <a:srgbClr val="000000"/>
                </a:solidFill>
                <a:effectLst/>
                <a:latin typeface="Arial" panose="020B0604020202020204" pitchFamily="34" charset="0"/>
              </a:rPr>
              <a:t>子路曰：“有是哉，子之迂也④</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奚其正⑤</a:t>
            </a:r>
            <a:r>
              <a:rPr lang="de-DE" altLang="zh-TW" sz="1100" b="0" i="0" dirty="0">
                <a:solidFill>
                  <a:srgbClr val="000000"/>
                </a:solidFill>
                <a:effectLst/>
                <a:latin typeface="Arial" panose="020B0604020202020204" pitchFamily="34" charset="0"/>
              </a:rPr>
              <a:t>?”</a:t>
            </a:r>
          </a:p>
          <a:p>
            <a:pPr marL="0" indent="0" algn="l">
              <a:buNone/>
            </a:pPr>
            <a:r>
              <a:rPr lang="zh-TW" altLang="de-DE" sz="1100" b="0" i="0" dirty="0">
                <a:solidFill>
                  <a:srgbClr val="000000"/>
                </a:solidFill>
                <a:effectLst/>
                <a:latin typeface="Arial" panose="020B0604020202020204" pitchFamily="34" charset="0"/>
              </a:rPr>
              <a:t>子曰：“野哉⑥</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由也</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君子於其所不知，蓋闕如也①。 名不正，則言不顺⑥</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言不順，則事不成；事不成，則禮樂不 典②</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禮樂不典，則刑罰不中①</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刑罰不中，則民無所錯手 足①。故君子名之必可言也，言之必可行也”。君子於其 言，無所苟而已矣“。”</a:t>
            </a:r>
          </a:p>
          <a:p>
            <a:pPr marL="0" indent="0" algn="l">
              <a:buNone/>
            </a:pPr>
            <a:r>
              <a:rPr lang="zh-TW" altLang="de-DE" sz="1100" b="0" i="0" dirty="0">
                <a:solidFill>
                  <a:srgbClr val="000000"/>
                </a:solidFill>
                <a:effectLst/>
                <a:latin typeface="Arial" panose="020B0604020202020204" pitchFamily="34" charset="0"/>
              </a:rPr>
              <a:t>① 衛君： 一般認焉指衛出公，名輒，衛國國君。衛靈公之孫，衛靈公 長子蒯</a:t>
            </a:r>
            <a:r>
              <a:rPr lang="de-DE" altLang="zh-TW" sz="1100" b="0" i="0" dirty="0">
                <a:solidFill>
                  <a:srgbClr val="000000"/>
                </a:solidFill>
                <a:effectLst/>
                <a:latin typeface="Arial" panose="020B0604020202020204" pitchFamily="34" charset="0"/>
              </a:rPr>
              <a:t>(</a:t>
            </a:r>
            <a:r>
              <a:rPr lang="de-DE" altLang="zh-TW" sz="1100" b="0" i="0" dirty="0" err="1">
                <a:solidFill>
                  <a:srgbClr val="000000"/>
                </a:solidFill>
                <a:effectLst/>
                <a:latin typeface="Arial" panose="020B0604020202020204" pitchFamily="34" charset="0"/>
              </a:rPr>
              <a:t>kuǎi</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聩</a:t>
            </a:r>
            <a:r>
              <a:rPr lang="de-DE" altLang="zh-TW" sz="1100" b="0" i="0" dirty="0">
                <a:solidFill>
                  <a:srgbClr val="000000"/>
                </a:solidFill>
                <a:effectLst/>
                <a:latin typeface="Arial" panose="020B0604020202020204" pitchFamily="34" charset="0"/>
              </a:rPr>
              <a:t>(</a:t>
            </a:r>
            <a:r>
              <a:rPr lang="de-DE" altLang="zh-TW" sz="1100" b="0" i="0" dirty="0" err="1">
                <a:solidFill>
                  <a:srgbClr val="000000"/>
                </a:solidFill>
                <a:effectLst/>
                <a:latin typeface="Arial" panose="020B0604020202020204" pitchFamily="34" charset="0"/>
              </a:rPr>
              <a:t>kuì</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之子。衛出公曾舆其父争奪君位。孔子認 焉子輿父争君位是“名不正”</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本章説的“正名”是有針對性的。参 見</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述而</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篇“夫子焉衛君”章。焉政：治理國家政事。</a:t>
            </a:r>
          </a:p>
          <a:p>
            <a:pPr marL="0" indent="0" algn="l">
              <a:buNone/>
            </a:pPr>
            <a:r>
              <a:rPr lang="zh-TW" altLang="de-DE" sz="1100" b="0" i="0" dirty="0">
                <a:solidFill>
                  <a:srgbClr val="000000"/>
                </a:solidFill>
                <a:effectLst/>
                <a:latin typeface="Arial" panose="020B0604020202020204" pitchFamily="34" charset="0"/>
              </a:rPr>
              <a:t>② 先生打算先從哪些事情做起呢</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奚：疑問代詞，相當於“何”。先： 用作動詞，先做。“奚”是“先”的前置寶語。</a:t>
            </a:r>
          </a:p>
          <a:p>
            <a:pPr marL="0" indent="0" algn="l">
              <a:buNone/>
            </a:pPr>
            <a:r>
              <a:rPr lang="zh-TW" altLang="de-DE" sz="1100" b="0" i="0" dirty="0">
                <a:solidFill>
                  <a:srgbClr val="000000"/>
                </a:solidFill>
                <a:effectLst/>
                <a:latin typeface="Arial" panose="020B0604020202020204" pitchFamily="34" charset="0"/>
              </a:rPr>
              <a:t>③ 那一定是“正名”吧。正名：辨正名分</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使名實相符</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。名：名稱，名 義，名分。</a:t>
            </a:r>
          </a:p>
          <a:p>
            <a:pPr marL="0" indent="0" algn="l">
              <a:buNone/>
            </a:pPr>
            <a:r>
              <a:rPr lang="zh-TW" altLang="de-DE" sz="1100" b="0" i="0" dirty="0">
                <a:solidFill>
                  <a:srgbClr val="000000"/>
                </a:solidFill>
                <a:effectLst/>
                <a:latin typeface="Arial" panose="020B0604020202020204" pitchFamily="34" charset="0"/>
              </a:rPr>
              <a:t>④ 先生的迂闊竟有如此嚴重啊</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迂：行焉見解遠離實際，不合時宜。</a:t>
            </a:r>
          </a:p>
          <a:p>
            <a:pPr marL="0" indent="0" algn="l">
              <a:buNone/>
            </a:pPr>
            <a:r>
              <a:rPr lang="zh-TW" altLang="de-DE" sz="1100" b="0" i="0" dirty="0">
                <a:solidFill>
                  <a:srgbClr val="000000"/>
                </a:solidFill>
                <a:effectLst/>
                <a:latin typeface="Arial" panose="020B0604020202020204" pitchFamily="34" charset="0"/>
              </a:rPr>
              <a:t>⑤ 有什麽可糾正的</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奚：疑問代詞，何。</a:t>
            </a:r>
          </a:p>
          <a:p>
            <a:pPr marL="0" indent="0" algn="l">
              <a:buNone/>
            </a:pPr>
            <a:r>
              <a:rPr lang="zh-TW" altLang="de-DE" sz="1100" b="0" i="0" dirty="0">
                <a:solidFill>
                  <a:srgbClr val="000000"/>
                </a:solidFill>
                <a:effectLst/>
                <a:latin typeface="Arial" panose="020B0604020202020204" pitchFamily="34" charset="0"/>
              </a:rPr>
              <a:t>⑥ 野：粗野，不合禮儀。</a:t>
            </a:r>
          </a:p>
          <a:p>
            <a:pPr marL="0" indent="0" algn="l">
              <a:buNone/>
            </a:pPr>
            <a:r>
              <a:rPr lang="zh-TW" altLang="de-DE" sz="1100" b="0" i="0" dirty="0">
                <a:solidFill>
                  <a:srgbClr val="000000"/>
                </a:solidFill>
                <a:effectLst/>
                <a:latin typeface="Arial" panose="020B0604020202020204" pitchFamily="34" charset="0"/>
              </a:rPr>
              <a:t>⑦ 蓋：句首語氣詞。闕</a:t>
            </a:r>
            <a:r>
              <a:rPr lang="de-DE" altLang="zh-TW" sz="1100" b="0" i="0" dirty="0">
                <a:solidFill>
                  <a:srgbClr val="000000"/>
                </a:solidFill>
                <a:effectLst/>
                <a:latin typeface="Arial" panose="020B0604020202020204" pitchFamily="34" charset="0"/>
              </a:rPr>
              <a:t>(</a:t>
            </a:r>
            <a:r>
              <a:rPr lang="de-DE" altLang="zh-TW" sz="1100" b="0" i="0" dirty="0" err="1">
                <a:solidFill>
                  <a:srgbClr val="000000"/>
                </a:solidFill>
                <a:effectLst/>
                <a:latin typeface="Arial" panose="020B0604020202020204" pitchFamily="34" charset="0"/>
              </a:rPr>
              <a:t>quē</a:t>
            </a:r>
            <a:r>
              <a:rPr lang="de-DE" altLang="zh-TW" sz="1100" b="0" i="0" dirty="0">
                <a:solidFill>
                  <a:srgbClr val="000000"/>
                </a:solidFill>
                <a:effectLst/>
                <a:latin typeface="Arial" panose="020B0604020202020204" pitchFamily="34" charset="0"/>
              </a:rPr>
              <a:t>) </a:t>
            </a:r>
            <a:r>
              <a:rPr lang="zh-TW" altLang="de-DE" sz="1100" b="0" i="0" dirty="0">
                <a:solidFill>
                  <a:srgbClr val="000000"/>
                </a:solidFill>
                <a:effectLst/>
                <a:latin typeface="Arial" panose="020B0604020202020204" pitchFamily="34" charset="0"/>
              </a:rPr>
              <a:t>如：留下有疑問的地方不加評判。闕： 通“缺”</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空</a:t>
            </a:r>
            <a:r>
              <a:rPr lang="de-DE" altLang="zh-TW" sz="1100" b="0" i="0" dirty="0">
                <a:solidFill>
                  <a:srgbClr val="000000"/>
                </a:solidFill>
                <a:effectLst/>
                <a:latin typeface="Arial" panose="020B0604020202020204" pitchFamily="34" charset="0"/>
              </a:rPr>
              <a:t>(</a:t>
            </a:r>
            <a:r>
              <a:rPr lang="de-DE" altLang="zh-TW" sz="1100" b="0" i="0" dirty="0" err="1">
                <a:solidFill>
                  <a:srgbClr val="000000"/>
                </a:solidFill>
                <a:effectLst/>
                <a:latin typeface="Arial" panose="020B0604020202020204" pitchFamily="34" charset="0"/>
              </a:rPr>
              <a:t>kòng</a:t>
            </a:r>
            <a:r>
              <a:rPr lang="de-DE" altLang="zh-TW" sz="1100" b="0" i="0" dirty="0">
                <a:solidFill>
                  <a:srgbClr val="000000"/>
                </a:solidFill>
                <a:effectLst/>
                <a:latin typeface="Arial" panose="020B0604020202020204" pitchFamily="34" charset="0"/>
              </a:rPr>
              <a:t>) </a:t>
            </a:r>
            <a:r>
              <a:rPr lang="zh-TW" altLang="de-DE" sz="1100" b="0" i="0" dirty="0">
                <a:solidFill>
                  <a:srgbClr val="000000"/>
                </a:solidFill>
                <a:effectLst/>
                <a:latin typeface="Arial" panose="020B0604020202020204" pitchFamily="34" charset="0"/>
              </a:rPr>
              <a:t>下來不加評説。</a:t>
            </a:r>
          </a:p>
          <a:p>
            <a:pPr marL="0" indent="0" algn="l">
              <a:buNone/>
            </a:pPr>
            <a:r>
              <a:rPr lang="zh-TW" altLang="de-DE" sz="1100" b="0" i="0" dirty="0">
                <a:solidFill>
                  <a:srgbClr val="000000"/>
                </a:solidFill>
                <a:effectLst/>
                <a:latin typeface="Arial" panose="020B0604020202020204" pitchFamily="34" charset="0"/>
              </a:rPr>
              <a:t>⑧ 名義不正，説起話來就不會順理得當。</a:t>
            </a:r>
          </a:p>
          <a:p>
            <a:pPr marL="0" indent="0" algn="l">
              <a:buNone/>
            </a:pPr>
            <a:r>
              <a:rPr lang="zh-TW" altLang="de-DE" sz="1100" b="0" i="0" dirty="0">
                <a:solidFill>
                  <a:srgbClr val="000000"/>
                </a:solidFill>
                <a:effectLst/>
                <a:latin typeface="Arial" panose="020B0604020202020204" pitchFamily="34" charset="0"/>
              </a:rPr>
              <a:t>⑨ 禮：指社會的典章制度、行為凖則、道德規範。樂：音樂。儒家認 焉通過禮樂可以使尊卑有序，上下和諧。興：起；振興。</a:t>
            </a:r>
          </a:p>
          <a:p>
            <a:pPr marL="0" indent="0" algn="l">
              <a:buNone/>
            </a:pPr>
            <a:r>
              <a:rPr lang="zh-TW" altLang="de-DE" sz="1100" b="0" i="0" dirty="0">
                <a:solidFill>
                  <a:srgbClr val="000000"/>
                </a:solidFill>
                <a:effectLst/>
                <a:latin typeface="Arial" panose="020B0604020202020204" pitchFamily="34" charset="0"/>
              </a:rPr>
              <a:t>⑩ 中</a:t>
            </a:r>
            <a:r>
              <a:rPr lang="de-DE" altLang="zh-TW" sz="1100" b="0" i="0" dirty="0">
                <a:solidFill>
                  <a:srgbClr val="000000"/>
                </a:solidFill>
                <a:effectLst/>
                <a:latin typeface="Arial" panose="020B0604020202020204" pitchFamily="34" charset="0"/>
              </a:rPr>
              <a:t>(</a:t>
            </a:r>
            <a:r>
              <a:rPr lang="de-DE" altLang="zh-TW" sz="1100" b="0" i="0" dirty="0" err="1">
                <a:solidFill>
                  <a:srgbClr val="000000"/>
                </a:solidFill>
                <a:effectLst/>
                <a:latin typeface="Arial" panose="020B0604020202020204" pitchFamily="34" charset="0"/>
              </a:rPr>
              <a:t>zhòng</a:t>
            </a:r>
            <a:r>
              <a:rPr lang="de-DE" altLang="zh-TW" sz="1100" b="0" i="0" dirty="0">
                <a:solidFill>
                  <a:srgbClr val="000000"/>
                </a:solidFill>
                <a:effectLst/>
                <a:latin typeface="Arial" panose="020B0604020202020204" pitchFamily="34" charset="0"/>
              </a:rPr>
              <a:t>): </a:t>
            </a:r>
            <a:r>
              <a:rPr lang="zh-TW" altLang="de-DE" sz="1100" b="0" i="0" dirty="0">
                <a:solidFill>
                  <a:srgbClr val="000000"/>
                </a:solidFill>
                <a:effectLst/>
                <a:latin typeface="Arial" panose="020B0604020202020204" pitchFamily="34" charset="0"/>
              </a:rPr>
              <a:t>得當。</a:t>
            </a:r>
          </a:p>
          <a:p>
            <a:pPr marL="0" indent="0" algn="l">
              <a:buNone/>
            </a:pPr>
            <a:r>
              <a:rPr lang="zh-TW" altLang="de-DE" sz="1100" b="0" i="0" dirty="0">
                <a:solidFill>
                  <a:srgbClr val="000000"/>
                </a:solidFill>
                <a:effectLst/>
                <a:latin typeface="Arial" panose="020B0604020202020204" pitchFamily="34" charset="0"/>
              </a:rPr>
              <a:t>⑪ 無所錯手足：没有放手脚的地方，即不知如何是好。錯：通“措”</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放置。</a:t>
            </a:r>
          </a:p>
          <a:p>
            <a:pPr marL="0" indent="0" algn="l">
              <a:buNone/>
            </a:pPr>
            <a:r>
              <a:rPr lang="zh-TW" altLang="de-DE" sz="1100" b="0" i="0" dirty="0">
                <a:solidFill>
                  <a:srgbClr val="000000"/>
                </a:solidFill>
                <a:effectLst/>
                <a:latin typeface="Arial" panose="020B0604020202020204" pitchFamily="34" charset="0"/>
              </a:rPr>
              <a:t>⑫ 所以君子確定了一個名義就一定能够順理得當地説出来，説出來 就一定可以行得通。</a:t>
            </a:r>
          </a:p>
          <a:p>
            <a:pPr marL="0" indent="0" algn="l">
              <a:buNone/>
            </a:pPr>
            <a:r>
              <a:rPr lang="zh-TW" altLang="de-DE" sz="1100" b="0" i="0" dirty="0">
                <a:solidFill>
                  <a:srgbClr val="000000"/>
                </a:solidFill>
                <a:effectLst/>
                <a:latin typeface="Arial" panose="020B0604020202020204" pitchFamily="34" charset="0"/>
              </a:rPr>
              <a:t>⑬ 君子對於自己措辭説話， 一定没有一點馬虎的地方纔算罷了。 苟：苟且，不嚴肃。已：停止。</a:t>
            </a:r>
          </a:p>
          <a:p>
            <a:pPr marL="0" indent="0" algn="l">
              <a:buNone/>
            </a:pPr>
            <a:r>
              <a:rPr lang="zh-TW" altLang="de-DE" sz="1100" b="0" i="0" dirty="0">
                <a:solidFill>
                  <a:srgbClr val="000000"/>
                </a:solidFill>
                <a:effectLst/>
                <a:latin typeface="Arial" panose="020B0604020202020204" pitchFamily="34" charset="0"/>
              </a:rPr>
              <a:t>在陳絕糧</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衛靈公</a:t>
            </a:r>
            <a:r>
              <a:rPr lang="de-DE" altLang="zh-TW" sz="1100" b="0" i="0" dirty="0">
                <a:solidFill>
                  <a:srgbClr val="000000"/>
                </a:solidFill>
                <a:effectLst/>
                <a:latin typeface="Arial" panose="020B0604020202020204" pitchFamily="34" charset="0"/>
              </a:rPr>
              <a:t>》)</a:t>
            </a:r>
          </a:p>
        </p:txBody>
      </p:sp>
    </p:spTree>
    <p:extLst>
      <p:ext uri="{BB962C8B-B14F-4D97-AF65-F5344CB8AC3E}">
        <p14:creationId xmlns:p14="http://schemas.microsoft.com/office/powerpoint/2010/main" val="3533732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7</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7</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a:bodyPr>
          <a:lstStyle/>
          <a:p>
            <a:pPr marL="0" indent="0">
              <a:buNone/>
            </a:pPr>
            <a:r>
              <a:rPr lang="zh-TW" altLang="de-DE" sz="1600" b="0" i="0" dirty="0">
                <a:solidFill>
                  <a:srgbClr val="000000"/>
                </a:solidFill>
                <a:effectLst/>
                <a:latin typeface="Arial" panose="020B0604020202020204" pitchFamily="34" charset="0"/>
              </a:rPr>
              <a:t>子路曰：“衛君待子而為政①</a:t>
            </a:r>
            <a:r>
              <a:rPr lang="de-DE" altLang="zh-TW" sz="1600" b="0" i="0" dirty="0">
                <a:solidFill>
                  <a:srgbClr val="000000"/>
                </a:solidFill>
                <a:effectLst/>
                <a:latin typeface="Arial" panose="020B0604020202020204" pitchFamily="34" charset="0"/>
              </a:rPr>
              <a:t>,</a:t>
            </a:r>
            <a:r>
              <a:rPr lang="zh-TW" altLang="de-DE" sz="1600" b="0" i="0" dirty="0">
                <a:solidFill>
                  <a:srgbClr val="000000"/>
                </a:solidFill>
                <a:effectLst/>
                <a:latin typeface="Arial" panose="020B0604020202020204" pitchFamily="34" charset="0"/>
              </a:rPr>
              <a:t>子將奚先②</a:t>
            </a:r>
            <a:r>
              <a:rPr lang="de-DE" altLang="zh-TW" sz="1600" b="0" i="0" dirty="0">
                <a:solidFill>
                  <a:srgbClr val="000000"/>
                </a:solidFill>
                <a:effectLst/>
                <a:latin typeface="Arial" panose="020B0604020202020204" pitchFamily="34" charset="0"/>
              </a:rPr>
              <a:t>?” </a:t>
            </a:r>
            <a:r>
              <a:rPr lang="zh-TW" altLang="de-DE" sz="1600" b="0" i="0" dirty="0">
                <a:solidFill>
                  <a:srgbClr val="000000"/>
                </a:solidFill>
                <a:effectLst/>
                <a:latin typeface="Arial" panose="020B0604020202020204" pitchFamily="34" charset="0"/>
              </a:rPr>
              <a:t>子曰：“必也正名乎③</a:t>
            </a:r>
            <a:r>
              <a:rPr lang="de-DE" altLang="zh-TW" sz="1600" b="0" i="0" dirty="0">
                <a:solidFill>
                  <a:srgbClr val="000000"/>
                </a:solidFill>
                <a:effectLst/>
                <a:latin typeface="Arial" panose="020B0604020202020204" pitchFamily="34" charset="0"/>
              </a:rPr>
              <a:t>!”</a:t>
            </a:r>
          </a:p>
          <a:p>
            <a:pPr marL="0" indent="0">
              <a:buNone/>
            </a:pPr>
            <a:r>
              <a:rPr lang="zh-TW" altLang="de-DE" sz="1600" b="0" i="0" dirty="0">
                <a:solidFill>
                  <a:srgbClr val="000000"/>
                </a:solidFill>
                <a:effectLst/>
                <a:latin typeface="Arial" panose="020B0604020202020204" pitchFamily="34" charset="0"/>
              </a:rPr>
              <a:t>子路曰：“有是哉，子之迂也④</a:t>
            </a:r>
            <a:r>
              <a:rPr lang="de-DE" altLang="zh-TW" sz="1600" b="0" i="0" dirty="0">
                <a:solidFill>
                  <a:srgbClr val="000000"/>
                </a:solidFill>
                <a:effectLst/>
                <a:latin typeface="Arial" panose="020B0604020202020204" pitchFamily="34" charset="0"/>
              </a:rPr>
              <a:t>!</a:t>
            </a:r>
            <a:r>
              <a:rPr lang="zh-TW" altLang="de-DE" sz="1600" b="0" i="0" dirty="0">
                <a:solidFill>
                  <a:srgbClr val="000000"/>
                </a:solidFill>
                <a:effectLst/>
                <a:latin typeface="Arial" panose="020B0604020202020204" pitchFamily="34" charset="0"/>
              </a:rPr>
              <a:t>奚其正⑤</a:t>
            </a:r>
            <a:r>
              <a:rPr lang="de-DE" altLang="zh-TW" sz="1600" b="0" i="0" dirty="0">
                <a:solidFill>
                  <a:srgbClr val="000000"/>
                </a:solidFill>
                <a:effectLst/>
                <a:latin typeface="Arial" panose="020B0604020202020204" pitchFamily="34" charset="0"/>
              </a:rPr>
              <a:t>?”</a:t>
            </a:r>
          </a:p>
          <a:p>
            <a:pPr marL="0" indent="0">
              <a:buNone/>
            </a:pPr>
            <a:r>
              <a:rPr lang="zh-TW" altLang="de-DE" sz="1600" b="0" i="0" dirty="0">
                <a:solidFill>
                  <a:srgbClr val="000000"/>
                </a:solidFill>
                <a:effectLst/>
                <a:latin typeface="Arial" panose="020B0604020202020204" pitchFamily="34" charset="0"/>
              </a:rPr>
              <a:t>子曰：“野哉⑥</a:t>
            </a:r>
            <a:r>
              <a:rPr lang="de-DE" altLang="zh-TW" sz="1600" b="0" i="0" dirty="0">
                <a:solidFill>
                  <a:srgbClr val="000000"/>
                </a:solidFill>
                <a:effectLst/>
                <a:latin typeface="Arial" panose="020B0604020202020204" pitchFamily="34" charset="0"/>
              </a:rPr>
              <a:t>,</a:t>
            </a:r>
            <a:r>
              <a:rPr lang="zh-TW" altLang="de-DE" sz="1600" b="0" i="0" dirty="0">
                <a:solidFill>
                  <a:srgbClr val="000000"/>
                </a:solidFill>
                <a:effectLst/>
                <a:latin typeface="Arial" panose="020B0604020202020204" pitchFamily="34" charset="0"/>
              </a:rPr>
              <a:t>由也</a:t>
            </a:r>
            <a:r>
              <a:rPr lang="de-DE" altLang="zh-TW" sz="1600" b="0" i="0" dirty="0">
                <a:solidFill>
                  <a:srgbClr val="000000"/>
                </a:solidFill>
                <a:effectLst/>
                <a:latin typeface="Arial" panose="020B0604020202020204" pitchFamily="34" charset="0"/>
              </a:rPr>
              <a:t>!</a:t>
            </a:r>
            <a:r>
              <a:rPr lang="zh-TW" altLang="de-DE" sz="1600" b="0" i="0" dirty="0">
                <a:solidFill>
                  <a:srgbClr val="000000"/>
                </a:solidFill>
                <a:effectLst/>
                <a:latin typeface="Arial" panose="020B0604020202020204" pitchFamily="34" charset="0"/>
              </a:rPr>
              <a:t>君子於其所不知，蓋闕如也①。 名不正，則言不顺⑥</a:t>
            </a:r>
            <a:r>
              <a:rPr lang="de-DE" altLang="zh-TW" sz="1600" b="0" i="0" dirty="0">
                <a:solidFill>
                  <a:srgbClr val="000000"/>
                </a:solidFill>
                <a:effectLst/>
                <a:latin typeface="Arial" panose="020B0604020202020204" pitchFamily="34" charset="0"/>
              </a:rPr>
              <a:t>;</a:t>
            </a:r>
            <a:r>
              <a:rPr lang="zh-TW" altLang="de-DE" sz="1600" b="0" i="0" dirty="0">
                <a:solidFill>
                  <a:srgbClr val="000000"/>
                </a:solidFill>
                <a:effectLst/>
                <a:latin typeface="Arial" panose="020B0604020202020204" pitchFamily="34" charset="0"/>
              </a:rPr>
              <a:t>言不順，則事不成；事不成，則禮樂不 典②</a:t>
            </a:r>
            <a:r>
              <a:rPr lang="de-DE" altLang="zh-TW" sz="1600" b="0" i="0" dirty="0">
                <a:solidFill>
                  <a:srgbClr val="000000"/>
                </a:solidFill>
                <a:effectLst/>
                <a:latin typeface="Arial" panose="020B0604020202020204" pitchFamily="34" charset="0"/>
              </a:rPr>
              <a:t>;</a:t>
            </a:r>
            <a:r>
              <a:rPr lang="zh-TW" altLang="de-DE" sz="1600" b="0" i="0" dirty="0">
                <a:solidFill>
                  <a:srgbClr val="000000"/>
                </a:solidFill>
                <a:effectLst/>
                <a:latin typeface="Arial" panose="020B0604020202020204" pitchFamily="34" charset="0"/>
              </a:rPr>
              <a:t>禮樂不典，則刑罰不中①</a:t>
            </a:r>
            <a:r>
              <a:rPr lang="de-DE" altLang="zh-TW" sz="1600" b="0" i="0" dirty="0">
                <a:solidFill>
                  <a:srgbClr val="000000"/>
                </a:solidFill>
                <a:effectLst/>
                <a:latin typeface="Arial" panose="020B0604020202020204" pitchFamily="34" charset="0"/>
              </a:rPr>
              <a:t>;</a:t>
            </a:r>
            <a:r>
              <a:rPr lang="zh-TW" altLang="de-DE" sz="1600" b="0" i="0" dirty="0">
                <a:solidFill>
                  <a:srgbClr val="000000"/>
                </a:solidFill>
                <a:effectLst/>
                <a:latin typeface="Arial" panose="020B0604020202020204" pitchFamily="34" charset="0"/>
              </a:rPr>
              <a:t>刑罰不中，則民無所錯手 足①。故君子名之必可言也，言之必可行也”。君子於其 言，無所苟而已矣“。”</a:t>
            </a:r>
            <a:endParaRPr lang="de-DE" altLang="zh-TW" sz="1600" b="0" i="0" dirty="0">
              <a:solidFill>
                <a:srgbClr val="000000"/>
              </a:solidFill>
              <a:effectLst/>
              <a:latin typeface="Arial" panose="020B0604020202020204" pitchFamily="34" charset="0"/>
            </a:endParaRPr>
          </a:p>
          <a:p>
            <a:pPr marL="0" indent="0">
              <a:buNone/>
            </a:pPr>
            <a:endParaRPr lang="de-DE" altLang="zh-TW" sz="1600" b="0" i="0" dirty="0">
              <a:solidFill>
                <a:srgbClr val="000000"/>
              </a:solidFill>
              <a:effectLst/>
              <a:latin typeface="Arial" panose="020B0604020202020204" pitchFamily="34" charset="0"/>
            </a:endParaRPr>
          </a:p>
          <a:p>
            <a:pPr marL="0" indent="0" algn="l">
              <a:buNone/>
            </a:pPr>
            <a:r>
              <a:rPr lang="en-US" sz="1600" b="1" i="0" dirty="0">
                <a:solidFill>
                  <a:srgbClr val="CC0000"/>
                </a:solidFill>
                <a:effectLst/>
                <a:latin typeface="Times New Roman" panose="02020603050405020304" pitchFamily="18" charset="0"/>
              </a:rPr>
              <a:t>[13:3]</a:t>
            </a:r>
            <a:r>
              <a:rPr lang="en-US" sz="1600" b="0" i="0" dirty="0">
                <a:solidFill>
                  <a:srgbClr val="000000"/>
                </a:solidFill>
                <a:effectLst/>
                <a:latin typeface="Times New Roman" panose="02020603050405020304" pitchFamily="18" charset="0"/>
              </a:rPr>
              <a:t> Zi Lu said: “The ruler of Wei is anticipating your assistance in the administration of his state. What will be your top priority?”</a:t>
            </a:r>
          </a:p>
          <a:p>
            <a:pPr marL="0" indent="0" algn="l">
              <a:buNone/>
            </a:pPr>
            <a:r>
              <a:rPr lang="en-US" sz="1600" b="0" i="0" dirty="0">
                <a:solidFill>
                  <a:srgbClr val="000000"/>
                </a:solidFill>
                <a:effectLst/>
                <a:latin typeface="Times New Roman" panose="02020603050405020304" pitchFamily="18" charset="0"/>
              </a:rPr>
              <a:t>Confucius said, “There must be a correction of terminology.”</a:t>
            </a:r>
          </a:p>
          <a:p>
            <a:pPr marL="0" indent="0" algn="l">
              <a:buNone/>
            </a:pPr>
            <a:r>
              <a:rPr lang="en-US" sz="1600" b="0" i="0" dirty="0">
                <a:solidFill>
                  <a:srgbClr val="000000"/>
                </a:solidFill>
                <a:effectLst/>
                <a:latin typeface="Times New Roman" panose="02020603050405020304" pitchFamily="18" charset="0"/>
              </a:rPr>
              <a:t>Zi Lu said, “Are you serious? Why is this so important?”</a:t>
            </a:r>
          </a:p>
          <a:p>
            <a:pPr marL="0" indent="0" algn="l">
              <a:buNone/>
            </a:pPr>
            <a:r>
              <a:rPr lang="en-US" sz="1600" b="0" i="0" dirty="0">
                <a:solidFill>
                  <a:srgbClr val="000000"/>
                </a:solidFill>
                <a:effectLst/>
                <a:latin typeface="Times New Roman" panose="02020603050405020304" pitchFamily="18" charset="0"/>
              </a:rPr>
              <a:t>Confucius said, “You are really simple, aren't you? A noble man is cautious about jumping to conclusions about that which he does not know.”</a:t>
            </a:r>
          </a:p>
          <a:p>
            <a:pPr marL="0" indent="0" algn="l">
              <a:buNone/>
            </a:pPr>
            <a:r>
              <a:rPr lang="en-US" sz="1600" b="0" i="0" dirty="0">
                <a:solidFill>
                  <a:srgbClr val="000000"/>
                </a:solidFill>
                <a:effectLst/>
                <a:latin typeface="Times New Roman" panose="02020603050405020304" pitchFamily="18" charset="0"/>
              </a:rPr>
              <a:t>“If terminology is not corrected, then what is said cannot be followed. If what is said cannot be followed, then work cannot be accomplished. If work cannot be accomplished, then ritual and music cannot be developed. If ritual and music cannot be developed, then criminal punishments will not be appropriate. If criminal punishments are not appropriate, the people cannot make a move. Therefore, the noble man needs to have his terminology applicable to real language, and his speech must accord with his actions. The speech of the noble man cannot be indefinite.”</a:t>
            </a:r>
          </a:p>
          <a:p>
            <a:pPr marL="0" indent="0" algn="l">
              <a:buNone/>
            </a:pPr>
            <a:endParaRPr lang="zh-TW" altLang="de-DE" sz="16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905170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7</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7</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a:bodyPr>
          <a:lstStyle/>
          <a:p>
            <a:pPr marL="0" indent="0" algn="l">
              <a:buNone/>
            </a:pPr>
            <a:r>
              <a:rPr lang="zh-TW" altLang="de-DE" sz="1800" b="0" i="0" dirty="0">
                <a:solidFill>
                  <a:srgbClr val="000000"/>
                </a:solidFill>
                <a:effectLst/>
                <a:latin typeface="Arial" panose="020B0604020202020204" pitchFamily="34" charset="0"/>
              </a:rPr>
              <a:t>在陳絕糧</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衛靈公</a:t>
            </a:r>
            <a:r>
              <a:rPr lang="de-DE" altLang="zh-TW" sz="1800" b="0" i="0" dirty="0">
                <a:solidFill>
                  <a:srgbClr val="000000"/>
                </a:solidFill>
                <a:effectLst/>
                <a:latin typeface="Arial" panose="020B0604020202020204" pitchFamily="34" charset="0"/>
              </a:rPr>
              <a:t>》)</a:t>
            </a:r>
          </a:p>
          <a:p>
            <a:pPr marL="0" indent="0" algn="l">
              <a:buNone/>
            </a:pP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説明</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本章談論君子舆小人在身處困境時的不同態度。</a:t>
            </a:r>
          </a:p>
          <a:p>
            <a:pPr marL="0" indent="0" algn="l">
              <a:buNone/>
            </a:pPr>
            <a:r>
              <a:rPr lang="zh-TW" altLang="de-DE" sz="1800" b="0" i="0" dirty="0">
                <a:solidFill>
                  <a:srgbClr val="000000"/>
                </a:solidFill>
                <a:effectLst/>
                <a:latin typeface="Arial" panose="020B0604020202020204" pitchFamily="34" charset="0"/>
              </a:rPr>
              <a:t>在陳絶糧①</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從者病，莫能興①。子路愠見曰②</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君子亦 有窮乎④</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子曰：“君子固窮⑤</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小人窮斯濫矣⑥。”</a:t>
            </a:r>
          </a:p>
          <a:p>
            <a:pPr marL="0" indent="0" algn="l">
              <a:buNone/>
            </a:pPr>
            <a:r>
              <a:rPr lang="en-US" sz="1800" b="0" i="0" dirty="0">
                <a:solidFill>
                  <a:srgbClr val="000000"/>
                </a:solidFill>
                <a:effectLst/>
                <a:latin typeface="Times New Roman" panose="02020603050405020304" pitchFamily="18" charset="0"/>
              </a:rPr>
              <a:t>The next day, he and his disciples continued their travels. By the time they got to Chen, they had run out of provisions, and Zi Lu was obviously angry about it. He said, “Must the noble man suffer such dire straits?”</a:t>
            </a:r>
          </a:p>
          <a:p>
            <a:pPr marL="0" indent="0" algn="l">
              <a:buNone/>
            </a:pPr>
            <a:r>
              <a:rPr lang="en-US" sz="1800" b="0" i="0" dirty="0">
                <a:solidFill>
                  <a:srgbClr val="000000"/>
                </a:solidFill>
                <a:effectLst/>
                <a:latin typeface="Times New Roman" panose="02020603050405020304" pitchFamily="18" charset="0"/>
              </a:rPr>
              <a:t>Confucius said, “The noble man remains stable when in dire straits. The inferior man falls apart.”</a:t>
            </a:r>
          </a:p>
          <a:p>
            <a:pPr marL="0" indent="0" algn="l">
              <a:buNone/>
            </a:pPr>
            <a:r>
              <a:rPr lang="zh-TW" altLang="de-DE" sz="1800" b="0" i="0" dirty="0">
                <a:solidFill>
                  <a:srgbClr val="000000"/>
                </a:solidFill>
                <a:effectLst/>
                <a:latin typeface="Arial" panose="020B0604020202020204" pitchFamily="34" charset="0"/>
              </a:rPr>
              <a:t>① 魯哀公四年</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前</a:t>
            </a:r>
            <a:r>
              <a:rPr lang="de-DE" altLang="zh-TW" sz="1800" b="0" i="0" dirty="0">
                <a:solidFill>
                  <a:srgbClr val="000000"/>
                </a:solidFill>
                <a:effectLst/>
                <a:latin typeface="Arial" panose="020B0604020202020204" pitchFamily="34" charset="0"/>
              </a:rPr>
              <a:t>491),</a:t>
            </a:r>
            <a:r>
              <a:rPr lang="zh-TW" altLang="de-DE" sz="1800" b="0" i="0" dirty="0">
                <a:solidFill>
                  <a:srgbClr val="000000"/>
                </a:solidFill>
                <a:effectLst/>
                <a:latin typeface="Arial" panose="020B0604020202020204" pitchFamily="34" charset="0"/>
              </a:rPr>
              <a:t>孔子輿弟子冁轉来到陳國、蔡國的邊境，適 逢吴國討伐陳國，因此困於陳、蔡之間，糧食供給断絶。</a:t>
            </a:r>
          </a:p>
          <a:p>
            <a:pPr marL="0" indent="0" algn="l">
              <a:buNone/>
            </a:pPr>
            <a:r>
              <a:rPr lang="zh-TW" altLang="de-DE" sz="1800" b="0" i="0" dirty="0">
                <a:solidFill>
                  <a:srgbClr val="000000"/>
                </a:solidFill>
                <a:effectLst/>
                <a:latin typeface="Arial" panose="020B0604020202020204" pitchFamily="34" charset="0"/>
              </a:rPr>
              <a:t>② 病：因困餓而病。興：站起。</a:t>
            </a:r>
          </a:p>
          <a:p>
            <a:pPr marL="0" indent="0" algn="l">
              <a:buNone/>
            </a:pPr>
            <a:r>
              <a:rPr lang="zh-TW" altLang="de-DE" sz="1800" b="0" i="0" dirty="0">
                <a:solidFill>
                  <a:srgbClr val="000000"/>
                </a:solidFill>
                <a:effectLst/>
                <a:latin typeface="Arial" panose="020B0604020202020204" pitchFamily="34" charset="0"/>
              </a:rPr>
              <a:t>③ 愠</a:t>
            </a:r>
            <a:r>
              <a:rPr lang="de-DE" altLang="zh-TW" sz="1800" b="0" i="0" dirty="0">
                <a:solidFill>
                  <a:srgbClr val="000000"/>
                </a:solidFill>
                <a:effectLst/>
                <a:latin typeface="Arial" panose="020B0604020202020204" pitchFamily="34" charset="0"/>
              </a:rPr>
              <a:t>(</a:t>
            </a:r>
            <a:r>
              <a:rPr lang="de-DE" altLang="zh-TW" sz="1800" b="0" i="0" dirty="0" err="1">
                <a:solidFill>
                  <a:srgbClr val="000000"/>
                </a:solidFill>
                <a:effectLst/>
                <a:latin typeface="Arial" panose="020B0604020202020204" pitchFamily="34" charset="0"/>
              </a:rPr>
              <a:t>yùn</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怒，生氣。</a:t>
            </a:r>
          </a:p>
          <a:p>
            <a:pPr marL="0" indent="0" algn="l">
              <a:buNone/>
            </a:pPr>
            <a:r>
              <a:rPr lang="zh-TW" altLang="de-DE" sz="1800" b="0" i="0" dirty="0">
                <a:solidFill>
                  <a:srgbClr val="000000"/>
                </a:solidFill>
                <a:effectLst/>
                <a:latin typeface="Arial" panose="020B0604020202020204" pitchFamily="34" charset="0"/>
              </a:rPr>
              <a:t>④ 窮：困窘，没有出路。</a:t>
            </a:r>
          </a:p>
          <a:p>
            <a:pPr marL="0" indent="0" algn="l">
              <a:buNone/>
            </a:pPr>
            <a:r>
              <a:rPr lang="zh-TW" altLang="de-DE" sz="1800" b="0" i="0" dirty="0">
                <a:solidFill>
                  <a:srgbClr val="000000"/>
                </a:solidFill>
                <a:effectLst/>
                <a:latin typeface="Arial" panose="020B0604020202020204" pitchFamily="34" charset="0"/>
              </a:rPr>
              <a:t>⑤ 固窮：安守困窮。固：安於，不動摇。</a:t>
            </a:r>
          </a:p>
          <a:p>
            <a:pPr marL="0" indent="0" algn="l">
              <a:buNone/>
            </a:pPr>
            <a:r>
              <a:rPr lang="zh-TW" altLang="de-DE" sz="1800" b="0" i="0" dirty="0">
                <a:solidFill>
                  <a:srgbClr val="000000"/>
                </a:solidFill>
                <a:effectLst/>
                <a:latin typeface="Arial" panose="020B0604020202020204" pitchFamily="34" charset="0"/>
              </a:rPr>
              <a:t>⑥ 斯：就。濫：過度，無節制。這裹指胡作非焉。</a:t>
            </a:r>
          </a:p>
        </p:txBody>
      </p:sp>
    </p:spTree>
    <p:extLst>
      <p:ext uri="{BB962C8B-B14F-4D97-AF65-F5344CB8AC3E}">
        <p14:creationId xmlns:p14="http://schemas.microsoft.com/office/powerpoint/2010/main" val="1038169389"/>
      </p:ext>
    </p:extLst>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模块">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4799</Words>
  <Application>Microsoft Office PowerPoint</Application>
  <PresentationFormat>Bildschirmpräsentation (4:3)</PresentationFormat>
  <Paragraphs>183</Paragraphs>
  <Slides>16</Slides>
  <Notes>2</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16</vt:i4>
      </vt:variant>
    </vt:vector>
  </HeadingPairs>
  <TitlesOfParts>
    <vt:vector size="24" baseType="lpstr">
      <vt:lpstr>KaiTi</vt:lpstr>
      <vt:lpstr>KaiTi</vt:lpstr>
      <vt:lpstr>Arial</vt:lpstr>
      <vt:lpstr>Calibri</vt:lpstr>
      <vt:lpstr>Corbel</vt:lpstr>
      <vt:lpstr>Garamond</vt:lpstr>
      <vt:lpstr>Times New Roman</vt:lpstr>
      <vt:lpstr>Larissa-Design</vt:lpstr>
      <vt:lpstr>中国文學-散文 研究生课（大三） Prose for third year Bachelor Students 第7周 Session 7 7 Dec 8 13:15-14:45 The Analects V  朱清月 Zhu Qingyue Julia Czuban</vt:lpstr>
      <vt:lpstr>Students 學生</vt:lpstr>
      <vt:lpstr>Students 同学</vt:lpstr>
      <vt:lpstr>Students 同学</vt:lpstr>
      <vt:lpstr>主题 Topics</vt:lpstr>
      <vt:lpstr>第7周 Session 7</vt:lpstr>
      <vt:lpstr>第7周 Session 7</vt:lpstr>
      <vt:lpstr>第7周 Session 7</vt:lpstr>
      <vt:lpstr>第7周 Session 7</vt:lpstr>
      <vt:lpstr>第7周 Session 7</vt:lpstr>
      <vt:lpstr>第7周 Session 7</vt:lpstr>
      <vt:lpstr>第7周 Session 7</vt:lpstr>
      <vt:lpstr>第7周 Session 7</vt:lpstr>
      <vt:lpstr>Preparation for this afternoon and next week 下午和下週的課前預習</vt:lpstr>
      <vt:lpstr>Always here for you! 隨時隨地为你们服务</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Chinesische Literatur  der Gegenwart</dc:title>
  <dc:creator>woesler</dc:creator>
  <cp:lastModifiedBy>-</cp:lastModifiedBy>
  <cp:revision>783</cp:revision>
  <dcterms:created xsi:type="dcterms:W3CDTF">2010-06-18T15:32:00Z</dcterms:created>
  <dcterms:modified xsi:type="dcterms:W3CDTF">2023-12-08T05:58:55Z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2052-10.1.0.7224</vt:lpwstr>
  </property>
</Properties>
</file>