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9" r:id="rId3"/>
    <p:sldId id="257" r:id="rId4"/>
    <p:sldId id="271" r:id="rId5"/>
    <p:sldId id="273" r:id="rId6"/>
    <p:sldId id="270" r:id="rId7"/>
    <p:sldId id="261" r:id="rId8"/>
    <p:sldId id="262" r:id="rId9"/>
    <p:sldId id="263" r:id="rId10"/>
    <p:sldId id="274" r:id="rId11"/>
    <p:sldId id="267" r:id="rId12"/>
    <p:sldId id="260" r:id="rId13"/>
    <p:sldId id="266" r:id="rId14"/>
    <p:sldId id="268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05" autoAdjust="0"/>
    <p:restoredTop sz="94660"/>
  </p:normalViewPr>
  <p:slideViewPr>
    <p:cSldViewPr>
      <p:cViewPr>
        <p:scale>
          <a:sx n="75" d="100"/>
          <a:sy n="75" d="100"/>
        </p:scale>
        <p:origin x="-318" y="-1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4BEF5-DCBC-4F55-8B88-5BE2CC14C53B}" type="datetimeFigureOut">
              <a:rPr lang="en-US" smtClean="0"/>
              <a:t>4/11/2013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EA28B-79B3-4959-B176-BF06DE5C613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4BEF5-DCBC-4F55-8B88-5BE2CC14C53B}" type="datetimeFigureOut">
              <a:rPr lang="en-US" smtClean="0"/>
              <a:t>4/11/2013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EA28B-79B3-4959-B176-BF06DE5C613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4BEF5-DCBC-4F55-8B88-5BE2CC14C53B}" type="datetimeFigureOut">
              <a:rPr lang="en-US" smtClean="0"/>
              <a:t>4/11/2013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EA28B-79B3-4959-B176-BF06DE5C613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4BEF5-DCBC-4F55-8B88-5BE2CC14C53B}" type="datetimeFigureOut">
              <a:rPr lang="en-US" smtClean="0"/>
              <a:t>4/11/2013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EA28B-79B3-4959-B176-BF06DE5C613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4BEF5-DCBC-4F55-8B88-5BE2CC14C53B}" type="datetimeFigureOut">
              <a:rPr lang="en-US" smtClean="0"/>
              <a:t>4/11/2013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EA28B-79B3-4959-B176-BF06DE5C613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4BEF5-DCBC-4F55-8B88-5BE2CC14C53B}" type="datetimeFigureOut">
              <a:rPr lang="en-US" smtClean="0"/>
              <a:t>4/11/2013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EA28B-79B3-4959-B176-BF06DE5C613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4BEF5-DCBC-4F55-8B88-5BE2CC14C53B}" type="datetimeFigureOut">
              <a:rPr lang="en-US" smtClean="0"/>
              <a:t>4/11/2013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EA28B-79B3-4959-B176-BF06DE5C613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4BEF5-DCBC-4F55-8B88-5BE2CC14C53B}" type="datetimeFigureOut">
              <a:rPr lang="en-US" smtClean="0"/>
              <a:t>4/11/2013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EA28B-79B3-4959-B176-BF06DE5C613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4BEF5-DCBC-4F55-8B88-5BE2CC14C53B}" type="datetimeFigureOut">
              <a:rPr lang="en-US" smtClean="0"/>
              <a:t>4/11/2013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EA28B-79B3-4959-B176-BF06DE5C613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4BEF5-DCBC-4F55-8B88-5BE2CC14C53B}" type="datetimeFigureOut">
              <a:rPr lang="en-US" smtClean="0"/>
              <a:t>4/11/2013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EA28B-79B3-4959-B176-BF06DE5C613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4BEF5-DCBC-4F55-8B88-5BE2CC14C53B}" type="datetimeFigureOut">
              <a:rPr lang="en-US" smtClean="0"/>
              <a:t>4/11/2013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EA28B-79B3-4959-B176-BF06DE5C613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94BEF5-DCBC-4F55-8B88-5BE2CC14C53B}" type="datetimeFigureOut">
              <a:rPr lang="en-US" smtClean="0"/>
              <a:t>4/11/2013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5EA28B-79B3-4959-B176-BF06DE5C613F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youtube.com/watch?v=UpZqAPmW6d0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hyperlink" Target="//upload.wikimedia.org/wikipedia/commons/8/8f/Matteo_Ricci_2.jpg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hyperlink" Target="//upload.wikimedia.org/wikipedia/commons/3/33/Blue_and_white_porcelain_with_Chinese_scene_Nevers_Manufactory_France_end_of_the_17th_century.jpg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hyperlink" Target="//upload.wikimedia.org/wikipedia/commons/6/63/%E6%B8%85_%E4%BD%9A%E5%90%8D_%E3%80%8A%E6%B8%85%E5%A4%AA%E7%A5%96%E5%A4%A9%E5%91%BD%E7%9A%87%E5%B8%9D%E6%9C%9D%E6%9C%8D%E5%83%8F%E3%80%8B.jpg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iki.vm.rub.de/uvu/images/1/17/Still-Life_with_a_Late_Ming_Ginger_Jar.jpg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wiki.vm.rub.de/uvu/images/b/bc/China_Ming_1580.jpg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//upload.wikimedia.org/wikipedia/commons/0/08/The_'Pieter_and_Paul'_on_the_IJ_in_Amsterdam_in_1698_(Abraham_Storck).jpg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//upload.wikimedia.org/wikipedia/commons/b/be/NH_temperature_2ka_correspond_to_Chinese_dynasty.png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//upload.wikimedia.org/wikipedia/commons/d/d1/China_Europe_population_1000-1975.svg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17</a:t>
            </a:r>
            <a:r>
              <a:rPr lang="en-US" baseline="30000" dirty="0" smtClean="0"/>
              <a:t>th</a:t>
            </a:r>
            <a:r>
              <a:rPr lang="en-US" dirty="0" smtClean="0"/>
              <a:t> Century China and Europe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Little </a:t>
            </a:r>
            <a:r>
              <a:rPr lang="en-US" dirty="0" smtClean="0"/>
              <a:t>Ice Age and Plague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www.youtube.com/watch?v=UpZqAPmW6d0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At 6min 11 sec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855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Jesuit Missionary Work in China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857750" cy="4525963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What do we know about </a:t>
            </a:r>
            <a:r>
              <a:rPr lang="en-US" dirty="0" err="1" smtClean="0"/>
              <a:t>about</a:t>
            </a:r>
            <a:r>
              <a:rPr lang="en-US" dirty="0" smtClean="0"/>
              <a:t> </a:t>
            </a:r>
            <a:r>
              <a:rPr lang="en-US" dirty="0" err="1" smtClean="0"/>
              <a:t>Matteo</a:t>
            </a:r>
            <a:r>
              <a:rPr lang="en-US" dirty="0" smtClean="0"/>
              <a:t> Ricci?</a:t>
            </a:r>
          </a:p>
          <a:p>
            <a:r>
              <a:rPr lang="en-US" dirty="0" smtClean="0"/>
              <a:t>How were missionaries in China used by European Countries?</a:t>
            </a:r>
          </a:p>
          <a:p>
            <a:r>
              <a:rPr lang="en-US" dirty="0" smtClean="0"/>
              <a:t>How did the Jesuit missionaries transition into the new government when the Ming Dynasty fell in 1644?</a:t>
            </a:r>
            <a:endParaRPr lang="en-US" dirty="0"/>
          </a:p>
        </p:txBody>
      </p:sp>
      <p:pic>
        <p:nvPicPr>
          <p:cNvPr id="3074" name="Picture 2" descr="File:Matteo Ricci 2.jp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14950" y="1447800"/>
            <a:ext cx="3829050" cy="5105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409950" y="6019800"/>
            <a:ext cx="1905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http://commons.wikimedia.org/wiki/File:Matteo_Ricci_2.jpg</a:t>
            </a:r>
          </a:p>
        </p:txBody>
      </p:sp>
    </p:spTree>
    <p:extLst>
      <p:ext uri="{BB962C8B-B14F-4D97-AF65-F5344CB8AC3E}">
        <p14:creationId xmlns:p14="http://schemas.microsoft.com/office/powerpoint/2010/main" val="12058835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Chinese Porcelain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52800" y="1066800"/>
            <a:ext cx="5334000" cy="21336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Millions of pieces of pottery exported by the Dutch East Indies company for sale in Europe throughout the 17</a:t>
            </a:r>
            <a:r>
              <a:rPr lang="en-US" baseline="30000" dirty="0" smtClean="0"/>
              <a:t>th</a:t>
            </a:r>
            <a:r>
              <a:rPr lang="en-US" dirty="0" smtClean="0"/>
              <a:t> Century.</a:t>
            </a:r>
          </a:p>
          <a:p>
            <a:pPr>
              <a:buNone/>
            </a:pPr>
            <a:endParaRPr lang="en-US" dirty="0" smtClean="0"/>
          </a:p>
        </p:txBody>
      </p:sp>
      <p:pic>
        <p:nvPicPr>
          <p:cNvPr id="1026" name="Picture 2" descr="File:Blue and white porcelain with Chinese scene Nevers Manufactory France end of the 17th century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143000"/>
            <a:ext cx="3305477" cy="44196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0" y="5638800"/>
            <a:ext cx="3352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http://commons.wikimedia.org/wiki/File:Blue_and_white_porcelain_with_Chinese_scene_Nevers_Manufactory_France_end_of_the_17th_century.jpg</a:t>
            </a:r>
            <a:endParaRPr lang="en-US" sz="1200" dirty="0"/>
          </a:p>
        </p:txBody>
      </p:sp>
      <p:pic>
        <p:nvPicPr>
          <p:cNvPr id="6" name="Content Placeholder 4" descr="Chinese_-_Double-Gourd-Shaped_Vase_-_Walters_491648_-_View_B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867400" y="3200400"/>
            <a:ext cx="2222433" cy="3329309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8229600" y="4038600"/>
            <a:ext cx="914400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http://commons.wikimedia.org/wiki/File:Chinese_-_Double-Gourd-Shaped_Vase_-_Walters_491648_-_View_B.jpg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Qing Dynasty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4718" y="1600200"/>
            <a:ext cx="5482081" cy="4525963"/>
          </a:xfrm>
        </p:spPr>
        <p:txBody>
          <a:bodyPr/>
          <a:lstStyle/>
          <a:p>
            <a:r>
              <a:rPr lang="en-US" dirty="0" smtClean="0"/>
              <a:t>Who was </a:t>
            </a:r>
            <a:r>
              <a:rPr lang="en-US" dirty="0" err="1" smtClean="0"/>
              <a:t>Nurhaci</a:t>
            </a:r>
            <a:r>
              <a:rPr lang="en-US" dirty="0" smtClean="0"/>
              <a:t>?</a:t>
            </a:r>
            <a:endParaRPr lang="en-US" dirty="0"/>
          </a:p>
        </p:txBody>
      </p:sp>
      <p:pic>
        <p:nvPicPr>
          <p:cNvPr id="4098" name="Picture 2" descr="File:清 佚名 《清太祖天命皇帝朝服像》.jp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1219200"/>
            <a:ext cx="3204718" cy="5638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204719" y="5473006"/>
            <a:ext cx="24384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http://commons.wikimedia.org/wiki/File:%E6%B8%85_%E4%BD%9A%E5%90%8D_%E3%80%8A%E6%B8%85%E5%A4%AA%E7%A5%96%E5%A4%A9%E5%91%BD%E7%9A%87%E5%B8%9D%E6%9C%9D%E6%9C%8D%E5%83%8F%E3%80%8B.jpg</a:t>
            </a:r>
          </a:p>
        </p:txBody>
      </p:sp>
    </p:spTree>
    <p:extLst>
      <p:ext uri="{BB962C8B-B14F-4D97-AF65-F5344CB8AC3E}">
        <p14:creationId xmlns:p14="http://schemas.microsoft.com/office/powerpoint/2010/main" val="227856862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err="1"/>
              <a:t>Ebrey</a:t>
            </a:r>
            <a:r>
              <a:rPr lang="en-US" dirty="0"/>
              <a:t>, Patricia Buckley. Cambridge Illustrated History of China, 2nd Edition. (New York: Cambridge University Press, 2010).</a:t>
            </a:r>
          </a:p>
          <a:p>
            <a:r>
              <a:rPr lang="en-US" dirty="0"/>
              <a:t>Lion-Goldschmidt, Daisy. Ming Porcelain (Rizzoli, 1978).</a:t>
            </a:r>
          </a:p>
          <a:p>
            <a:r>
              <a:rPr lang="en-US" dirty="0" err="1"/>
              <a:t>Mungello</a:t>
            </a:r>
            <a:r>
              <a:rPr lang="en-US" dirty="0"/>
              <a:t>, D. E. The Great Encounter of China and the West, 1500-1800, 2nd Edition. (</a:t>
            </a:r>
            <a:r>
              <a:rPr lang="en-US" dirty="0" err="1"/>
              <a:t>Rowman</a:t>
            </a:r>
            <a:r>
              <a:rPr lang="en-US" dirty="0"/>
              <a:t> &amp; Littlefield Publishers, 2005)</a:t>
            </a:r>
          </a:p>
          <a:p>
            <a:r>
              <a:rPr lang="en-US" dirty="0"/>
              <a:t>Ruiz-</a:t>
            </a:r>
            <a:r>
              <a:rPr lang="en-US" dirty="0" err="1"/>
              <a:t>Stovel</a:t>
            </a:r>
            <a:r>
              <a:rPr lang="en-US" dirty="0"/>
              <a:t>, Guillermo. Chinese Merchants, Silver Galleons, and Ethnic Violence In Spanish Manila, 1603-1686. Cuenca del </a:t>
            </a:r>
            <a:r>
              <a:rPr lang="en-US" dirty="0" err="1"/>
              <a:t>Pacifico</a:t>
            </a:r>
            <a:r>
              <a:rPr lang="en-US" dirty="0"/>
              <a:t> </a:t>
            </a:r>
            <a:r>
              <a:rPr lang="en-US" dirty="0" err="1"/>
              <a:t>Retos</a:t>
            </a:r>
            <a:r>
              <a:rPr lang="en-US" dirty="0"/>
              <a:t> y </a:t>
            </a:r>
            <a:r>
              <a:rPr lang="en-US" dirty="0" err="1"/>
              <a:t>oportunidades</a:t>
            </a:r>
            <a:r>
              <a:rPr lang="en-US" dirty="0"/>
              <a:t> </a:t>
            </a:r>
            <a:r>
              <a:rPr lang="en-US" dirty="0" err="1"/>
              <a:t>para</a:t>
            </a:r>
            <a:r>
              <a:rPr lang="en-US" dirty="0"/>
              <a:t> Mexico (2009) 47 - 63.</a:t>
            </a:r>
          </a:p>
          <a:p>
            <a:r>
              <a:rPr lang="en-US" dirty="0"/>
              <a:t>Ricci, </a:t>
            </a:r>
            <a:r>
              <a:rPr lang="en-US" dirty="0" err="1"/>
              <a:t>Matteo</a:t>
            </a:r>
            <a:r>
              <a:rPr lang="en-US" dirty="0"/>
              <a:t>. </a:t>
            </a:r>
            <a:r>
              <a:rPr lang="en-US" dirty="0" err="1"/>
              <a:t>Lettere</a:t>
            </a:r>
            <a:r>
              <a:rPr lang="en-US" dirty="0"/>
              <a:t> </a:t>
            </a:r>
            <a:r>
              <a:rPr lang="en-US" dirty="0" err="1"/>
              <a:t>dalla</a:t>
            </a:r>
            <a:r>
              <a:rPr lang="en-US" dirty="0"/>
              <a:t> China, trans. He </a:t>
            </a:r>
            <a:r>
              <a:rPr lang="en-US" dirty="0" err="1"/>
              <a:t>Gaoji</a:t>
            </a:r>
            <a:r>
              <a:rPr lang="en-US" dirty="0"/>
              <a:t> et al. (</a:t>
            </a:r>
            <a:r>
              <a:rPr lang="en-US" dirty="0" err="1"/>
              <a:t>Zhonghuashu</a:t>
            </a:r>
            <a:r>
              <a:rPr lang="en-US" dirty="0"/>
              <a:t>, China: China Press, 1983).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55056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210050" cy="4525963"/>
          </a:xfrm>
        </p:spPr>
        <p:txBody>
          <a:bodyPr/>
          <a:lstStyle/>
          <a:p>
            <a:r>
              <a:rPr lang="en-US" dirty="0" smtClean="0"/>
              <a:t>This is a </a:t>
            </a:r>
            <a:r>
              <a:rPr lang="en-US" dirty="0" err="1" smtClean="0"/>
              <a:t>dutch</a:t>
            </a:r>
            <a:r>
              <a:rPr lang="en-US" dirty="0" smtClean="0"/>
              <a:t> painting from 1698. </a:t>
            </a:r>
            <a:r>
              <a:rPr lang="en-US" smtClean="0"/>
              <a:t>What </a:t>
            </a:r>
            <a:r>
              <a:rPr lang="en-US" dirty="0" smtClean="0"/>
              <a:t>do you notice that is interesting about it?</a:t>
            </a:r>
            <a:endParaRPr lang="en-US" dirty="0"/>
          </a:p>
        </p:txBody>
      </p:sp>
      <p:pic>
        <p:nvPicPr>
          <p:cNvPr id="1026" name="Picture 2" descr="File:Still-Life with a Late Ming Ginger Jar.jp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67250" y="1152524"/>
            <a:ext cx="4476750" cy="57054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381250" y="6027003"/>
            <a:ext cx="2286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http://commons.wikimedia.org/wiki/File:Willem_Kalf_-_Still-Life_with_a_Late_Ming_Ginger_Jar_-_WGA12080.jpg</a:t>
            </a:r>
          </a:p>
        </p:txBody>
      </p:sp>
    </p:spTree>
    <p:extLst>
      <p:ext uri="{BB962C8B-B14F-4D97-AF65-F5344CB8AC3E}">
        <p14:creationId xmlns:p14="http://schemas.microsoft.com/office/powerpoint/2010/main" val="37496858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Ming Dynasty</a:t>
            </a:r>
            <a:endParaRPr lang="en-US" dirty="0"/>
          </a:p>
        </p:txBody>
      </p:sp>
      <p:pic>
        <p:nvPicPr>
          <p:cNvPr id="2050" name="Picture 2" descr="File:China Ming 1580.jpg">
            <a:hlinkClick r:id="rId2"/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1219200"/>
            <a:ext cx="4822613" cy="5651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6858000" y="4953000"/>
            <a:ext cx="228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http://commons.wikimedia.org/wiki/File:China_Ming_1580.jpg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Ming Dynasty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do we know about the Ming Dynasty?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25755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Europe in the 17</a:t>
            </a:r>
            <a:r>
              <a:rPr lang="en-US" baseline="30000" dirty="0" smtClean="0"/>
              <a:t>th</a:t>
            </a:r>
            <a:r>
              <a:rPr lang="en-US" dirty="0" smtClean="0"/>
              <a:t> Century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do we know about Europe during this time</a:t>
            </a:r>
            <a:r>
              <a:rPr lang="en-US" dirty="0" smtClean="0"/>
              <a:t>?</a:t>
            </a:r>
          </a:p>
          <a:p>
            <a:r>
              <a:rPr lang="en-US" dirty="0" smtClean="0"/>
              <a:t>How would Europe’s demand for Chinese goods affect the Chinese economy? </a:t>
            </a:r>
            <a:endParaRPr lang="en-US" dirty="0"/>
          </a:p>
        </p:txBody>
      </p:sp>
      <p:pic>
        <p:nvPicPr>
          <p:cNvPr id="5122" name="Picture 2" descr="File:The 'Pieter and Paul' on the IJ in Amsterdam in 1698 (Abraham Storck).jp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200" y="3689288"/>
            <a:ext cx="3733800" cy="31687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590800" y="5105400"/>
            <a:ext cx="27432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http://commons.wikimedia.org/wiki/File:The_%27Pieter_and_Paul%27_on_the_IJ_in_Amsterdam_in_1698_(Abraham_Storck).jpg</a:t>
            </a:r>
          </a:p>
        </p:txBody>
      </p:sp>
    </p:spTree>
    <p:extLst>
      <p:ext uri="{BB962C8B-B14F-4D97-AF65-F5344CB8AC3E}">
        <p14:creationId xmlns:p14="http://schemas.microsoft.com/office/powerpoint/2010/main" val="19474799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Fiscal Collapse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From 1573 – 1619, 23,000 clansmen were receiving stipends.</a:t>
            </a:r>
          </a:p>
          <a:p>
            <a:r>
              <a:rPr lang="en-US" dirty="0" smtClean="0"/>
              <a:t>Military Campaigns </a:t>
            </a:r>
          </a:p>
          <a:p>
            <a:r>
              <a:rPr lang="en-US" dirty="0" smtClean="0"/>
              <a:t>Bureaucracy became less efficient </a:t>
            </a:r>
          </a:p>
          <a:p>
            <a:pPr lvl="1"/>
            <a:r>
              <a:rPr lang="en-US" dirty="0" smtClean="0"/>
              <a:t>Revenue did not keep up as peasants lost their land to the wealthy, and the wealthy found ways to pay less taxes.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65959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Fiscal Collapse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Little Ice Age</a:t>
            </a:r>
          </a:p>
          <a:p>
            <a:pPr>
              <a:buNone/>
            </a:pPr>
            <a:endParaRPr lang="en-US" dirty="0"/>
          </a:p>
        </p:txBody>
      </p:sp>
      <p:pic>
        <p:nvPicPr>
          <p:cNvPr id="18434" name="Picture 2" descr="File:NH temperature 2ka correspond to Chinese dynasty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00200" y="2362200"/>
            <a:ext cx="5837047" cy="44958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7543800" y="5842337"/>
            <a:ext cx="16002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http://commons.wikimedia.org/wiki/File:NH_temperature_2ka_correspond_to_Chinese_dynasty.png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Fiscal Collapse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government was unable to effectively help the citizens during this little Ice Age and other natural disasters of the period.</a:t>
            </a:r>
          </a:p>
          <a:p>
            <a:pPr lvl="1"/>
            <a:r>
              <a:rPr lang="en-US" dirty="0" smtClean="0"/>
              <a:t>Serious famine</a:t>
            </a:r>
          </a:p>
          <a:p>
            <a:pPr lvl="1"/>
            <a:r>
              <a:rPr lang="en-US" dirty="0" smtClean="0"/>
              <a:t>Civil unrest</a:t>
            </a:r>
          </a:p>
          <a:p>
            <a:pPr lvl="1"/>
            <a:r>
              <a:rPr lang="en-US" dirty="0" smtClean="0"/>
              <a:t>Gangs formed from army deserters</a:t>
            </a:r>
          </a:p>
          <a:p>
            <a:pPr lvl="1"/>
            <a:r>
              <a:rPr lang="en-US" dirty="0" smtClean="0"/>
              <a:t>Hordes of beggars</a:t>
            </a:r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Population Decrease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3200400" cy="4525963"/>
          </a:xfrm>
        </p:spPr>
        <p:txBody>
          <a:bodyPr/>
          <a:lstStyle/>
          <a:p>
            <a:r>
              <a:rPr lang="en-US" dirty="0" smtClean="0"/>
              <a:t>Population dropped by 10’s of millions due to:</a:t>
            </a:r>
          </a:p>
          <a:p>
            <a:pPr lvl="1"/>
            <a:r>
              <a:rPr lang="en-US" dirty="0" smtClean="0"/>
              <a:t>Epidemics(smallpox)</a:t>
            </a:r>
          </a:p>
          <a:p>
            <a:pPr lvl="1"/>
            <a:r>
              <a:rPr lang="en-US" dirty="0" smtClean="0"/>
              <a:t>Famine</a:t>
            </a:r>
          </a:p>
          <a:p>
            <a:pPr lvl="1"/>
            <a:r>
              <a:rPr lang="en-US" dirty="0" smtClean="0"/>
              <a:t>Warfare</a:t>
            </a:r>
            <a:endParaRPr lang="en-US" dirty="0"/>
          </a:p>
        </p:txBody>
      </p:sp>
      <p:pic>
        <p:nvPicPr>
          <p:cNvPr id="19458" name="Picture 2" descr="File:China Europe population 1000-1975.sv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71800" y="1143000"/>
            <a:ext cx="6502400" cy="48768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4267200" y="6019800"/>
            <a:ext cx="4876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http://commons.wikimedia.org/wiki/File:China_Europe_population_1000-1975.svg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</TotalTime>
  <Words>421</Words>
  <Application>Microsoft Office PowerPoint</Application>
  <PresentationFormat>On-screen Show (4:3)</PresentationFormat>
  <Paragraphs>53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17th Century China and Europe</vt:lpstr>
      <vt:lpstr>PowerPoint Presentation</vt:lpstr>
      <vt:lpstr>The Ming Dynasty</vt:lpstr>
      <vt:lpstr>Ming Dynasty</vt:lpstr>
      <vt:lpstr>Europe in the 17th Century</vt:lpstr>
      <vt:lpstr>Fiscal Collapse</vt:lpstr>
      <vt:lpstr>Fiscal Collapse </vt:lpstr>
      <vt:lpstr>Fiscal Collapse</vt:lpstr>
      <vt:lpstr>Population Decrease</vt:lpstr>
      <vt:lpstr>The Little Ice Age and Plague</vt:lpstr>
      <vt:lpstr>Jesuit Missionary Work in China</vt:lpstr>
      <vt:lpstr>Chinese Porcelain</vt:lpstr>
      <vt:lpstr>The Qing Dynasty</vt:lpstr>
      <vt:lpstr>References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17th Century China and Europe</dc:title>
  <dc:creator>Owner</dc:creator>
  <cp:lastModifiedBy>Windows User</cp:lastModifiedBy>
  <cp:revision>12</cp:revision>
  <dcterms:created xsi:type="dcterms:W3CDTF">2013-04-03T06:35:54Z</dcterms:created>
  <dcterms:modified xsi:type="dcterms:W3CDTF">2013-04-11T14:25:53Z</dcterms:modified>
</cp:coreProperties>
</file>