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57" r:id="rId4"/>
    <p:sldId id="260" r:id="rId5"/>
    <p:sldId id="258" r:id="rId6"/>
    <p:sldId id="264" r:id="rId7"/>
    <p:sldId id="259" r:id="rId8"/>
    <p:sldId id="267" r:id="rId9"/>
    <p:sldId id="265" r:id="rId10"/>
    <p:sldId id="266" r:id="rId11"/>
    <p:sldId id="262" r:id="rId12"/>
    <p:sldId id="268" r:id="rId13"/>
    <p:sldId id="263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48" y="1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6434B-3D10-4878-A34F-5141944E2ABC}" type="datetimeFigureOut">
              <a:rPr lang="zh-CN" altLang="en-US" smtClean="0"/>
              <a:t>2025/4/2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032739C-CA76-4A68-8975-CD1121346D9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0816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描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6434B-3D10-4878-A34F-5141944E2ABC}" type="datetimeFigureOut">
              <a:rPr lang="zh-CN" altLang="en-US" smtClean="0"/>
              <a:t>2025/4/2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032739C-CA76-4A68-8975-CD1121346D9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90888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引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6434B-3D10-4878-A34F-5141944E2ABC}" type="datetimeFigureOut">
              <a:rPr lang="zh-CN" altLang="en-US" smtClean="0"/>
              <a:t>2025/4/2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032739C-CA76-4A68-8975-CD1121346D9D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57198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6434B-3D10-4878-A34F-5141944E2ABC}" type="datetimeFigureOut">
              <a:rPr lang="zh-CN" altLang="en-US" smtClean="0"/>
              <a:t>2025/4/2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032739C-CA76-4A68-8975-CD1121346D9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994029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言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6434B-3D10-4878-A34F-5141944E2ABC}" type="datetimeFigureOut">
              <a:rPr lang="zh-CN" altLang="en-US" smtClean="0"/>
              <a:t>2025/4/2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032739C-CA76-4A68-8975-CD1121346D9D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770522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或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6434B-3D10-4878-A34F-5141944E2ABC}" type="datetimeFigureOut">
              <a:rPr lang="zh-CN" altLang="en-US" smtClean="0"/>
              <a:t>2025/4/2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032739C-CA76-4A68-8975-CD1121346D9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388947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6434B-3D10-4878-A34F-5141944E2ABC}" type="datetimeFigureOut">
              <a:rPr lang="zh-CN" altLang="en-US" smtClean="0"/>
              <a:t>2025/4/2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2739C-CA76-4A68-8975-CD1121346D9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23997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6434B-3D10-4878-A34F-5141944E2ABC}" type="datetimeFigureOut">
              <a:rPr lang="zh-CN" altLang="en-US" smtClean="0"/>
              <a:t>2025/4/2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2739C-CA76-4A68-8975-CD1121346D9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96303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6434B-3D10-4878-A34F-5141944E2ABC}" type="datetimeFigureOut">
              <a:rPr lang="zh-CN" altLang="en-US" smtClean="0"/>
              <a:t>2025/4/2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2739C-CA76-4A68-8975-CD1121346D9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15556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6434B-3D10-4878-A34F-5141944E2ABC}" type="datetimeFigureOut">
              <a:rPr lang="zh-CN" altLang="en-US" smtClean="0"/>
              <a:t>2025/4/2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032739C-CA76-4A68-8975-CD1121346D9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59350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6434B-3D10-4878-A34F-5141944E2ABC}" type="datetimeFigureOut">
              <a:rPr lang="zh-CN" altLang="en-US" smtClean="0"/>
              <a:t>2025/4/2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032739C-CA76-4A68-8975-CD1121346D9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22945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6434B-3D10-4878-A34F-5141944E2ABC}" type="datetimeFigureOut">
              <a:rPr lang="zh-CN" altLang="en-US" smtClean="0"/>
              <a:t>2025/4/2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032739C-CA76-4A68-8975-CD1121346D9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68731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6434B-3D10-4878-A34F-5141944E2ABC}" type="datetimeFigureOut">
              <a:rPr lang="zh-CN" altLang="en-US" smtClean="0"/>
              <a:t>2025/4/2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2739C-CA76-4A68-8975-CD1121346D9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956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6434B-3D10-4878-A34F-5141944E2ABC}" type="datetimeFigureOut">
              <a:rPr lang="zh-CN" altLang="en-US" smtClean="0"/>
              <a:t>2025/4/2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2739C-CA76-4A68-8975-CD1121346D9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73231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6434B-3D10-4878-A34F-5141944E2ABC}" type="datetimeFigureOut">
              <a:rPr lang="zh-CN" altLang="en-US" smtClean="0"/>
              <a:t>2025/4/2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2739C-CA76-4A68-8975-CD1121346D9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43394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6434B-3D10-4878-A34F-5141944E2ABC}" type="datetimeFigureOut">
              <a:rPr lang="zh-CN" altLang="en-US" smtClean="0"/>
              <a:t>2025/4/2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032739C-CA76-4A68-8975-CD1121346D9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7592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56434B-3D10-4878-A34F-5141944E2ABC}" type="datetimeFigureOut">
              <a:rPr lang="zh-CN" altLang="en-US" smtClean="0"/>
              <a:t>2025/4/2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032739C-CA76-4A68-8975-CD1121346D9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0349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B7E7964-131E-9B83-020B-2641227FD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58878" y="949230"/>
            <a:ext cx="9176067" cy="2262781"/>
          </a:xfrm>
        </p:spPr>
        <p:txBody>
          <a:bodyPr>
            <a:normAutofit/>
          </a:bodyPr>
          <a:lstStyle/>
          <a:p>
            <a:r>
              <a:rPr lang="de-DE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Lokalisierung vs. Fremdwort, Unsichtbarkeit des Übersetzers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4CC3AF97-0D13-1C58-390F-50FFB458E7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31918" y="4208419"/>
            <a:ext cx="3903027" cy="1126283"/>
          </a:xfrm>
        </p:spPr>
        <p:txBody>
          <a:bodyPr/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Liu</a:t>
            </a:r>
            <a:r>
              <a:rPr lang="en-US" altLang="zh-CN" dirty="0"/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Bingying</a:t>
            </a:r>
            <a:r>
              <a:rPr lang="en-US" altLang="zh-CN" dirty="0"/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202230092219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82123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130085-ACAF-DC81-D61A-03EC9A8CDA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63D48B4-5307-3E13-F5F5-483B6D2ED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6125" y="441230"/>
            <a:ext cx="8911687" cy="1280890"/>
          </a:xfrm>
        </p:spPr>
        <p:txBody>
          <a:bodyPr/>
          <a:lstStyle/>
          <a:p>
            <a:r>
              <a:rPr lang="en-US" altLang="zh-CN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Beispiele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DC3EF4F-A782-6119-9231-790F8FCAE4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2412" y="1540189"/>
            <a:ext cx="8915400" cy="3777622"/>
          </a:xfrm>
        </p:spPr>
        <p:txBody>
          <a:bodyPr>
            <a:normAutofit/>
          </a:bodyPr>
          <a:lstStyle/>
          <a:p>
            <a:r>
              <a:rPr lang="zh-CN" altLang="en-US" sz="28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原文：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Das </a:t>
            </a:r>
            <a:r>
              <a:rPr kumimoji="0" lang="en-US" altLang="zh-CN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ist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28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nicht</a:t>
            </a:r>
            <a:r>
              <a:rPr lang="en-US" altLang="zh-CN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28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mein</a:t>
            </a:r>
            <a:r>
              <a:rPr lang="en-US" altLang="zh-CN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 Bier.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 </a:t>
            </a:r>
          </a:p>
          <a:p>
            <a:r>
              <a:rPr lang="en-US" altLang="zh-CN" sz="2800" dirty="0" err="1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Fremdwort</a:t>
            </a:r>
            <a:r>
              <a:rPr lang="zh-CN" altLang="en-US" sz="28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：</a:t>
            </a:r>
            <a:r>
              <a:rPr lang="zh-CN" altLang="en-US" sz="24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这不是我的啤酒。</a:t>
            </a:r>
            <a:endParaRPr lang="en-US" altLang="zh-CN" sz="2400" dirty="0">
              <a:latin typeface="Times New Roman" panose="02020603050405020304" pitchFamily="18" charset="0"/>
              <a:ea typeface="仿宋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sz="2800" dirty="0" err="1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Lokalisierung</a:t>
            </a:r>
            <a:r>
              <a:rPr lang="en-US" altLang="zh-CN" sz="28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: </a:t>
            </a:r>
            <a:r>
              <a:rPr lang="zh-CN" altLang="en-US" sz="24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这不关我的事。</a:t>
            </a:r>
            <a:endParaRPr lang="en-US" altLang="zh-CN" sz="2400" dirty="0">
              <a:latin typeface="Times New Roman" panose="02020603050405020304" pitchFamily="18" charset="0"/>
              <a:ea typeface="仿宋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CN" altLang="en-US" sz="24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（德语中用啤酒来代指责任）</a:t>
            </a:r>
            <a:endParaRPr lang="en-US" altLang="zh-CN" sz="2400" dirty="0">
              <a:latin typeface="Times New Roman" panose="02020603050405020304" pitchFamily="18" charset="0"/>
              <a:ea typeface="仿宋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91603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E8BE228-CA03-E581-34F9-E6981BDCF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6605" y="306333"/>
            <a:ext cx="8911687" cy="1280890"/>
          </a:xfrm>
        </p:spPr>
        <p:txBody>
          <a:bodyPr>
            <a:normAutofit/>
          </a:bodyPr>
          <a:lstStyle/>
          <a:p>
            <a:r>
              <a:rPr lang="de-DE" altLang="zh-CN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Anwendungsfälle</a:t>
            </a:r>
            <a:endParaRPr lang="zh-CN" alt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65D8AF4-910D-2C5A-2FE4-6999023467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100" y="1540189"/>
            <a:ext cx="11285220" cy="3777622"/>
          </a:xfrm>
        </p:spPr>
        <p:txBody>
          <a:bodyPr>
            <a:normAutofit/>
          </a:bodyPr>
          <a:lstStyle/>
          <a:p>
            <a:r>
              <a:rPr lang="de-DE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Lokalisierung</a:t>
            </a:r>
          </a:p>
          <a:p>
            <a:pPr marL="0" indent="0">
              <a:buNone/>
            </a:pPr>
            <a:r>
              <a:rPr lang="en-US" altLang="zh-C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Werbung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zh-C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Unterhaltungsliteratur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zh-C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Ratgeberbücher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usw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zh-CN" altLang="en-US" sz="24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广告、通俗文学、指南类书籍等</a:t>
            </a:r>
            <a:endParaRPr lang="de-DE" altLang="zh-CN" sz="2400" dirty="0">
              <a:latin typeface="仿宋" panose="02010609060101010101" pitchFamily="49" charset="-122"/>
              <a:ea typeface="仿宋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2800" dirty="0" err="1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Gründe</a:t>
            </a:r>
            <a:r>
              <a:rPr lang="en-US" altLang="zh-CN" sz="28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: </a:t>
            </a:r>
            <a:r>
              <a:rPr lang="en-US" altLang="zh-CN" sz="24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Es </a:t>
            </a:r>
            <a:r>
              <a:rPr lang="en-US" altLang="zh-CN" sz="2400" dirty="0" err="1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ist</a:t>
            </a:r>
            <a:r>
              <a:rPr lang="en-US" altLang="zh-CN" sz="24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2400" dirty="0" err="1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wichtig</a:t>
            </a:r>
            <a:r>
              <a:rPr lang="en-US" altLang="zh-CN" sz="24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, </a:t>
            </a:r>
            <a:r>
              <a:rPr lang="en-US" altLang="zh-CN" sz="2400" dirty="0" err="1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dass</a:t>
            </a:r>
            <a:r>
              <a:rPr lang="en-US" altLang="zh-CN" sz="24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 der </a:t>
            </a:r>
            <a:r>
              <a:rPr lang="en-US" altLang="zh-CN" sz="2400" dirty="0" err="1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Inhalt</a:t>
            </a:r>
            <a:r>
              <a:rPr lang="en-US" altLang="zh-CN" sz="24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 schnell und </a:t>
            </a:r>
            <a:r>
              <a:rPr lang="en-US" altLang="zh-CN" sz="2400" dirty="0" err="1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einfach</a:t>
            </a:r>
            <a:r>
              <a:rPr lang="en-US" altLang="zh-CN" sz="24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2400" dirty="0" err="1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verstanden</a:t>
            </a:r>
            <a:r>
              <a:rPr lang="en-US" altLang="zh-CN" sz="24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2400" dirty="0" err="1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wird</a:t>
            </a:r>
            <a:r>
              <a:rPr lang="en-US" altLang="zh-CN" sz="24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, um die </a:t>
            </a:r>
            <a:r>
              <a:rPr lang="en-US" altLang="zh-CN" sz="2400" dirty="0" err="1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Zielgruppe</a:t>
            </a:r>
            <a:r>
              <a:rPr lang="en-US" altLang="zh-CN" sz="24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2400" dirty="0" err="1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zu</a:t>
            </a:r>
            <a:r>
              <a:rPr lang="en-US" altLang="zh-CN" sz="24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2400" dirty="0" err="1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erreichen</a:t>
            </a:r>
            <a:r>
              <a:rPr lang="en-US" altLang="zh-CN" sz="24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.</a:t>
            </a:r>
            <a:r>
              <a:rPr lang="zh-CN" altLang="en-US" sz="24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（原因：内容需要快速、简单地被理解，以触达目标群体）</a:t>
            </a:r>
          </a:p>
        </p:txBody>
      </p:sp>
    </p:spTree>
    <p:extLst>
      <p:ext uri="{BB962C8B-B14F-4D97-AF65-F5344CB8AC3E}">
        <p14:creationId xmlns:p14="http://schemas.microsoft.com/office/powerpoint/2010/main" val="846824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5433EE-CD0D-E994-7EC5-70490A6A6C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88584B6-4B8F-63A8-C91A-D3CCD52C4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6605" y="306333"/>
            <a:ext cx="8911687" cy="1280890"/>
          </a:xfrm>
        </p:spPr>
        <p:txBody>
          <a:bodyPr>
            <a:normAutofit/>
          </a:bodyPr>
          <a:lstStyle/>
          <a:p>
            <a:r>
              <a:rPr lang="de-DE" altLang="zh-CN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Anwendungsfälle</a:t>
            </a:r>
            <a:endParaRPr lang="zh-CN" alt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0C1B1B8-60C8-DDA8-2AC8-8FDA625CCB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100" y="1540189"/>
            <a:ext cx="11285220" cy="3777622"/>
          </a:xfrm>
        </p:spPr>
        <p:txBody>
          <a:bodyPr>
            <a:normAutofit/>
          </a:bodyPr>
          <a:lstStyle/>
          <a:p>
            <a:r>
              <a:rPr lang="de-DE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Fremdwort</a:t>
            </a:r>
          </a:p>
          <a:p>
            <a:pPr marL="0" indent="0">
              <a:buNone/>
            </a:pPr>
            <a:r>
              <a:rPr lang="en-US" altLang="zh-CN" sz="2400" dirty="0" err="1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Klassische</a:t>
            </a:r>
            <a:r>
              <a:rPr lang="en-US" altLang="zh-CN" sz="24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2400" dirty="0" err="1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Literaturwerke</a:t>
            </a:r>
            <a:r>
              <a:rPr lang="en-US" altLang="zh-CN" sz="24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, </a:t>
            </a:r>
            <a:r>
              <a:rPr lang="en-US" altLang="zh-CN" sz="2400" dirty="0" err="1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kulturelle</a:t>
            </a:r>
            <a:r>
              <a:rPr lang="en-US" altLang="zh-CN" sz="24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2400" dirty="0" err="1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Dokumente</a:t>
            </a:r>
            <a:r>
              <a:rPr lang="en-US" altLang="zh-CN" sz="24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, </a:t>
            </a:r>
            <a:r>
              <a:rPr lang="en-US" altLang="zh-CN" sz="2400" dirty="0" err="1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Kunstkritiken</a:t>
            </a:r>
            <a:r>
              <a:rPr lang="en-US" altLang="zh-CN" sz="24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2400" dirty="0" err="1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usw</a:t>
            </a:r>
            <a:r>
              <a:rPr lang="en-US" altLang="zh-CN" sz="24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.</a:t>
            </a:r>
            <a:r>
              <a:rPr lang="zh-CN" altLang="en-US" sz="24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（经典文学作品、文化文献、艺术评论等）</a:t>
            </a:r>
            <a:endParaRPr lang="en-US" altLang="zh-CN" sz="2400" dirty="0">
              <a:latin typeface="仿宋" panose="02010609060101010101" pitchFamily="49" charset="-122"/>
              <a:ea typeface="仿宋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2800" dirty="0" err="1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Gründe</a:t>
            </a:r>
            <a:r>
              <a:rPr lang="en-US" altLang="zh-CN" sz="28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:</a:t>
            </a: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 will die </a:t>
            </a:r>
            <a:r>
              <a:rPr lang="en-US" altLang="zh-C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kulturelle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Besonderheit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und den </a:t>
            </a:r>
            <a:r>
              <a:rPr lang="en-US" altLang="zh-C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authentischen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Stil der </a:t>
            </a:r>
            <a:r>
              <a:rPr lang="en-US" altLang="zh-C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Originalwerke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bewahren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zh-CN" altLang="en-US" sz="24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（原因：希望保留原作的文化特色和原汁原味的风格）</a:t>
            </a:r>
          </a:p>
        </p:txBody>
      </p:sp>
    </p:spTree>
    <p:extLst>
      <p:ext uri="{BB962C8B-B14F-4D97-AF65-F5344CB8AC3E}">
        <p14:creationId xmlns:p14="http://schemas.microsoft.com/office/powerpoint/2010/main" val="2786196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>
            <a:extLst>
              <a:ext uri="{FF2B5EF4-FFF2-40B4-BE49-F238E27FC236}">
                <a16:creationId xmlns:a16="http://schemas.microsoft.com/office/drawing/2014/main" id="{953D66E3-78CE-E2BD-949E-7F5489FA86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12453" y="2397760"/>
            <a:ext cx="7118667" cy="2062480"/>
          </a:xfrm>
        </p:spPr>
        <p:txBody>
          <a:bodyPr>
            <a:normAutofit/>
          </a:bodyPr>
          <a:lstStyle/>
          <a:p>
            <a:r>
              <a:rPr lang="de-DE" altLang="zh-CN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Vielen Dank für Ihre Aufmerksamkeit!</a:t>
            </a:r>
            <a:endParaRPr lang="zh-CN" alt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5955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>
            <a:extLst>
              <a:ext uri="{FF2B5EF4-FFF2-40B4-BE49-F238E27FC236}">
                <a16:creationId xmlns:a16="http://schemas.microsoft.com/office/drawing/2014/main" id="{54204DCB-659B-7877-18F7-522931499E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420910"/>
            <a:ext cx="8911687" cy="1280890"/>
          </a:xfrm>
        </p:spPr>
        <p:txBody>
          <a:bodyPr>
            <a:normAutofit/>
          </a:bodyPr>
          <a:lstStyle/>
          <a:p>
            <a:r>
              <a:rPr lang="en-US" altLang="zh-CN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 </a:t>
            </a:r>
            <a:r>
              <a:rPr lang="en-US" altLang="zh-CN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Katalog</a:t>
            </a:r>
            <a:r>
              <a:rPr lang="en-US" altLang="zh-CN" sz="48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4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目录</a:t>
            </a:r>
            <a:endParaRPr lang="zh-CN" alt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内容占位符 4">
            <a:extLst>
              <a:ext uri="{FF2B5EF4-FFF2-40B4-BE49-F238E27FC236}">
                <a16:creationId xmlns:a16="http://schemas.microsoft.com/office/drawing/2014/main" id="{5EB1C4FA-CB59-B182-46AC-89E05945D4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5452" y="1625600"/>
            <a:ext cx="8915400" cy="3777622"/>
          </a:xfrm>
        </p:spPr>
        <p:txBody>
          <a:bodyPr>
            <a:normAutofit/>
          </a:bodyPr>
          <a:lstStyle/>
          <a:p>
            <a:r>
              <a:rPr lang="en-US" altLang="zh-CN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Definition</a:t>
            </a:r>
            <a:r>
              <a:rPr lang="en-US" altLang="zh-CN" sz="54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  </a:t>
            </a:r>
            <a:r>
              <a:rPr lang="zh-CN" altLang="en-US" sz="40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定义</a:t>
            </a:r>
            <a:endParaRPr lang="en-US" altLang="zh-CN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Beispiele</a:t>
            </a:r>
            <a:r>
              <a:rPr lang="en-US" altLang="zh-CN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zh-CN" altLang="en-US" sz="40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例子</a:t>
            </a:r>
            <a:endParaRPr lang="en-US" altLang="zh-CN" sz="5400" dirty="0">
              <a:latin typeface="仿宋" panose="02010609060101010101" pitchFamily="49" charset="-122"/>
              <a:ea typeface="仿宋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Anwendungsf</a:t>
            </a:r>
            <a:r>
              <a:rPr lang="de-DE" altLang="zh-CN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älle  </a:t>
            </a:r>
            <a:r>
              <a:rPr lang="zh-CN" altLang="en-US" sz="40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运用场景</a:t>
            </a:r>
            <a:endParaRPr lang="zh-CN" altLang="en-US" sz="5400" dirty="0">
              <a:latin typeface="仿宋" panose="02010609060101010101" pitchFamily="49" charset="-122"/>
              <a:ea typeface="仿宋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1146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>
            <a:extLst>
              <a:ext uri="{FF2B5EF4-FFF2-40B4-BE49-F238E27FC236}">
                <a16:creationId xmlns:a16="http://schemas.microsoft.com/office/drawing/2014/main" id="{CE1989D2-E348-8EA8-3ED9-025E44C5B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5965" y="431070"/>
            <a:ext cx="8911687" cy="1280890"/>
          </a:xfrm>
        </p:spPr>
        <p:txBody>
          <a:bodyPr/>
          <a:lstStyle/>
          <a:p>
            <a:r>
              <a:rPr lang="de-DE" altLang="zh-CN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Lokalisierung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内容占位符 4">
            <a:extLst>
              <a:ext uri="{FF2B5EF4-FFF2-40B4-BE49-F238E27FC236}">
                <a16:creationId xmlns:a16="http://schemas.microsoft.com/office/drawing/2014/main" id="{7C481A63-97A2-BD2E-33EC-675684B691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7920" y="1711960"/>
            <a:ext cx="11054080" cy="4714970"/>
          </a:xfrm>
        </p:spPr>
        <p:txBody>
          <a:bodyPr>
            <a:normAutofit/>
          </a:bodyPr>
          <a:lstStyle/>
          <a:p>
            <a:r>
              <a:rPr lang="de-DE" altLang="zh-CN" sz="28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en-US" altLang="zh-CN" sz="2800" dirty="0" err="1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efinition</a:t>
            </a:r>
            <a:r>
              <a:rPr lang="en-US" altLang="zh-CN" sz="24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: </a:t>
            </a:r>
            <a:r>
              <a:rPr lang="de-DE" altLang="zh-CN" sz="28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Den Quelltext in die Zielsprache kultivieren, den Zielsprachleser zum Mittelpunkt machen und die von ihnen gewohnten Ausdrucksweisen verwenden, um den Inhalt des Originaltexts zu vermitteln</a:t>
            </a:r>
            <a:r>
              <a:rPr lang="de-DE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.</a:t>
            </a:r>
          </a:p>
          <a:p>
            <a:r>
              <a:rPr lang="zh-CN" altLang="en-US" sz="2000" dirty="0">
                <a:latin typeface="仿宋" panose="02010609060101010101" pitchFamily="49" charset="-122"/>
                <a:ea typeface="仿宋" panose="02010609060101010101" pitchFamily="49" charset="-122"/>
              </a:rPr>
              <a:t>定义：将源语本土化，以目标语读者为中心，采用他们习惯的表达方式来传达原文内容。</a:t>
            </a:r>
            <a:endParaRPr lang="en-US" altLang="zh-CN" sz="2000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r>
              <a:rPr lang="en-US" altLang="zh-CN" sz="2800" dirty="0" err="1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Absicht</a:t>
            </a:r>
            <a:r>
              <a:rPr lang="en-US" altLang="zh-CN" sz="28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: </a:t>
            </a:r>
            <a:r>
              <a:rPr lang="de-DE" altLang="zh-CN" sz="28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Damit die Übersetzung flüssig und leicht verständlich ist, wird ihre Lesbarkeit und Schönheit verbessert, was den Lesern hilft, sie besser zu verstehen.</a:t>
            </a:r>
          </a:p>
          <a:p>
            <a:r>
              <a:rPr lang="zh-CN" altLang="en-US" sz="20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目的：使译文流畅易懂，增强可读性和欣赏性，帮助读者更好地理解</a:t>
            </a:r>
            <a:endParaRPr lang="de-DE" altLang="zh-CN" sz="2000" dirty="0">
              <a:latin typeface="Times New Roman" panose="02020603050405020304" pitchFamily="18" charset="0"/>
              <a:ea typeface="仿宋" panose="02010609060101010101" pitchFamily="49" charset="-122"/>
              <a:cs typeface="Times New Roman" panose="02020603050405020304" pitchFamily="18" charset="0"/>
            </a:endParaRPr>
          </a:p>
          <a:p>
            <a:endParaRPr lang="zh-CN" altLang="en-US" sz="2800" dirty="0">
              <a:latin typeface="仿宋" panose="02010609060101010101" pitchFamily="49" charset="-122"/>
              <a:ea typeface="仿宋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7138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AAEE754-AE93-47D0-790B-852C77143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306333"/>
            <a:ext cx="8911687" cy="1280890"/>
          </a:xfrm>
        </p:spPr>
        <p:txBody>
          <a:bodyPr/>
          <a:lstStyle/>
          <a:p>
            <a:r>
              <a:rPr kumimoji="0" lang="de-DE" altLang="zh-CN" sz="6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幼圆" panose="02010509060101010101" pitchFamily="49" charset="-122"/>
                <a:cs typeface="Times New Roman" panose="02020603050405020304" pitchFamily="18" charset="0"/>
              </a:rPr>
              <a:t>Beispiele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0B96D4F-A7CD-EEB6-E073-B87453A2BB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0156" y="1540189"/>
            <a:ext cx="9739044" cy="3777622"/>
          </a:xfrm>
        </p:spPr>
        <p:txBody>
          <a:bodyPr>
            <a:normAutofit/>
          </a:bodyPr>
          <a:lstStyle/>
          <a:p>
            <a:r>
              <a:rPr lang="zh-CN" altLang="en-US" sz="3200" dirty="0">
                <a:latin typeface="仿宋" panose="02010609060101010101" pitchFamily="49" charset="-122"/>
                <a:ea typeface="仿宋" panose="02010609060101010101" pitchFamily="49" charset="-122"/>
              </a:rPr>
              <a:t>春节  </a:t>
            </a:r>
            <a:r>
              <a:rPr lang="en-US" altLang="zh-CN" sz="3200" dirty="0" err="1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Chinesisches</a:t>
            </a:r>
            <a:r>
              <a:rPr lang="en-US" altLang="zh-CN" sz="32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 Neujahr</a:t>
            </a:r>
          </a:p>
          <a:p>
            <a:r>
              <a:rPr lang="zh-CN" altLang="en-US" sz="32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她像猫一样灵活。   </a:t>
            </a:r>
            <a:r>
              <a:rPr lang="en-US" altLang="zh-CN" sz="32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Sie </a:t>
            </a:r>
            <a:r>
              <a:rPr lang="en-US" altLang="zh-CN" sz="3200" dirty="0" err="1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ist</a:t>
            </a:r>
            <a:r>
              <a:rPr lang="en-US" altLang="zh-CN" sz="32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 so </a:t>
            </a:r>
            <a:r>
              <a:rPr lang="en-US" altLang="zh-CN" sz="3200" dirty="0" err="1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flink</a:t>
            </a:r>
            <a:r>
              <a:rPr lang="en-US" altLang="zh-CN" sz="32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3200" dirty="0" err="1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wie</a:t>
            </a:r>
            <a:r>
              <a:rPr lang="en-US" altLang="zh-CN" sz="32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3200" dirty="0" err="1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eine</a:t>
            </a:r>
            <a:r>
              <a:rPr lang="en-US" altLang="zh-CN" sz="32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 Maus.</a:t>
            </a:r>
          </a:p>
          <a:p>
            <a:pPr marL="0" indent="0">
              <a:buNone/>
            </a:pPr>
            <a:r>
              <a:rPr lang="zh-CN" altLang="en-US" sz="24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（德语中更习惯用老鼠来形容灵活，所以将这里的猫换成更符合他们语言习惯的老鼠）</a:t>
            </a:r>
            <a:endParaRPr lang="en-US" altLang="zh-CN" sz="2400" dirty="0">
              <a:latin typeface="Times New Roman" panose="02020603050405020304" pitchFamily="18" charset="0"/>
              <a:ea typeface="仿宋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zh-CN" altLang="en-US" sz="2400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83547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53A17CF-A66D-B00B-B1DC-A4E42C2AD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441230"/>
            <a:ext cx="8911687" cy="1280890"/>
          </a:xfrm>
        </p:spPr>
        <p:txBody>
          <a:bodyPr/>
          <a:lstStyle/>
          <a:p>
            <a:r>
              <a:rPr lang="en-US" altLang="zh-CN" sz="6000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ea typeface="幼圆" panose="02010509060101010101" pitchFamily="49" charset="-122"/>
                <a:cs typeface="Times New Roman" panose="02020603050405020304" pitchFamily="18" charset="0"/>
              </a:rPr>
              <a:t>F</a:t>
            </a:r>
            <a:r>
              <a:rPr kumimoji="0" lang="en-US" altLang="zh-CN" sz="6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幼圆" panose="02010509060101010101" pitchFamily="49" charset="-122"/>
                <a:cs typeface="Times New Roman" panose="02020603050405020304" pitchFamily="18" charset="0"/>
              </a:rPr>
              <a:t>remdwort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B576D58-0E5C-5EE0-6BAB-8C1E94A214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0156" y="1630680"/>
            <a:ext cx="10358804" cy="5044440"/>
          </a:xfrm>
        </p:spPr>
        <p:txBody>
          <a:bodyPr/>
          <a:lstStyle/>
          <a:p>
            <a:r>
              <a:rPr kumimoji="0" lang="de-DE" altLang="zh-C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kumimoji="0" lang="en-US" altLang="zh-CN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efinition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:</a:t>
            </a:r>
            <a:r>
              <a:rPr kumimoji="0" lang="de-DE" altLang="zh-C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Die kulturellen und sprachlichen Besonderheiten der Quellsprache werden beibehalten. Dies erfordert, dass sich der Übersetzer dem Autor annähert, um den Lesern das Auslandserlebnis zu bieten.</a:t>
            </a:r>
          </a:p>
          <a:p>
            <a:r>
              <a:rPr lang="zh-CN" altLang="en-US" sz="20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定义：保留源语的文化和语言特色，要求译者向作者靠拢，让读者体验异国风情。</a:t>
            </a:r>
            <a:endParaRPr lang="en-US" altLang="zh-CN" sz="2000" dirty="0">
              <a:latin typeface="仿宋" panose="02010609060101010101" pitchFamily="49" charset="-122"/>
              <a:ea typeface="仿宋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sz="2800" dirty="0" err="1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Absicht</a:t>
            </a:r>
            <a:r>
              <a:rPr lang="en-US" altLang="zh-CN" sz="28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:</a:t>
            </a:r>
            <a:r>
              <a:rPr lang="de-DE" altLang="zh-CN" sz="28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Die Exotik des Originaltexts wird beibehalten, die kulturellen Differenzen werden widerspiegelt und die Ausdrucksweisen der Zielsprache werden bereichert.</a:t>
            </a:r>
          </a:p>
          <a:p>
            <a:r>
              <a:rPr lang="zh-CN" altLang="en-US" sz="20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目的：保留原文的异域性，反映文化差异，丰富目标语的表达方式</a:t>
            </a:r>
          </a:p>
        </p:txBody>
      </p:sp>
    </p:spTree>
    <p:extLst>
      <p:ext uri="{BB962C8B-B14F-4D97-AF65-F5344CB8AC3E}">
        <p14:creationId xmlns:p14="http://schemas.microsoft.com/office/powerpoint/2010/main" val="21352045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99C8F3-E318-63A5-30ED-1B39951C1D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018B3D0-D4CC-8FCA-861C-34EBB0EC4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306333"/>
            <a:ext cx="8911687" cy="1280890"/>
          </a:xfrm>
        </p:spPr>
        <p:txBody>
          <a:bodyPr/>
          <a:lstStyle/>
          <a:p>
            <a:r>
              <a:rPr kumimoji="0" lang="de-DE" altLang="zh-CN" sz="6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幼圆" panose="02010509060101010101" pitchFamily="49" charset="-122"/>
                <a:cs typeface="Times New Roman" panose="02020603050405020304" pitchFamily="18" charset="0"/>
              </a:rPr>
              <a:t>Beispiele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9351FEB-EE6E-38C0-C4BF-E2E198D523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0156" y="1540189"/>
            <a:ext cx="9739044" cy="3777622"/>
          </a:xfrm>
        </p:spPr>
        <p:txBody>
          <a:bodyPr>
            <a:normAutofit/>
          </a:bodyPr>
          <a:lstStyle/>
          <a:p>
            <a:r>
              <a:rPr lang="zh-CN" altLang="en-US" sz="3200" dirty="0">
                <a:latin typeface="仿宋" panose="02010609060101010101" pitchFamily="49" charset="-122"/>
                <a:ea typeface="仿宋" panose="02010609060101010101" pitchFamily="49" charset="-122"/>
              </a:rPr>
              <a:t>太极  </a:t>
            </a:r>
            <a:r>
              <a:rPr lang="en-US" altLang="zh-CN" sz="32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Taiji</a:t>
            </a:r>
          </a:p>
          <a:p>
            <a:r>
              <a:rPr lang="zh-CN" altLang="en-US" sz="32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功夫   </a:t>
            </a:r>
            <a:r>
              <a:rPr lang="en-US" altLang="zh-CN" sz="32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Kungfu</a:t>
            </a:r>
          </a:p>
          <a:p>
            <a:pPr marL="0" indent="0">
              <a:buNone/>
            </a:pPr>
            <a:endParaRPr lang="zh-CN" altLang="en-US" sz="3200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942390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A1F3A98-15B2-4E15-CDE4-68FB0E6C2E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6125" y="441230"/>
            <a:ext cx="8911687" cy="1280890"/>
          </a:xfrm>
        </p:spPr>
        <p:txBody>
          <a:bodyPr/>
          <a:lstStyle/>
          <a:p>
            <a:r>
              <a:rPr lang="en-US" altLang="zh-CN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Beispiele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5352076-4AFE-B403-00C8-4948F28B7A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2412" y="1540189"/>
            <a:ext cx="8915400" cy="3777622"/>
          </a:xfrm>
        </p:spPr>
        <p:txBody>
          <a:bodyPr>
            <a:normAutofit/>
          </a:bodyPr>
          <a:lstStyle/>
          <a:p>
            <a:r>
              <a:rPr lang="zh-CN" altLang="en-US" sz="28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原文：“趁热打铁”</a:t>
            </a:r>
            <a:endParaRPr lang="en-US" altLang="zh-CN" sz="2800" dirty="0">
              <a:latin typeface="Times New Roman" panose="02020603050405020304" pitchFamily="18" charset="0"/>
              <a:ea typeface="仿宋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sz="2800" dirty="0" err="1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Fremdwort</a:t>
            </a:r>
            <a:r>
              <a:rPr lang="zh-CN" altLang="en-US" sz="28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：</a:t>
            </a:r>
            <a:r>
              <a:rPr lang="en-US" altLang="zh-CN" sz="28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Eisen </a:t>
            </a:r>
            <a:r>
              <a:rPr lang="en-US" altLang="zh-CN" sz="2800" dirty="0" err="1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schmieden</a:t>
            </a:r>
            <a:r>
              <a:rPr lang="en-US" altLang="zh-CN" sz="28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, </a:t>
            </a:r>
            <a:r>
              <a:rPr lang="en-US" altLang="zh-CN" sz="2800" dirty="0" err="1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solange</a:t>
            </a:r>
            <a:r>
              <a:rPr lang="en-US" altLang="zh-CN" sz="28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 es </a:t>
            </a:r>
            <a:r>
              <a:rPr lang="en-US" altLang="zh-CN" sz="2800" dirty="0" err="1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heiß</a:t>
            </a:r>
            <a:r>
              <a:rPr lang="en-US" altLang="zh-CN" sz="28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ist</a:t>
            </a:r>
            <a:r>
              <a:rPr lang="en-US" altLang="zh-CN" sz="28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.</a:t>
            </a:r>
          </a:p>
          <a:p>
            <a:r>
              <a:rPr lang="en-US" altLang="zh-CN" sz="2800" dirty="0" err="1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Lokalisierung</a:t>
            </a:r>
            <a:r>
              <a:rPr lang="zh-CN" altLang="en-US" sz="28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：</a:t>
            </a:r>
            <a:r>
              <a:rPr lang="en-US" altLang="zh-CN" sz="28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Wenn die </a:t>
            </a:r>
            <a:r>
              <a:rPr lang="en-US" altLang="zh-CN" sz="2800" dirty="0" err="1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Eier</a:t>
            </a:r>
            <a:r>
              <a:rPr lang="en-US" altLang="zh-CN" sz="28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kochen</a:t>
            </a:r>
            <a:r>
              <a:rPr lang="en-US" altLang="zh-CN" sz="28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, den Brei </a:t>
            </a:r>
            <a:r>
              <a:rPr lang="en-US" altLang="zh-CN" sz="2800" dirty="0" err="1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rühren</a:t>
            </a:r>
            <a:r>
              <a:rPr lang="en-US" altLang="zh-CN" sz="28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.</a:t>
            </a:r>
            <a:r>
              <a:rPr lang="zh-CN" altLang="en-US" sz="28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（字面意思：当鸡蛋在煮的时候，搅拌粥，类似于抓住时机的意思，用德语中常见的表达替代了中文成语的字面意象 ）</a:t>
            </a:r>
          </a:p>
        </p:txBody>
      </p:sp>
    </p:spTree>
    <p:extLst>
      <p:ext uri="{BB962C8B-B14F-4D97-AF65-F5344CB8AC3E}">
        <p14:creationId xmlns:p14="http://schemas.microsoft.com/office/powerpoint/2010/main" val="42038115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91CD18-3C7B-F3A3-2A46-6842249E6C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787617D-E406-19AC-A087-ACFF49C7F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6125" y="441230"/>
            <a:ext cx="8911687" cy="1280890"/>
          </a:xfrm>
        </p:spPr>
        <p:txBody>
          <a:bodyPr/>
          <a:lstStyle/>
          <a:p>
            <a:r>
              <a:rPr lang="en-US" altLang="zh-CN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Beispiele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D7BC17B-96D5-C8F2-C248-6328DF41E3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2412" y="1540189"/>
            <a:ext cx="8915400" cy="3777622"/>
          </a:xfrm>
        </p:spPr>
        <p:txBody>
          <a:bodyPr>
            <a:normAutofit/>
          </a:bodyPr>
          <a:lstStyle/>
          <a:p>
            <a:r>
              <a:rPr lang="zh-CN" altLang="en-US" sz="28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原文：你吃了吗？</a:t>
            </a:r>
            <a:endParaRPr lang="en-US" altLang="zh-CN" sz="2800" dirty="0">
              <a:latin typeface="Times New Roman" panose="02020603050405020304" pitchFamily="18" charset="0"/>
              <a:ea typeface="仿宋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sz="2800" dirty="0" err="1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Fremdwort</a:t>
            </a:r>
            <a:r>
              <a:rPr lang="zh-CN" altLang="en-US" sz="28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：</a:t>
            </a:r>
            <a:r>
              <a:rPr lang="en-US" altLang="zh-CN" sz="28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Hast</a:t>
            </a:r>
            <a:r>
              <a:rPr lang="zh-CN" altLang="en-US" sz="28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du</a:t>
            </a:r>
            <a:r>
              <a:rPr lang="zh-CN" altLang="en-US" sz="28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schon</a:t>
            </a:r>
            <a:r>
              <a:rPr lang="zh-CN" altLang="en-US" sz="28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gegessen</a:t>
            </a:r>
            <a:r>
              <a:rPr lang="en-US" altLang="zh-CN" sz="28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?</a:t>
            </a:r>
          </a:p>
          <a:p>
            <a:r>
              <a:rPr lang="en-US" altLang="zh-CN" sz="2800" dirty="0" err="1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Lokalisierung</a:t>
            </a:r>
            <a:r>
              <a:rPr lang="zh-CN" altLang="en-US" sz="28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：</a:t>
            </a:r>
            <a:r>
              <a:rPr lang="en-US" altLang="zh-CN" sz="28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Wie </a:t>
            </a:r>
            <a:r>
              <a:rPr lang="en-US" altLang="zh-CN" sz="2800" dirty="0" err="1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geht’s</a:t>
            </a:r>
            <a:r>
              <a:rPr lang="en-US" altLang="zh-CN" sz="28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endParaRPr lang="zh-CN" altLang="en-US" sz="2800" dirty="0">
              <a:latin typeface="Times New Roman" panose="02020603050405020304" pitchFamily="18" charset="0"/>
              <a:ea typeface="仿宋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70003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D95714-8167-4E77-ED64-184CD6C989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FB369AE-E540-B4DC-CDEE-1E999CE05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6125" y="441230"/>
            <a:ext cx="8911687" cy="1280890"/>
          </a:xfrm>
        </p:spPr>
        <p:txBody>
          <a:bodyPr/>
          <a:lstStyle/>
          <a:p>
            <a:r>
              <a:rPr lang="en-US" altLang="zh-CN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Beispiele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1D6303B-D77F-0C62-5A0E-670D2F8331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2412" y="1540189"/>
            <a:ext cx="8915400" cy="3777622"/>
          </a:xfrm>
        </p:spPr>
        <p:txBody>
          <a:bodyPr>
            <a:normAutofit/>
          </a:bodyPr>
          <a:lstStyle/>
          <a:p>
            <a:r>
              <a:rPr lang="zh-CN" altLang="en-US" sz="28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原文：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Das </a:t>
            </a:r>
            <a:r>
              <a:rPr kumimoji="0" lang="en-US" altLang="zh-CN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ist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 mir wurst.</a:t>
            </a:r>
          </a:p>
          <a:p>
            <a:r>
              <a:rPr lang="en-US" altLang="zh-CN" sz="2800" dirty="0" err="1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Fremdwort</a:t>
            </a:r>
            <a:r>
              <a:rPr lang="zh-CN" altLang="en-US" sz="28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：</a:t>
            </a:r>
            <a:r>
              <a:rPr lang="zh-CN" altLang="en-US" sz="24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这对我来说是香肠。</a:t>
            </a:r>
            <a:endParaRPr lang="en-US" altLang="zh-CN" sz="2400" dirty="0">
              <a:latin typeface="Times New Roman" panose="02020603050405020304" pitchFamily="18" charset="0"/>
              <a:ea typeface="仿宋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sz="2800" dirty="0" err="1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Lokalisierung</a:t>
            </a:r>
            <a:r>
              <a:rPr lang="en-US" altLang="zh-CN" sz="28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: </a:t>
            </a:r>
            <a:r>
              <a:rPr lang="zh-CN" altLang="en-US" sz="24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我不在乎。</a:t>
            </a:r>
            <a:endParaRPr lang="en-US" altLang="zh-CN" sz="2400" dirty="0">
              <a:latin typeface="Times New Roman" panose="02020603050405020304" pitchFamily="18" charset="0"/>
              <a:ea typeface="仿宋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CN" altLang="en-US" sz="2400" dirty="0"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（德语中用香肠来表达不在乎）</a:t>
            </a:r>
            <a:endParaRPr lang="en-US" altLang="zh-CN" sz="2400" dirty="0">
              <a:latin typeface="Times New Roman" panose="02020603050405020304" pitchFamily="18" charset="0"/>
              <a:ea typeface="仿宋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4857358"/>
      </p:ext>
    </p:extLst>
  </p:cSld>
  <p:clrMapOvr>
    <a:masterClrMapping/>
  </p:clrMapOvr>
</p:sld>
</file>

<file path=ppt/theme/theme1.xml><?xml version="1.0" encoding="utf-8"?>
<a:theme xmlns:a="http://schemas.openxmlformats.org/drawingml/2006/main" name="丝状">
  <a:themeElements>
    <a:clrScheme name="丝状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丝状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丝状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142</TotalTime>
  <Words>528</Words>
  <Application>Microsoft Office PowerPoint</Application>
  <PresentationFormat>宽屏</PresentationFormat>
  <Paragraphs>50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9" baseType="lpstr">
      <vt:lpstr>仿宋</vt:lpstr>
      <vt:lpstr>Arial</vt:lpstr>
      <vt:lpstr>Century Gothic</vt:lpstr>
      <vt:lpstr>Times New Roman</vt:lpstr>
      <vt:lpstr>Wingdings 3</vt:lpstr>
      <vt:lpstr>丝状</vt:lpstr>
      <vt:lpstr>Lokalisierung vs. Fremdwort, Unsichtbarkeit des Übersetzers</vt:lpstr>
      <vt:lpstr>der Katalog 目录</vt:lpstr>
      <vt:lpstr>Lokalisierung</vt:lpstr>
      <vt:lpstr>Beispiele</vt:lpstr>
      <vt:lpstr>Fremdwort</vt:lpstr>
      <vt:lpstr>Beispiele</vt:lpstr>
      <vt:lpstr>Beispiele</vt:lpstr>
      <vt:lpstr>Beispiele</vt:lpstr>
      <vt:lpstr>Beispiele</vt:lpstr>
      <vt:lpstr>Beispiele</vt:lpstr>
      <vt:lpstr>Anwendungsfälle</vt:lpstr>
      <vt:lpstr>Anwendungsfälle</vt:lpstr>
      <vt:lpstr>Vielen Dank für Ihre Aufmerksamkeit!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冰颖 刘</dc:creator>
  <cp:lastModifiedBy>冰颖 刘</cp:lastModifiedBy>
  <cp:revision>1</cp:revision>
  <dcterms:created xsi:type="dcterms:W3CDTF">2025-04-02T11:53:12Z</dcterms:created>
  <dcterms:modified xsi:type="dcterms:W3CDTF">2025-04-02T14:15:55Z</dcterms:modified>
</cp:coreProperties>
</file>