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71" r:id="rId7"/>
    <p:sldId id="261" r:id="rId8"/>
    <p:sldId id="262" r:id="rId9"/>
    <p:sldId id="263" r:id="rId10"/>
    <p:sldId id="264" r:id="rId11"/>
    <p:sldId id="272" r:id="rId12"/>
    <p:sldId id="273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173AE8A-420F-44A2-8631-2B31CFA303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017923-EB37-4CDF-83E1-891A65318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hyperlink" Target="https://www.mentimeter.com/app/presentation/al2zaodf2pq4xe13fjc6w5d4y671bh3u/edit?question=kb2obggsdhwr" TargetMode="External"/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mentimeter.com/app/presentation/al2zaodf2pq4xe13fjc6w5d4y671bh3u/edit?question=kb2obggsdhwr" TargetMode="Externa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7.svg"/><Relationship Id="rId7" Type="http://schemas.openxmlformats.org/officeDocument/2006/relationships/image" Target="../media/image16.png"/><Relationship Id="rId6" Type="http://schemas.openxmlformats.org/officeDocument/2006/relationships/hyperlink" Target="https://www.mentimeter.com/app/presentation/al2zaodf2pq4xe13fjc6w5d4y671bh3u/edit?question=kb2obggsdhwr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 4"/>
          <p:cNvSpPr/>
          <p:nvPr/>
        </p:nvSpPr>
        <p:spPr>
          <a:xfrm>
            <a:off x="17970" y="1636776"/>
            <a:ext cx="7030529" cy="3589337"/>
          </a:xfrm>
          <a:prstGeom prst="rect">
            <a:avLst/>
          </a:prstGeom>
          <a:solidFill>
            <a:srgbClr val="FFFFFF">
              <a:alpha val="61176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317" y="1629155"/>
            <a:ext cx="2898908" cy="2861253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465404" y="1974291"/>
            <a:ext cx="6362700" cy="2073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00" indent="-13335" algn="l" rtl="0" eaLnBrk="0">
              <a:lnSpc>
                <a:spcPct val="103000"/>
              </a:lnSpc>
            </a:pPr>
            <a:r>
              <a:rPr sz="6500" kern="0" spc="50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Chinese</a:t>
            </a:r>
            <a:r>
              <a:rPr sz="6500" kern="0" spc="148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6500" kern="0" spc="50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Term</a:t>
            </a:r>
            <a:r>
              <a:rPr sz="6500" kern="0" spc="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6500" kern="0" spc="51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of</a:t>
            </a:r>
            <a:r>
              <a:rPr sz="6500" kern="0" spc="142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6500" kern="0" spc="51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Endearme</a:t>
            </a:r>
            <a:r>
              <a:rPr sz="6500" kern="0" spc="50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nt</a:t>
            </a:r>
            <a:endParaRPr sz="6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textbox 10"/>
          <p:cNvSpPr/>
          <p:nvPr/>
        </p:nvSpPr>
        <p:spPr>
          <a:xfrm>
            <a:off x="1239843" y="4440601"/>
            <a:ext cx="1844675" cy="2698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925"/>
              </a:lnSpc>
            </a:pPr>
            <a:r>
              <a:rPr sz="1500" kern="0" spc="3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Reporter:Zhu</a:t>
            </a:r>
            <a:r>
              <a:rPr sz="1500" kern="0" spc="17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500" kern="0" spc="3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Huit</a:t>
            </a:r>
            <a:r>
              <a:rPr sz="1500" kern="0" spc="2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ing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2" name="textbox 12"/>
          <p:cNvSpPr/>
          <p:nvPr/>
        </p:nvSpPr>
        <p:spPr>
          <a:xfrm>
            <a:off x="3898675" y="4498129"/>
            <a:ext cx="961389" cy="2076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</a:pPr>
            <a:r>
              <a:rPr sz="1500" kern="0" spc="3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2025.04.24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84264" y="4760975"/>
            <a:ext cx="170688" cy="4648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设计师小笼包原创文档"/>
          <p:cNvSpPr/>
          <p:nvPr/>
        </p:nvSpPr>
        <p:spPr>
          <a:xfrm>
            <a:off x="182880" y="211016"/>
            <a:ext cx="11802793" cy="6443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*</a:t>
            </a:r>
            <a:endParaRPr lang="zh-CN" altLang="en-US"/>
          </a:p>
        </p:txBody>
      </p:sp>
      <p:sp>
        <p:nvSpPr>
          <p:cNvPr id="42" name="稻壳儿设计师小笼包原创文档"/>
          <p:cNvSpPr/>
          <p:nvPr/>
        </p:nvSpPr>
        <p:spPr>
          <a:xfrm>
            <a:off x="4872355" y="2155190"/>
            <a:ext cx="6699885" cy="4603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0" spc="300" dirty="0">
                <a:solidFill>
                  <a:srgbClr val="333333"/>
                </a:solidFill>
                <a:effectLst/>
                <a:latin typeface="PingFang SC"/>
              </a:rPr>
              <a:t> </a:t>
            </a:r>
            <a:r>
              <a:rPr lang="en-US" altLang="zh-CN" sz="1600" i="0" spc="300" dirty="0">
                <a:solidFill>
                  <a:srgbClr val="333333"/>
                </a:solidFill>
                <a:effectLst/>
                <a:latin typeface="PingFang SC"/>
              </a:rPr>
              <a:t>Showing respect and dependence</a:t>
            </a:r>
            <a:endParaRPr lang="en-US" altLang="zh-CN" sz="1600" i="0" spc="300" dirty="0">
              <a:solidFill>
                <a:srgbClr val="333333"/>
              </a:solidFill>
              <a:effectLst/>
              <a:latin typeface="PingFang SC"/>
            </a:endParaRPr>
          </a:p>
        </p:txBody>
      </p:sp>
      <p:sp>
        <p:nvSpPr>
          <p:cNvPr id="45" name="稻壳儿设计师小笼包原创文档"/>
          <p:cNvSpPr txBox="1"/>
          <p:nvPr/>
        </p:nvSpPr>
        <p:spPr>
          <a:xfrm>
            <a:off x="4984750" y="1695450"/>
            <a:ext cx="4099560" cy="497840"/>
          </a:xfrm>
          <a:prstGeom prst="rect">
            <a:avLst/>
          </a:prstGeom>
          <a:noFill/>
        </p:spPr>
        <p:txBody>
          <a:bodyPr vert="horz" wrap="square" lIns="68559" tIns="34280" rIns="68559" bIns="34280" rtlCol="0">
            <a:spAutoFit/>
          </a:bodyPr>
          <a:lstStyle/>
          <a:p>
            <a:r>
              <a:rPr lang="en-US" altLang="zh-CN" sz="2800" spc="225" dirty="0">
                <a:latin typeface="隶书" panose="02010509060101010101" charset="-122"/>
                <a:ea typeface="隶书" panose="02010509060101010101" charset="-122"/>
              </a:rPr>
              <a:t>Connotation</a:t>
            </a:r>
            <a:endParaRPr lang="en-US" altLang="zh-CN" sz="2000" spc="225" dirty="0"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5" name="稻壳儿设计师小笼包原创文档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17649" r="44104"/>
          <a:stretch>
            <a:fillRect/>
          </a:stretch>
        </p:blipFill>
        <p:spPr>
          <a:xfrm>
            <a:off x="111076" y="1539306"/>
            <a:ext cx="2211079" cy="4142847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555115" y="3108960"/>
            <a:ext cx="4457700" cy="1014730"/>
            <a:chOff x="2741" y="5032"/>
            <a:chExt cx="7020" cy="1598"/>
          </a:xfrm>
        </p:grpSpPr>
        <p:sp>
          <p:nvSpPr>
            <p:cNvPr id="36" name="稻壳儿设计师小笼包原创文档"/>
            <p:cNvSpPr txBox="1"/>
            <p:nvPr/>
          </p:nvSpPr>
          <p:spPr>
            <a:xfrm>
              <a:off x="3889" y="5254"/>
              <a:ext cx="5873" cy="590"/>
            </a:xfrm>
            <a:prstGeom prst="rect">
              <a:avLst/>
            </a:prstGeom>
            <a:noFill/>
          </p:spPr>
          <p:txBody>
            <a:bodyPr vert="horz" wrap="square" lIns="68559" tIns="34280" rIns="68559" bIns="34280" rtlCol="0">
              <a:spAutoFit/>
            </a:bodyPr>
            <a:lstStyle/>
            <a:p>
              <a:r>
                <a:rPr lang="en-US" altLang="zh-CN" sz="2000" spc="225" dirty="0">
                  <a:latin typeface="隶书" panose="02010509060101010101" charset="-122"/>
                  <a:ea typeface="隶书" panose="02010509060101010101" charset="-122"/>
                </a:rPr>
                <a:t>Guan Ren</a:t>
              </a:r>
              <a:r>
                <a:rPr lang="zh-CN" altLang="en-US" sz="2000" spc="225" dirty="0">
                  <a:latin typeface="隶书" panose="02010509060101010101" charset="-122"/>
                  <a:ea typeface="隶书" panose="02010509060101010101" charset="-122"/>
                </a:rPr>
                <a:t>（</a:t>
              </a:r>
              <a:r>
                <a:rPr lang="zh-CN" altLang="en-US" sz="2000" spc="225" dirty="0">
                  <a:latin typeface="隶书" panose="02010509060101010101" charset="-122"/>
                  <a:ea typeface="隶书" panose="02010509060101010101" charset="-122"/>
                </a:rPr>
                <a:t>官人）</a:t>
              </a:r>
              <a:endParaRPr lang="zh-CN" altLang="en-US" sz="2000" spc="225" dirty="0">
                <a:latin typeface="隶书" panose="02010509060101010101" charset="-122"/>
                <a:ea typeface="隶书" panose="02010509060101010101" charset="-122"/>
              </a:endParaRPr>
            </a:p>
          </p:txBody>
        </p:sp>
        <p:cxnSp>
          <p:nvCxnSpPr>
            <p:cNvPr id="7" name="稻壳儿设计师小笼包原创文档"/>
            <p:cNvCxnSpPr/>
            <p:nvPr/>
          </p:nvCxnSpPr>
          <p:spPr>
            <a:xfrm>
              <a:off x="4295" y="5883"/>
              <a:ext cx="1729" cy="0"/>
            </a:xfrm>
            <a:prstGeom prst="line">
              <a:avLst/>
            </a:prstGeom>
            <a:ln>
              <a:solidFill>
                <a:srgbClr val="3C8944"/>
              </a:solidFill>
              <a:prstDash val="lgDashDotDot"/>
              <a:miter lim="800000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稻壳儿设计师小笼包原创文档"/>
            <p:cNvSpPr txBox="1"/>
            <p:nvPr/>
          </p:nvSpPr>
          <p:spPr>
            <a:xfrm>
              <a:off x="2741" y="5032"/>
              <a:ext cx="815" cy="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rgbClr val="AAE6CE"/>
                  </a:solidFill>
                </a:rPr>
                <a:t>❁</a:t>
              </a:r>
              <a:endParaRPr lang="zh-CN" altLang="en-US" sz="6000" dirty="0">
                <a:solidFill>
                  <a:srgbClr val="AAE6CE"/>
                </a:solidFill>
              </a:endParaRPr>
            </a:p>
          </p:txBody>
        </p:sp>
      </p:grpSp>
      <p:pic>
        <p:nvPicPr>
          <p:cNvPr id="22" name="图片 21" descr="同心圆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6780" y="1802130"/>
            <a:ext cx="205740" cy="20574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66615" y="2944495"/>
            <a:ext cx="4417695" cy="497840"/>
            <a:chOff x="7694" y="5981"/>
            <a:chExt cx="6957" cy="784"/>
          </a:xfrm>
        </p:grpSpPr>
        <p:pic>
          <p:nvPicPr>
            <p:cNvPr id="26" name="图片 25" descr="同心圆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94" y="6084"/>
              <a:ext cx="324" cy="324"/>
            </a:xfrm>
            <a:prstGeom prst="rect">
              <a:avLst/>
            </a:prstGeom>
          </p:spPr>
        </p:pic>
        <p:sp>
          <p:nvSpPr>
            <p:cNvPr id="27" name="稻壳儿设计师小笼包原创文档"/>
            <p:cNvSpPr txBox="1"/>
            <p:nvPr/>
          </p:nvSpPr>
          <p:spPr>
            <a:xfrm>
              <a:off x="8195" y="5981"/>
              <a:ext cx="6456" cy="784"/>
            </a:xfrm>
            <a:prstGeom prst="rect">
              <a:avLst/>
            </a:prstGeom>
            <a:noFill/>
          </p:spPr>
          <p:txBody>
            <a:bodyPr vert="horz" wrap="square" lIns="68559" tIns="34280" rIns="68559" bIns="34280" rtlCol="0">
              <a:spAutoFit/>
            </a:bodyPr>
            <a:p>
              <a:r>
                <a:rPr lang="en-US" altLang="zh-CN" sz="2800" spc="225" dirty="0">
                  <a:latin typeface="隶书" panose="02010509060101010101" charset="-122"/>
                  <a:ea typeface="隶书" panose="02010509060101010101" charset="-122"/>
                </a:rPr>
                <a:t>Example</a:t>
              </a:r>
              <a:endParaRPr lang="en-US" altLang="zh-CN" sz="2000" spc="225" dirty="0"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sp>
        <p:nvSpPr>
          <p:cNvPr id="28" name="稻壳儿设计师小笼包原创文档"/>
          <p:cNvSpPr/>
          <p:nvPr/>
        </p:nvSpPr>
        <p:spPr>
          <a:xfrm>
            <a:off x="4922520" y="3482975"/>
            <a:ext cx="6998970" cy="829945"/>
          </a:xfrm>
          <a:prstGeom prst="rect">
            <a:avLst/>
          </a:prstGeom>
        </p:spPr>
        <p:txBody>
          <a:bodyPr vert="horz"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0" i="0" spc="300" dirty="0">
                <a:solidFill>
                  <a:srgbClr val="333333"/>
                </a:solidFill>
                <a:effectLst/>
                <a:latin typeface="PingFang SC"/>
              </a:rPr>
              <a:t>"My lord has returned today, and I am very happy."</a:t>
            </a:r>
            <a:endParaRPr lang="en-US" altLang="zh-CN" sz="1600" b="0" i="0" spc="300" dirty="0">
              <a:solidFill>
                <a:srgbClr val="333333"/>
              </a:solidFill>
              <a:effectLst/>
              <a:latin typeface="PingFang SC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716780" y="4866640"/>
            <a:ext cx="4994910" cy="497840"/>
            <a:chOff x="7628" y="7936"/>
            <a:chExt cx="7866" cy="784"/>
          </a:xfrm>
        </p:grpSpPr>
        <p:pic>
          <p:nvPicPr>
            <p:cNvPr id="30" name="图片 29" descr="同心圆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28" y="8159"/>
              <a:ext cx="324" cy="324"/>
            </a:xfrm>
            <a:prstGeom prst="rect">
              <a:avLst/>
            </a:prstGeom>
          </p:spPr>
        </p:pic>
        <p:sp>
          <p:nvSpPr>
            <p:cNvPr id="31" name="稻壳儿设计师小笼包原创文档"/>
            <p:cNvSpPr txBox="1"/>
            <p:nvPr/>
          </p:nvSpPr>
          <p:spPr>
            <a:xfrm>
              <a:off x="7952" y="7936"/>
              <a:ext cx="7542" cy="784"/>
            </a:xfrm>
            <a:prstGeom prst="rect">
              <a:avLst/>
            </a:prstGeom>
            <a:noFill/>
          </p:spPr>
          <p:txBody>
            <a:bodyPr vert="horz" wrap="square" lIns="68559" tIns="34280" rIns="68559" bIns="34280" rtlCol="0">
              <a:spAutoFit/>
            </a:bodyPr>
            <a:p>
              <a:r>
                <a:rPr lang="en-US" altLang="zh-CN" sz="2800" spc="225" dirty="0">
                  <a:latin typeface="隶书" panose="02010509060101010101" charset="-122"/>
                  <a:ea typeface="隶书" panose="02010509060101010101" charset="-122"/>
                </a:rPr>
                <a:t>Emotional Expression</a:t>
              </a:r>
              <a:endParaRPr lang="en-US" altLang="zh-CN" sz="2000" spc="225" dirty="0"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sp>
        <p:nvSpPr>
          <p:cNvPr id="32" name="稻壳儿设计师小笼包原创文档"/>
          <p:cNvSpPr/>
          <p:nvPr/>
        </p:nvSpPr>
        <p:spPr>
          <a:xfrm>
            <a:off x="4984750" y="5434965"/>
            <a:ext cx="5475605" cy="829945"/>
          </a:xfrm>
          <a:prstGeom prst="rect">
            <a:avLst/>
          </a:prstGeom>
        </p:spPr>
        <p:txBody>
          <a:bodyPr vert="horz"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0" i="0" spc="300" dirty="0">
                <a:solidFill>
                  <a:srgbClr val="333333"/>
                </a:solidFill>
                <a:effectLst/>
                <a:latin typeface="PingFang SC"/>
              </a:rPr>
              <a:t>The wife's deep affection and loyalty to her husband</a:t>
            </a:r>
            <a:endParaRPr lang="en-US" altLang="zh-CN" sz="1600" b="0" i="0" spc="300" dirty="0">
              <a:solidFill>
                <a:srgbClr val="333333"/>
              </a:solidFill>
              <a:effectLst/>
              <a:latin typeface="PingFang SC"/>
            </a:endParaRPr>
          </a:p>
        </p:txBody>
      </p:sp>
      <p:sp>
        <p:nvSpPr>
          <p:cNvPr id="8" name="稻壳儿设计师小笼包原创文档"/>
          <p:cNvSpPr/>
          <p:nvPr/>
        </p:nvSpPr>
        <p:spPr>
          <a:xfrm>
            <a:off x="4922520" y="4335526"/>
            <a:ext cx="4736124" cy="460375"/>
          </a:xfrm>
          <a:prstGeom prst="rect">
            <a:avLst/>
          </a:prstGeom>
        </p:spPr>
        <p:txBody>
          <a:bodyPr vert="horz"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0" i="0" spc="300" dirty="0">
                <a:solidFill>
                  <a:srgbClr val="333333"/>
                </a:solidFill>
                <a:effectLst/>
                <a:latin typeface="PingFang SC"/>
              </a:rPr>
              <a:t>"</a:t>
            </a:r>
            <a:r>
              <a:rPr lang="zh-CN" altLang="en-US" sz="1600" b="0" i="0" spc="300" dirty="0">
                <a:solidFill>
                  <a:srgbClr val="333333"/>
                </a:solidFill>
                <a:effectLst/>
                <a:latin typeface="PingFang SC"/>
              </a:rPr>
              <a:t>官人今日归来，妾身甚是欢喜。</a:t>
            </a:r>
            <a:r>
              <a:rPr lang="en-US" altLang="zh-CN" sz="1600" b="0" i="0" spc="300" dirty="0">
                <a:solidFill>
                  <a:srgbClr val="333333"/>
                </a:solidFill>
                <a:effectLst/>
                <a:latin typeface="PingFang SC"/>
              </a:rPr>
              <a:t>"</a:t>
            </a:r>
            <a:endParaRPr lang="en-US" altLang="zh-CN" sz="1600" b="0" i="0" spc="300" dirty="0">
              <a:solidFill>
                <a:srgbClr val="333333"/>
              </a:solidFill>
              <a:effectLst/>
              <a:latin typeface="PingFang SC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46735" y="270510"/>
            <a:ext cx="8210550" cy="1156335"/>
            <a:chOff x="861" y="426"/>
            <a:chExt cx="12930" cy="1821"/>
          </a:xfrm>
        </p:grpSpPr>
        <p:sp>
          <p:nvSpPr>
            <p:cNvPr id="10" name="稻壳儿设计师小笼包原创文档"/>
            <p:cNvSpPr txBox="1"/>
            <p:nvPr/>
          </p:nvSpPr>
          <p:spPr>
            <a:xfrm>
              <a:off x="861" y="426"/>
              <a:ext cx="9981" cy="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en-US" altLang="zh-CN" sz="3200" b="1" spc="300" dirty="0">
                  <a:solidFill>
                    <a:srgbClr val="3C8944"/>
                  </a:solidFill>
                  <a:latin typeface="经典隶变简" panose="02010609010101010101" pitchFamily="49" charset="-122"/>
                  <a:ea typeface="经典隶变简" panose="02010609010101010101" pitchFamily="49" charset="-122"/>
                  <a:cs typeface="经典隶变简" panose="02010609010101010101" pitchFamily="49" charset="-122"/>
                  <a:sym typeface="微软雅黑" panose="020B0503020204020204" charset="-122"/>
                </a:rPr>
                <a:t>Formal Spouse Terms</a:t>
              </a:r>
              <a:endParaRPr lang="en-US" altLang="zh-CN" sz="3200" b="1" spc="300" dirty="0">
                <a:solidFill>
                  <a:srgbClr val="3C8944"/>
                </a:solidFill>
                <a:latin typeface="经典隶变简" panose="02010609010101010101" pitchFamily="49" charset="-122"/>
                <a:ea typeface="经典隶变简" panose="02010609010101010101" pitchFamily="49" charset="-122"/>
                <a:cs typeface="经典隶变简" panose="02010609010101010101" pitchFamily="49" charset="-122"/>
                <a:sym typeface="微软雅黑" panose="020B0503020204020204" charset="-122"/>
              </a:endParaRPr>
            </a:p>
          </p:txBody>
        </p:sp>
        <p:sp>
          <p:nvSpPr>
            <p:cNvPr id="13" name="稻壳儿设计师小笼包原创文档"/>
            <p:cNvSpPr txBox="1"/>
            <p:nvPr/>
          </p:nvSpPr>
          <p:spPr>
            <a:xfrm>
              <a:off x="861" y="1425"/>
              <a:ext cx="12930" cy="8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en-US" altLang="zh-CN" sz="2800" b="1" spc="300" dirty="0">
                  <a:solidFill>
                    <a:srgbClr val="3C8944"/>
                  </a:solidFill>
                  <a:latin typeface="经典隶变简" panose="02010609010101010101" pitchFamily="49" charset="-122"/>
                  <a:ea typeface="经典隶变简" panose="02010609010101010101" pitchFamily="49" charset="-122"/>
                  <a:cs typeface="经典隶变简" panose="02010609010101010101" pitchFamily="49" charset="-122"/>
                  <a:sym typeface="微软雅黑" panose="020B0503020204020204" charset="-122"/>
                </a:rPr>
                <a:t>Terms Used by Men for Their Wives</a:t>
              </a:r>
              <a:endParaRPr lang="en-US" altLang="zh-CN" sz="2800" b="1" spc="300" dirty="0">
                <a:solidFill>
                  <a:srgbClr val="3C8944"/>
                </a:solidFill>
                <a:latin typeface="经典隶变简" panose="02010609010101010101" pitchFamily="49" charset="-122"/>
                <a:ea typeface="经典隶变简" panose="02010609010101010101" pitchFamily="49" charset="-122"/>
                <a:cs typeface="经典隶变简" panose="02010609010101010101" pitchFamily="49" charset="-122"/>
                <a:sym typeface="微软雅黑" panose="020B0503020204020204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1004" y="1251"/>
              <a:ext cx="7323" cy="16"/>
            </a:xfrm>
            <a:prstGeom prst="line">
              <a:avLst/>
            </a:prstGeom>
            <a:ln w="31750" cap="rnd">
              <a:solidFill>
                <a:schemeClr val="accent6">
                  <a:lumMod val="75000"/>
                </a:schemeClr>
              </a:solidFill>
              <a:round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设计师小笼包原创文档"/>
          <p:cNvSpPr/>
          <p:nvPr/>
        </p:nvSpPr>
        <p:spPr>
          <a:xfrm>
            <a:off x="182880" y="211016"/>
            <a:ext cx="11802793" cy="6443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>
                <a:sym typeface="+mn-ea"/>
              </a:rPr>
              <a:t>*</a:t>
            </a:r>
            <a:endParaRPr lang="zh-CN" altLang="en-US">
              <a:sym typeface="+mn-ea"/>
            </a:endParaRPr>
          </a:p>
        </p:txBody>
      </p:sp>
      <p:sp>
        <p:nvSpPr>
          <p:cNvPr id="42" name="稻壳儿设计师小笼包原创文档"/>
          <p:cNvSpPr/>
          <p:nvPr/>
        </p:nvSpPr>
        <p:spPr>
          <a:xfrm>
            <a:off x="6473190" y="745490"/>
            <a:ext cx="6699885" cy="4603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i="0" spc="300" dirty="0">
                <a:solidFill>
                  <a:srgbClr val="333333"/>
                </a:solidFill>
                <a:effectLst/>
                <a:latin typeface="PingFang SC"/>
              </a:rPr>
              <a:t> </a:t>
            </a:r>
            <a:r>
              <a:rPr lang="en-US" altLang="zh-CN" sz="1600" i="0" spc="300" dirty="0">
                <a:solidFill>
                  <a:srgbClr val="333333"/>
                </a:solidFill>
                <a:effectLst/>
                <a:latin typeface="PingFang SC"/>
              </a:rPr>
              <a:t>Equality and Intimacy</a:t>
            </a:r>
            <a:endParaRPr lang="en-US" altLang="zh-CN" sz="1600" i="0" spc="300" dirty="0">
              <a:solidFill>
                <a:srgbClr val="333333"/>
              </a:solidFill>
              <a:effectLst/>
              <a:latin typeface="PingFang SC"/>
            </a:endParaRPr>
          </a:p>
        </p:txBody>
      </p:sp>
      <p:pic>
        <p:nvPicPr>
          <p:cNvPr id="5" name="稻壳儿设计师小笼包原创文档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17649" r="44104"/>
          <a:stretch>
            <a:fillRect/>
          </a:stretch>
        </p:blipFill>
        <p:spPr>
          <a:xfrm>
            <a:off x="111076" y="1539306"/>
            <a:ext cx="2211079" cy="414284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339215" y="1539240"/>
            <a:ext cx="4457700" cy="1014730"/>
            <a:chOff x="2741" y="5032"/>
            <a:chExt cx="7020" cy="1598"/>
          </a:xfrm>
        </p:grpSpPr>
        <p:sp>
          <p:nvSpPr>
            <p:cNvPr id="36" name="稻壳儿设计师小笼包原创文档"/>
            <p:cNvSpPr txBox="1"/>
            <p:nvPr/>
          </p:nvSpPr>
          <p:spPr>
            <a:xfrm>
              <a:off x="3889" y="5254"/>
              <a:ext cx="5873" cy="590"/>
            </a:xfrm>
            <a:prstGeom prst="rect">
              <a:avLst/>
            </a:prstGeom>
            <a:noFill/>
          </p:spPr>
          <p:txBody>
            <a:bodyPr vert="horz" wrap="square" lIns="68559" tIns="34280" rIns="68559" bIns="34280" rtlCol="0">
              <a:spAutoFit/>
            </a:bodyPr>
            <a:lstStyle/>
            <a:p>
              <a:r>
                <a:rPr lang="en-US" altLang="zh-CN" sz="2000" spc="225" dirty="0">
                  <a:latin typeface="隶书" panose="02010509060101010101" charset="-122"/>
                  <a:ea typeface="隶书" panose="02010509060101010101" charset="-122"/>
                </a:rPr>
                <a:t>Ai Ren</a:t>
              </a:r>
              <a:r>
                <a:rPr lang="zh-CN" altLang="en-US" sz="2000" spc="225" dirty="0">
                  <a:latin typeface="隶书" panose="02010509060101010101" charset="-122"/>
                  <a:ea typeface="隶书" panose="02010509060101010101" charset="-122"/>
                </a:rPr>
                <a:t>（</a:t>
              </a:r>
              <a:r>
                <a:rPr lang="zh-CN" altLang="en-US" sz="2000" spc="225" dirty="0">
                  <a:latin typeface="隶书" panose="02010509060101010101" charset="-122"/>
                  <a:ea typeface="隶书" panose="02010509060101010101" charset="-122"/>
                </a:rPr>
                <a:t>爱人）</a:t>
              </a:r>
              <a:endParaRPr lang="zh-CN" altLang="en-US" sz="2000" spc="225" dirty="0">
                <a:latin typeface="隶书" panose="02010509060101010101" charset="-122"/>
                <a:ea typeface="隶书" panose="02010509060101010101" charset="-122"/>
              </a:endParaRPr>
            </a:p>
          </p:txBody>
        </p:sp>
        <p:cxnSp>
          <p:nvCxnSpPr>
            <p:cNvPr id="7" name="稻壳儿设计师小笼包原创文档"/>
            <p:cNvCxnSpPr/>
            <p:nvPr/>
          </p:nvCxnSpPr>
          <p:spPr>
            <a:xfrm>
              <a:off x="4295" y="5883"/>
              <a:ext cx="1729" cy="0"/>
            </a:xfrm>
            <a:prstGeom prst="line">
              <a:avLst/>
            </a:prstGeom>
            <a:ln>
              <a:solidFill>
                <a:srgbClr val="3C8944"/>
              </a:solidFill>
              <a:prstDash val="lgDashDotDot"/>
              <a:miter lim="800000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稻壳儿设计师小笼包原创文档"/>
            <p:cNvSpPr txBox="1"/>
            <p:nvPr/>
          </p:nvSpPr>
          <p:spPr>
            <a:xfrm>
              <a:off x="2741" y="5032"/>
              <a:ext cx="815" cy="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rgbClr val="AAE6CE"/>
                  </a:solidFill>
                </a:rPr>
                <a:t>❁</a:t>
              </a:r>
              <a:endParaRPr lang="zh-CN" altLang="en-US" sz="6000" dirty="0">
                <a:solidFill>
                  <a:srgbClr val="AAE6CE"/>
                </a:solidFill>
              </a:endParaRPr>
            </a:p>
          </p:txBody>
        </p:sp>
      </p:grpSp>
      <p:sp>
        <p:nvSpPr>
          <p:cNvPr id="15" name="稻壳儿设计师小笼包原创文档"/>
          <p:cNvSpPr txBox="1"/>
          <p:nvPr/>
        </p:nvSpPr>
        <p:spPr>
          <a:xfrm>
            <a:off x="546735" y="270510"/>
            <a:ext cx="633793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3200" b="1" spc="300" dirty="0">
                <a:solidFill>
                  <a:srgbClr val="3C8944"/>
                </a:solidFill>
                <a:latin typeface="经典隶变简" panose="02010609010101010101" pitchFamily="49" charset="-122"/>
                <a:ea typeface="经典隶变简" panose="02010609010101010101" pitchFamily="49" charset="-122"/>
                <a:cs typeface="经典隶变简" panose="02010609010101010101" pitchFamily="49" charset="-122"/>
                <a:sym typeface="微软雅黑" panose="020B0503020204020204" charset="-122"/>
              </a:rPr>
              <a:t>Modern Endearing Terms</a:t>
            </a:r>
            <a:endParaRPr lang="en-US" altLang="zh-CN" sz="2800" spc="300" dirty="0">
              <a:solidFill>
                <a:srgbClr val="3C8944"/>
              </a:solidFill>
              <a:latin typeface="经典隶变简" panose="02010609010101010101" pitchFamily="49" charset="-122"/>
              <a:ea typeface="经典隶变简" panose="02010609010101010101" pitchFamily="49" charset="-122"/>
              <a:cs typeface="经典隶变简" panose="02010609010101010101" pitchFamily="49" charset="-122"/>
              <a:sym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87775" y="1018540"/>
            <a:ext cx="2731648" cy="497840"/>
            <a:chOff x="7428" y="2670"/>
            <a:chExt cx="6159" cy="784"/>
          </a:xfrm>
        </p:grpSpPr>
        <p:sp>
          <p:nvSpPr>
            <p:cNvPr id="45" name="稻壳儿设计师小笼包原创文档"/>
            <p:cNvSpPr txBox="1"/>
            <p:nvPr/>
          </p:nvSpPr>
          <p:spPr>
            <a:xfrm>
              <a:off x="7850" y="2670"/>
              <a:ext cx="5737" cy="784"/>
            </a:xfrm>
            <a:prstGeom prst="rect">
              <a:avLst/>
            </a:prstGeom>
            <a:noFill/>
          </p:spPr>
          <p:txBody>
            <a:bodyPr vert="horz" wrap="square" lIns="68559" tIns="34280" rIns="68559" bIns="34280" rtlCol="0">
              <a:spAutoFit/>
            </a:bodyPr>
            <a:lstStyle/>
            <a:p>
              <a:r>
                <a:rPr lang="en-US" altLang="zh-CN" sz="2800" spc="225" dirty="0">
                  <a:latin typeface="隶书" panose="02010509060101010101" charset="-122"/>
                  <a:ea typeface="隶书" panose="02010509060101010101" charset="-122"/>
                </a:rPr>
                <a:t>Connotation</a:t>
              </a:r>
              <a:endParaRPr lang="en-US" altLang="zh-CN" sz="2000" spc="225" dirty="0"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22" name="图片 21" descr="同心圆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28" y="2838"/>
              <a:ext cx="462" cy="345"/>
            </a:xfrm>
            <a:prstGeom prst="rect">
              <a:avLst/>
            </a:prstGeom>
          </p:spPr>
        </p:pic>
      </p:grpSp>
      <p:sp>
        <p:nvSpPr>
          <p:cNvPr id="23" name="稻壳儿设计师小笼包原创文档"/>
          <p:cNvSpPr/>
          <p:nvPr/>
        </p:nvSpPr>
        <p:spPr>
          <a:xfrm>
            <a:off x="6595110" y="1344930"/>
            <a:ext cx="2249170" cy="460375"/>
          </a:xfrm>
          <a:prstGeom prst="rect">
            <a:avLst/>
          </a:prstGeom>
        </p:spPr>
        <p:txBody>
          <a:bodyPr vert="horz"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1600" b="0" i="0" spc="300" dirty="0">
                <a:solidFill>
                  <a:srgbClr val="333333"/>
                </a:solidFill>
                <a:effectLst/>
                <a:latin typeface="PingFang SC"/>
              </a:rPr>
              <a:t>Deep Affection</a:t>
            </a:r>
            <a:endParaRPr lang="en-US" altLang="zh-CN" sz="1600" b="0" i="0" spc="300" dirty="0">
              <a:solidFill>
                <a:srgbClr val="333333"/>
              </a:solidFill>
              <a:effectLst/>
              <a:latin typeface="PingFang SC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87775" y="2219325"/>
            <a:ext cx="4592955" cy="497840"/>
            <a:chOff x="7628" y="8159"/>
            <a:chExt cx="7233" cy="784"/>
          </a:xfrm>
        </p:grpSpPr>
        <p:pic>
          <p:nvPicPr>
            <p:cNvPr id="30" name="图片 29" descr="同心圆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28" y="8389"/>
              <a:ext cx="324" cy="324"/>
            </a:xfrm>
            <a:prstGeom prst="rect">
              <a:avLst/>
            </a:prstGeom>
          </p:spPr>
        </p:pic>
        <p:sp>
          <p:nvSpPr>
            <p:cNvPr id="31" name="稻壳儿设计师小笼包原创文档"/>
            <p:cNvSpPr txBox="1"/>
            <p:nvPr/>
          </p:nvSpPr>
          <p:spPr>
            <a:xfrm>
              <a:off x="8050" y="8159"/>
              <a:ext cx="6811" cy="784"/>
            </a:xfrm>
            <a:prstGeom prst="rect">
              <a:avLst/>
            </a:prstGeom>
            <a:noFill/>
          </p:spPr>
          <p:txBody>
            <a:bodyPr vert="horz" wrap="square" lIns="68559" tIns="34280" rIns="68559" bIns="34280" rtlCol="0">
              <a:spAutoFit/>
            </a:bodyPr>
            <a:p>
              <a:r>
                <a:rPr lang="en-US" altLang="zh-CN" sz="2800" spc="225" dirty="0">
                  <a:latin typeface="隶书" panose="02010509060101010101" charset="-122"/>
                  <a:ea typeface="隶书" panose="02010509060101010101" charset="-122"/>
                </a:rPr>
                <a:t>Emotional Expression</a:t>
              </a:r>
              <a:endParaRPr lang="en-US" altLang="zh-CN" sz="2000" spc="225" dirty="0"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sp>
        <p:nvSpPr>
          <p:cNvPr id="32" name="稻壳儿设计师小笼包原创文档"/>
          <p:cNvSpPr/>
          <p:nvPr/>
        </p:nvSpPr>
        <p:spPr>
          <a:xfrm>
            <a:off x="8204835" y="1883791"/>
            <a:ext cx="4736124" cy="460375"/>
          </a:xfrm>
          <a:prstGeom prst="rect">
            <a:avLst/>
          </a:prstGeom>
        </p:spPr>
        <p:txBody>
          <a:bodyPr vert="horz"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1600" b="0" i="0" spc="300" dirty="0">
                <a:solidFill>
                  <a:srgbClr val="333333"/>
                </a:solidFill>
                <a:effectLst/>
                <a:latin typeface="PingFang SC"/>
              </a:rPr>
              <a:t>Interdependence and Trust</a:t>
            </a:r>
            <a:endParaRPr lang="en-US" altLang="zh-CN" sz="1600" b="0" i="0" spc="300" dirty="0">
              <a:solidFill>
                <a:srgbClr val="333333"/>
              </a:solidFill>
              <a:effectLst/>
              <a:latin typeface="PingFang SC"/>
            </a:endParaRPr>
          </a:p>
        </p:txBody>
      </p:sp>
      <p:sp>
        <p:nvSpPr>
          <p:cNvPr id="10" name="稻壳儿设计师小笼包原创文档"/>
          <p:cNvSpPr/>
          <p:nvPr/>
        </p:nvSpPr>
        <p:spPr>
          <a:xfrm>
            <a:off x="8204835" y="2716911"/>
            <a:ext cx="4736124" cy="460375"/>
          </a:xfrm>
          <a:prstGeom prst="rect">
            <a:avLst/>
          </a:prstGeom>
        </p:spPr>
        <p:txBody>
          <a:bodyPr vert="horz"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0" i="0" spc="300" dirty="0">
                <a:solidFill>
                  <a:srgbClr val="333333"/>
                </a:solidFill>
                <a:effectLst/>
                <a:latin typeface="PingFang SC"/>
              </a:rPr>
              <a:t>Intimacy </a:t>
            </a:r>
            <a:r>
              <a:rPr lang="en-US" altLang="zh-CN" sz="1600" b="0" i="0" spc="300" dirty="0">
                <a:solidFill>
                  <a:srgbClr val="333333"/>
                </a:solidFill>
                <a:effectLst/>
                <a:latin typeface="PingFang SC"/>
              </a:rPr>
              <a:t>and Warmth</a:t>
            </a:r>
            <a:endParaRPr lang="en-US" altLang="zh-CN" sz="1200" b="0" i="0" spc="300" dirty="0">
              <a:solidFill>
                <a:srgbClr val="333333"/>
              </a:solidFill>
              <a:effectLst/>
              <a:latin typeface="PingFang SC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87170" y="4330065"/>
            <a:ext cx="4457700" cy="1014730"/>
            <a:chOff x="2741" y="5032"/>
            <a:chExt cx="7020" cy="1598"/>
          </a:xfrm>
        </p:grpSpPr>
        <p:sp>
          <p:nvSpPr>
            <p:cNvPr id="13" name="稻壳儿设计师小笼包原创文档"/>
            <p:cNvSpPr txBox="1"/>
            <p:nvPr/>
          </p:nvSpPr>
          <p:spPr>
            <a:xfrm>
              <a:off x="3889" y="5254"/>
              <a:ext cx="5873" cy="590"/>
            </a:xfrm>
            <a:prstGeom prst="rect">
              <a:avLst/>
            </a:prstGeom>
            <a:noFill/>
          </p:spPr>
          <p:txBody>
            <a:bodyPr vert="horz" wrap="square" lIns="68559" tIns="34280" rIns="68559" bIns="34280" rtlCol="0">
              <a:spAutoFit/>
            </a:bodyPr>
            <a:p>
              <a:r>
                <a:rPr lang="en-US" altLang="zh-CN" sz="2000" spc="225" dirty="0">
                  <a:latin typeface="隶书" panose="02010509060101010101" charset="-122"/>
                  <a:ea typeface="隶书" panose="02010509060101010101" charset="-122"/>
                </a:rPr>
                <a:t>Xian Sheng</a:t>
              </a:r>
              <a:r>
                <a:rPr lang="zh-CN" altLang="en-US" sz="2000" spc="225" dirty="0">
                  <a:latin typeface="隶书" panose="02010509060101010101" charset="-122"/>
                  <a:ea typeface="隶书" panose="02010509060101010101" charset="-122"/>
                </a:rPr>
                <a:t>（</a:t>
              </a:r>
              <a:r>
                <a:rPr lang="zh-CN" altLang="en-US" sz="2000" spc="225" dirty="0">
                  <a:latin typeface="隶书" panose="02010509060101010101" charset="-122"/>
                  <a:ea typeface="隶书" panose="02010509060101010101" charset="-122"/>
                </a:rPr>
                <a:t>先生）</a:t>
              </a:r>
              <a:endParaRPr lang="zh-CN" altLang="en-US" sz="2000" spc="225" dirty="0">
                <a:latin typeface="隶书" panose="02010509060101010101" charset="-122"/>
                <a:ea typeface="隶书" panose="02010509060101010101" charset="-122"/>
              </a:endParaRPr>
            </a:p>
          </p:txBody>
        </p:sp>
        <p:cxnSp>
          <p:nvCxnSpPr>
            <p:cNvPr id="14" name="稻壳儿设计师小笼包原创文档"/>
            <p:cNvCxnSpPr/>
            <p:nvPr/>
          </p:nvCxnSpPr>
          <p:spPr>
            <a:xfrm>
              <a:off x="4295" y="5883"/>
              <a:ext cx="1729" cy="0"/>
            </a:xfrm>
            <a:prstGeom prst="line">
              <a:avLst/>
            </a:prstGeom>
            <a:ln>
              <a:solidFill>
                <a:srgbClr val="3C8944"/>
              </a:solidFill>
              <a:prstDash val="lgDashDotDot"/>
              <a:miter lim="800000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稻壳儿设计师小笼包原创文档"/>
            <p:cNvSpPr txBox="1"/>
            <p:nvPr/>
          </p:nvSpPr>
          <p:spPr>
            <a:xfrm>
              <a:off x="2741" y="5032"/>
              <a:ext cx="815" cy="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6000" dirty="0">
                  <a:solidFill>
                    <a:srgbClr val="AAE6CE"/>
                  </a:solidFill>
                </a:rPr>
                <a:t>❁</a:t>
              </a:r>
              <a:endParaRPr lang="zh-CN" altLang="en-US" sz="6000" dirty="0">
                <a:solidFill>
                  <a:srgbClr val="AAE6C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74820" y="3832225"/>
            <a:ext cx="2731648" cy="497840"/>
            <a:chOff x="7428" y="2670"/>
            <a:chExt cx="6159" cy="784"/>
          </a:xfrm>
        </p:grpSpPr>
        <p:sp>
          <p:nvSpPr>
            <p:cNvPr id="18" name="稻壳儿设计师小笼包原创文档"/>
            <p:cNvSpPr txBox="1"/>
            <p:nvPr/>
          </p:nvSpPr>
          <p:spPr>
            <a:xfrm>
              <a:off x="7850" y="2670"/>
              <a:ext cx="5737" cy="784"/>
            </a:xfrm>
            <a:prstGeom prst="rect">
              <a:avLst/>
            </a:prstGeom>
            <a:noFill/>
          </p:spPr>
          <p:txBody>
            <a:bodyPr vert="horz" wrap="square" lIns="68559" tIns="34280" rIns="68559" bIns="34280" rtlCol="0">
              <a:spAutoFit/>
            </a:bodyPr>
            <a:p>
              <a:r>
                <a:rPr lang="en-US" altLang="zh-CN" sz="2800" spc="225" dirty="0">
                  <a:latin typeface="隶书" panose="02010509060101010101" charset="-122"/>
                  <a:ea typeface="隶书" panose="02010509060101010101" charset="-122"/>
                </a:rPr>
                <a:t>Connotation</a:t>
              </a:r>
              <a:endParaRPr lang="en-US" altLang="zh-CN" sz="2000" spc="225" dirty="0"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19" name="图片 18" descr="同心圆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28" y="2838"/>
              <a:ext cx="462" cy="345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274820" y="5158740"/>
            <a:ext cx="4592955" cy="497840"/>
            <a:chOff x="7628" y="8159"/>
            <a:chExt cx="7233" cy="784"/>
          </a:xfrm>
        </p:grpSpPr>
        <p:pic>
          <p:nvPicPr>
            <p:cNvPr id="21" name="图片 20" descr="同心圆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28" y="8389"/>
              <a:ext cx="324" cy="324"/>
            </a:xfrm>
            <a:prstGeom prst="rect">
              <a:avLst/>
            </a:prstGeom>
          </p:spPr>
        </p:pic>
        <p:sp>
          <p:nvSpPr>
            <p:cNvPr id="24" name="稻壳儿设计师小笼包原创文档"/>
            <p:cNvSpPr txBox="1"/>
            <p:nvPr/>
          </p:nvSpPr>
          <p:spPr>
            <a:xfrm>
              <a:off x="8050" y="8159"/>
              <a:ext cx="6811" cy="784"/>
            </a:xfrm>
            <a:prstGeom prst="rect">
              <a:avLst/>
            </a:prstGeom>
            <a:noFill/>
          </p:spPr>
          <p:txBody>
            <a:bodyPr vert="horz" wrap="square" lIns="68559" tIns="34280" rIns="68559" bIns="34280" rtlCol="0">
              <a:spAutoFit/>
            </a:bodyPr>
            <a:p>
              <a:r>
                <a:rPr lang="en-US" altLang="zh-CN" sz="2800" spc="225" dirty="0">
                  <a:latin typeface="隶书" panose="02010509060101010101" charset="-122"/>
                  <a:ea typeface="隶书" panose="02010509060101010101" charset="-122"/>
                </a:rPr>
                <a:t>Emotional Expression</a:t>
              </a:r>
              <a:endParaRPr lang="en-US" altLang="zh-CN" sz="2000" spc="225" dirty="0">
                <a:latin typeface="隶书" panose="02010509060101010101" charset="-122"/>
                <a:ea typeface="隶书" panose="02010509060101010101" charset="-122"/>
              </a:endParaRPr>
            </a:p>
          </p:txBody>
        </p:sp>
      </p:grpSp>
      <p:sp>
        <p:nvSpPr>
          <p:cNvPr id="25" name="稻壳儿设计师小笼包原创文档"/>
          <p:cNvSpPr/>
          <p:nvPr/>
        </p:nvSpPr>
        <p:spPr>
          <a:xfrm>
            <a:off x="6884670" y="3477895"/>
            <a:ext cx="3634740" cy="460375"/>
          </a:xfrm>
          <a:prstGeom prst="rect">
            <a:avLst/>
          </a:prstGeom>
        </p:spPr>
        <p:txBody>
          <a:bodyPr vert="horz"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200" i="0" spc="300" dirty="0">
                <a:solidFill>
                  <a:srgbClr val="333333"/>
                </a:solidFill>
                <a:effectLst/>
                <a:latin typeface="PingFang SC"/>
              </a:rPr>
              <a:t> </a:t>
            </a:r>
            <a:r>
              <a:rPr lang="en-US" altLang="zh-CN" sz="1600" i="0" spc="300" dirty="0">
                <a:solidFill>
                  <a:srgbClr val="333333"/>
                </a:solidFill>
                <a:effectLst/>
                <a:latin typeface="PingFang SC"/>
              </a:rPr>
              <a:t>Respect and Formality</a:t>
            </a:r>
            <a:endParaRPr lang="en-US" altLang="zh-CN" sz="1600" i="0" spc="300" dirty="0">
              <a:solidFill>
                <a:srgbClr val="333333"/>
              </a:solidFill>
              <a:effectLst/>
              <a:latin typeface="PingFang SC"/>
            </a:endParaRPr>
          </a:p>
        </p:txBody>
      </p:sp>
      <p:sp>
        <p:nvSpPr>
          <p:cNvPr id="26" name="稻壳儿设计师小笼包原创文档"/>
          <p:cNvSpPr/>
          <p:nvPr/>
        </p:nvSpPr>
        <p:spPr>
          <a:xfrm>
            <a:off x="7006590" y="4238625"/>
            <a:ext cx="3583305" cy="460375"/>
          </a:xfrm>
          <a:prstGeom prst="rect">
            <a:avLst/>
          </a:prstGeom>
        </p:spPr>
        <p:txBody>
          <a:bodyPr vert="horz"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1200" b="0" i="0" spc="300" dirty="0">
                <a:solidFill>
                  <a:srgbClr val="333333"/>
                </a:solidFill>
                <a:effectLst/>
                <a:latin typeface="PingFang SC"/>
              </a:rPr>
              <a:t> </a:t>
            </a:r>
            <a:r>
              <a:rPr lang="en-US" altLang="zh-CN" sz="1600" b="0" i="0" spc="300" dirty="0">
                <a:solidFill>
                  <a:srgbClr val="333333"/>
                </a:solidFill>
                <a:effectLst/>
                <a:latin typeface="PingFang SC"/>
              </a:rPr>
              <a:t>Tradition and Stability</a:t>
            </a:r>
            <a:endParaRPr lang="en-US" altLang="zh-CN" sz="1600" b="0" i="0" spc="300" dirty="0">
              <a:solidFill>
                <a:srgbClr val="333333"/>
              </a:solidFill>
              <a:effectLst/>
              <a:latin typeface="PingFang SC"/>
            </a:endParaRPr>
          </a:p>
        </p:txBody>
      </p:sp>
      <p:sp>
        <p:nvSpPr>
          <p:cNvPr id="27" name="稻壳儿设计师小笼包原创文档"/>
          <p:cNvSpPr/>
          <p:nvPr/>
        </p:nvSpPr>
        <p:spPr>
          <a:xfrm>
            <a:off x="4820285" y="5760085"/>
            <a:ext cx="4314190" cy="460375"/>
          </a:xfrm>
          <a:prstGeom prst="rect">
            <a:avLst/>
          </a:prstGeom>
        </p:spPr>
        <p:txBody>
          <a:bodyPr vert="horz"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600" b="0" i="0" spc="300" dirty="0">
                <a:solidFill>
                  <a:srgbClr val="333333"/>
                </a:solidFill>
                <a:effectLst/>
                <a:latin typeface="PingFang SC"/>
              </a:rPr>
              <a:t>Respect and Recognition</a:t>
            </a:r>
            <a:endParaRPr lang="en-US" altLang="zh-CN" sz="1600" b="0" i="0" spc="300" dirty="0">
              <a:solidFill>
                <a:srgbClr val="333333"/>
              </a:solidFill>
              <a:effectLst/>
              <a:latin typeface="PingFang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12" name="rect 212"/>
          <p:cNvSpPr/>
          <p:nvPr/>
        </p:nvSpPr>
        <p:spPr>
          <a:xfrm>
            <a:off x="1110996" y="1484376"/>
            <a:ext cx="5125529" cy="4058411"/>
          </a:xfrm>
          <a:prstGeom prst="rect">
            <a:avLst/>
          </a:prstGeom>
          <a:solidFill>
            <a:srgbClr val="FFFFFF">
              <a:alpha val="59215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4" name="textbox 214"/>
          <p:cNvSpPr/>
          <p:nvPr/>
        </p:nvSpPr>
        <p:spPr>
          <a:xfrm>
            <a:off x="1437199" y="3073641"/>
            <a:ext cx="4409440" cy="15436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The</a:t>
            </a:r>
            <a:r>
              <a:rPr sz="3200" kern="0" spc="13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Evol</a:t>
            </a:r>
            <a:r>
              <a:rPr sz="3200" kern="0" spc="-9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u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tio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13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of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13970" algn="l" rtl="0" eaLnBrk="0">
              <a:lnSpc>
                <a:spcPct val="100000"/>
              </a:lnSpc>
            </a:pP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Chi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ese</a:t>
            </a:r>
            <a:r>
              <a:rPr sz="3200" kern="0" spc="12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s</a:t>
            </a:r>
            <a:r>
              <a:rPr sz="3200" kern="0" spc="13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of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850900" algn="l" rtl="0" eaLnBrk="0">
              <a:lnSpc>
                <a:spcPts val="4270"/>
              </a:lnSpc>
            </a:pP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dea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16" name="textbox 216"/>
          <p:cNvSpPr/>
          <p:nvPr/>
        </p:nvSpPr>
        <p:spPr>
          <a:xfrm>
            <a:off x="1363926" y="2228088"/>
            <a:ext cx="1811020" cy="4483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3300" kern="0" spc="-80" dirty="0">
                <a:solidFill>
                  <a:srgbClr val="060D0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</a:t>
            </a:r>
            <a:r>
              <a:rPr sz="3300" kern="0" spc="100" dirty="0">
                <a:solidFill>
                  <a:srgbClr val="060D0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3300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03</a:t>
            </a:r>
            <a:endParaRPr sz="3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18" name="picture 2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10932" y="4571720"/>
            <a:ext cx="5092077" cy="12700"/>
          </a:xfrm>
          <a:prstGeom prst="rect">
            <a:avLst/>
          </a:prstGeom>
        </p:spPr>
      </p:pic>
      <p:pic>
        <p:nvPicPr>
          <p:cNvPr id="220" name="picture 2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404103" y="4581144"/>
            <a:ext cx="224028" cy="611123"/>
          </a:xfrm>
          <a:prstGeom prst="rect">
            <a:avLst/>
          </a:prstGeom>
        </p:spPr>
      </p:pic>
      <p:pic>
        <p:nvPicPr>
          <p:cNvPr id="222" name="picture 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11110" y="3009048"/>
            <a:ext cx="4979034" cy="114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26" name="rect 226"/>
          <p:cNvSpPr/>
          <p:nvPr/>
        </p:nvSpPr>
        <p:spPr>
          <a:xfrm>
            <a:off x="182879" y="210311"/>
            <a:ext cx="11803380" cy="6443471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8" name="textbox 228"/>
          <p:cNvSpPr/>
          <p:nvPr/>
        </p:nvSpPr>
        <p:spPr>
          <a:xfrm>
            <a:off x="1749551" y="1783079"/>
            <a:ext cx="2733039" cy="460375"/>
          </a:xfrm>
          <a:prstGeom prst="rect">
            <a:avLst/>
          </a:prstGeom>
          <a:solidFill>
            <a:srgbClr val="AAE6C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ts val="2970"/>
              </a:lnSpc>
            </a:pPr>
            <a:r>
              <a:rPr sz="2300" kern="0" spc="1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Anc</a:t>
            </a:r>
            <a:r>
              <a:rPr sz="2300" kern="0" spc="-16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ie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nt</a:t>
            </a:r>
            <a:r>
              <a:rPr sz="2300" kern="0" spc="5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Tim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endParaRPr sz="2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30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746" y="0"/>
            <a:ext cx="2905235" cy="2861254"/>
          </a:xfrm>
          <a:prstGeom prst="rect">
            <a:avLst/>
          </a:prstGeom>
        </p:spPr>
      </p:pic>
      <p:sp>
        <p:nvSpPr>
          <p:cNvPr id="232" name="textbox 232"/>
          <p:cNvSpPr/>
          <p:nvPr/>
        </p:nvSpPr>
        <p:spPr>
          <a:xfrm>
            <a:off x="5255543" y="5701002"/>
            <a:ext cx="5029200" cy="9105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780" indent="1270" algn="l" rtl="0" eaLnBrk="0">
              <a:lnSpc>
                <a:spcPct val="95000"/>
              </a:lnSpc>
            </a:pP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Reta</a:t>
            </a:r>
            <a:r>
              <a:rPr sz="2000" kern="0" spc="-2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in</a:t>
            </a:r>
            <a:r>
              <a:rPr sz="2000" kern="0" spc="-3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ing</a:t>
            </a:r>
            <a:r>
              <a:rPr sz="2000" kern="0" spc="6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</a:t>
            </a:r>
            <a:r>
              <a:rPr sz="2000" kern="0" spc="-3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raditiona</a:t>
            </a:r>
            <a:r>
              <a:rPr sz="2000" kern="0" spc="-3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</a:t>
            </a:r>
            <a:r>
              <a:rPr sz="2000" kern="0" spc="7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elements</a:t>
            </a:r>
            <a:r>
              <a:rPr sz="20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while</a:t>
            </a:r>
            <a:r>
              <a:rPr sz="2000" kern="0" spc="7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inc</a:t>
            </a:r>
            <a:r>
              <a:rPr sz="2000" kern="0" spc="-4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orp</a:t>
            </a:r>
            <a:r>
              <a:rPr sz="2000" kern="0" spc="-3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orating</a:t>
            </a:r>
            <a:r>
              <a:rPr sz="2000" kern="0" spc="7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mode</a:t>
            </a:r>
            <a:r>
              <a:rPr sz="2000" kern="0" spc="-3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rn</a:t>
            </a:r>
            <a:endParaRPr sz="20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marL="12700" algn="l" rtl="0" eaLnBrk="0">
              <a:lnSpc>
                <a:spcPct val="90000"/>
              </a:lnSpc>
              <a:spcBef>
                <a:spcPts val="240"/>
              </a:spcBef>
            </a:pP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2000" kern="0" spc="-3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</a:t>
            </a:r>
            <a:r>
              <a:rPr sz="2000" kern="0" spc="-3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lt</a:t>
            </a:r>
            <a:r>
              <a:rPr sz="2000" kern="0" spc="-4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ura</a:t>
            </a:r>
            <a:r>
              <a:rPr sz="2000" kern="0" spc="-3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</a:t>
            </a:r>
            <a:r>
              <a:rPr sz="2000" kern="0" spc="6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va</a:t>
            </a:r>
            <a:r>
              <a:rPr sz="2000" kern="0" spc="-3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</a:t>
            </a:r>
            <a:r>
              <a:rPr sz="2000" kern="0" spc="-3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</a:t>
            </a:r>
            <a:r>
              <a:rPr sz="2000" kern="0" spc="-4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es</a:t>
            </a:r>
            <a:endParaRPr sz="20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sp>
        <p:nvSpPr>
          <p:cNvPr id="236" name="textbox 236"/>
          <p:cNvSpPr/>
          <p:nvPr/>
        </p:nvSpPr>
        <p:spPr>
          <a:xfrm>
            <a:off x="878367" y="610477"/>
            <a:ext cx="4843779" cy="568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270"/>
              </a:lnSpc>
            </a:pPr>
            <a:r>
              <a:rPr sz="3200" b="1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Histor</a:t>
            </a:r>
            <a:r>
              <a:rPr sz="3200" kern="0" spc="-9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ica</a:t>
            </a:r>
            <a:r>
              <a:rPr sz="3200" b="1" kern="0" spc="2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l</a:t>
            </a:r>
            <a:r>
              <a:rPr sz="3200" kern="0" spc="7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2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Evolution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38" name="textbox 238"/>
          <p:cNvSpPr/>
          <p:nvPr/>
        </p:nvSpPr>
        <p:spPr>
          <a:xfrm>
            <a:off x="5256530" y="3322955"/>
            <a:ext cx="5089525" cy="6007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89000"/>
              </a:lnSpc>
            </a:pPr>
            <a:r>
              <a:rPr sz="2000" kern="0" spc="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Emphas</a:t>
            </a:r>
            <a:r>
              <a:rPr sz="2000" kern="0" spc="-2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izing</a:t>
            </a:r>
            <a:endParaRPr sz="20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marL="12700" algn="l" rtl="0" eaLnBrk="0">
              <a:lnSpc>
                <a:spcPct val="90000"/>
              </a:lnSpc>
              <a:spcBef>
                <a:spcPts val="240"/>
              </a:spcBef>
            </a:pP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eq</a:t>
            </a:r>
            <a:r>
              <a:rPr sz="2000" kern="0" spc="-3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ua</a:t>
            </a:r>
            <a:r>
              <a:rPr sz="2000" kern="0" spc="-3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lity</a:t>
            </a:r>
            <a:r>
              <a:rPr sz="2000" kern="0" spc="6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2000" kern="0" spc="-4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2000" kern="0" spc="-4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2000" kern="0" spc="7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resp</a:t>
            </a:r>
            <a:r>
              <a:rPr sz="2000" kern="0" spc="1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ect</a:t>
            </a:r>
            <a:endParaRPr sz="20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sp>
        <p:nvSpPr>
          <p:cNvPr id="240" name="textbox 240"/>
          <p:cNvSpPr/>
          <p:nvPr/>
        </p:nvSpPr>
        <p:spPr>
          <a:xfrm>
            <a:off x="1513331" y="5067300"/>
            <a:ext cx="3205479" cy="460375"/>
          </a:xfrm>
          <a:prstGeom prst="rect">
            <a:avLst/>
          </a:prstGeom>
          <a:solidFill>
            <a:srgbClr val="AAE6C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3505" algn="l" rtl="0" eaLnBrk="0">
              <a:lnSpc>
                <a:spcPct val="91000"/>
              </a:lnSpc>
              <a:spcBef>
                <a:spcPts val="5"/>
              </a:spcBef>
            </a:pP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mpo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</a:t>
            </a:r>
            <a:r>
              <a:rPr sz="2300" kern="0" spc="5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Tim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endParaRPr sz="2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2" name="textbox 242"/>
          <p:cNvSpPr/>
          <p:nvPr/>
        </p:nvSpPr>
        <p:spPr>
          <a:xfrm>
            <a:off x="1749551" y="3393948"/>
            <a:ext cx="2733039" cy="460375"/>
          </a:xfrm>
          <a:prstGeom prst="rect">
            <a:avLst/>
          </a:prstGeom>
          <a:solidFill>
            <a:srgbClr val="AAE6C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4140" algn="l" rtl="0" eaLnBrk="0">
              <a:lnSpc>
                <a:spcPts val="2970"/>
              </a:lnSpc>
              <a:spcBef>
                <a:spcPts val="0"/>
              </a:spcBef>
            </a:pP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</a:t>
            </a:r>
            <a:r>
              <a:rPr sz="2300" kern="0" spc="-1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2300" kern="0" spc="5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Tim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endParaRPr sz="2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4" name="textbox 244"/>
          <p:cNvSpPr/>
          <p:nvPr/>
        </p:nvSpPr>
        <p:spPr>
          <a:xfrm>
            <a:off x="5322111" y="4688813"/>
            <a:ext cx="4055109" cy="3009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</a:pP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Dive</a:t>
            </a:r>
            <a:r>
              <a:rPr sz="2000" kern="0" spc="-3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rse</a:t>
            </a:r>
            <a:r>
              <a:rPr sz="2000" kern="0" spc="6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2000" kern="0" spc="-4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2000" kern="0" spc="-4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2000" kern="0" spc="6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pers</a:t>
            </a:r>
            <a:r>
              <a:rPr sz="2000" kern="0" spc="-3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ona</a:t>
            </a:r>
            <a:r>
              <a:rPr sz="2000" kern="0" spc="-3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2000" kern="0" spc="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lized</a:t>
            </a:r>
            <a:endParaRPr sz="20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pic>
        <p:nvPicPr>
          <p:cNvPr id="248" name="picture 2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715078" y="4821554"/>
            <a:ext cx="531926" cy="369087"/>
          </a:xfrm>
          <a:prstGeom prst="rect">
            <a:avLst/>
          </a:prstGeom>
        </p:spPr>
      </p:pic>
      <p:pic>
        <p:nvPicPr>
          <p:cNvPr id="250" name="picture 2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97933" y="5584037"/>
            <a:ext cx="466521" cy="32400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482465" y="1275080"/>
            <a:ext cx="5137785" cy="1241425"/>
            <a:chOff x="7059" y="2008"/>
            <a:chExt cx="8091" cy="1955"/>
          </a:xfrm>
        </p:grpSpPr>
        <p:sp>
          <p:nvSpPr>
            <p:cNvPr id="47" name="稻壳儿设计师小笼包原创文档"/>
            <p:cNvSpPr txBox="1"/>
            <p:nvPr/>
          </p:nvSpPr>
          <p:spPr>
            <a:xfrm>
              <a:off x="8020" y="2008"/>
              <a:ext cx="3534" cy="590"/>
            </a:xfrm>
            <a:prstGeom prst="rect">
              <a:avLst/>
            </a:prstGeom>
            <a:noFill/>
          </p:spPr>
          <p:txBody>
            <a:bodyPr vert="horz" wrap="square" lIns="68559" tIns="34280" rIns="68559" bIns="34280" rtlCol="0">
              <a:spAutoFit/>
            </a:bodyPr>
            <a:p>
              <a:r>
                <a:rPr lang="en-US" altLang="zh-CN" sz="2000" spc="300" dirty="0">
                  <a:solidFill>
                    <a:srgbClr val="333333"/>
                  </a:solidFill>
                  <a:effectLst/>
                  <a:latin typeface="PingFang SC"/>
                </a:rPr>
                <a:t>Clan system</a:t>
              </a:r>
              <a:endParaRPr lang="en-US" altLang="zh-CN" sz="2000" spc="300" dirty="0">
                <a:solidFill>
                  <a:srgbClr val="333333"/>
                </a:solidFill>
                <a:effectLst/>
                <a:latin typeface="PingFang SC"/>
              </a:endParaRPr>
            </a:p>
          </p:txBody>
        </p:sp>
        <p:sp>
          <p:nvSpPr>
            <p:cNvPr id="3" name="稻壳儿设计师小笼包原创文档"/>
            <p:cNvSpPr txBox="1"/>
            <p:nvPr/>
          </p:nvSpPr>
          <p:spPr>
            <a:xfrm>
              <a:off x="8020" y="3373"/>
              <a:ext cx="7131" cy="590"/>
            </a:xfrm>
            <a:prstGeom prst="rect">
              <a:avLst/>
            </a:prstGeom>
            <a:noFill/>
          </p:spPr>
          <p:txBody>
            <a:bodyPr vert="horz" wrap="square" lIns="68559" tIns="34280" rIns="68559" bIns="34280" rtlCol="0">
              <a:spAutoFit/>
            </a:bodyPr>
            <a:p>
              <a:r>
                <a:rPr lang="en-US" altLang="zh-CN" sz="2000" spc="300" dirty="0">
                  <a:solidFill>
                    <a:srgbClr val="333333"/>
                  </a:solidFill>
                  <a:effectLst/>
                  <a:latin typeface="PingFang SC"/>
                </a:rPr>
                <a:t>Hierarchical concepts</a:t>
              </a:r>
              <a:endParaRPr lang="en-US" altLang="zh-CN" sz="2000" spc="300" dirty="0">
                <a:solidFill>
                  <a:srgbClr val="333333"/>
                </a:solidFill>
                <a:effectLst/>
                <a:latin typeface="PingFang SC"/>
              </a:endParaRPr>
            </a:p>
          </p:txBody>
        </p:sp>
        <p:cxnSp>
          <p:nvCxnSpPr>
            <p:cNvPr id="12" name="直接箭头连接符 11"/>
            <p:cNvCxnSpPr>
              <a:endCxn id="47" idx="1"/>
            </p:cNvCxnSpPr>
            <p:nvPr/>
          </p:nvCxnSpPr>
          <p:spPr>
            <a:xfrm flipV="1">
              <a:off x="7059" y="2303"/>
              <a:ext cx="961" cy="86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>
              <a:endCxn id="3" idx="1"/>
            </p:cNvCxnSpPr>
            <p:nvPr/>
          </p:nvCxnSpPr>
          <p:spPr>
            <a:xfrm>
              <a:off x="7145" y="3357"/>
              <a:ext cx="875" cy="31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2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56" name="rect 256"/>
          <p:cNvSpPr/>
          <p:nvPr/>
        </p:nvSpPr>
        <p:spPr>
          <a:xfrm>
            <a:off x="182879" y="210311"/>
            <a:ext cx="11803380" cy="6443471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8" name="textbox 258"/>
          <p:cNvSpPr/>
          <p:nvPr/>
        </p:nvSpPr>
        <p:spPr>
          <a:xfrm>
            <a:off x="1749551" y="1783079"/>
            <a:ext cx="4008120" cy="1199514"/>
          </a:xfrm>
          <a:prstGeom prst="rect">
            <a:avLst/>
          </a:prstGeom>
          <a:solidFill>
            <a:srgbClr val="AAE6C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30225" algn="l" rtl="0" eaLnBrk="0">
              <a:lnSpc>
                <a:spcPct val="91000"/>
              </a:lnSpc>
            </a:pPr>
            <a:r>
              <a:rPr sz="2300" kern="0" spc="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Cultu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300" kern="0" spc="-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</a:t>
            </a:r>
            <a:r>
              <a:rPr sz="2300" kern="0" spc="5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Ex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6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6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6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ng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6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sz="2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53820" algn="l" rtl="0" eaLnBrk="0">
              <a:lnSpc>
                <a:spcPts val="2880"/>
              </a:lnSpc>
              <a:spcBef>
                <a:spcPts val="365"/>
              </a:spcBef>
            </a:pPr>
            <a:r>
              <a:rPr sz="2100" kern="0" spc="-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</a:t>
            </a:r>
            <a:r>
              <a:rPr sz="2100" kern="0" spc="-1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100" kern="0" spc="-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100" kern="0" spc="-18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100" kern="0" spc="-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2100" kern="0" spc="-20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100" kern="0" spc="-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2100" kern="0" spc="-19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100" kern="0" spc="-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100" kern="0" spc="-18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100" kern="0" spc="-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100" kern="0" spc="-19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100" kern="0" spc="-7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endParaRPr sz="2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0695" algn="l" rtl="0" eaLnBrk="0">
              <a:lnSpc>
                <a:spcPts val="2970"/>
              </a:lnSpc>
            </a:pPr>
            <a:r>
              <a:rPr sz="2300" kern="0" spc="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China</a:t>
            </a:r>
            <a:r>
              <a:rPr sz="2300" kern="0" spc="5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nd</a:t>
            </a:r>
            <a:r>
              <a:rPr sz="2300" kern="0" spc="5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5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-1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-1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-1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-1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endParaRPr sz="2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260" name="picture 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746" y="0"/>
            <a:ext cx="2905235" cy="2861254"/>
          </a:xfrm>
          <a:prstGeom prst="rect">
            <a:avLst/>
          </a:prstGeom>
        </p:spPr>
      </p:pic>
      <p:sp>
        <p:nvSpPr>
          <p:cNvPr id="264" name="textbox 264"/>
          <p:cNvSpPr/>
          <p:nvPr/>
        </p:nvSpPr>
        <p:spPr>
          <a:xfrm>
            <a:off x="1409700" y="4732020"/>
            <a:ext cx="4561840" cy="460375"/>
          </a:xfrm>
          <a:prstGeom prst="rect">
            <a:avLst/>
          </a:prstGeom>
          <a:solidFill>
            <a:srgbClr val="AAE6C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3505" algn="l" rtl="0" eaLnBrk="0">
              <a:lnSpc>
                <a:spcPct val="92000"/>
              </a:lnSpc>
              <a:spcBef>
                <a:spcPts val="5"/>
              </a:spcBef>
            </a:pP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Impa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ct</a:t>
            </a:r>
            <a:r>
              <a:rPr sz="2300" kern="0" spc="53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2300" kern="0" spc="5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Int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sz="2300" kern="0" spc="5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2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Cultu</a:t>
            </a:r>
            <a:r>
              <a:rPr sz="2300" kern="0" spc="-25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1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</a:t>
            </a:r>
            <a:r>
              <a:rPr sz="2300" kern="0" spc="-24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300" kern="0" spc="110" dirty="0">
                <a:solidFill>
                  <a:srgbClr val="38572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</a:t>
            </a:r>
            <a:endParaRPr sz="2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6" name="textbox 266"/>
          <p:cNvSpPr/>
          <p:nvPr/>
        </p:nvSpPr>
        <p:spPr>
          <a:xfrm>
            <a:off x="694216" y="579997"/>
            <a:ext cx="4082415" cy="5124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3200" b="1" kern="0" spc="2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Important</a:t>
            </a:r>
            <a:r>
              <a:rPr sz="3200" kern="0" spc="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2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Impacts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276" name="picture 2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360748" y="788123"/>
            <a:ext cx="1079042" cy="73837"/>
          </a:xfrm>
          <a:prstGeom prst="rect">
            <a:avLst/>
          </a:prstGeom>
        </p:spPr>
      </p:pic>
      <p:sp>
        <p:nvSpPr>
          <p:cNvPr id="11" name="矩形 10">
            <a:hlinkClick r:id="rId4" action="ppaction://hlinkfile"/>
          </p:cNvPr>
          <p:cNvSpPr/>
          <p:nvPr/>
        </p:nvSpPr>
        <p:spPr>
          <a:xfrm>
            <a:off x="10062210" y="452755"/>
            <a:ext cx="143383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 action="ppaction://hlinkfile"/>
              </a:rPr>
              <a:t>uestion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758180" y="1275080"/>
            <a:ext cx="5460365" cy="2225675"/>
            <a:chOff x="9068" y="2008"/>
            <a:chExt cx="8599" cy="3505"/>
          </a:xfrm>
        </p:grpSpPr>
        <p:sp>
          <p:nvSpPr>
            <p:cNvPr id="47" name="稻壳儿设计师小笼包原创文档"/>
            <p:cNvSpPr txBox="1"/>
            <p:nvPr/>
          </p:nvSpPr>
          <p:spPr>
            <a:xfrm>
              <a:off x="10165" y="2008"/>
              <a:ext cx="7503" cy="590"/>
            </a:xfrm>
            <a:prstGeom prst="rect">
              <a:avLst/>
            </a:prstGeom>
            <a:noFill/>
          </p:spPr>
          <p:txBody>
            <a:bodyPr vert="horz" wrap="square" lIns="68559" tIns="34280" rIns="68559" bIns="34280" rtlCol="0">
              <a:spAutoFit/>
            </a:bodyPr>
            <a:p>
              <a:r>
                <a:rPr lang="en-US" altLang="zh-CN" sz="2000" spc="300" dirty="0">
                  <a:solidFill>
                    <a:srgbClr val="333333"/>
                  </a:solidFill>
                  <a:effectLst/>
                  <a:latin typeface="PingFang SC"/>
                </a:rPr>
                <a:t>Diversification of Terms</a:t>
              </a:r>
              <a:endParaRPr lang="en-US" altLang="zh-CN" sz="2000" spc="300" dirty="0">
                <a:solidFill>
                  <a:srgbClr val="333333"/>
                </a:solidFill>
                <a:effectLst/>
                <a:latin typeface="PingFang SC"/>
              </a:endParaRPr>
            </a:p>
          </p:txBody>
        </p:sp>
        <p:sp>
          <p:nvSpPr>
            <p:cNvPr id="3" name="稻壳儿设计师小笼包原创文档"/>
            <p:cNvSpPr txBox="1"/>
            <p:nvPr/>
          </p:nvSpPr>
          <p:spPr>
            <a:xfrm>
              <a:off x="10165" y="3114"/>
              <a:ext cx="5625" cy="1075"/>
            </a:xfrm>
            <a:prstGeom prst="rect">
              <a:avLst/>
            </a:prstGeom>
            <a:noFill/>
          </p:spPr>
          <p:txBody>
            <a:bodyPr vert="horz" wrap="square" lIns="68559" tIns="34280" rIns="68559" bIns="34280" rtlCol="0">
              <a:spAutoFit/>
            </a:bodyPr>
            <a:p>
              <a:r>
                <a:rPr lang="en-US" altLang="zh-CN" sz="2000" spc="300" dirty="0">
                  <a:solidFill>
                    <a:srgbClr val="333333"/>
                  </a:solidFill>
                  <a:effectLst/>
                  <a:latin typeface="PingFang SC"/>
                </a:rPr>
                <a:t>Spread of the Concept of Equality</a:t>
              </a:r>
              <a:endParaRPr lang="en-US" altLang="zh-CN" sz="2000" spc="300" dirty="0">
                <a:solidFill>
                  <a:srgbClr val="333333"/>
                </a:solidFill>
                <a:effectLst/>
                <a:latin typeface="PingFang SC"/>
              </a:endParaRPr>
            </a:p>
          </p:txBody>
        </p:sp>
        <p:sp>
          <p:nvSpPr>
            <p:cNvPr id="6" name="稻壳儿设计师小笼包原创文档"/>
            <p:cNvSpPr txBox="1"/>
            <p:nvPr/>
          </p:nvSpPr>
          <p:spPr>
            <a:xfrm>
              <a:off x="10165" y="4923"/>
              <a:ext cx="5625" cy="590"/>
            </a:xfrm>
            <a:prstGeom prst="rect">
              <a:avLst/>
            </a:prstGeom>
            <a:noFill/>
          </p:spPr>
          <p:txBody>
            <a:bodyPr vert="horz" wrap="square" lIns="68559" tIns="34280" rIns="68559" bIns="34280" rtlCol="0">
              <a:spAutoFit/>
            </a:bodyPr>
            <a:p>
              <a:r>
                <a:rPr lang="en-US" altLang="zh-CN" sz="2000" spc="300" dirty="0">
                  <a:solidFill>
                    <a:srgbClr val="333333"/>
                  </a:solidFill>
                  <a:effectLst/>
                  <a:latin typeface="PingFang SC"/>
                </a:rPr>
                <a:t>Cultural Integration</a:t>
              </a:r>
              <a:endParaRPr lang="en-US" altLang="zh-CN" sz="2000" spc="300" dirty="0">
                <a:solidFill>
                  <a:srgbClr val="333333"/>
                </a:solidFill>
                <a:effectLst/>
                <a:latin typeface="PingFang SC"/>
              </a:endParaRPr>
            </a:p>
          </p:txBody>
        </p:sp>
        <p:cxnSp>
          <p:nvCxnSpPr>
            <p:cNvPr id="12" name="直接箭头连接符 11"/>
            <p:cNvCxnSpPr>
              <a:endCxn id="47" idx="1"/>
            </p:cNvCxnSpPr>
            <p:nvPr/>
          </p:nvCxnSpPr>
          <p:spPr>
            <a:xfrm flipV="1">
              <a:off x="9068" y="2303"/>
              <a:ext cx="1097" cy="116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>
              <a:endCxn id="3" idx="1"/>
            </p:cNvCxnSpPr>
            <p:nvPr/>
          </p:nvCxnSpPr>
          <p:spPr>
            <a:xfrm flipV="1">
              <a:off x="9068" y="3652"/>
              <a:ext cx="1097" cy="10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>
              <a:endCxn id="6" idx="1"/>
            </p:cNvCxnSpPr>
            <p:nvPr/>
          </p:nvCxnSpPr>
          <p:spPr>
            <a:xfrm>
              <a:off x="9105" y="4103"/>
              <a:ext cx="1060" cy="111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9" name="稻壳儿设计师小笼包原创文档"/>
          <p:cNvSpPr txBox="1"/>
          <p:nvPr/>
        </p:nvSpPr>
        <p:spPr>
          <a:xfrm>
            <a:off x="6454775" y="4822190"/>
            <a:ext cx="4373880" cy="374650"/>
          </a:xfrm>
          <a:prstGeom prst="rect">
            <a:avLst/>
          </a:prstGeom>
          <a:noFill/>
        </p:spPr>
        <p:txBody>
          <a:bodyPr vert="horz" wrap="square" lIns="68559" tIns="34280" rIns="68559" bIns="34280" rtlCol="0">
            <a:spAutoFit/>
          </a:bodyPr>
          <a:p>
            <a:r>
              <a:rPr lang="en-US" altLang="zh-CN" sz="2000" spc="300" dirty="0">
                <a:solidFill>
                  <a:srgbClr val="333333"/>
                </a:solidFill>
                <a:effectLst/>
                <a:latin typeface="PingFang SC"/>
              </a:rPr>
              <a:t>Innovation in Terms</a:t>
            </a:r>
            <a:endParaRPr lang="en-US" altLang="zh-CN" sz="2000" spc="300" dirty="0">
              <a:solidFill>
                <a:srgbClr val="333333"/>
              </a:solidFill>
              <a:effectLst/>
              <a:latin typeface="PingFang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82" name="rect 282"/>
          <p:cNvSpPr/>
          <p:nvPr/>
        </p:nvSpPr>
        <p:spPr>
          <a:xfrm>
            <a:off x="17970" y="1636776"/>
            <a:ext cx="7030529" cy="3589337"/>
          </a:xfrm>
          <a:prstGeom prst="rect">
            <a:avLst/>
          </a:prstGeom>
          <a:solidFill>
            <a:srgbClr val="FFFFFF">
              <a:alpha val="61176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84" name="picture 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317" y="1629155"/>
            <a:ext cx="2898908" cy="2861253"/>
          </a:xfrm>
          <a:prstGeom prst="rect">
            <a:avLst/>
          </a:prstGeom>
        </p:spPr>
      </p:pic>
      <p:sp>
        <p:nvSpPr>
          <p:cNvPr id="286" name="textbox 286"/>
          <p:cNvSpPr/>
          <p:nvPr/>
        </p:nvSpPr>
        <p:spPr>
          <a:xfrm>
            <a:off x="1161821" y="2972511"/>
            <a:ext cx="2403475" cy="1737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8230"/>
              </a:lnSpc>
            </a:pPr>
            <a:r>
              <a:rPr sz="6500" kern="0" spc="49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Thank</a:t>
            </a:r>
            <a:endParaRPr sz="6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170" algn="l" rtl="0" eaLnBrk="0">
              <a:lnSpc>
                <a:spcPts val="1925"/>
              </a:lnSpc>
              <a:spcBef>
                <a:spcPts val="0"/>
              </a:spcBef>
            </a:pPr>
            <a:r>
              <a:rPr sz="1500" kern="0" spc="3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Reporter:Zhu</a:t>
            </a:r>
            <a:r>
              <a:rPr sz="1500" kern="0" spc="17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500" kern="0" spc="3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Huit</a:t>
            </a:r>
            <a:r>
              <a:rPr sz="1500" kern="0" spc="2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ing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88" name="textbox 288"/>
          <p:cNvSpPr/>
          <p:nvPr/>
        </p:nvSpPr>
        <p:spPr>
          <a:xfrm>
            <a:off x="3898675" y="2972511"/>
            <a:ext cx="2143125" cy="17329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8180"/>
              </a:lnSpc>
            </a:pPr>
            <a:r>
              <a:rPr sz="6500" kern="0" spc="-1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You</a:t>
            </a:r>
            <a:r>
              <a:rPr sz="6500" kern="0" spc="-138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6500" kern="0" spc="-10" dirty="0">
                <a:solidFill>
                  <a:srgbClr val="385724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!</a:t>
            </a:r>
            <a:endParaRPr sz="6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rtl="0" eaLnBrk="0">
              <a:lnSpc>
                <a:spcPct val="14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7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0"/>
              </a:spcBef>
            </a:pPr>
            <a:r>
              <a:rPr sz="1500" kern="0" spc="30" dirty="0">
                <a:solidFill>
                  <a:srgbClr val="3C8944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2025.04.24</a:t>
            </a:r>
            <a:endParaRPr sz="15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290" name="picture 2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684264" y="4760975"/>
            <a:ext cx="170688" cy="4648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 18"/>
          <p:cNvSpPr/>
          <p:nvPr/>
        </p:nvSpPr>
        <p:spPr>
          <a:xfrm>
            <a:off x="0" y="1069530"/>
            <a:ext cx="11910377" cy="5595239"/>
          </a:xfrm>
          <a:prstGeom prst="rect">
            <a:avLst/>
          </a:prstGeom>
          <a:solidFill>
            <a:srgbClr val="FFFFFF">
              <a:alpha val="54901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713" y="1083564"/>
            <a:ext cx="3144266" cy="1105484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3067766" y="2082407"/>
            <a:ext cx="5814059" cy="4658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What</a:t>
            </a:r>
            <a:r>
              <a:rPr sz="3200" kern="0" spc="13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Chi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ese</a:t>
            </a:r>
            <a:r>
              <a:rPr sz="3200" kern="0" spc="1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ms</a:t>
            </a:r>
            <a:r>
              <a:rPr sz="3200" kern="0" spc="13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of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1083310" algn="l" rtl="0" eaLnBrk="0">
              <a:lnSpc>
                <a:spcPts val="4270"/>
              </a:lnSpc>
            </a:pP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dea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12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7170" algn="l" rtl="0" eaLnBrk="0">
              <a:lnSpc>
                <a:spcPct val="100000"/>
              </a:lnSpc>
              <a:spcBef>
                <a:spcPts val="965"/>
              </a:spcBef>
            </a:pP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Chi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ese</a:t>
            </a:r>
            <a:r>
              <a:rPr sz="3200" kern="0" spc="12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s</a:t>
            </a:r>
            <a:r>
              <a:rPr sz="3200" kern="0" spc="13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of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1054100" algn="l" rtl="0" eaLnBrk="0">
              <a:lnSpc>
                <a:spcPct val="100000"/>
              </a:lnSpc>
            </a:pP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dea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490855" algn="l" rtl="0" eaLnBrk="0">
              <a:lnSpc>
                <a:spcPct val="99000"/>
              </a:lnSpc>
              <a:spcBef>
                <a:spcPts val="30"/>
              </a:spcBef>
            </a:pPr>
            <a:r>
              <a:rPr sz="3200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</a:t>
            </a:r>
            <a:r>
              <a:rPr sz="3200" kern="0" spc="-7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etwee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1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Co</a:t>
            </a:r>
            <a:r>
              <a:rPr sz="3200" kern="0" spc="-9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u</a:t>
            </a:r>
            <a:r>
              <a:rPr sz="3200" kern="0" spc="-9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p</a:t>
            </a:r>
            <a:r>
              <a:rPr sz="3200" kern="0" spc="-6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les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4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9405" algn="l" rtl="0" eaLnBrk="0">
              <a:lnSpc>
                <a:spcPct val="100000"/>
              </a:lnSpc>
              <a:spcBef>
                <a:spcPts val="965"/>
              </a:spcBef>
            </a:pP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The</a:t>
            </a:r>
            <a:r>
              <a:rPr sz="3200" kern="0" spc="13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Evol</a:t>
            </a:r>
            <a:r>
              <a:rPr sz="3200" kern="0" spc="-9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u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tio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13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of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320675" algn="l" rtl="0" eaLnBrk="0">
              <a:lnSpc>
                <a:spcPct val="100000"/>
              </a:lnSpc>
            </a:pP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Chi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ese</a:t>
            </a:r>
            <a:r>
              <a:rPr sz="3200" kern="0" spc="12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s</a:t>
            </a:r>
            <a:r>
              <a:rPr sz="3200" kern="0" spc="13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of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1157605" algn="l" rtl="0" eaLnBrk="0">
              <a:lnSpc>
                <a:spcPts val="4270"/>
              </a:lnSpc>
            </a:pP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dea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709123" y="999464"/>
            <a:ext cx="3465372" cy="606602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>
            <a:off x="2228117" y="2116363"/>
            <a:ext cx="561975" cy="39649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</a:pPr>
            <a:r>
              <a:rPr sz="4400" b="1" kern="0" spc="-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01</a:t>
            </a:r>
            <a:endParaRPr sz="44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  <a:spcBef>
                <a:spcPts val="1325"/>
              </a:spcBef>
            </a:pPr>
            <a:r>
              <a:rPr sz="4400" b="1" kern="0" spc="-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02</a:t>
            </a:r>
            <a:endParaRPr sz="44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  <a:spcBef>
                <a:spcPts val="5"/>
              </a:spcBef>
            </a:pPr>
            <a:r>
              <a:rPr sz="4400" b="1" kern="0" spc="-1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03</a:t>
            </a:r>
            <a:endParaRPr sz="44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rect 30"/>
          <p:cNvSpPr/>
          <p:nvPr/>
        </p:nvSpPr>
        <p:spPr>
          <a:xfrm>
            <a:off x="1110996" y="1484376"/>
            <a:ext cx="5125529" cy="4058411"/>
          </a:xfrm>
          <a:prstGeom prst="rect">
            <a:avLst/>
          </a:prstGeom>
          <a:solidFill>
            <a:srgbClr val="FFFFFF">
              <a:alpha val="59215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" name="textbox 32"/>
          <p:cNvSpPr/>
          <p:nvPr/>
        </p:nvSpPr>
        <p:spPr>
          <a:xfrm>
            <a:off x="1150066" y="3079991"/>
            <a:ext cx="4975859" cy="15436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</a:pPr>
            <a:r>
              <a:rPr sz="3200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What</a:t>
            </a:r>
            <a:r>
              <a:rPr sz="3200" kern="0" spc="12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Chi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ese</a:t>
            </a:r>
            <a:r>
              <a:rPr sz="3200" kern="0" spc="12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ms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2263140" algn="l" rtl="0" eaLnBrk="0">
              <a:lnSpc>
                <a:spcPct val="100000"/>
              </a:lnSpc>
            </a:pPr>
            <a:r>
              <a:rPr sz="3200" kern="0" spc="2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of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579120" algn="l" rtl="0" eaLnBrk="0">
              <a:lnSpc>
                <a:spcPts val="4270"/>
              </a:lnSpc>
            </a:pP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dea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12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34" name="textbox 34"/>
          <p:cNvSpPr/>
          <p:nvPr/>
        </p:nvSpPr>
        <p:spPr>
          <a:xfrm>
            <a:off x="1363926" y="2228088"/>
            <a:ext cx="1797685" cy="4483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3300" kern="0" spc="-100" dirty="0">
                <a:solidFill>
                  <a:srgbClr val="040D0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</a:t>
            </a:r>
            <a:r>
              <a:rPr sz="3300" kern="0" spc="110" dirty="0">
                <a:solidFill>
                  <a:srgbClr val="040D05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3300" kern="0" spc="-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01</a:t>
            </a:r>
            <a:endParaRPr sz="3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10932" y="4571720"/>
            <a:ext cx="5092077" cy="127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404103" y="4581144"/>
            <a:ext cx="224028" cy="611123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11110" y="3009048"/>
            <a:ext cx="4979034" cy="11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rect 44"/>
          <p:cNvSpPr/>
          <p:nvPr/>
        </p:nvSpPr>
        <p:spPr>
          <a:xfrm>
            <a:off x="182879" y="210311"/>
            <a:ext cx="11803380" cy="6443471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" name="textbox 46"/>
          <p:cNvSpPr/>
          <p:nvPr/>
        </p:nvSpPr>
        <p:spPr>
          <a:xfrm>
            <a:off x="6869226" y="1495196"/>
            <a:ext cx="4516754" cy="37547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195" algn="l" rtl="0" eaLnBrk="0">
              <a:lnSpc>
                <a:spcPts val="2880"/>
              </a:lnSpc>
            </a:pPr>
            <a:r>
              <a:rPr sz="2300" kern="0" spc="2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Informal</a:t>
            </a:r>
            <a:r>
              <a:rPr sz="2300" kern="0" spc="5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&amp;</a:t>
            </a:r>
            <a:r>
              <a:rPr sz="2300" kern="0" spc="51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Affectiona</a:t>
            </a:r>
            <a:r>
              <a:rPr sz="2300" kern="0" spc="2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te</a:t>
            </a:r>
            <a:endParaRPr sz="23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24130" algn="l" rtl="0" eaLnBrk="0">
              <a:lnSpc>
                <a:spcPts val="3175"/>
              </a:lnSpc>
            </a:pP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forms</a:t>
            </a:r>
            <a:endParaRPr sz="23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20" algn="l" rtl="0" eaLnBrk="0">
              <a:lnSpc>
                <a:spcPts val="2880"/>
              </a:lnSpc>
              <a:spcBef>
                <a:spcPts val="700"/>
              </a:spcBef>
            </a:pPr>
            <a:r>
              <a:rPr sz="2300" kern="0" spc="21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Show</a:t>
            </a:r>
            <a:r>
              <a:rPr sz="2300" kern="0" spc="7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1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love,care,o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2300" kern="0" spc="61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</a:t>
            </a:r>
            <a:r>
              <a:rPr sz="2300" kern="0" spc="6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close</a:t>
            </a:r>
            <a:endParaRPr sz="23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14605" algn="l" rtl="0" eaLnBrk="0">
              <a:lnSpc>
                <a:spcPts val="2860"/>
              </a:lnSpc>
            </a:pP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bond</a:t>
            </a:r>
            <a:r>
              <a:rPr sz="2300" kern="0" spc="51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with</a:t>
            </a:r>
            <a:r>
              <a:rPr sz="2300" kern="0" spc="6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another</a:t>
            </a:r>
            <a:r>
              <a:rPr sz="2300" kern="0" spc="57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per</a:t>
            </a:r>
            <a:r>
              <a:rPr sz="2300" kern="0" spc="-7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son</a:t>
            </a:r>
            <a:endParaRPr sz="23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880"/>
              </a:lnSpc>
              <a:spcBef>
                <a:spcPts val="700"/>
              </a:spcBef>
            </a:pP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Be</a:t>
            </a:r>
            <a:r>
              <a:rPr sz="2300" kern="0" spc="6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used</a:t>
            </a:r>
            <a:r>
              <a:rPr sz="2300" kern="0" spc="76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in</a:t>
            </a:r>
            <a:r>
              <a:rPr sz="2300" kern="0" spc="-8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var</a:t>
            </a:r>
            <a:r>
              <a:rPr sz="2300" kern="0" spc="-67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ious</a:t>
            </a:r>
            <a:endParaRPr sz="23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25400" algn="l" rtl="0" eaLnBrk="0">
              <a:lnSpc>
                <a:spcPts val="3175"/>
              </a:lnSpc>
            </a:pPr>
            <a:r>
              <a:rPr sz="2300" kern="0" spc="2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contexts</a:t>
            </a:r>
            <a:endParaRPr sz="23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30451" y="1818131"/>
            <a:ext cx="4364735" cy="3087624"/>
          </a:xfrm>
          <a:prstGeom prst="rect">
            <a:avLst/>
          </a:prstGeom>
        </p:spPr>
      </p:pic>
      <p:sp>
        <p:nvSpPr>
          <p:cNvPr id="50" name="path 50"/>
          <p:cNvSpPr/>
          <p:nvPr/>
        </p:nvSpPr>
        <p:spPr>
          <a:xfrm>
            <a:off x="6254826" y="2022843"/>
            <a:ext cx="193040" cy="56654"/>
          </a:xfrm>
          <a:custGeom>
            <a:avLst/>
            <a:gdLst/>
            <a:ahLst/>
            <a:cxnLst/>
            <a:rect l="0" t="0" r="0" b="0"/>
            <a:pathLst>
              <a:path w="304" h="89">
                <a:moveTo>
                  <a:pt x="0" y="0"/>
                </a:moveTo>
                <a:cubicBezTo>
                  <a:pt x="1" y="89"/>
                  <a:pt x="1" y="89"/>
                  <a:pt x="1" y="89"/>
                </a:cubicBezTo>
                <a:cubicBezTo>
                  <a:pt x="74" y="89"/>
                  <a:pt x="74" y="89"/>
                  <a:pt x="74" y="89"/>
                </a:cubicBezTo>
                <a:cubicBezTo>
                  <a:pt x="74" y="85"/>
                  <a:pt x="74" y="81"/>
                  <a:pt x="74" y="80"/>
                </a:cubicBezTo>
                <a:cubicBezTo>
                  <a:pt x="43" y="60"/>
                  <a:pt x="18" y="32"/>
                  <a:pt x="0" y="0"/>
                </a:cubicBezTo>
              </a:path>
              <a:path w="304" h="89">
                <a:moveTo>
                  <a:pt x="66" y="47"/>
                </a:moveTo>
                <a:lnTo>
                  <a:pt x="75" y="52"/>
                </a:lnTo>
                <a:lnTo>
                  <a:pt x="99" y="66"/>
                </a:lnTo>
                <a:lnTo>
                  <a:pt x="109" y="71"/>
                </a:lnTo>
                <a:lnTo>
                  <a:pt x="142" y="31"/>
                </a:lnTo>
                <a:lnTo>
                  <a:pt x="125" y="23"/>
                </a:lnTo>
                <a:lnTo>
                  <a:pt x="100" y="9"/>
                </a:lnTo>
                <a:lnTo>
                  <a:pt x="87" y="0"/>
                </a:lnTo>
                <a:lnTo>
                  <a:pt x="66" y="47"/>
                </a:lnTo>
              </a:path>
              <a:path w="304" h="89">
                <a:moveTo>
                  <a:pt x="160" y="89"/>
                </a:moveTo>
                <a:lnTo>
                  <a:pt x="170" y="89"/>
                </a:lnTo>
                <a:lnTo>
                  <a:pt x="198" y="89"/>
                </a:lnTo>
                <a:lnTo>
                  <a:pt x="208" y="89"/>
                </a:lnTo>
                <a:lnTo>
                  <a:pt x="216" y="39"/>
                </a:lnTo>
                <a:lnTo>
                  <a:pt x="198" y="39"/>
                </a:lnTo>
                <a:lnTo>
                  <a:pt x="170" y="39"/>
                </a:lnTo>
                <a:lnTo>
                  <a:pt x="152" y="39"/>
                </a:lnTo>
                <a:lnTo>
                  <a:pt x="160" y="89"/>
                </a:lnTo>
              </a:path>
              <a:path w="304" h="89">
                <a:moveTo>
                  <a:pt x="261" y="79"/>
                </a:moveTo>
                <a:lnTo>
                  <a:pt x="270" y="72"/>
                </a:lnTo>
                <a:lnTo>
                  <a:pt x="294" y="61"/>
                </a:lnTo>
                <a:lnTo>
                  <a:pt x="304" y="54"/>
                </a:lnTo>
                <a:lnTo>
                  <a:pt x="285" y="8"/>
                </a:lnTo>
                <a:lnTo>
                  <a:pt x="269" y="16"/>
                </a:lnTo>
                <a:lnTo>
                  <a:pt x="244" y="29"/>
                </a:lnTo>
                <a:lnTo>
                  <a:pt x="227" y="39"/>
                </a:lnTo>
                <a:lnTo>
                  <a:pt x="261" y="79"/>
                </a:ln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" name="path 52"/>
          <p:cNvSpPr/>
          <p:nvPr/>
        </p:nvSpPr>
        <p:spPr>
          <a:xfrm>
            <a:off x="6260071" y="1980882"/>
            <a:ext cx="228713" cy="55600"/>
          </a:xfrm>
          <a:custGeom>
            <a:avLst/>
            <a:gdLst/>
            <a:ahLst/>
            <a:cxnLst/>
            <a:rect l="0" t="0" r="0" b="0"/>
            <a:pathLst>
              <a:path w="360" h="87">
                <a:moveTo>
                  <a:pt x="0" y="29"/>
                </a:moveTo>
                <a:lnTo>
                  <a:pt x="4" y="39"/>
                </a:lnTo>
                <a:lnTo>
                  <a:pt x="18" y="62"/>
                </a:lnTo>
                <a:lnTo>
                  <a:pt x="23" y="72"/>
                </a:lnTo>
                <a:lnTo>
                  <a:pt x="71" y="54"/>
                </a:lnTo>
                <a:lnTo>
                  <a:pt x="62" y="37"/>
                </a:lnTo>
                <a:lnTo>
                  <a:pt x="49" y="16"/>
                </a:lnTo>
                <a:lnTo>
                  <a:pt x="39" y="0"/>
                </a:lnTo>
                <a:lnTo>
                  <a:pt x="0" y="29"/>
                </a:lnTo>
              </a:path>
              <a:path w="360" h="87">
                <a:moveTo>
                  <a:pt x="335" y="87"/>
                </a:moveTo>
                <a:lnTo>
                  <a:pt x="340" y="77"/>
                </a:lnTo>
                <a:lnTo>
                  <a:pt x="355" y="54"/>
                </a:lnTo>
                <a:lnTo>
                  <a:pt x="360" y="44"/>
                </a:lnTo>
                <a:lnTo>
                  <a:pt x="320" y="11"/>
                </a:lnTo>
                <a:lnTo>
                  <a:pt x="308" y="28"/>
                </a:lnTo>
                <a:lnTo>
                  <a:pt x="297" y="52"/>
                </a:lnTo>
                <a:lnTo>
                  <a:pt x="287" y="66"/>
                </a:lnTo>
                <a:lnTo>
                  <a:pt x="335" y="87"/>
                </a:ln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" name="path 54"/>
          <p:cNvSpPr/>
          <p:nvPr/>
        </p:nvSpPr>
        <p:spPr>
          <a:xfrm>
            <a:off x="6273710" y="1852879"/>
            <a:ext cx="204584" cy="206692"/>
          </a:xfrm>
          <a:custGeom>
            <a:avLst/>
            <a:gdLst/>
            <a:ahLst/>
            <a:cxnLst/>
            <a:rect l="0" t="0" r="0" b="0"/>
            <a:pathLst>
              <a:path w="322" h="325">
                <a:moveTo>
                  <a:pt x="162" y="325"/>
                </a:moveTo>
                <a:cubicBezTo>
                  <a:pt x="72" y="325"/>
                  <a:pt x="0" y="252"/>
                  <a:pt x="0" y="162"/>
                </a:cubicBezTo>
                <a:cubicBezTo>
                  <a:pt x="0" y="73"/>
                  <a:pt x="72" y="0"/>
                  <a:pt x="162" y="0"/>
                </a:cubicBezTo>
                <a:cubicBezTo>
                  <a:pt x="249" y="0"/>
                  <a:pt x="322" y="73"/>
                  <a:pt x="322" y="162"/>
                </a:cubicBezTo>
                <a:cubicBezTo>
                  <a:pt x="322" y="252"/>
                  <a:pt x="249" y="325"/>
                  <a:pt x="162" y="325"/>
                </a:cubicBezTo>
                <a:moveTo>
                  <a:pt x="162" y="49"/>
                </a:moveTo>
                <a:cubicBezTo>
                  <a:pt x="100" y="49"/>
                  <a:pt x="49" y="100"/>
                  <a:pt x="49" y="162"/>
                </a:cubicBezTo>
                <a:cubicBezTo>
                  <a:pt x="49" y="226"/>
                  <a:pt x="100" y="277"/>
                  <a:pt x="162" y="277"/>
                </a:cubicBezTo>
                <a:cubicBezTo>
                  <a:pt x="223" y="277"/>
                  <a:pt x="273" y="226"/>
                  <a:pt x="273" y="162"/>
                </a:cubicBezTo>
                <a:cubicBezTo>
                  <a:pt x="273" y="100"/>
                  <a:pt x="223" y="49"/>
                  <a:pt x="162" y="49"/>
                </a:cubicBez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" name="textbox 56"/>
          <p:cNvSpPr/>
          <p:nvPr/>
        </p:nvSpPr>
        <p:spPr>
          <a:xfrm>
            <a:off x="6104969" y="1367904"/>
            <a:ext cx="507365" cy="3717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4100" kern="0" spc="-32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✲</a:t>
            </a:r>
            <a:endParaRPr sz="4100" dirty="0">
              <a:latin typeface="MS Gothic" panose="020B0609070205080204" charset="-128"/>
              <a:ea typeface="MS Gothic" panose="020B0609070205080204" charset="-128"/>
              <a:cs typeface="MS Gothic" panose="020B0609070205080204" charset="-128"/>
            </a:endParaRPr>
          </a:p>
          <a:p>
            <a:pPr algn="l" rtl="0" eaLnBrk="0">
              <a:lnSpc>
                <a:spcPct val="102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236000"/>
              </a:lnSpc>
            </a:pPr>
            <a:r>
              <a:rPr sz="4100" kern="0" spc="-32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✲</a:t>
            </a:r>
            <a:r>
              <a:rPr sz="4100" kern="0" spc="-1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 </a:t>
            </a:r>
            <a:r>
              <a:rPr sz="4100" kern="0" spc="-32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✲</a:t>
            </a:r>
            <a:endParaRPr sz="4100" dirty="0">
              <a:latin typeface="MS Gothic" panose="020B0609070205080204" charset="-128"/>
              <a:ea typeface="MS Gothic" panose="020B0609070205080204" charset="-128"/>
              <a:cs typeface="MS Gothic" panose="020B0609070205080204" charset="-128"/>
            </a:endParaRPr>
          </a:p>
        </p:txBody>
      </p:sp>
      <p:sp>
        <p:nvSpPr>
          <p:cNvPr id="58" name="textbox 58"/>
          <p:cNvSpPr/>
          <p:nvPr/>
        </p:nvSpPr>
        <p:spPr>
          <a:xfrm>
            <a:off x="437400" y="569202"/>
            <a:ext cx="2409825" cy="568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270"/>
              </a:lnSpc>
            </a:pPr>
            <a:r>
              <a:rPr sz="3200" b="1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Defin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ition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设计师小笼包原创文档">
            <a:hlinkClick r:id="rId1" action="ppaction://hlinkfile"/>
          </p:cNvPr>
          <p:cNvSpPr/>
          <p:nvPr/>
        </p:nvSpPr>
        <p:spPr>
          <a:xfrm>
            <a:off x="182880" y="211016"/>
            <a:ext cx="11802793" cy="6443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*</a:t>
            </a:r>
            <a:endParaRPr lang="zh-CN" altLang="en-US"/>
          </a:p>
        </p:txBody>
      </p:sp>
      <p:sp>
        <p:nvSpPr>
          <p:cNvPr id="14" name="稻壳儿设计师小笼包原创文档"/>
          <p:cNvSpPr txBox="1"/>
          <p:nvPr/>
        </p:nvSpPr>
        <p:spPr>
          <a:xfrm>
            <a:off x="822960" y="2260600"/>
            <a:ext cx="4138295" cy="436245"/>
          </a:xfrm>
          <a:prstGeom prst="rect">
            <a:avLst/>
          </a:prstGeom>
          <a:noFill/>
        </p:spPr>
        <p:txBody>
          <a:bodyPr vert="horz" wrap="square" lIns="68559" tIns="34280" rIns="68559" bIns="34280" rtlCol="0">
            <a:spAutoFit/>
          </a:bodyPr>
          <a:lstStyle/>
          <a:p>
            <a:r>
              <a:rPr lang="en-US" altLang="zh-CN" sz="2400" b="1" spc="225" dirty="0">
                <a:latin typeface="隶书" panose="02010509060101010101" charset="-122"/>
                <a:ea typeface="隶书" panose="02010509060101010101" charset="-122"/>
                <a:sym typeface="+mn-ea"/>
              </a:rPr>
              <a:t>Emotional Expression</a:t>
            </a:r>
            <a:endParaRPr lang="en-US" altLang="zh-CN" sz="2400" b="1" spc="225" dirty="0"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6" name="稻壳儿设计师小笼包原创文档"/>
          <p:cNvSpPr/>
          <p:nvPr/>
        </p:nvSpPr>
        <p:spPr>
          <a:xfrm>
            <a:off x="4961255" y="2893695"/>
            <a:ext cx="4354195" cy="423545"/>
          </a:xfrm>
          <a:prstGeom prst="rect">
            <a:avLst/>
          </a:prstGeom>
        </p:spPr>
        <p:txBody>
          <a:bodyPr vert="horz"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1800" b="0" i="0" spc="300" dirty="0">
                <a:solidFill>
                  <a:srgbClr val="333333"/>
                </a:solidFill>
                <a:effectLst/>
                <a:latin typeface="PingFang SC"/>
              </a:rPr>
              <a:t>Create a sense of closeness</a:t>
            </a:r>
            <a:endParaRPr lang="en-US" altLang="zh-CN" sz="1800" b="0" i="0" spc="300" dirty="0">
              <a:solidFill>
                <a:srgbClr val="333333"/>
              </a:solidFill>
              <a:effectLst/>
              <a:latin typeface="PingFang SC"/>
            </a:endParaRPr>
          </a:p>
        </p:txBody>
      </p:sp>
      <p:sp>
        <p:nvSpPr>
          <p:cNvPr id="7" name="稻壳儿设计师小笼包原创文档"/>
          <p:cNvSpPr/>
          <p:nvPr/>
        </p:nvSpPr>
        <p:spPr>
          <a:xfrm>
            <a:off x="4961255" y="2181860"/>
            <a:ext cx="4643755" cy="395605"/>
          </a:xfrm>
          <a:prstGeom prst="rect">
            <a:avLst/>
          </a:prstGeom>
        </p:spPr>
        <p:txBody>
          <a:bodyPr vert="horz" wrap="square">
            <a:spAutoFit/>
          </a:bodyPr>
          <a:p>
            <a:pPr algn="just">
              <a:lnSpc>
                <a:spcPct val="110000"/>
              </a:lnSpc>
            </a:pPr>
            <a:r>
              <a:rPr lang="en-US" altLang="zh-CN" sz="1800" b="0" i="0" spc="300" dirty="0">
                <a:solidFill>
                  <a:srgbClr val="333333"/>
                </a:solidFill>
                <a:effectLst/>
                <a:latin typeface="PingFang SC"/>
              </a:rPr>
              <a:t>Strengthen emotional bonds </a:t>
            </a:r>
            <a:endParaRPr lang="en-US" altLang="zh-CN" sz="1800" b="0" i="0" spc="300" dirty="0">
              <a:solidFill>
                <a:srgbClr val="333333"/>
              </a:solidFill>
              <a:effectLst/>
              <a:latin typeface="PingFang SC"/>
            </a:endParaRPr>
          </a:p>
        </p:txBody>
      </p:sp>
      <p:sp>
        <p:nvSpPr>
          <p:cNvPr id="8" name="稻壳儿设计师小笼包原创文档"/>
          <p:cNvSpPr/>
          <p:nvPr/>
        </p:nvSpPr>
        <p:spPr>
          <a:xfrm>
            <a:off x="4961255" y="1386205"/>
            <a:ext cx="6083935" cy="423545"/>
          </a:xfrm>
          <a:prstGeom prst="rect">
            <a:avLst/>
          </a:prstGeom>
        </p:spPr>
        <p:txBody>
          <a:bodyPr vert="horz" wrap="square">
            <a:spAutoFit/>
          </a:bodyPr>
          <a:p>
            <a:pPr algn="dist">
              <a:lnSpc>
                <a:spcPct val="120000"/>
              </a:lnSpc>
            </a:pPr>
            <a:r>
              <a:rPr lang="en-US" altLang="zh-CN" b="0" i="0" spc="300" dirty="0">
                <a:solidFill>
                  <a:srgbClr val="333333"/>
                </a:solidFill>
                <a:effectLst/>
                <a:latin typeface="PingFang SC"/>
              </a:rPr>
              <a:t>Express love,care and affection</a:t>
            </a:r>
            <a:endParaRPr lang="en-US" altLang="zh-CN" b="0" i="0" spc="300" dirty="0">
              <a:solidFill>
                <a:srgbClr val="333333"/>
              </a:solidFill>
              <a:effectLst/>
              <a:latin typeface="PingFang SC"/>
            </a:endParaRPr>
          </a:p>
        </p:txBody>
      </p:sp>
      <p:sp>
        <p:nvSpPr>
          <p:cNvPr id="41" name="稻壳儿设计师小笼包原创文档"/>
          <p:cNvSpPr txBox="1"/>
          <p:nvPr/>
        </p:nvSpPr>
        <p:spPr>
          <a:xfrm>
            <a:off x="1166495" y="3759835"/>
            <a:ext cx="3276600" cy="436245"/>
          </a:xfrm>
          <a:prstGeom prst="rect">
            <a:avLst/>
          </a:prstGeom>
          <a:noFill/>
        </p:spPr>
        <p:txBody>
          <a:bodyPr vert="horz" wrap="square" lIns="68559" tIns="34280" rIns="68559" bIns="34280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 spc="225" dirty="0">
                <a:latin typeface="隶书" panose="02010509060101010101" charset="-122"/>
                <a:ea typeface="隶书" panose="02010509060101010101" charset="-122"/>
              </a:rPr>
              <a:t>Cultural Heritage</a:t>
            </a:r>
            <a:endParaRPr lang="en-US" altLang="zh-CN" sz="2400" b="1" spc="225" dirty="0"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40" name="稻壳儿设计师小笼包原创文档"/>
          <p:cNvSpPr/>
          <p:nvPr/>
        </p:nvSpPr>
        <p:spPr>
          <a:xfrm>
            <a:off x="5033645" y="3689350"/>
            <a:ext cx="6557010" cy="506730"/>
          </a:xfrm>
          <a:prstGeom prst="rect">
            <a:avLst/>
          </a:prstGeom>
        </p:spPr>
        <p:txBody>
          <a:bodyPr vert="horz"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1800" b="0" i="0" spc="300" dirty="0">
                <a:solidFill>
                  <a:srgbClr val="333333"/>
                </a:solidFill>
                <a:effectLst/>
                <a:latin typeface="PingFang SC"/>
              </a:rPr>
              <a:t>Reflect the cultural values and traditions</a:t>
            </a:r>
            <a:endParaRPr lang="en-US" altLang="zh-CN" sz="1800" b="0" i="0" spc="300" dirty="0">
              <a:solidFill>
                <a:srgbClr val="333333"/>
              </a:solidFill>
              <a:effectLst/>
              <a:latin typeface="PingFang SC"/>
            </a:endParaRPr>
          </a:p>
        </p:txBody>
      </p:sp>
      <p:sp>
        <p:nvSpPr>
          <p:cNvPr id="45" name="稻壳儿设计师小笼包原创文档"/>
          <p:cNvSpPr txBox="1"/>
          <p:nvPr/>
        </p:nvSpPr>
        <p:spPr>
          <a:xfrm>
            <a:off x="1029970" y="5052060"/>
            <a:ext cx="4099560" cy="436245"/>
          </a:xfrm>
          <a:prstGeom prst="rect">
            <a:avLst/>
          </a:prstGeom>
          <a:noFill/>
        </p:spPr>
        <p:txBody>
          <a:bodyPr vert="horz" wrap="square" lIns="68559" tIns="34280" rIns="68559" bIns="34280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 spc="225" dirty="0">
                <a:latin typeface="隶书" panose="02010509060101010101" charset="-122"/>
                <a:ea typeface="隶书" panose="02010509060101010101" charset="-122"/>
                <a:sym typeface="+mn-ea"/>
              </a:rPr>
              <a:t>Social Relationships</a:t>
            </a:r>
            <a:endParaRPr lang="en-US" altLang="zh-CN" sz="2400" b="1" spc="225" dirty="0"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42" name="稻壳儿设计师小笼包原创文档"/>
          <p:cNvSpPr/>
          <p:nvPr/>
        </p:nvSpPr>
        <p:spPr>
          <a:xfrm>
            <a:off x="5033645" y="4987925"/>
            <a:ext cx="6856095" cy="506730"/>
          </a:xfrm>
          <a:prstGeom prst="rect">
            <a:avLst/>
          </a:prstGeom>
        </p:spPr>
        <p:txBody>
          <a:bodyPr vert="horz"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1800" b="0" i="0" spc="300" dirty="0">
                <a:solidFill>
                  <a:srgbClr val="333333"/>
                </a:solidFill>
                <a:effectLst/>
                <a:latin typeface="PingFang SC"/>
              </a:rPr>
              <a:t>Indicate the nature of social relationships</a:t>
            </a:r>
            <a:endParaRPr lang="en-US" altLang="zh-CN" sz="1200" b="0" i="0" spc="300" dirty="0">
              <a:solidFill>
                <a:srgbClr val="333333"/>
              </a:solidFill>
              <a:effectLst/>
              <a:latin typeface="PingFang SC"/>
            </a:endParaRPr>
          </a:p>
        </p:txBody>
      </p:sp>
      <p:sp>
        <p:nvSpPr>
          <p:cNvPr id="86" name="稻壳儿设计师小笼包原创文档"/>
          <p:cNvSpPr txBox="1"/>
          <p:nvPr/>
        </p:nvSpPr>
        <p:spPr>
          <a:xfrm>
            <a:off x="443865" y="430530"/>
            <a:ext cx="5894070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3200" b="1" spc="300" dirty="0">
                <a:solidFill>
                  <a:srgbClr val="3C8944"/>
                </a:solidFill>
                <a:latin typeface="经典隶变简" panose="02010609010101010101" pitchFamily="49" charset="-122"/>
                <a:ea typeface="经典隶变简" panose="02010609010101010101" pitchFamily="49" charset="-122"/>
                <a:cs typeface="经典隶变简" panose="02010609010101010101" pitchFamily="49" charset="-122"/>
                <a:sym typeface="微软雅黑" panose="020B0503020204020204" charset="-122"/>
              </a:rPr>
              <a:t>Cultural Significance</a:t>
            </a:r>
            <a:endParaRPr lang="en-US" altLang="zh-CN" sz="3200" b="1" spc="300" dirty="0">
              <a:solidFill>
                <a:srgbClr val="3C8944"/>
              </a:solidFill>
              <a:latin typeface="经典隶变简" panose="02010609010101010101" pitchFamily="49" charset="-122"/>
              <a:ea typeface="经典隶变简" panose="02010609010101010101" pitchFamily="49" charset="-122"/>
              <a:cs typeface="经典隶变简" panose="02010609010101010101" pitchFamily="49" charset="-122"/>
              <a:sym typeface="微软雅黑" panose="020B0503020204020204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4557395" y="1689735"/>
            <a:ext cx="473075" cy="74041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4598670" y="2419985"/>
            <a:ext cx="370205" cy="4127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endCxn id="6" idx="1"/>
          </p:cNvCxnSpPr>
          <p:nvPr/>
        </p:nvCxnSpPr>
        <p:spPr>
          <a:xfrm>
            <a:off x="4567555" y="2533015"/>
            <a:ext cx="393700" cy="57277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0" name="rect 70"/>
          <p:cNvSpPr/>
          <p:nvPr/>
        </p:nvSpPr>
        <p:spPr>
          <a:xfrm>
            <a:off x="1110996" y="1484376"/>
            <a:ext cx="5125529" cy="4058411"/>
          </a:xfrm>
          <a:prstGeom prst="rect">
            <a:avLst/>
          </a:prstGeom>
          <a:solidFill>
            <a:srgbClr val="FFFFFF">
              <a:alpha val="59215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" name="textbox 72"/>
          <p:cNvSpPr/>
          <p:nvPr/>
        </p:nvSpPr>
        <p:spPr>
          <a:xfrm>
            <a:off x="1157799" y="3073641"/>
            <a:ext cx="4968240" cy="14878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3370" algn="l" rtl="0" eaLnBrk="0">
              <a:lnSpc>
                <a:spcPct val="100000"/>
              </a:lnSpc>
            </a:pP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Chi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ese</a:t>
            </a:r>
            <a:r>
              <a:rPr sz="3200" kern="0" spc="12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s</a:t>
            </a:r>
            <a:r>
              <a:rPr sz="3200" kern="0" spc="13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of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r" rtl="0" eaLnBrk="0">
              <a:lnSpc>
                <a:spcPct val="100000"/>
              </a:lnSpc>
            </a:pP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kern="0" spc="-8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dea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r</a:t>
            </a:r>
            <a:r>
              <a:rPr sz="3200" kern="0" spc="-9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me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</a:t>
            </a:r>
            <a:r>
              <a:rPr sz="3200" kern="0" spc="1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</a:t>
            </a:r>
            <a:r>
              <a:rPr sz="3200" kern="0" spc="-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etwee</a:t>
            </a:r>
            <a:r>
              <a:rPr sz="3200" kern="0" spc="-9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n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1550670" algn="l" rtl="0" eaLnBrk="0">
              <a:lnSpc>
                <a:spcPct val="99000"/>
              </a:lnSpc>
              <a:spcBef>
                <a:spcPts val="30"/>
              </a:spcBef>
            </a:pPr>
            <a:r>
              <a:rPr sz="3200" kern="0" spc="1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Co</a:t>
            </a:r>
            <a:r>
              <a:rPr sz="3200" kern="0" spc="-9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u</a:t>
            </a:r>
            <a:r>
              <a:rPr sz="3200" kern="0" spc="-9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p</a:t>
            </a:r>
            <a:r>
              <a:rPr sz="3200" kern="0" spc="-6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kern="0" spc="1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les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1363926" y="2228088"/>
            <a:ext cx="1811020" cy="4483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3300" kern="0" spc="-80" dirty="0">
                <a:solidFill>
                  <a:srgbClr val="060D0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</a:t>
            </a:r>
            <a:r>
              <a:rPr sz="3300" kern="0" spc="100" dirty="0">
                <a:solidFill>
                  <a:srgbClr val="060D0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3300" kern="0" spc="-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02</a:t>
            </a:r>
            <a:endParaRPr sz="3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76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10932" y="4571720"/>
            <a:ext cx="5092077" cy="12700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404103" y="4581144"/>
            <a:ext cx="224028" cy="611123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11110" y="3009048"/>
            <a:ext cx="4979034" cy="11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84" name="rect 84"/>
          <p:cNvSpPr/>
          <p:nvPr/>
        </p:nvSpPr>
        <p:spPr>
          <a:xfrm>
            <a:off x="182879" y="210311"/>
            <a:ext cx="11803380" cy="6443471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3430" y="1627911"/>
            <a:ext cx="1908056" cy="4053560"/>
          </a:xfrm>
          <a:prstGeom prst="rect">
            <a:avLst/>
          </a:prstGeom>
        </p:spPr>
      </p:pic>
      <p:pic>
        <p:nvPicPr>
          <p:cNvPr id="94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360748" y="788123"/>
            <a:ext cx="1079042" cy="73837"/>
          </a:xfrm>
          <a:prstGeom prst="rect">
            <a:avLst/>
          </a:prstGeom>
        </p:spPr>
      </p:pic>
      <p:sp>
        <p:nvSpPr>
          <p:cNvPr id="96" name="textbox 96"/>
          <p:cNvSpPr/>
          <p:nvPr/>
        </p:nvSpPr>
        <p:spPr>
          <a:xfrm>
            <a:off x="636464" y="322186"/>
            <a:ext cx="10800715" cy="6559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270"/>
              </a:lnSpc>
            </a:pPr>
            <a:r>
              <a:rPr sz="3200" b="1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Terms</a:t>
            </a:r>
            <a:r>
              <a:rPr sz="3200" kern="0" spc="8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for</a:t>
            </a:r>
            <a:r>
              <a:rPr sz="3200" kern="0" spc="77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</a:t>
            </a:r>
            <a:r>
              <a:rPr sz="3200" kern="0" spc="68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kern="0" spc="19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Beloved</a:t>
            </a:r>
            <a:r>
              <a:rPr sz="3200" kern="0" spc="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                        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00" name="textbox 100"/>
          <p:cNvSpPr/>
          <p:nvPr/>
        </p:nvSpPr>
        <p:spPr>
          <a:xfrm>
            <a:off x="635059" y="968259"/>
            <a:ext cx="8034655" cy="4502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345"/>
              </a:lnSpc>
            </a:pP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Terms</a:t>
            </a:r>
            <a:r>
              <a:rPr sz="2700" kern="0" spc="7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Used</a:t>
            </a:r>
            <a:r>
              <a:rPr sz="2700" kern="0" spc="7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by</a:t>
            </a:r>
            <a:r>
              <a:rPr sz="2700" kern="0" spc="7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Men</a:t>
            </a:r>
            <a:r>
              <a:rPr sz="2700" kern="0" spc="8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for</a:t>
            </a:r>
            <a:r>
              <a:rPr sz="2700" kern="0" spc="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</a:t>
            </a:r>
            <a:r>
              <a:rPr sz="2700" kern="0" spc="7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Be</a:t>
            </a:r>
            <a:r>
              <a:rPr sz="2700" b="1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loved</a:t>
            </a:r>
            <a:r>
              <a:rPr sz="2700" kern="0" spc="7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Woman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04" name="textbox 104"/>
          <p:cNvSpPr/>
          <p:nvPr/>
        </p:nvSpPr>
        <p:spPr>
          <a:xfrm>
            <a:off x="2530616" y="3378543"/>
            <a:ext cx="1005839" cy="302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</a:pPr>
            <a:r>
              <a:rPr sz="1900" kern="0" spc="-1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Yi</a:t>
            </a:r>
            <a:r>
              <a:rPr sz="1900" kern="0" spc="-3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1900" kern="0" spc="-1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(伊）</a:t>
            </a:r>
            <a:endParaRPr sz="19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06" name="textbox 106"/>
          <p:cNvSpPr/>
          <p:nvPr/>
        </p:nvSpPr>
        <p:spPr>
          <a:xfrm>
            <a:off x="1929764" y="3291332"/>
            <a:ext cx="1934210" cy="951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7290"/>
              </a:lnSpc>
            </a:pPr>
            <a:r>
              <a:rPr sz="5500" kern="0" spc="-47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❁</a:t>
            </a:r>
            <a:r>
              <a:rPr sz="5500" kern="0" spc="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  </a:t>
            </a:r>
            <a:endParaRPr sz="5500" dirty="0">
              <a:latin typeface="MS Gothic" panose="020B0609070205080204" charset="-128"/>
              <a:ea typeface="MS Gothic" panose="020B0609070205080204" charset="-128"/>
              <a:cs typeface="MS Gothic" panose="020B0609070205080204" charset="-128"/>
            </a:endParaRPr>
          </a:p>
        </p:txBody>
      </p:sp>
      <p:pic>
        <p:nvPicPr>
          <p:cNvPr id="108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699892" y="3710304"/>
            <a:ext cx="1148715" cy="50800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21665" y="778509"/>
            <a:ext cx="4681854" cy="41910"/>
          </a:xfrm>
          <a:prstGeom prst="rect">
            <a:avLst/>
          </a:prstGeom>
        </p:spPr>
      </p:pic>
      <p:sp>
        <p:nvSpPr>
          <p:cNvPr id="11" name="矩形 10">
            <a:hlinkClick r:id="rId6" action="ppaction://hlinkfile"/>
          </p:cNvPr>
          <p:cNvSpPr/>
          <p:nvPr/>
        </p:nvSpPr>
        <p:spPr>
          <a:xfrm>
            <a:off x="10062210" y="452755"/>
            <a:ext cx="143383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 action="ppaction://hlinkfile"/>
              </a:rPr>
              <a:t>uestion</a:t>
            </a:r>
            <a:endParaRPr lang="en-US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45585" y="1813560"/>
            <a:ext cx="7814310" cy="4449445"/>
            <a:chOff x="7428" y="2670"/>
            <a:chExt cx="12306" cy="7007"/>
          </a:xfrm>
        </p:grpSpPr>
        <p:sp>
          <p:nvSpPr>
            <p:cNvPr id="42" name="稻壳儿设计师小笼包原创文档"/>
            <p:cNvSpPr/>
            <p:nvPr/>
          </p:nvSpPr>
          <p:spPr>
            <a:xfrm>
              <a:off x="7952" y="3435"/>
              <a:ext cx="10551" cy="1307"/>
            </a:xfrm>
            <a:prstGeom prst="rect">
              <a:avLst/>
            </a:prstGeom>
          </p:spPr>
          <p:txBody>
            <a:bodyPr vert="horz" wrap="squar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1600" i="0" spc="300" dirty="0">
                  <a:solidFill>
                    <a:srgbClr val="333333"/>
                  </a:solidFill>
                  <a:effectLst/>
                  <a:latin typeface="PingFang SC"/>
                </a:rPr>
                <a:t>Referring to a person who is idealized or cherished</a:t>
              </a:r>
              <a:endParaRPr lang="en-US" altLang="zh-CN" sz="1600" i="0" spc="300" dirty="0">
                <a:solidFill>
                  <a:srgbClr val="333333"/>
                </a:solidFill>
                <a:effectLst/>
                <a:latin typeface="PingFang SC"/>
              </a:endParaRPr>
            </a:p>
          </p:txBody>
        </p:sp>
        <p:sp>
          <p:nvSpPr>
            <p:cNvPr id="45" name="稻壳儿设计师小笼包原创文档"/>
            <p:cNvSpPr txBox="1"/>
            <p:nvPr/>
          </p:nvSpPr>
          <p:spPr>
            <a:xfrm>
              <a:off x="7850" y="2670"/>
              <a:ext cx="6456" cy="784"/>
            </a:xfrm>
            <a:prstGeom prst="rect">
              <a:avLst/>
            </a:prstGeom>
            <a:noFill/>
          </p:spPr>
          <p:txBody>
            <a:bodyPr vert="horz" wrap="square" lIns="68559" tIns="34280" rIns="68559" bIns="34280" rtlCol="0">
              <a:spAutoFit/>
            </a:bodyPr>
            <a:p>
              <a:r>
                <a:rPr lang="en-US" altLang="zh-CN" sz="2800" spc="225" dirty="0">
                  <a:latin typeface="隶书" panose="02010509060101010101" charset="-122"/>
                  <a:ea typeface="隶书" panose="02010509060101010101" charset="-122"/>
                </a:rPr>
                <a:t>Connotation</a:t>
              </a:r>
              <a:endParaRPr lang="en-US" altLang="zh-CN" sz="2800" spc="225" dirty="0"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22" name="图片 21" descr="同心圆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28" y="2838"/>
              <a:ext cx="324" cy="324"/>
            </a:xfrm>
            <a:prstGeom prst="rect">
              <a:avLst/>
            </a:prstGeom>
          </p:spPr>
        </p:pic>
        <p:sp>
          <p:nvSpPr>
            <p:cNvPr id="23" name="稻壳儿设计师小笼包原创文档"/>
            <p:cNvSpPr/>
            <p:nvPr/>
          </p:nvSpPr>
          <p:spPr>
            <a:xfrm>
              <a:off x="7850" y="4582"/>
              <a:ext cx="10940" cy="1307"/>
            </a:xfrm>
            <a:prstGeom prst="rect">
              <a:avLst/>
            </a:prstGeom>
          </p:spPr>
          <p:txBody>
            <a:bodyPr vert="horz" wrap="squar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1200" b="0" i="0" spc="300" dirty="0">
                  <a:solidFill>
                    <a:srgbClr val="333333"/>
                  </a:solidFill>
                  <a:effectLst/>
                  <a:latin typeface="PingFang SC"/>
                </a:rPr>
                <a:t> </a:t>
              </a:r>
              <a:r>
                <a:rPr lang="en-US" altLang="zh-CN" sz="1600" b="0" i="0" spc="300" dirty="0">
                  <a:solidFill>
                    <a:srgbClr val="333333"/>
                  </a:solidFill>
                  <a:effectLst/>
                  <a:latin typeface="PingFang SC"/>
                </a:rPr>
                <a:t>Reflecting the speaker's admiration or affection</a:t>
              </a:r>
              <a:endParaRPr lang="en-US" altLang="zh-CN" sz="1600" b="0" i="0" spc="300" dirty="0">
                <a:solidFill>
                  <a:srgbClr val="333333"/>
                </a:solidFill>
                <a:effectLst/>
                <a:latin typeface="PingFang SC"/>
              </a:endParaRPr>
            </a:p>
          </p:txBody>
        </p:sp>
        <p:pic>
          <p:nvPicPr>
            <p:cNvPr id="26" name="图片 25" descr="同心圆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94" y="6084"/>
              <a:ext cx="324" cy="324"/>
            </a:xfrm>
            <a:prstGeom prst="rect">
              <a:avLst/>
            </a:prstGeom>
          </p:spPr>
        </p:pic>
        <p:sp>
          <p:nvSpPr>
            <p:cNvPr id="27" name="稻壳儿设计师小笼包原创文档"/>
            <p:cNvSpPr txBox="1"/>
            <p:nvPr/>
          </p:nvSpPr>
          <p:spPr>
            <a:xfrm>
              <a:off x="8195" y="5981"/>
              <a:ext cx="6456" cy="784"/>
            </a:xfrm>
            <a:prstGeom prst="rect">
              <a:avLst/>
            </a:prstGeom>
            <a:noFill/>
          </p:spPr>
          <p:txBody>
            <a:bodyPr vert="horz" wrap="square" lIns="68559" tIns="34280" rIns="68559" bIns="34280" rtlCol="0">
              <a:spAutoFit/>
            </a:bodyPr>
            <a:p>
              <a:r>
                <a:rPr lang="en-US" altLang="zh-CN" sz="2800" spc="225" dirty="0">
                  <a:latin typeface="隶书" panose="02010509060101010101" charset="-122"/>
                  <a:ea typeface="隶书" panose="02010509060101010101" charset="-122"/>
                </a:rPr>
                <a:t>Example</a:t>
              </a:r>
              <a:endParaRPr lang="en-US" altLang="zh-CN" sz="2000" spc="225" dirty="0"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28" name="稻壳儿设计师小笼包原创文档"/>
            <p:cNvSpPr/>
            <p:nvPr/>
          </p:nvSpPr>
          <p:spPr>
            <a:xfrm>
              <a:off x="7952" y="6630"/>
              <a:ext cx="6700" cy="1151"/>
            </a:xfrm>
            <a:prstGeom prst="rect">
              <a:avLst/>
            </a:prstGeom>
          </p:spPr>
          <p:txBody>
            <a:bodyPr vert="horz" wrap="square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1600" b="0" i="0" spc="300" dirty="0">
                  <a:solidFill>
                    <a:srgbClr val="333333"/>
                  </a:solidFill>
                  <a:effectLst/>
                  <a:latin typeface="PingFang SC"/>
                </a:rPr>
                <a:t>“In the water, the one I long for stands afar.” </a:t>
              </a:r>
              <a:endParaRPr lang="en-US" altLang="zh-CN" sz="1600" b="0" i="0" spc="300" dirty="0">
                <a:solidFill>
                  <a:srgbClr val="333333"/>
                </a:solidFill>
                <a:effectLst/>
                <a:latin typeface="PingFang SC"/>
              </a:endParaRPr>
            </a:p>
          </p:txBody>
        </p:sp>
        <p:pic>
          <p:nvPicPr>
            <p:cNvPr id="30" name="图片 29" descr="同心圆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28" y="8159"/>
              <a:ext cx="324" cy="324"/>
            </a:xfrm>
            <a:prstGeom prst="rect">
              <a:avLst/>
            </a:prstGeom>
          </p:spPr>
        </p:pic>
        <p:sp>
          <p:nvSpPr>
            <p:cNvPr id="31" name="稻壳儿设计师小笼包原创文档"/>
            <p:cNvSpPr txBox="1"/>
            <p:nvPr/>
          </p:nvSpPr>
          <p:spPr>
            <a:xfrm>
              <a:off x="8050" y="8159"/>
              <a:ext cx="8934" cy="784"/>
            </a:xfrm>
            <a:prstGeom prst="rect">
              <a:avLst/>
            </a:prstGeom>
            <a:noFill/>
          </p:spPr>
          <p:txBody>
            <a:bodyPr vert="horz" wrap="square" lIns="68559" tIns="34280" rIns="68559" bIns="34280" rtlCol="0">
              <a:spAutoFit/>
            </a:bodyPr>
            <a:p>
              <a:r>
                <a:rPr lang="en-US" altLang="zh-CN" sz="2800" spc="225" dirty="0">
                  <a:latin typeface="隶书" panose="02010509060101010101" charset="-122"/>
                  <a:ea typeface="隶书" panose="02010509060101010101" charset="-122"/>
                </a:rPr>
                <a:t>Emotional Expression</a:t>
              </a:r>
              <a:endParaRPr lang="en-US" altLang="zh-CN" sz="2000" spc="225" dirty="0"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32" name="稻壳儿设计师小笼包原创文档"/>
            <p:cNvSpPr/>
            <p:nvPr/>
          </p:nvSpPr>
          <p:spPr>
            <a:xfrm>
              <a:off x="7797" y="8953"/>
              <a:ext cx="7458" cy="725"/>
            </a:xfrm>
            <a:prstGeom prst="rect">
              <a:avLst/>
            </a:prstGeom>
          </p:spPr>
          <p:txBody>
            <a:bodyPr vert="horz" wrap="squar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1600" b="0" i="0" spc="300" dirty="0">
                  <a:solidFill>
                    <a:srgbClr val="333333"/>
                  </a:solidFill>
                  <a:effectLst/>
                  <a:latin typeface="PingFang SC"/>
                </a:rPr>
                <a:t>Admiration and reverence</a:t>
              </a:r>
              <a:endParaRPr lang="en-US" altLang="zh-CN" sz="1600" b="0" i="0" spc="300" dirty="0">
                <a:solidFill>
                  <a:srgbClr val="333333"/>
                </a:solidFill>
                <a:effectLst/>
                <a:latin typeface="PingFang SC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334" y="7201"/>
              <a:ext cx="64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From The Book of Songs (Shijing)</a:t>
              </a:r>
              <a:endParaRPr lang="en-US" altLang="zh-CN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18" name="rect 118"/>
          <p:cNvSpPr/>
          <p:nvPr/>
        </p:nvSpPr>
        <p:spPr>
          <a:xfrm>
            <a:off x="182879" y="210311"/>
            <a:ext cx="11803380" cy="6443471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0" name="textbox 120"/>
          <p:cNvSpPr/>
          <p:nvPr/>
        </p:nvSpPr>
        <p:spPr>
          <a:xfrm>
            <a:off x="2531635" y="3256799"/>
            <a:ext cx="7470775" cy="16719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3000" kern="0" spc="150" baseline="-5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Tan</a:t>
            </a:r>
            <a:r>
              <a:rPr sz="1900" kern="0" spc="55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150" baseline="-5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Lan</a:t>
            </a:r>
            <a:r>
              <a:rPr sz="1900" kern="0" spc="-61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150" baseline="-5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g（</a:t>
            </a:r>
            <a:r>
              <a:rPr sz="1900" kern="0" spc="-5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150" baseline="-5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檀</a:t>
            </a:r>
            <a:r>
              <a:rPr sz="3000" kern="0" spc="140" baseline="-5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郎</a:t>
            </a:r>
            <a:r>
              <a:rPr sz="1900" kern="0" spc="-4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140" baseline="-5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）</a:t>
            </a:r>
            <a:r>
              <a:rPr sz="1900" kern="0" spc="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 </a:t>
            </a:r>
            <a:r>
              <a:rPr sz="2700" kern="0" spc="1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Example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4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925"/>
              </a:lnSpc>
              <a:spcBef>
                <a:spcPts val="450"/>
              </a:spcBef>
            </a:pPr>
            <a:r>
              <a:rPr sz="1500" kern="0" spc="-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"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1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绣 床 斜 凭 娇 无 那</a:t>
            </a:r>
            <a:r>
              <a:rPr sz="1500" kern="0" spc="11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500" kern="0" spc="-1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， 烂 嚼 红 茸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500" kern="0" spc="-1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， 笑 向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檀 郎 吐 。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"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algn="l" rtl="0" eaLnBrk="0">
              <a:lnSpc>
                <a:spcPct val="107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59405" indent="-88900" algn="l" rtl="0" eaLnBrk="0">
              <a:lnSpc>
                <a:spcPct val="106000"/>
              </a:lnSpc>
              <a:spcBef>
                <a:spcPts val="5"/>
              </a:spcBef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From</a:t>
            </a:r>
            <a:r>
              <a:rPr sz="1700" kern="0" spc="22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Li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Yu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's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"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Yi</a:t>
            </a:r>
            <a:r>
              <a:rPr sz="1700" kern="0" spc="20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Hu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Zhu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" (南唐·李煜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                     </a:t>
            </a:r>
            <a:r>
              <a:rPr sz="1700" kern="0" spc="-6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《一斛珠》)</a:t>
            </a:r>
            <a:endParaRPr sz="17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22" name="textbox 122"/>
          <p:cNvSpPr/>
          <p:nvPr/>
        </p:nvSpPr>
        <p:spPr>
          <a:xfrm>
            <a:off x="635059" y="337426"/>
            <a:ext cx="8034655" cy="10814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111000"/>
              </a:lnSpc>
              <a:tabLst>
                <a:tab pos="4667250" algn="l"/>
              </a:tabLst>
            </a:pPr>
            <a:r>
              <a:rPr sz="3200" b="1" u="sng" kern="0" spc="19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Terms</a:t>
            </a:r>
            <a:r>
              <a:rPr sz="3200" u="sng" kern="0" spc="84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u="sng" kern="0" spc="19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for</a:t>
            </a:r>
            <a:r>
              <a:rPr sz="3200" u="sng" kern="0" spc="77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u="sng" kern="0" spc="19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</a:t>
            </a:r>
            <a:r>
              <a:rPr sz="3200" u="sng" kern="0" spc="68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u="sng" kern="0" spc="19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Beloved</a:t>
            </a:r>
            <a:r>
              <a:rPr sz="3200" u="sng" kern="0" spc="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	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marL="12700" algn="l" rtl="0" eaLnBrk="0">
              <a:lnSpc>
                <a:spcPts val="3345"/>
              </a:lnSpc>
              <a:spcBef>
                <a:spcPts val="695"/>
              </a:spcBef>
            </a:pP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Terms</a:t>
            </a:r>
            <a:r>
              <a:rPr sz="2700" kern="0" spc="72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Used</a:t>
            </a:r>
            <a:r>
              <a:rPr sz="2700" kern="0" spc="7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by</a:t>
            </a:r>
            <a:r>
              <a:rPr sz="2700" kern="0" spc="7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Women</a:t>
            </a:r>
            <a:r>
              <a:rPr sz="2700" kern="0" spc="8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for</a:t>
            </a:r>
            <a:r>
              <a:rPr sz="2700" kern="0" spc="8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a</a:t>
            </a:r>
            <a:r>
              <a:rPr sz="2700" kern="0" spc="7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Beloved</a:t>
            </a:r>
            <a:r>
              <a:rPr sz="2700" kern="0" spc="70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Man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124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3430" y="1627911"/>
            <a:ext cx="1908056" cy="4053560"/>
          </a:xfrm>
          <a:prstGeom prst="rect">
            <a:avLst/>
          </a:prstGeom>
        </p:spPr>
      </p:pic>
      <p:sp>
        <p:nvSpPr>
          <p:cNvPr id="126" name="textbox 126"/>
          <p:cNvSpPr/>
          <p:nvPr/>
        </p:nvSpPr>
        <p:spPr>
          <a:xfrm>
            <a:off x="5038797" y="2355081"/>
            <a:ext cx="4871084" cy="651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260" algn="l" rtl="0" eaLnBrk="0">
              <a:lnSpc>
                <a:spcPts val="1880"/>
              </a:lnSpc>
            </a:pP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igi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</a:t>
            </a:r>
            <a:r>
              <a:rPr sz="1500" kern="0" spc="-2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  fr</a:t>
            </a:r>
            <a:r>
              <a:rPr sz="1500" kern="0" spc="-2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P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  Yu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40"/>
              </a:lnSpc>
              <a:spcBef>
                <a:spcPts val="5"/>
              </a:spcBef>
            </a:pP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F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1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1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nds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1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ng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sp>
        <p:nvSpPr>
          <p:cNvPr id="128" name="textbox 128"/>
          <p:cNvSpPr/>
          <p:nvPr/>
        </p:nvSpPr>
        <p:spPr>
          <a:xfrm>
            <a:off x="5189679" y="5842246"/>
            <a:ext cx="4264025" cy="5727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925"/>
              </a:lnSpc>
            </a:pP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Ad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-1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ti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  fo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his  app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marL="22225" algn="l" rtl="0" eaLnBrk="0">
              <a:lnSpc>
                <a:spcPts val="2380"/>
              </a:lnSpc>
            </a:pP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sp>
        <p:nvSpPr>
          <p:cNvPr id="130" name="textbox 130"/>
          <p:cNvSpPr/>
          <p:nvPr/>
        </p:nvSpPr>
        <p:spPr>
          <a:xfrm>
            <a:off x="5176578" y="5232285"/>
            <a:ext cx="4114800" cy="4489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330"/>
              </a:lnSpc>
            </a:pP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Emotional</a:t>
            </a:r>
            <a:r>
              <a:rPr sz="2700" kern="0" spc="6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Expression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32" name="textbox 132"/>
          <p:cNvSpPr/>
          <p:nvPr/>
        </p:nvSpPr>
        <p:spPr>
          <a:xfrm>
            <a:off x="1929764" y="3291332"/>
            <a:ext cx="1934210" cy="784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  <a:spcBef>
                <a:spcPts val="0"/>
              </a:spcBef>
            </a:pPr>
            <a:r>
              <a:rPr sz="5500" kern="0" spc="-47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❁</a:t>
            </a:r>
            <a:r>
              <a:rPr sz="5500" kern="0" spc="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  </a:t>
            </a:r>
            <a:endParaRPr sz="5500" dirty="0">
              <a:latin typeface="MS Gothic" panose="020B0609070205080204" charset="-128"/>
              <a:ea typeface="MS Gothic" panose="020B0609070205080204" charset="-128"/>
              <a:cs typeface="MS Gothic" panose="020B0609070205080204" charset="-128"/>
            </a:endParaRPr>
          </a:p>
        </p:txBody>
      </p:sp>
      <p:pic>
        <p:nvPicPr>
          <p:cNvPr id="134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699892" y="3710304"/>
            <a:ext cx="1148715" cy="50800"/>
          </a:xfrm>
          <a:prstGeom prst="rect">
            <a:avLst/>
          </a:prstGeom>
        </p:spPr>
      </p:pic>
      <p:sp>
        <p:nvSpPr>
          <p:cNvPr id="136" name="textbox 136"/>
          <p:cNvSpPr/>
          <p:nvPr/>
        </p:nvSpPr>
        <p:spPr>
          <a:xfrm>
            <a:off x="4688840" y="1746769"/>
            <a:ext cx="2618104" cy="495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8920" algn="l" rtl="0" eaLnBrk="0">
              <a:lnSpc>
                <a:spcPts val="3700"/>
              </a:lnSpc>
              <a:tabLst>
                <a:tab pos="374650" algn="l"/>
              </a:tabLst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	</a:t>
            </a: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Connotation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138" name="picture 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701540" y="1786889"/>
            <a:ext cx="236220" cy="236220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828540" y="5165724"/>
            <a:ext cx="236220" cy="236220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763770" y="3420744"/>
            <a:ext cx="236220" cy="236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146" name="rect 146"/>
          <p:cNvSpPr/>
          <p:nvPr/>
        </p:nvSpPr>
        <p:spPr>
          <a:xfrm>
            <a:off x="182879" y="210311"/>
            <a:ext cx="11803380" cy="6443471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" name="textbox 148"/>
          <p:cNvSpPr/>
          <p:nvPr/>
        </p:nvSpPr>
        <p:spPr>
          <a:xfrm>
            <a:off x="2533672" y="2317802"/>
            <a:ext cx="9197340" cy="1685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38095" algn="l" rtl="0" eaLnBrk="0">
              <a:lnSpc>
                <a:spcPts val="1885"/>
              </a:lnSpc>
            </a:pP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Sh</a:t>
            </a:r>
            <a:r>
              <a:rPr sz="1500" kern="0" spc="-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w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ng</a:t>
            </a:r>
            <a:r>
              <a:rPr sz="1500" kern="0" spc="5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g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tit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  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  r</a:t>
            </a:r>
            <a:r>
              <a:rPr sz="1500" kern="0" spc="-2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esp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marL="2550160" algn="l" rtl="0" eaLnBrk="0">
              <a:lnSpc>
                <a:spcPts val="3590"/>
              </a:lnSpc>
            </a:pP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</a:t>
            </a:r>
            <a:r>
              <a:rPr sz="1500" kern="0" spc="-1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ility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 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  r</a:t>
            </a:r>
            <a:r>
              <a:rPr sz="1500" kern="0" spc="-2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1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sp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7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marL="12700" algn="l" rtl="0" eaLnBrk="0">
              <a:lnSpc>
                <a:spcPts val="3270"/>
              </a:lnSpc>
              <a:spcBef>
                <a:spcPts val="1785"/>
              </a:spcBef>
            </a:pPr>
            <a:r>
              <a:rPr sz="3000" kern="0" spc="140" baseline="-2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Zao</a:t>
            </a:r>
            <a:r>
              <a:rPr sz="1900" kern="0" spc="57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140" baseline="-2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Kan</a:t>
            </a:r>
            <a:r>
              <a:rPr sz="1900" kern="0" spc="-6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140" baseline="-2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g（</a:t>
            </a:r>
            <a:r>
              <a:rPr sz="1900" kern="0" spc="-48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140" baseline="-2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糟糠</a:t>
            </a:r>
            <a:r>
              <a:rPr sz="1900" kern="0" spc="-43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000" kern="0" spc="140" baseline="-200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）</a:t>
            </a:r>
            <a:r>
              <a:rPr sz="1900" kern="0" spc="48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kern="0" spc="1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Example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1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930"/>
              </a:lnSpc>
              <a:spcBef>
                <a:spcPts val="5"/>
              </a:spcBef>
            </a:pP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"</a:t>
            </a:r>
            <a:r>
              <a:rPr sz="1500" kern="0" spc="-3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  w</a:t>
            </a:r>
            <a:r>
              <a:rPr sz="1500" kern="0" spc="-1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ife  w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  h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s  s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</a:t>
            </a:r>
            <a:r>
              <a:rPr sz="1500" kern="0" spc="-2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  h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rds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hips 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s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h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ld  n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  b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pic>
        <p:nvPicPr>
          <p:cNvPr id="150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3430" y="1627911"/>
            <a:ext cx="1908056" cy="4053560"/>
          </a:xfrm>
          <a:prstGeom prst="rect">
            <a:avLst/>
          </a:prstGeom>
        </p:spPr>
      </p:pic>
      <p:sp>
        <p:nvSpPr>
          <p:cNvPr id="152" name="textbox 152"/>
          <p:cNvSpPr/>
          <p:nvPr/>
        </p:nvSpPr>
        <p:spPr>
          <a:xfrm>
            <a:off x="634836" y="337426"/>
            <a:ext cx="7163434" cy="10814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0000"/>
              </a:lnSpc>
              <a:tabLst>
                <a:tab pos="4668520" algn="l"/>
              </a:tabLst>
            </a:pPr>
            <a:r>
              <a:rPr sz="3200" b="1" u="sng" kern="0" spc="23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Formal</a:t>
            </a:r>
            <a:r>
              <a:rPr sz="3200" u="sng" kern="0" spc="76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u="sng" kern="0" spc="23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Spous</a:t>
            </a:r>
            <a:r>
              <a:rPr sz="3200" b="1" u="sng" kern="0" spc="22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</a:t>
            </a:r>
            <a:r>
              <a:rPr sz="3200" u="sng" kern="0" spc="71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3200" b="1" u="sng" kern="0" spc="22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Terms</a:t>
            </a:r>
            <a:r>
              <a:rPr sz="3200" u="sng" kern="0" spc="0" dirty="0">
                <a:solidFill>
                  <a:srgbClr val="3C8944">
                    <a:alpha val="100000"/>
                  </a:srgbClr>
                </a:solidFill>
                <a:uFill>
                  <a:solidFill>
                    <a:srgbClr val="548235"/>
                  </a:solidFill>
                </a:u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	</a:t>
            </a:r>
            <a:endParaRPr sz="32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5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345"/>
              </a:lnSpc>
            </a:pP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Terms</a:t>
            </a:r>
            <a:r>
              <a:rPr sz="2700" kern="0" spc="7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Used</a:t>
            </a:r>
            <a:r>
              <a:rPr sz="2700" kern="0" spc="74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by</a:t>
            </a:r>
            <a:r>
              <a:rPr sz="2700" kern="0" spc="7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Men</a:t>
            </a:r>
            <a:r>
              <a:rPr sz="2700" kern="0" spc="83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for</a:t>
            </a:r>
            <a:r>
              <a:rPr sz="2700" kern="0" spc="76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Their</a:t>
            </a:r>
            <a:r>
              <a:rPr sz="2700" kern="0" spc="71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b="1" kern="0" spc="250" dirty="0">
                <a:solidFill>
                  <a:srgbClr val="3C8944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Wives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54" name="textbox 154"/>
          <p:cNvSpPr/>
          <p:nvPr/>
        </p:nvSpPr>
        <p:spPr>
          <a:xfrm>
            <a:off x="4815840" y="5090679"/>
            <a:ext cx="4921884" cy="844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1150" algn="l" rtl="0" eaLnBrk="0">
              <a:lnSpc>
                <a:spcPts val="3330"/>
              </a:lnSpc>
            </a:pP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Emotional</a:t>
            </a:r>
            <a:r>
              <a:rPr sz="2700" kern="0" spc="62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</a:t>
            </a: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Expression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 rtl="0" eaLnBrk="0">
              <a:lnSpc>
                <a:spcPct val="109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925"/>
              </a:lnSpc>
            </a:pP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Th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  i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mp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1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rt</a:t>
            </a:r>
            <a:r>
              <a:rPr sz="1500" kern="0" spc="-2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c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  o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6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f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v</a:t>
            </a:r>
            <a:r>
              <a:rPr sz="1500" kern="0" spc="-2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l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u</a:t>
            </a:r>
            <a:r>
              <a:rPr sz="1500" kern="0" spc="-1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</a:t>
            </a:r>
            <a:r>
              <a:rPr sz="1500" kern="0" spc="-2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ng  a  w</a:t>
            </a:r>
            <a:r>
              <a:rPr sz="1500" kern="0" spc="-18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5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ife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pic>
        <p:nvPicPr>
          <p:cNvPr id="156" name="picture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828540" y="5165724"/>
            <a:ext cx="236220" cy="236220"/>
          </a:xfrm>
          <a:prstGeom prst="rect">
            <a:avLst/>
          </a:prstGeom>
        </p:spPr>
      </p:pic>
      <p:sp>
        <p:nvSpPr>
          <p:cNvPr id="158" name="textbox 158"/>
          <p:cNvSpPr/>
          <p:nvPr/>
        </p:nvSpPr>
        <p:spPr>
          <a:xfrm>
            <a:off x="1929764" y="3291332"/>
            <a:ext cx="1934210" cy="784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0000"/>
              </a:lnSpc>
              <a:spcBef>
                <a:spcPts val="0"/>
              </a:spcBef>
            </a:pPr>
            <a:r>
              <a:rPr sz="5500" kern="0" spc="-47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❁</a:t>
            </a:r>
            <a:r>
              <a:rPr sz="5500" kern="0" spc="0" dirty="0">
                <a:solidFill>
                  <a:srgbClr val="AAE6CE">
                    <a:alpha val="100000"/>
                  </a:srgbClr>
                </a:solidFill>
                <a:latin typeface="MS Gothic" panose="020B0609070205080204" charset="-128"/>
                <a:ea typeface="MS Gothic" panose="020B0609070205080204" charset="-128"/>
                <a:cs typeface="MS Gothic" panose="020B0609070205080204" charset="-128"/>
              </a:rPr>
              <a:t>  </a:t>
            </a:r>
            <a:endParaRPr sz="5500" dirty="0">
              <a:latin typeface="MS Gothic" panose="020B0609070205080204" charset="-128"/>
              <a:ea typeface="MS Gothic" panose="020B0609070205080204" charset="-128"/>
              <a:cs typeface="MS Gothic" panose="020B0609070205080204" charset="-128"/>
            </a:endParaRPr>
          </a:p>
        </p:txBody>
      </p:sp>
      <p:pic>
        <p:nvPicPr>
          <p:cNvPr id="160" name="picture 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699892" y="3710304"/>
            <a:ext cx="1148715" cy="50800"/>
          </a:xfrm>
          <a:prstGeom prst="rect">
            <a:avLst/>
          </a:prstGeom>
        </p:spPr>
      </p:pic>
      <p:sp>
        <p:nvSpPr>
          <p:cNvPr id="162" name="textbox 162"/>
          <p:cNvSpPr/>
          <p:nvPr/>
        </p:nvSpPr>
        <p:spPr>
          <a:xfrm>
            <a:off x="5072403" y="4098183"/>
            <a:ext cx="2071370" cy="690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1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b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a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1500" kern="0" spc="-2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o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n</a:t>
            </a:r>
            <a:r>
              <a:rPr sz="1500" kern="0" spc="-22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e</a:t>
            </a:r>
            <a:r>
              <a:rPr sz="1500" kern="0" spc="-2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d</a:t>
            </a:r>
            <a:r>
              <a:rPr sz="1500" kern="0" spc="-20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.</a:t>
            </a:r>
            <a:r>
              <a:rPr sz="1500" kern="0" spc="-19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-3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"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  <a:p>
            <a:pPr algn="l" rtl="0" eaLnBrk="0">
              <a:lnSpc>
                <a:spcPct val="100000"/>
              </a:lnSpc>
            </a:pP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925"/>
              </a:lnSpc>
              <a:spcBef>
                <a:spcPts val="0"/>
              </a:spcBef>
            </a:pP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"</a:t>
            </a:r>
            <a:r>
              <a:rPr sz="1500" kern="0" spc="-24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糟</a:t>
            </a:r>
            <a:r>
              <a:rPr sz="1500" kern="0" spc="-9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500" kern="0" spc="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糠 之 妻 不 下</a:t>
            </a:r>
            <a:r>
              <a:rPr sz="1500" kern="0" spc="-10" dirty="0">
                <a:solidFill>
                  <a:srgbClr val="333333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堂 </a:t>
            </a:r>
            <a:r>
              <a:rPr sz="1500" kern="0" spc="-10" dirty="0">
                <a:solidFill>
                  <a:srgbClr val="333333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"</a:t>
            </a:r>
            <a:endParaRPr sz="1500" dirty="0">
              <a:latin typeface="Segoe Print" panose="02000600000000000000"/>
              <a:ea typeface="Segoe Print" panose="02000600000000000000"/>
              <a:cs typeface="Segoe Print" panose="02000600000000000000"/>
            </a:endParaRPr>
          </a:p>
        </p:txBody>
      </p:sp>
      <p:sp>
        <p:nvSpPr>
          <p:cNvPr id="164" name="textbox 164"/>
          <p:cNvSpPr/>
          <p:nvPr/>
        </p:nvSpPr>
        <p:spPr>
          <a:xfrm>
            <a:off x="7464043" y="4145863"/>
            <a:ext cx="4251325" cy="301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70"/>
              </a:lnSpc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From</a:t>
            </a:r>
            <a:r>
              <a:rPr sz="1700" kern="0" spc="19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Records of the Grand</a:t>
            </a:r>
            <a:r>
              <a:rPr sz="1700" kern="0" spc="19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Historian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</a:t>
            </a: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(S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hiji):</a:t>
            </a:r>
            <a:endParaRPr sz="17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166" name="textbox 166"/>
          <p:cNvSpPr/>
          <p:nvPr/>
        </p:nvSpPr>
        <p:spPr>
          <a:xfrm>
            <a:off x="4688840" y="1746769"/>
            <a:ext cx="2618104" cy="495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8920" algn="l" rtl="0" eaLnBrk="0">
              <a:lnSpc>
                <a:spcPts val="3700"/>
              </a:lnSpc>
              <a:tabLst>
                <a:tab pos="374650" algn="l"/>
              </a:tabLst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	</a:t>
            </a:r>
            <a:r>
              <a:rPr sz="2700" kern="0" spc="240" dirty="0">
                <a:solidFill>
                  <a:srgbClr val="000000">
                    <a:alpha val="100000"/>
                  </a:srgbClr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Connotation</a:t>
            </a:r>
            <a:endParaRPr sz="27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pic>
        <p:nvPicPr>
          <p:cNvPr id="168" name="picture 1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701540" y="1786889"/>
            <a:ext cx="236220" cy="236220"/>
          </a:xfrm>
          <a:prstGeom prst="rect">
            <a:avLst/>
          </a:prstGeom>
        </p:spPr>
      </p:pic>
      <p:pic>
        <p:nvPicPr>
          <p:cNvPr id="170" name="picture 1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51375" y="3238500"/>
            <a:ext cx="236220" cy="2362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2956</Words>
  <Application>WPS 演示</Application>
  <PresentationFormat/>
  <Paragraphs>275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Arial</vt:lpstr>
      <vt:lpstr>等线</vt:lpstr>
      <vt:lpstr>隶书</vt:lpstr>
      <vt:lpstr>MS Gothic</vt:lpstr>
      <vt:lpstr>Segoe Print</vt:lpstr>
      <vt:lpstr>微软雅黑</vt:lpstr>
      <vt:lpstr>Arial Unicode MS</vt:lpstr>
      <vt:lpstr>Calibri</vt:lpstr>
      <vt:lpstr>PingFang SC</vt:lpstr>
      <vt:lpstr>Segoe Print</vt:lpstr>
      <vt:lpstr>经典隶变简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七宝</cp:lastModifiedBy>
  <cp:revision>2</cp:revision>
  <dcterms:created xsi:type="dcterms:W3CDTF">2025-04-17T05:58:00Z</dcterms:created>
  <dcterms:modified xsi:type="dcterms:W3CDTF">2025-04-17T07:46:38Z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2025-04-17T21:56:53Z</vt:filetime>
  </property>
  <property fmtid="{D5CDD505-2E9C-101B-9397-08002B2CF9AE}" pid="4" name="ICV">
    <vt:lpwstr>E9649FBB664245BAB75F05E0DE92E690_12</vt:lpwstr>
  </property>
  <property fmtid="{D5CDD505-2E9C-101B-9397-08002B2CF9AE}" pid="5" name="KSOProductBuildVer">
    <vt:lpwstr>2052-12.1.0.20784</vt:lpwstr>
  </property>
</Properties>
</file>