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93" r:id="rId2"/>
    <p:sldId id="527" r:id="rId3"/>
    <p:sldId id="564" r:id="rId4"/>
    <p:sldId id="568" r:id="rId5"/>
    <p:sldId id="565" r:id="rId6"/>
    <p:sldId id="284" r:id="rId7"/>
    <p:sldId id="258" r:id="rId8"/>
    <p:sldId id="295" r:id="rId9"/>
    <p:sldId id="608" r:id="rId10"/>
    <p:sldId id="286" r:id="rId11"/>
    <p:sldId id="609" r:id="rId12"/>
    <p:sldId id="294" r:id="rId13"/>
    <p:sldId id="297" r:id="rId14"/>
    <p:sldId id="298" r:id="rId15"/>
    <p:sldId id="299" r:id="rId16"/>
    <p:sldId id="300" r:id="rId17"/>
    <p:sldId id="301" r:id="rId18"/>
    <p:sldId id="302" r:id="rId19"/>
    <p:sldId id="308" r:id="rId20"/>
    <p:sldId id="309" r:id="rId21"/>
    <p:sldId id="310" r:id="rId22"/>
    <p:sldId id="311" r:id="rId23"/>
    <p:sldId id="312" r:id="rId24"/>
    <p:sldId id="303" r:id="rId25"/>
    <p:sldId id="304" r:id="rId26"/>
    <p:sldId id="305" r:id="rId27"/>
    <p:sldId id="306" r:id="rId28"/>
    <p:sldId id="313" r:id="rId29"/>
    <p:sldId id="307" r:id="rId30"/>
    <p:sldId id="314" r:id="rId31"/>
    <p:sldId id="315" r:id="rId32"/>
    <p:sldId id="316" r:id="rId33"/>
    <p:sldId id="317" r:id="rId34"/>
    <p:sldId id="257" r:id="rId35"/>
    <p:sldId id="318" r:id="rId36"/>
    <p:sldId id="266" r:id="rId37"/>
    <p:sldId id="259" r:id="rId38"/>
    <p:sldId id="260" r:id="rId39"/>
    <p:sldId id="267" r:id="rId40"/>
    <p:sldId id="265" r:id="rId41"/>
    <p:sldId id="261" r:id="rId42"/>
    <p:sldId id="263" r:id="rId43"/>
    <p:sldId id="264" r:id="rId44"/>
    <p:sldId id="268" r:id="rId45"/>
    <p:sldId id="483" r:id="rId46"/>
    <p:sldId id="606" r:id="rId47"/>
    <p:sldId id="624" r:id="rId48"/>
    <p:sldId id="626" r:id="rId49"/>
    <p:sldId id="625" r:id="rId50"/>
    <p:sldId id="607" r:id="rId51"/>
    <p:sldId id="614" r:id="rId52"/>
    <p:sldId id="615" r:id="rId53"/>
    <p:sldId id="616" r:id="rId54"/>
    <p:sldId id="617" r:id="rId55"/>
    <p:sldId id="618" r:id="rId56"/>
    <p:sldId id="619" r:id="rId57"/>
    <p:sldId id="620" r:id="rId58"/>
    <p:sldId id="621" r:id="rId59"/>
    <p:sldId id="622" r:id="rId60"/>
    <p:sldId id="623" r:id="rId61"/>
    <p:sldId id="296" r:id="rId62"/>
    <p:sldId id="627" r:id="rId63"/>
    <p:sldId id="528" r:id="rId64"/>
    <p:sldId id="567" r:id="rId6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7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14T20:09:16.390" idx="1">
    <p:pos x="10" y="10"/>
    <p:text>Plan übernahme väterlicher Anwaltspraxis</p:text>
    <p:extLst>
      <p:ext uri="{C676402C-5697-4E1C-873F-D02D1690AC5C}">
        <p15:threadingInfo xmlns:p15="http://schemas.microsoft.com/office/powerpoint/2012/main" timeZoneBias="-60"/>
      </p:ext>
    </p:extLst>
  </p:cm>
  <p:cm authorId="1" dt="2018-12-14T20:20:52.990" idx="2">
    <p:pos x="10" y="146"/>
    <p:text>nach Geburt arbeit als Börsenmakler</p:text>
    <p:extLst>
      <p:ext uri="{C676402C-5697-4E1C-873F-D02D1690AC5C}">
        <p15:threadingInfo xmlns:p15="http://schemas.microsoft.com/office/powerpoint/2012/main" timeZoneBias="-60">
          <p15:parentCm authorId="1" idx="1"/>
        </p15:threadingInfo>
      </p:ext>
    </p:extLst>
  </p:cm>
  <p:cm authorId="1" dt="2018-12-14T20:26:45.537" idx="3">
    <p:pos x="10" y="282"/>
    <p:text>1886 wurde er durch den Pistolenschuss eines geistesgestörten Neffen</p:text>
    <p:extLst>
      <p:ext uri="{C676402C-5697-4E1C-873F-D02D1690AC5C}">
        <p15:threadingInfo xmlns:p15="http://schemas.microsoft.com/office/powerpoint/2012/main" timeZoneBias="-60">
          <p15:parentCm authorId="1" idx="1"/>
        </p15:threadingInfo>
      </p:ext>
    </p:extLst>
  </p:cm>
  <p:cm authorId="1" dt="2018-12-14T20:28:34.473" idx="4">
    <p:pos x="10" y="418"/>
    <p:text>schon vor wärend des Jura studiums abenteuerlichen Fantasie</p:text>
    <p:extLst>
      <p:ext uri="{C676402C-5697-4E1C-873F-D02D1690AC5C}">
        <p15:threadingInfo xmlns:p15="http://schemas.microsoft.com/office/powerpoint/2012/main" timeZoneBias="-60">
          <p15:parentCm authorId="1" idx="1"/>
        </p15:threadingInfo>
      </p:ext>
    </p:extLst>
  </p:cm>
  <p:cm authorId="1" dt="2018-12-14T20:31:44.886" idx="5">
    <p:pos x="10" y="554"/>
    <p:text>Entsetzen des Vaters von 1. Stück der Treulosigkeit flatterhafter Frauen</p:text>
    <p:extLst>
      <p:ext uri="{C676402C-5697-4E1C-873F-D02D1690AC5C}">
        <p15:threadingInfo xmlns:p15="http://schemas.microsoft.com/office/powerpoint/2012/main" timeZoneBias="-60">
          <p15:parentCm authorId="1" idx="1"/>
        </p15:threadingInfo>
      </p:ext>
    </p:extLst>
  </p:cm>
  <p:cm authorId="1" dt="2018-12-14T20:33:20.725" idx="6">
    <p:pos x="10" y="690"/>
    <p:text>ganze Serie von „abenteuerlichen Reisen“</p:text>
    <p:extLst>
      <p:ext uri="{C676402C-5697-4E1C-873F-D02D1690AC5C}">
        <p15:threadingInfo xmlns:p15="http://schemas.microsoft.com/office/powerpoint/2012/main" timeZoneBias="-6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2-14T22:17:07.597" idx="7">
    <p:pos x="10" y="10"/>
    <p:text>Fantasy handelt es sich immer dann, wenn die erzählten Phänomene keinen Bezug zu einer (natur-)wissenschaftlichen Überlegung haben und stattdessen Elemente der phantastischen Literatur verwenden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2-14T20:45:36.087" idx="8">
    <p:pos x="384" y="1527"/>
    <p:text>Startplatz nahe am Äquator Vorteile bringt, jedoch nicht, weil dort der Mond im Zenit stehen kann, sondern weil dort die Geschwindigkeit der Erdrotation am grössten</p:text>
    <p:extLst>
      <p:ext uri="{C676402C-5697-4E1C-873F-D02D1690AC5C}">
        <p15:threadingInfo xmlns:p15="http://schemas.microsoft.com/office/powerpoint/2012/main" timeZoneBias="-60"/>
      </p:ext>
    </p:extLst>
  </p:cm>
  <p:cm authorId="1" dt="2018-12-14T20:51:29.529" idx="9">
    <p:pos x="384" y="1663"/>
    <p:text>die Reisenden keine Chance gehabt, die beim Startschuss wirkenden Beschleunigungen zu überleben.</p:text>
    <p:extLst>
      <p:ext uri="{C676402C-5697-4E1C-873F-D02D1690AC5C}">
        <p15:threadingInfo xmlns:p15="http://schemas.microsoft.com/office/powerpoint/2012/main" timeZoneBias="-60">
          <p15:parentCm authorId="1" idx="8"/>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8FBAF-B91D-487F-BEB6-FA567764C3E5}" type="datetimeFigureOut">
              <a:rPr lang="de-DE" smtClean="0"/>
              <a:t>01.04.2022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6375-2EF4-40DE-B664-8D482C6011CE}" type="slidenum">
              <a:rPr lang="de-DE" smtClean="0"/>
              <a:t>‹Nr.›</a:t>
            </a:fld>
            <a:endParaRPr lang="de-DE"/>
          </a:p>
        </p:txBody>
      </p:sp>
    </p:spTree>
    <p:extLst>
      <p:ext uri="{BB962C8B-B14F-4D97-AF65-F5344CB8AC3E}">
        <p14:creationId xmlns:p14="http://schemas.microsoft.com/office/powerpoint/2010/main" val="159361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50</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51</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52</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53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54</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55</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56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57</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58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59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9</a:t>
            </a:fld>
            <a:endParaRPr lang="zh-CN" altLang="en-US" sz="1200"/>
          </a:p>
        </p:txBody>
      </p:sp>
    </p:spTree>
    <p:extLst>
      <p:ext uri="{BB962C8B-B14F-4D97-AF65-F5344CB8AC3E}">
        <p14:creationId xmlns:p14="http://schemas.microsoft.com/office/powerpoint/2010/main" val="98081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60</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11</a:t>
            </a:fld>
            <a:endParaRPr lang="zh-CN" altLang="en-US" sz="1200"/>
          </a:p>
        </p:txBody>
      </p:sp>
    </p:spTree>
    <p:extLst>
      <p:ext uri="{BB962C8B-B14F-4D97-AF65-F5344CB8AC3E}">
        <p14:creationId xmlns:p14="http://schemas.microsoft.com/office/powerpoint/2010/main" val="230280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7D77045-401A-4D5E-BFE3-54C21A8A6634}" type="slidenum">
              <a:rPr lang="de-DE" smtClean="0"/>
              <a:pPr/>
              <a:t>22</a:t>
            </a:fld>
            <a:endParaRPr lang="de-DE"/>
          </a:p>
        </p:txBody>
      </p:sp>
    </p:spTree>
    <p:extLst>
      <p:ext uri="{BB962C8B-B14F-4D97-AF65-F5344CB8AC3E}">
        <p14:creationId xmlns:p14="http://schemas.microsoft.com/office/powerpoint/2010/main" val="147347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45</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46</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47</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48</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482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D4A2F"/>
                </a:solidFill>
                <a:latin typeface="Georgia" charset="0"/>
                <a:ea typeface="华文宋体" charset="-122"/>
                <a:sym typeface="Georgia" charset="0"/>
              </a:defRPr>
            </a:lvl1pPr>
            <a:lvl2pPr marL="742950" indent="-285750" eaLnBrk="0" hangingPunct="0">
              <a:defRPr sz="3200">
                <a:solidFill>
                  <a:srgbClr val="3D4A2F"/>
                </a:solidFill>
                <a:latin typeface="Georgia" charset="0"/>
                <a:ea typeface="华文宋体" charset="-122"/>
                <a:sym typeface="Georgia" charset="0"/>
              </a:defRPr>
            </a:lvl2pPr>
            <a:lvl3pPr marL="1143000" indent="-228600" eaLnBrk="0" hangingPunct="0">
              <a:defRPr sz="3200">
                <a:solidFill>
                  <a:srgbClr val="3D4A2F"/>
                </a:solidFill>
                <a:latin typeface="Georgia" charset="0"/>
                <a:ea typeface="华文宋体" charset="-122"/>
                <a:sym typeface="Georgia" charset="0"/>
              </a:defRPr>
            </a:lvl3pPr>
            <a:lvl4pPr marL="1600200" indent="-228600" eaLnBrk="0" hangingPunct="0">
              <a:defRPr sz="3200">
                <a:solidFill>
                  <a:srgbClr val="3D4A2F"/>
                </a:solidFill>
                <a:latin typeface="Georgia" charset="0"/>
                <a:ea typeface="华文宋体" charset="-122"/>
                <a:sym typeface="Georgia" charset="0"/>
              </a:defRPr>
            </a:lvl4pPr>
            <a:lvl5pPr marL="2057400" indent="-228600" eaLnBrk="0" hangingPunct="0">
              <a:defRPr sz="3200">
                <a:solidFill>
                  <a:srgbClr val="3D4A2F"/>
                </a:solidFill>
                <a:latin typeface="Georgia" charset="0"/>
                <a:ea typeface="华文宋体" charset="-122"/>
                <a:sym typeface="Georgia" charset="0"/>
              </a:defRPr>
            </a:lvl5pPr>
            <a:lvl6pPr marL="25146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6pPr>
            <a:lvl7pPr marL="29718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7pPr>
            <a:lvl8pPr marL="34290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8pPr>
            <a:lvl9pPr marL="3886200" indent="-228600" algn="ctr" eaLnBrk="0" fontAlgn="base" hangingPunct="0">
              <a:lnSpc>
                <a:spcPct val="155000"/>
              </a:lnSpc>
              <a:spcBef>
                <a:spcPts val="2400"/>
              </a:spcBef>
              <a:spcAft>
                <a:spcPct val="0"/>
              </a:spcAft>
              <a:defRPr sz="3200">
                <a:solidFill>
                  <a:srgbClr val="3D4A2F"/>
                </a:solidFill>
                <a:latin typeface="Georgia" charset="0"/>
                <a:ea typeface="华文宋体" charset="-122"/>
                <a:sym typeface="Georgia" charset="0"/>
              </a:defRPr>
            </a:lvl9pPr>
          </a:lstStyle>
          <a:p>
            <a:pPr eaLnBrk="1" hangingPunct="1">
              <a:defRPr/>
            </a:pPr>
            <a:fld id="{28B79CDF-119A-4EE8-90FF-FDCEFEC85D60}" type="slidenum">
              <a:rPr lang="zh-CN" altLang="en-US" sz="1200" smtClean="0"/>
              <a:pPr eaLnBrk="1" hangingPunct="1">
                <a:defRPr/>
              </a:pPr>
              <a:t>49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2022/4/1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‹Nr.›</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iki.ruhr-uni-bochum.de/uvu/images/c/c8/Utopian_Literature_or_Dystopian_Literature-Bian_Wangqian%26Tong_Yumeng.docx" TargetMode="External"/><Relationship Id="rId3" Type="http://schemas.openxmlformats.org/officeDocument/2006/relationships/image" Target="../media/image4.png"/><Relationship Id="rId7" Type="http://schemas.openxmlformats.org/officeDocument/2006/relationships/hyperlink" Target="https://wiki.ruhr-uni-bochum.de/uvu/images/3/3b/03_western_classics_in_Chinese_clothes.pptx"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iki.ruhr-uni-bochum.de/uvu/images/d/d8/03_An_Overview_of_Chinese_Utopian_Literature.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中华典籍外译</a:t>
            </a:r>
            <a:br>
              <a:rPr lang="de-DE" altLang="zh-CN" sz="59500" b="1" dirty="0">
                <a:latin typeface="KaiTi" panose="02010609060101010101" pitchFamily="49" charset="-122"/>
                <a:ea typeface="KaiTi" panose="02010609060101010101" pitchFamily="49" charset="-122"/>
              </a:rPr>
            </a:br>
            <a:r>
              <a:rPr lang="de-DE" altLang="zh-CN" sz="4800" b="1" i="1" dirty="0"/>
              <a:t>Chinese Classics Translation</a:t>
            </a:r>
            <a:br>
              <a:rPr lang="de-DE" altLang="zh-CN" sz="4800" b="1" i="1" dirty="0"/>
            </a:br>
            <a:r>
              <a:rPr lang="de-DE" altLang="zh-CN" sz="2800" b="1" i="1" dirty="0" err="1"/>
              <a:t>for</a:t>
            </a:r>
            <a:r>
              <a:rPr lang="de-DE" altLang="zh-CN" sz="2800" b="1" i="1" dirty="0"/>
              <a:t> Master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2022</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2</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25</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10</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周五第九和第十节课</a:t>
            </a:r>
            <a:r>
              <a:rPr lang="de-DE" altLang="zh-CN" sz="2400" b="1" dirty="0">
                <a:solidFill>
                  <a:schemeClr val="tx1"/>
                </a:solidFill>
                <a:latin typeface="Arial" panose="020B0604020202020204" pitchFamily="34" charset="0"/>
                <a:cs typeface="Arial" panose="020B0604020202020204" pitchFamily="34" charset="0"/>
              </a:rPr>
              <a:t>14:30-16:10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a:t>
            </a:r>
            <a:r>
              <a:rPr lang="de-DE" altLang="zh-CN" sz="2400" b="1" dirty="0">
                <a:solidFill>
                  <a:schemeClr val="tx1"/>
                </a:solidFill>
                <a:latin typeface="Arial" panose="020B0604020202020204" pitchFamily="34" charset="0"/>
                <a:cs typeface="Arial" panose="020B0604020202020204" pitchFamily="34" charset="0"/>
              </a:rPr>
              <a:t>95433914694 </a:t>
            </a:r>
            <a:r>
              <a:rPr lang="zh-CN" altLang="de-DE" sz="2400" b="0" i="0" dirty="0">
                <a:solidFill>
                  <a:srgbClr val="000000"/>
                </a:solidFill>
                <a:effectLst/>
                <a:latin typeface="Arial" panose="020B0604020202020204" pitchFamily="34" charset="0"/>
              </a:rPr>
              <a:t>线上</a:t>
            </a:r>
            <a:r>
              <a:rPr lang="de-DE" altLang="zh-CN" sz="2400" b="0" i="0" dirty="0" err="1">
                <a:solidFill>
                  <a:srgbClr val="000000"/>
                </a:solidFill>
                <a:effectLst/>
                <a:latin typeface="Arial" panose="020B0604020202020204" pitchFamily="34" charset="0"/>
              </a:rPr>
              <a:t>VooV</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助教：</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Li Xin </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李欣 </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a:solidFill>
                  <a:srgbClr val="FF0000"/>
                </a:solidFill>
                <a:latin typeface="Calibri" panose="020F0502020204030204" pitchFamily="34" charset="0"/>
                <a:ea typeface="楷体" panose="02010609060101010101" pitchFamily="49" charset="-122"/>
                <a:cs typeface="Calibri" panose="020F0502020204030204" pitchFamily="34" charset="0"/>
              </a:rPr>
              <a:t>Session </a:t>
            </a:r>
            <a:r>
              <a:rPr lang="de-DE" altLang="zh-CN" sz="2400" dirty="0" err="1">
                <a:solidFill>
                  <a:srgbClr val="FF0000"/>
                </a:solidFill>
                <a:latin typeface="Calibri" panose="020F0502020204030204" pitchFamily="34" charset="0"/>
                <a:ea typeface="楷体" panose="02010609060101010101" pitchFamily="49" charset="-122"/>
                <a:cs typeface="Calibri" panose="020F0502020204030204" pitchFamily="34" charset="0"/>
              </a:rPr>
              <a:t>no</a:t>
            </a:r>
            <a:r>
              <a:rPr lang="de-DE" altLang="zh-CN" sz="2400" dirty="0">
                <a:solidFill>
                  <a:srgbClr val="FF0000"/>
                </a:solidFill>
                <a:latin typeface="Calibri" panose="020F0502020204030204" pitchFamily="34" charset="0"/>
                <a:ea typeface="楷体" panose="02010609060101010101" pitchFamily="49" charset="-122"/>
                <a:cs typeface="Calibri" panose="020F0502020204030204" pitchFamily="34" charset="0"/>
              </a:rPr>
              <a:t>. 6</a:t>
            </a: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p>
          <a:p>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培高德 教授 </a:t>
            </a:r>
            <a:r>
              <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Cord Eberspächer</a:t>
            </a: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4857752" y="357166"/>
            <a:ext cx="3071834" cy="984885"/>
          </a:xfrm>
          <a:prstGeom prst="rect">
            <a:avLst/>
          </a:prstGeom>
          <a:noFill/>
        </p:spPr>
        <p:txBody>
          <a:bodyPr wrap="square" rtlCol="0">
            <a:spAutoFit/>
          </a:bodyPr>
          <a:lstStyle/>
          <a:p>
            <a:r>
              <a:rPr lang="de-DE" altLang="zh-CN" sz="4000" b="1" dirty="0" err="1">
                <a:latin typeface="Times New Roman" panose="02020603050405020304" pitchFamily="18" charset="0"/>
                <a:cs typeface="Times New Roman" panose="02020603050405020304" pitchFamily="18" charset="0"/>
              </a:rPr>
              <a:t>Sinotopia</a:t>
            </a:r>
            <a:endParaRPr lang="en-US" altLang="zh-CN" sz="4000" b="1" dirty="0">
              <a:latin typeface="Times New Roman" panose="02020603050405020304" pitchFamily="18" charset="0"/>
              <a:cs typeface="Times New Roman" panose="02020603050405020304" pitchFamily="18" charset="0"/>
            </a:endParaRPr>
          </a:p>
          <a:p>
            <a:endParaRPr lang="zh-CN" altLang="en-US" dirty="0"/>
          </a:p>
        </p:txBody>
      </p:sp>
      <p:sp>
        <p:nvSpPr>
          <p:cNvPr id="7" name="矩形 6"/>
          <p:cNvSpPr/>
          <p:nvPr/>
        </p:nvSpPr>
        <p:spPr>
          <a:xfrm>
            <a:off x="177046" y="1844824"/>
            <a:ext cx="6555194" cy="4247317"/>
          </a:xfrm>
          <a:prstGeom prst="rect">
            <a:avLst/>
          </a:prstGeom>
        </p:spPr>
        <p:txBody>
          <a:bodyPr wrap="square">
            <a:spAutoFit/>
          </a:bodyPr>
          <a:lstStyle/>
          <a:p>
            <a:pPr>
              <a:spcBef>
                <a:spcPct val="0"/>
              </a:spcBef>
            </a:pPr>
            <a:r>
              <a:rPr lang="en-GB" b="1" dirty="0"/>
              <a:t>„Great Unity“ in the Book of Rites ca. 2500 BC </a:t>
            </a:r>
          </a:p>
          <a:p>
            <a:pPr>
              <a:spcBef>
                <a:spcPct val="0"/>
              </a:spcBef>
            </a:pPr>
            <a:r>
              <a:rPr lang="en-GB" dirty="0"/>
              <a:t>According to it, the society in Great Unity was ruled by the public, where the people chose men of virtue and ability, and valued trust and harmony. People did not only love their own parents and children, but also secured the living of the elderly until their ends, let the adults be of use to the society, and helped the young grow. Those who were widowed, orphaned, childless, handicapped and diseased were all taken care of. Men took their responsibilities and women had their homes. People disliked seeing resources being wasted but did not seek to possess them; they wanted to exert their strength but did not do it for their own benefit. Therefore, selfish thoughts were dismissed, people refrained from stealing and robbery, and the outer doors remained open. Source: Datong (great unity) concept in: </a:t>
            </a:r>
            <a:r>
              <a:rPr lang="en-GB" dirty="0" err="1"/>
              <a:t>Liji</a:t>
            </a:r>
            <a:r>
              <a:rPr lang="en-GB" dirty="0"/>
              <a:t> (Book of Rites), chapter "</a:t>
            </a:r>
            <a:r>
              <a:rPr lang="en-GB" dirty="0" err="1"/>
              <a:t>Lǐyùn</a:t>
            </a:r>
            <a:r>
              <a:rPr lang="en-GB" dirty="0"/>
              <a:t>" (</a:t>
            </a:r>
            <a:r>
              <a:rPr lang="zh-CN" altLang="de-DE" dirty="0"/>
              <a:t>禮運</a:t>
            </a:r>
            <a:r>
              <a:rPr lang="de-DE" altLang="zh-CN" dirty="0"/>
              <a:t>), </a:t>
            </a:r>
            <a:r>
              <a:rPr lang="en-GB" dirty="0"/>
              <a:t>paragraph 1, full text: http://ctext.org/liji/li-yun.</a:t>
            </a:r>
          </a:p>
        </p:txBody>
      </p:sp>
    </p:spTree>
    <p:extLst>
      <p:ext uri="{BB962C8B-B14F-4D97-AF65-F5344CB8AC3E}">
        <p14:creationId xmlns:p14="http://schemas.microsoft.com/office/powerpoint/2010/main" val="253454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sz="4200" i="1" dirty="0">
                <a:solidFill>
                  <a:srgbClr val="000000"/>
                </a:solidFill>
                <a:latin typeface="Calibri"/>
              </a:rPr>
              <a:t>Li </a:t>
            </a:r>
            <a:r>
              <a:rPr lang="fr-FR" sz="4200" i="1" dirty="0" err="1">
                <a:solidFill>
                  <a:srgbClr val="000000"/>
                </a:solidFill>
                <a:latin typeface="Calibri"/>
              </a:rPr>
              <a:t>ji</a:t>
            </a:r>
            <a:r>
              <a:rPr lang="fr-FR" sz="4200" i="1" dirty="0">
                <a:solidFill>
                  <a:srgbClr val="000000"/>
                </a:solidFill>
                <a:latin typeface="Calibri"/>
              </a:rPr>
              <a:t> (Book of Rites)</a:t>
            </a:r>
            <a:endParaRPr lang="de-DE" sz="4400" dirty="0">
              <a:solidFill>
                <a:srgbClr val="000000"/>
              </a:solidFill>
              <a:latin typeface="Calibri"/>
            </a:endParaRPr>
          </a:p>
        </p:txBody>
      </p:sp>
      <p:sp>
        <p:nvSpPr>
          <p:cNvPr id="2" name="Textfeld 1"/>
          <p:cNvSpPr txBox="1"/>
          <p:nvPr/>
        </p:nvSpPr>
        <p:spPr>
          <a:xfrm>
            <a:off x="611560" y="1412776"/>
            <a:ext cx="7920880" cy="5170646"/>
          </a:xfrm>
          <a:prstGeom prst="rect">
            <a:avLst/>
          </a:prstGeom>
          <a:noFill/>
        </p:spPr>
        <p:txBody>
          <a:bodyPr wrap="square" rtlCol="0">
            <a:spAutoFit/>
          </a:bodyPr>
          <a:lstStyle/>
          <a:p>
            <a:r>
              <a:rPr lang="en-GB" sz="2200" dirty="0"/>
              <a:t>According to it, the society in Great Unity was ruled by the public, where the people chose men of virtue and ability, and valued trust and harmony. People did not only love their own parents and children, but also secured the living of the elderly until their ends, let the adults be of use to the society, and helped the young grow. Those who were widowed, orphaned, childless, handicapped and diseased were all taken care of. Men took their responsibilities and women had their homes. People disliked seeing resources being wasted but did not seek to possess them; they wanted to exert their strength but did not do it for their own benefit. Therefore, selfish thoughts were dismissed, people refrained from stealing and robbery, and the outer doors remained open. </a:t>
            </a:r>
          </a:p>
          <a:p>
            <a:endParaRPr lang="en-GB" sz="2200" dirty="0"/>
          </a:p>
          <a:p>
            <a:r>
              <a:rPr lang="en-GB" sz="2200" dirty="0"/>
              <a:t>Source: Datong (great unity) concept in: </a:t>
            </a:r>
            <a:r>
              <a:rPr lang="en-GB" sz="2200" dirty="0" err="1"/>
              <a:t>Liji</a:t>
            </a:r>
            <a:r>
              <a:rPr lang="en-GB" sz="2200" dirty="0"/>
              <a:t> (Book of Rites), chapter "</a:t>
            </a:r>
            <a:r>
              <a:rPr lang="en-GB" sz="2200" dirty="0" err="1"/>
              <a:t>Lǐyùn</a:t>
            </a:r>
            <a:r>
              <a:rPr lang="en-GB" sz="2200" dirty="0"/>
              <a:t>" (</a:t>
            </a:r>
            <a:r>
              <a:rPr lang="zh-CN" altLang="de-DE" sz="2200" dirty="0"/>
              <a:t>禮運</a:t>
            </a:r>
            <a:r>
              <a:rPr lang="en-GB" sz="2200" dirty="0"/>
              <a:t>), paragraph 1, full text: http://ctext.org/liji/li-yun.</a:t>
            </a:r>
            <a:endParaRPr lang="de-DE" sz="2200" b="1" dirty="0"/>
          </a:p>
        </p:txBody>
      </p:sp>
    </p:spTree>
    <p:extLst>
      <p:ext uri="{BB962C8B-B14F-4D97-AF65-F5344CB8AC3E}">
        <p14:creationId xmlns:p14="http://schemas.microsoft.com/office/powerpoint/2010/main" val="167083357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4857752" y="357166"/>
            <a:ext cx="3071834" cy="984885"/>
          </a:xfrm>
          <a:prstGeom prst="rect">
            <a:avLst/>
          </a:prstGeom>
          <a:noFill/>
        </p:spPr>
        <p:txBody>
          <a:bodyPr wrap="square" rtlCol="0">
            <a:spAutoFit/>
          </a:bodyPr>
          <a:lstStyle/>
          <a:p>
            <a:r>
              <a:rPr lang="de-DE" altLang="zh-CN" sz="4000" b="1" dirty="0" err="1">
                <a:latin typeface="Times New Roman" panose="02020603050405020304" pitchFamily="18" charset="0"/>
                <a:cs typeface="Times New Roman" panose="02020603050405020304" pitchFamily="18" charset="0"/>
              </a:rPr>
              <a:t>Sinotopia</a:t>
            </a:r>
            <a:endParaRPr lang="en-US" altLang="zh-CN" sz="4000" b="1" dirty="0">
              <a:latin typeface="Times New Roman" panose="02020603050405020304" pitchFamily="18" charset="0"/>
              <a:cs typeface="Times New Roman" panose="02020603050405020304" pitchFamily="18" charset="0"/>
            </a:endParaRPr>
          </a:p>
          <a:p>
            <a:endParaRPr lang="zh-CN" altLang="en-US" dirty="0"/>
          </a:p>
        </p:txBody>
      </p:sp>
      <p:sp>
        <p:nvSpPr>
          <p:cNvPr id="7" name="矩形 6"/>
          <p:cNvSpPr/>
          <p:nvPr/>
        </p:nvSpPr>
        <p:spPr>
          <a:xfrm>
            <a:off x="177046" y="1844824"/>
            <a:ext cx="6555194" cy="4801314"/>
          </a:xfrm>
          <a:prstGeom prst="rect">
            <a:avLst/>
          </a:prstGeom>
        </p:spPr>
        <p:txBody>
          <a:bodyPr wrap="square">
            <a:spAutoFit/>
          </a:bodyPr>
          <a:lstStyle/>
          <a:p>
            <a:pPr>
              <a:spcBef>
                <a:spcPct val="0"/>
              </a:spcBef>
            </a:pPr>
            <a:r>
              <a:rPr lang="en-US" dirty="0"/>
              <a:t>Utopian novels became popular in China through translations of Jules </a:t>
            </a:r>
            <a:r>
              <a:rPr lang="en-US" dirty="0" err="1"/>
              <a:t>Vernes</a:t>
            </a:r>
            <a:r>
              <a:rPr lang="en-US" dirty="0"/>
              <a:t> novels into Chinese ca. 1902-1903 (e.g. Lu </a:t>
            </a:r>
            <a:r>
              <a:rPr lang="en-US" dirty="0" err="1"/>
              <a:t>Xun</a:t>
            </a:r>
            <a:r>
              <a:rPr lang="en-US" dirty="0"/>
              <a:t> (trans.): Jules Verne: Journey to the Moon, Twenty Thousand Leagues under the Sea). </a:t>
            </a:r>
          </a:p>
          <a:p>
            <a:pPr>
              <a:spcBef>
                <a:spcPct val="0"/>
              </a:spcBef>
            </a:pPr>
            <a:r>
              <a:rPr lang="en-US" dirty="0"/>
              <a:t>An important role had the utopia especially at the end of the imperial dynasties (around 1900): They symbolized [</a:t>
            </a:r>
            <a:r>
              <a:rPr lang="en-US" dirty="0" err="1"/>
              <a:t>einläuten</a:t>
            </a:r>
            <a:r>
              <a:rPr lang="en-US" dirty="0"/>
              <a:t>] the societal transformation process towards modernity. Kang </a:t>
            </a:r>
            <a:r>
              <a:rPr lang="en-US" dirty="0" err="1"/>
              <a:t>Youwei</a:t>
            </a:r>
            <a:r>
              <a:rPr lang="en-US" dirty="0"/>
              <a:t> and Liang Qichao started the attempt of a reform, which ended 100 days afterwards mostly due to the lack of support from the imperial administration and the eunuchs.</a:t>
            </a:r>
          </a:p>
          <a:p>
            <a:pPr>
              <a:spcBef>
                <a:spcPct val="0"/>
              </a:spcBef>
            </a:pPr>
            <a:r>
              <a:rPr lang="en-GB" dirty="0"/>
              <a:t>Kang </a:t>
            </a:r>
            <a:r>
              <a:rPr lang="en-GB" dirty="0" err="1"/>
              <a:t>Youwei</a:t>
            </a:r>
            <a:r>
              <a:rPr lang="en-GB" dirty="0"/>
              <a:t> wrote the Utopian essay “Das Buch der </a:t>
            </a:r>
            <a:r>
              <a:rPr lang="en-GB" dirty="0" err="1"/>
              <a:t>Großen</a:t>
            </a:r>
            <a:r>
              <a:rPr lang="en-GB" dirty="0"/>
              <a:t> Einheit</a:t>
            </a:r>
            <a:r>
              <a:rPr lang="zh-CN" altLang="de-DE" dirty="0"/>
              <a:t>大同書”</a:t>
            </a:r>
            <a:r>
              <a:rPr lang="de-DE" altLang="zh-CN" dirty="0"/>
              <a:t>.  </a:t>
            </a:r>
            <a:r>
              <a:rPr lang="en-GB" dirty="0"/>
              <a:t>Liang Qichao wrote a fragment (see beneath).</a:t>
            </a:r>
          </a:p>
          <a:p>
            <a:pPr>
              <a:spcBef>
                <a:spcPct val="0"/>
              </a:spcBef>
            </a:pPr>
            <a:r>
              <a:rPr lang="en-GB" dirty="0"/>
              <a:t>The concept of the Great Unity was later also taken up by Sun </a:t>
            </a:r>
            <a:r>
              <a:rPr lang="en-GB" dirty="0" err="1"/>
              <a:t>Yat</a:t>
            </a:r>
            <a:r>
              <a:rPr lang="en-GB" dirty="0"/>
              <a:t> -</a:t>
            </a:r>
            <a:r>
              <a:rPr lang="en-GB" dirty="0" err="1"/>
              <a:t>sen</a:t>
            </a:r>
            <a:r>
              <a:rPr lang="en-GB" dirty="0"/>
              <a:t> and occurs in several places in the National Anthem of the Republic of China (Taiwan): 「</a:t>
            </a:r>
            <a:r>
              <a:rPr lang="zh-CN" altLang="de-DE" dirty="0"/>
              <a:t>三民主義，吾黨所宗，以建民國，以進大同。」「毋自暴自棄，毋故步自封，光我民族，促進大同。」</a:t>
            </a:r>
            <a:endParaRPr lang="en-GB" dirty="0"/>
          </a:p>
        </p:txBody>
      </p:sp>
    </p:spTree>
    <p:extLst>
      <p:ext uri="{BB962C8B-B14F-4D97-AF65-F5344CB8AC3E}">
        <p14:creationId xmlns:p14="http://schemas.microsoft.com/office/powerpoint/2010/main" val="1703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1907704" y="357166"/>
            <a:ext cx="6021882" cy="984885"/>
          </a:xfrm>
          <a:prstGeom prst="rect">
            <a:avLst/>
          </a:prstGeom>
          <a:noFill/>
        </p:spPr>
        <p:txBody>
          <a:bodyPr wrap="square" rtlCol="0">
            <a:spAutoFit/>
          </a:bodyPr>
          <a:lstStyle/>
          <a:p>
            <a:r>
              <a:rPr lang="de-DE" altLang="zh-CN" sz="4000" b="1" dirty="0">
                <a:latin typeface="Times New Roman" panose="02020603050405020304" pitchFamily="18" charset="0"/>
                <a:cs typeface="Times New Roman" panose="02020603050405020304" pitchFamily="18" charset="0"/>
              </a:rPr>
              <a:t>Utopia, China &amp; Taiwan</a:t>
            </a:r>
            <a:endParaRPr lang="en-US" altLang="zh-CN" sz="4000" b="1" dirty="0">
              <a:latin typeface="Times New Roman" panose="02020603050405020304" pitchFamily="18" charset="0"/>
              <a:cs typeface="Times New Roman" panose="02020603050405020304" pitchFamily="18" charset="0"/>
            </a:endParaRPr>
          </a:p>
          <a:p>
            <a:endParaRPr lang="zh-CN" altLang="en-US" dirty="0"/>
          </a:p>
        </p:txBody>
      </p:sp>
      <p:sp>
        <p:nvSpPr>
          <p:cNvPr id="7" name="矩形 6"/>
          <p:cNvSpPr/>
          <p:nvPr/>
        </p:nvSpPr>
        <p:spPr>
          <a:xfrm>
            <a:off x="177046" y="1844824"/>
            <a:ext cx="6915234" cy="5078313"/>
          </a:xfrm>
          <a:prstGeom prst="rect">
            <a:avLst/>
          </a:prstGeom>
        </p:spPr>
        <p:txBody>
          <a:bodyPr wrap="square">
            <a:spAutoFit/>
          </a:bodyPr>
          <a:lstStyle/>
          <a:p>
            <a:pPr>
              <a:spcBef>
                <a:spcPct val="0"/>
              </a:spcBef>
            </a:pPr>
            <a:r>
              <a:rPr lang="en-US" dirty="0"/>
              <a:t>As early as in 1516, we find the term “Utopia”, coined from the Greek by Thomas More (1478-1535) for his likewise named book Utopia. More imagines such a non-existent society which is considered much superior to the real one in legal, governmental and social status in his book.</a:t>
            </a:r>
          </a:p>
          <a:p>
            <a:pPr>
              <a:spcBef>
                <a:spcPct val="0"/>
              </a:spcBef>
            </a:pPr>
            <a:r>
              <a:rPr lang="en-US" dirty="0"/>
              <a:t>Ever since the birth of Utopia, a succession of this kind of fictions that portrays an ideal society, with perfect system, has come out prolifically, such as </a:t>
            </a:r>
            <a:r>
              <a:rPr lang="en-US" dirty="0" err="1"/>
              <a:t>Citivas</a:t>
            </a:r>
            <a:r>
              <a:rPr lang="en-US" dirty="0"/>
              <a:t> Solis (1623) by Tommaso Campanella(1568-1639), New Atlantis(1627) by Sir Francis Bacon(1561-1626), Oceana(1656) by James Harrington(1611-1677) and so forth.</a:t>
            </a:r>
          </a:p>
          <a:p>
            <a:pPr>
              <a:spcBef>
                <a:spcPct val="0"/>
              </a:spcBef>
            </a:pPr>
            <a:r>
              <a:rPr lang="en-US" dirty="0"/>
              <a:t>In China and Taiwan, the literary tradition of the depiction of an ideal world is not as definitive and legible as the western utopian literature. Chinese ideal society in literature appears quite different from western utopia. In fact, the case is much more complicated in Chinese literature. For so long in the ancient China, people, ranging from Confucians, Taoists to Buddhists, had their own dreaming societies. </a:t>
            </a:r>
            <a:r>
              <a:rPr lang="en-US" dirty="0" err="1"/>
              <a:t>Taohuayuan</a:t>
            </a:r>
            <a:r>
              <a:rPr lang="en-US" dirty="0"/>
              <a:t> Ji was written by Tao </a:t>
            </a:r>
            <a:r>
              <a:rPr lang="en-US" dirty="0" err="1"/>
              <a:t>Yuanming</a:t>
            </a:r>
            <a:r>
              <a:rPr lang="en-US" dirty="0"/>
              <a:t> about a chance discovery of an utopia where the people lead an ideal existence in harmony with nature, unaware of the outside world for centuries.</a:t>
            </a:r>
          </a:p>
        </p:txBody>
      </p:sp>
    </p:spTree>
    <p:extLst>
      <p:ext uri="{BB962C8B-B14F-4D97-AF65-F5344CB8AC3E}">
        <p14:creationId xmlns:p14="http://schemas.microsoft.com/office/powerpoint/2010/main" val="20342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1907704" y="357166"/>
            <a:ext cx="6021882" cy="984885"/>
          </a:xfrm>
          <a:prstGeom prst="rect">
            <a:avLst/>
          </a:prstGeom>
          <a:noFill/>
        </p:spPr>
        <p:txBody>
          <a:bodyPr wrap="square" rtlCol="0">
            <a:spAutoFit/>
          </a:bodyPr>
          <a:lstStyle/>
          <a:p>
            <a:r>
              <a:rPr lang="de-DE" altLang="zh-CN" sz="4000" b="1" dirty="0">
                <a:latin typeface="Times New Roman" panose="02020603050405020304" pitchFamily="18" charset="0"/>
                <a:cs typeface="Times New Roman" panose="02020603050405020304" pitchFamily="18" charset="0"/>
              </a:rPr>
              <a:t>Utopia, China &amp; Taiwan</a:t>
            </a:r>
            <a:endParaRPr lang="en-US" altLang="zh-CN" sz="4000" b="1" dirty="0">
              <a:latin typeface="Times New Roman" panose="02020603050405020304" pitchFamily="18" charset="0"/>
              <a:cs typeface="Times New Roman" panose="02020603050405020304" pitchFamily="18" charset="0"/>
            </a:endParaRPr>
          </a:p>
          <a:p>
            <a:endParaRPr lang="zh-CN" altLang="en-US" dirty="0"/>
          </a:p>
        </p:txBody>
      </p:sp>
      <p:sp>
        <p:nvSpPr>
          <p:cNvPr id="7" name="矩形 6"/>
          <p:cNvSpPr/>
          <p:nvPr/>
        </p:nvSpPr>
        <p:spPr>
          <a:xfrm>
            <a:off x="177046" y="1844824"/>
            <a:ext cx="6915234" cy="4524315"/>
          </a:xfrm>
          <a:prstGeom prst="rect">
            <a:avLst/>
          </a:prstGeom>
        </p:spPr>
        <p:txBody>
          <a:bodyPr wrap="square">
            <a:spAutoFit/>
          </a:bodyPr>
          <a:lstStyle/>
          <a:p>
            <a:pPr>
              <a:spcBef>
                <a:spcPct val="0"/>
              </a:spcBef>
            </a:pPr>
            <a:r>
              <a:rPr lang="en-US" dirty="0"/>
              <a:t>In the twentieth century not only China but also Taiwan meeting a great volume of foreign culture and literature, Chinese prospects for the nation’s future were regenerated with tremendous changes. The late Qing dynasty contained such signs which indicated Chinese conceptual transformation in its form of fictional imagination. Taiwanese Literary is influenced by many different cultures, such as Japanese, American. Literary utopian imagination turns different from the formal in Chinese tradition and the artistic skills, values and themes in all forms of ideal societies have imprinted marks of modernization demands, foreign culture and literature. Meanwhile, traditional Chinese values are not eliminated entirely in modern literature, the air of idyll and aesthetic attribute still existing in works of many Chinese writers. Hereafter, there are distinct kinds of imagination corresponding to</a:t>
            </a:r>
          </a:p>
          <a:p>
            <a:pPr>
              <a:spcBef>
                <a:spcPct val="0"/>
              </a:spcBef>
            </a:pPr>
            <a:r>
              <a:rPr lang="en-US" dirty="0"/>
              <a:t>different situations in each historical stage. They all have grown out of certain reality and reflected the current social status and people’s ideological situation.</a:t>
            </a:r>
          </a:p>
        </p:txBody>
      </p:sp>
    </p:spTree>
    <p:extLst>
      <p:ext uri="{BB962C8B-B14F-4D97-AF65-F5344CB8AC3E}">
        <p14:creationId xmlns:p14="http://schemas.microsoft.com/office/powerpoint/2010/main" val="30612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467544" y="357166"/>
            <a:ext cx="8499410" cy="984885"/>
          </a:xfrm>
          <a:prstGeom prst="rect">
            <a:avLst/>
          </a:prstGeom>
          <a:noFill/>
        </p:spPr>
        <p:txBody>
          <a:bodyPr wrap="square" rtlCol="0">
            <a:spAutoFit/>
          </a:bodyPr>
          <a:lstStyle/>
          <a:p>
            <a:r>
              <a:rPr lang="de-DE" altLang="zh-CN" sz="4000" b="1" dirty="0">
                <a:latin typeface="Times New Roman" panose="02020603050405020304" pitchFamily="18" charset="0"/>
                <a:cs typeface="Times New Roman" panose="02020603050405020304" pitchFamily="18" charset="0"/>
              </a:rPr>
              <a:t>Studies on Chinese </a:t>
            </a:r>
            <a:r>
              <a:rPr lang="de-DE" altLang="zh-CN" sz="4000" b="1" dirty="0" err="1">
                <a:latin typeface="Times New Roman" panose="02020603050405020304" pitchFamily="18" charset="0"/>
                <a:cs typeface="Times New Roman" panose="02020603050405020304" pitchFamily="18" charset="0"/>
              </a:rPr>
              <a:t>Utopian</a:t>
            </a:r>
            <a:r>
              <a:rPr lang="de-DE" altLang="zh-CN" sz="4000" b="1" dirty="0">
                <a:latin typeface="Times New Roman" panose="02020603050405020304" pitchFamily="18" charset="0"/>
                <a:cs typeface="Times New Roman" panose="02020603050405020304" pitchFamily="18" charset="0"/>
              </a:rPr>
              <a:t> Writing</a:t>
            </a:r>
            <a:endParaRPr lang="en-US" altLang="zh-CN" sz="4000" b="1" dirty="0">
              <a:latin typeface="Times New Roman" panose="02020603050405020304" pitchFamily="18" charset="0"/>
              <a:cs typeface="Times New Roman" panose="02020603050405020304" pitchFamily="18" charset="0"/>
            </a:endParaRPr>
          </a:p>
          <a:p>
            <a:endParaRPr lang="zh-CN" altLang="en-US" dirty="0"/>
          </a:p>
        </p:txBody>
      </p:sp>
      <p:sp>
        <p:nvSpPr>
          <p:cNvPr id="7" name="矩形 6"/>
          <p:cNvSpPr/>
          <p:nvPr/>
        </p:nvSpPr>
        <p:spPr>
          <a:xfrm>
            <a:off x="177046" y="1844824"/>
            <a:ext cx="6915234" cy="3693319"/>
          </a:xfrm>
          <a:prstGeom prst="rect">
            <a:avLst/>
          </a:prstGeom>
        </p:spPr>
        <p:txBody>
          <a:bodyPr wrap="square">
            <a:spAutoFit/>
          </a:bodyPr>
          <a:lstStyle/>
          <a:p>
            <a:r>
              <a:rPr lang="en-GB" dirty="0"/>
              <a:t>The novel is the crystallization of human thought, reflecting the thinking patterns of different eras and cultures. Although the proposed thesis focuses on the utopian imagination in modern and contemporary Chinese literature, a clear understanding of the differences between conceptions of ancient Chinese idealistic society and foreign utopian project must be achieved first because the development of Chinese utopian writing since the nineteenth century involves the acceptance and appropriation of foreign culture and literature. Much of the research on utopian literature in the late Qing is inspired by David Der-</a:t>
            </a:r>
            <a:r>
              <a:rPr lang="en-GB" dirty="0" err="1"/>
              <a:t>wei</a:t>
            </a:r>
            <a:r>
              <a:rPr lang="en-GB" dirty="0"/>
              <a:t> Wang’s studies on this period of literature. The influence of translation of foreign literature on the establishment of Chinese utopian novels at that time and the transforming course in people’s thoughts reflected in the novels.</a:t>
            </a:r>
            <a:endParaRPr lang="de-DE" dirty="0"/>
          </a:p>
        </p:txBody>
      </p:sp>
    </p:spTree>
    <p:extLst>
      <p:ext uri="{BB962C8B-B14F-4D97-AF65-F5344CB8AC3E}">
        <p14:creationId xmlns:p14="http://schemas.microsoft.com/office/powerpoint/2010/main" val="99417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467544" y="357166"/>
            <a:ext cx="8499410" cy="984885"/>
          </a:xfrm>
          <a:prstGeom prst="rect">
            <a:avLst/>
          </a:prstGeom>
          <a:noFill/>
        </p:spPr>
        <p:txBody>
          <a:bodyPr wrap="square" rtlCol="0">
            <a:spAutoFit/>
          </a:bodyPr>
          <a:lstStyle/>
          <a:p>
            <a:r>
              <a:rPr lang="de-DE" altLang="zh-CN" sz="4000" b="1" dirty="0">
                <a:latin typeface="Times New Roman" panose="02020603050405020304" pitchFamily="18" charset="0"/>
                <a:cs typeface="Times New Roman" panose="02020603050405020304" pitchFamily="18" charset="0"/>
              </a:rPr>
              <a:t>Studies on Chinese </a:t>
            </a:r>
            <a:r>
              <a:rPr lang="de-DE" altLang="zh-CN" sz="4000" b="1" dirty="0" err="1">
                <a:latin typeface="Times New Roman" panose="02020603050405020304" pitchFamily="18" charset="0"/>
                <a:cs typeface="Times New Roman" panose="02020603050405020304" pitchFamily="18" charset="0"/>
              </a:rPr>
              <a:t>Utopian</a:t>
            </a:r>
            <a:r>
              <a:rPr lang="de-DE" altLang="zh-CN" sz="4000" b="1" dirty="0">
                <a:latin typeface="Times New Roman" panose="02020603050405020304" pitchFamily="18" charset="0"/>
                <a:cs typeface="Times New Roman" panose="02020603050405020304" pitchFamily="18" charset="0"/>
              </a:rPr>
              <a:t> Writing</a:t>
            </a:r>
            <a:endParaRPr lang="en-US" altLang="zh-CN" sz="4000" b="1" dirty="0">
              <a:latin typeface="Times New Roman" panose="02020603050405020304" pitchFamily="18" charset="0"/>
              <a:cs typeface="Times New Roman" panose="02020603050405020304" pitchFamily="18" charset="0"/>
            </a:endParaRPr>
          </a:p>
          <a:p>
            <a:endParaRPr lang="zh-CN" altLang="en-US" dirty="0"/>
          </a:p>
        </p:txBody>
      </p:sp>
      <p:sp>
        <p:nvSpPr>
          <p:cNvPr id="7" name="矩形 6"/>
          <p:cNvSpPr/>
          <p:nvPr/>
        </p:nvSpPr>
        <p:spPr>
          <a:xfrm>
            <a:off x="177046" y="1844824"/>
            <a:ext cx="6915234" cy="5078313"/>
          </a:xfrm>
          <a:prstGeom prst="rect">
            <a:avLst/>
          </a:prstGeom>
        </p:spPr>
        <p:txBody>
          <a:bodyPr wrap="square">
            <a:spAutoFit/>
          </a:bodyPr>
          <a:lstStyle/>
          <a:p>
            <a:r>
              <a:rPr lang="en-US" dirty="0"/>
              <a:t>Except for these studies of representative utopian works in a certain period of history, there are also a big volume of articles concentrating on individual modern and contemporary Chinese utopian fictions which not only have broaden the range of utopian writings in modern literature, but unconsciously work together in the inclusive definition of Chinese utopian literature. Accordingly, when we have discussions on Chinese utopian writing, the term we use to summarize and name them will inevitably go through a process of localization too. In the various attributes that Chinese scholars uses to describe Chinese utopian fictions, we could find several faces of Chinese utopian literature: aesthetic, bucolic, political features and highly romantic character in world of love.</a:t>
            </a:r>
          </a:p>
          <a:p>
            <a:r>
              <a:rPr lang="en-US" dirty="0"/>
              <a:t>There are many narratives, novels, and literary works in the world about Utopia, whether in the West or similar ideas in the East. As mentioned in the introduction above, in the East and the West, the ideas and narratives of Utopia are far from each other. In Taiwan, between the two cultures, there are also literary works similar to Utopia. Therefor it is worth studying the differences between the three cultures.</a:t>
            </a:r>
            <a:endParaRPr lang="de-DE" dirty="0"/>
          </a:p>
        </p:txBody>
      </p:sp>
    </p:spTree>
    <p:extLst>
      <p:ext uri="{BB962C8B-B14F-4D97-AF65-F5344CB8AC3E}">
        <p14:creationId xmlns:p14="http://schemas.microsoft.com/office/powerpoint/2010/main" val="262765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spc="0" dirty="0" err="1">
                <a:solidFill>
                  <a:schemeClr val="tx1"/>
                </a:solidFill>
              </a:rPr>
              <a:t>From</a:t>
            </a:r>
            <a:r>
              <a:rPr lang="de-DE" spc="0" dirty="0">
                <a:solidFill>
                  <a:schemeClr val="tx1"/>
                </a:solidFill>
              </a:rPr>
              <a:t> </a:t>
            </a:r>
            <a:r>
              <a:rPr lang="de-DE" spc="0" dirty="0" err="1">
                <a:solidFill>
                  <a:schemeClr val="tx1"/>
                </a:solidFill>
              </a:rPr>
              <a:t>the</a:t>
            </a:r>
            <a:r>
              <a:rPr lang="de-DE" spc="0" dirty="0">
                <a:solidFill>
                  <a:schemeClr val="tx1"/>
                </a:solidFill>
              </a:rPr>
              <a:t> </a:t>
            </a:r>
            <a:r>
              <a:rPr lang="de-DE" spc="0" dirty="0" err="1">
                <a:solidFill>
                  <a:schemeClr val="tx1"/>
                </a:solidFill>
              </a:rPr>
              <a:t>earth</a:t>
            </a:r>
            <a:r>
              <a:rPr lang="de-DE" spc="0" dirty="0">
                <a:solidFill>
                  <a:schemeClr val="tx1"/>
                </a:solidFill>
              </a:rPr>
              <a:t> </a:t>
            </a:r>
            <a:r>
              <a:rPr lang="de-DE" spc="0" dirty="0" err="1">
                <a:solidFill>
                  <a:schemeClr val="tx1"/>
                </a:solidFill>
              </a:rPr>
              <a:t>to</a:t>
            </a:r>
            <a:r>
              <a:rPr lang="de-DE" spc="0" dirty="0">
                <a:solidFill>
                  <a:schemeClr val="tx1"/>
                </a:solidFill>
              </a:rPr>
              <a:t> </a:t>
            </a:r>
            <a:r>
              <a:rPr lang="de-DE" spc="0" dirty="0" err="1">
                <a:solidFill>
                  <a:schemeClr val="tx1"/>
                </a:solidFill>
              </a:rPr>
              <a:t>the</a:t>
            </a:r>
            <a:r>
              <a:rPr lang="de-DE" spc="0" dirty="0">
                <a:solidFill>
                  <a:schemeClr val="tx1"/>
                </a:solidFill>
              </a:rPr>
              <a:t> </a:t>
            </a:r>
            <a:r>
              <a:rPr lang="de-DE" spc="0" dirty="0" err="1">
                <a:solidFill>
                  <a:schemeClr val="tx1"/>
                </a:solidFill>
              </a:rPr>
              <a:t>moon</a:t>
            </a:r>
            <a:br>
              <a:rPr lang="de-DE" spc="0" dirty="0">
                <a:solidFill>
                  <a:schemeClr val="tx1"/>
                </a:solidFill>
              </a:rPr>
            </a:br>
            <a:r>
              <a:rPr lang="de-DE" spc="0" dirty="0">
                <a:solidFill>
                  <a:schemeClr val="tx1"/>
                </a:solidFill>
              </a:rPr>
              <a:t>Jules Verne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lanet_Solar.jpg"/>
          <p:cNvPicPr>
            <a:picLocks noGrp="1"/>
          </p:cNvPicPr>
          <p:nvPr>
            <p:ph type="pic" idx="1"/>
          </p:nvPr>
        </p:nvPicPr>
        <p:blipFill>
          <a:blip r:embed="rId2"/>
          <a:srcRect l="9899" t="1651" r="9899" b="1651"/>
          <a:stretch>
            <a:fillRect/>
          </a:stretch>
        </p:blipFill>
        <p:spPr>
          <a:xfrm>
            <a:off x="7032" y="2564904"/>
            <a:ext cx="9144000" cy="4727448"/>
          </a:xfrm>
        </p:spPr>
      </p:pic>
      <p:sp>
        <p:nvSpPr>
          <p:cNvPr id="4" name="Text Placeholder 3"/>
          <p:cNvSpPr>
            <a:spLocks noGrp="1"/>
          </p:cNvSpPr>
          <p:nvPr>
            <p:ph type="body" sz="half" idx="2"/>
          </p:nvPr>
        </p:nvSpPr>
        <p:spPr>
          <a:xfrm>
            <a:off x="914400" y="1295400"/>
            <a:ext cx="6858000" cy="540544"/>
          </a:xfrm>
        </p:spPr>
        <p:txBody>
          <a:bodyPr/>
          <a:lstStyle/>
          <a:p>
            <a:pPr marL="370332" indent="-342900">
              <a:buFont typeface="+mj-lt"/>
              <a:buAutoNum type="arabicPeriod"/>
            </a:pPr>
            <a:endParaRPr lang="de-DE" sz="2400" dirty="0">
              <a:solidFill>
                <a:schemeClr val="tx1"/>
              </a:solidFill>
            </a:endParaRPr>
          </a:p>
          <a:p>
            <a:endParaRPr lang="de-DE" dirty="0">
              <a:solidFill>
                <a:srgbClr val="FFC000"/>
              </a:solidFill>
            </a:endParaRPr>
          </a:p>
        </p:txBody>
      </p:sp>
      <p:sp>
        <p:nvSpPr>
          <p:cNvPr id="3" name="Textfeld 2">
            <a:extLst>
              <a:ext uri="{FF2B5EF4-FFF2-40B4-BE49-F238E27FC236}">
                <a16:creationId xmlns:a16="http://schemas.microsoft.com/office/drawing/2014/main" id="{BD846E7D-10C3-40EC-98FF-7FE0F82F6E21}"/>
              </a:ext>
            </a:extLst>
          </p:cNvPr>
          <p:cNvSpPr txBox="1"/>
          <p:nvPr/>
        </p:nvSpPr>
        <p:spPr>
          <a:xfrm>
            <a:off x="1374168" y="3627015"/>
            <a:ext cx="7776864" cy="4770537"/>
          </a:xfrm>
          <a:prstGeom prst="rect">
            <a:avLst/>
          </a:prstGeom>
          <a:noFill/>
        </p:spPr>
        <p:txBody>
          <a:bodyPr wrap="square" rtlCol="0">
            <a:spAutoFit/>
          </a:bodyPr>
          <a:lstStyle/>
          <a:p>
            <a:pPr marL="342900" indent="-342900">
              <a:buFont typeface="+mj-lt"/>
              <a:buAutoNum type="arabicPeriod"/>
            </a:pPr>
            <a:r>
              <a:rPr lang="de-DE" sz="2800" dirty="0">
                <a:solidFill>
                  <a:schemeClr val="bg1"/>
                </a:solidFill>
              </a:rPr>
              <a:t>Contents</a:t>
            </a:r>
          </a:p>
          <a:p>
            <a:pPr marL="342900" indent="-342900">
              <a:buFont typeface="+mj-lt"/>
              <a:buAutoNum type="arabicPeriod"/>
            </a:pPr>
            <a:r>
              <a:rPr lang="de-DE" sz="2800" dirty="0">
                <a:solidFill>
                  <a:schemeClr val="bg1"/>
                </a:solidFill>
              </a:rPr>
              <a:t>Jules Verne</a:t>
            </a:r>
          </a:p>
          <a:p>
            <a:pPr marL="342900" indent="-342900">
              <a:buFont typeface="+mj-lt"/>
              <a:buAutoNum type="arabicPeriod"/>
            </a:pPr>
            <a:r>
              <a:rPr lang="de-DE" sz="2800" dirty="0">
                <a:solidFill>
                  <a:schemeClr val="bg1"/>
                </a:solidFill>
              </a:rPr>
              <a:t>Science Fiction</a:t>
            </a:r>
          </a:p>
          <a:p>
            <a:pPr marL="342900" indent="-342900">
              <a:buFont typeface="+mj-lt"/>
              <a:buAutoNum type="arabicPeriod"/>
            </a:pPr>
            <a:endParaRPr lang="de-DE" sz="2800" dirty="0">
              <a:solidFill>
                <a:schemeClr val="bg1"/>
              </a:solidFill>
            </a:endParaRPr>
          </a:p>
          <a:p>
            <a:pPr marL="342900" indent="-342900">
              <a:buFont typeface="+mj-lt"/>
              <a:buAutoNum type="arabicPeriod"/>
            </a:pPr>
            <a:r>
              <a:rPr lang="de-DE" sz="2800" dirty="0" err="1">
                <a:solidFill>
                  <a:schemeClr val="bg1"/>
                </a:solidFill>
              </a:rPr>
              <a:t>Portraying</a:t>
            </a:r>
            <a:r>
              <a:rPr lang="de-DE" sz="2800" dirty="0">
                <a:solidFill>
                  <a:schemeClr val="bg1"/>
                </a:solidFill>
              </a:rPr>
              <a:t> </a:t>
            </a:r>
            <a:r>
              <a:rPr lang="de-DE" sz="2800" dirty="0" err="1">
                <a:solidFill>
                  <a:schemeClr val="bg1"/>
                </a:solidFill>
              </a:rPr>
              <a:t>America</a:t>
            </a:r>
            <a:endParaRPr lang="de-DE" sz="2800" dirty="0">
              <a:solidFill>
                <a:schemeClr val="bg1"/>
              </a:solidFill>
            </a:endParaRPr>
          </a:p>
          <a:p>
            <a:pPr marL="342900" indent="-342900">
              <a:buFont typeface="+mj-lt"/>
              <a:buAutoNum type="arabicPeriod"/>
            </a:pPr>
            <a:r>
              <a:rPr lang="de-DE" sz="2800" dirty="0">
                <a:solidFill>
                  <a:schemeClr val="bg1"/>
                </a:solidFill>
              </a:rPr>
              <a:t>The </a:t>
            </a:r>
            <a:r>
              <a:rPr lang="de-DE" sz="2800" dirty="0" err="1">
                <a:solidFill>
                  <a:schemeClr val="bg1"/>
                </a:solidFill>
              </a:rPr>
              <a:t>Columbiade</a:t>
            </a:r>
            <a:endParaRPr lang="de-DE" sz="2800" dirty="0">
              <a:solidFill>
                <a:schemeClr val="bg1"/>
              </a:solidFill>
            </a:endParaRPr>
          </a:p>
          <a:p>
            <a:pPr marL="342900" indent="-342900">
              <a:buFont typeface="+mj-lt"/>
              <a:buAutoNum type="arabicPeriod"/>
            </a:pPr>
            <a:r>
              <a:rPr lang="de-DE" sz="2800" dirty="0" err="1">
                <a:solidFill>
                  <a:schemeClr val="bg1"/>
                </a:solidFill>
              </a:rPr>
              <a:t>Comparison</a:t>
            </a:r>
            <a:endParaRPr lang="de-DE" sz="2800" dirty="0">
              <a:solidFill>
                <a:schemeClr val="bg1"/>
              </a:solidFill>
            </a:endParaRPr>
          </a:p>
          <a:p>
            <a:pPr marL="342900" indent="-342900">
              <a:buFont typeface="+mj-lt"/>
              <a:buAutoNum type="arabicPeriod"/>
            </a:pPr>
            <a:r>
              <a:rPr lang="de-DE" sz="2800" dirty="0">
                <a:solidFill>
                  <a:schemeClr val="bg1"/>
                </a:solidFill>
              </a:rPr>
              <a:t>References</a:t>
            </a:r>
          </a:p>
          <a:p>
            <a:pPr marL="342900" indent="-342900">
              <a:buFont typeface="+mj-lt"/>
              <a:buAutoNum type="arabicPeriod"/>
            </a:pPr>
            <a:endParaRPr lang="de-DE" dirty="0">
              <a:solidFill>
                <a:schemeClr val="bg1"/>
              </a:solidFill>
            </a:endParaRPr>
          </a:p>
          <a:p>
            <a:pPr marL="342900" indent="-342900">
              <a:buFont typeface="+mj-lt"/>
              <a:buAutoNum type="arabicPeriod"/>
            </a:pPr>
            <a:endParaRPr lang="de-DE" dirty="0">
              <a:solidFill>
                <a:schemeClr val="bg1"/>
              </a:solidFill>
            </a:endParaRPr>
          </a:p>
          <a:p>
            <a:pPr marL="342900" indent="-342900">
              <a:buFont typeface="+mj-lt"/>
              <a:buAutoNum type="arabicPeriod"/>
            </a:pPr>
            <a:endParaRPr lang="de-DE" dirty="0">
              <a:solidFill>
                <a:schemeClr val="bg1"/>
              </a:solidFill>
            </a:endParaRPr>
          </a:p>
          <a:p>
            <a:pPr marL="342900" indent="-342900">
              <a:buFont typeface="+mj-lt"/>
              <a:buAutoNum type="arabicPeriod"/>
            </a:pPr>
            <a:endParaRPr lang="de-DE"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7407C-E124-4E37-ACC8-C188300F9B47}"/>
              </a:ext>
            </a:extLst>
          </p:cNvPr>
          <p:cNvSpPr>
            <a:spLocks noGrp="1"/>
          </p:cNvSpPr>
          <p:nvPr>
            <p:ph type="title"/>
          </p:nvPr>
        </p:nvSpPr>
        <p:spPr/>
        <p:txBody>
          <a:bodyPr/>
          <a:lstStyle/>
          <a:p>
            <a:r>
              <a:rPr lang="de-DE" sz="3600" dirty="0"/>
              <a:t>Content</a:t>
            </a:r>
          </a:p>
        </p:txBody>
      </p:sp>
      <p:sp>
        <p:nvSpPr>
          <p:cNvPr id="6" name="Inhaltsplatzhalter 5">
            <a:extLst>
              <a:ext uri="{FF2B5EF4-FFF2-40B4-BE49-F238E27FC236}">
                <a16:creationId xmlns:a16="http://schemas.microsoft.com/office/drawing/2014/main" id="{192A8FCE-F412-4BDD-8E6B-B922380660A6}"/>
              </a:ext>
            </a:extLst>
          </p:cNvPr>
          <p:cNvSpPr>
            <a:spLocks noGrp="1"/>
          </p:cNvSpPr>
          <p:nvPr>
            <p:ph idx="1"/>
          </p:nvPr>
        </p:nvSpPr>
        <p:spPr>
          <a:xfrm>
            <a:off x="251520" y="1268760"/>
            <a:ext cx="8661648" cy="5105378"/>
          </a:xfrm>
        </p:spPr>
        <p:txBody>
          <a:bodyPr>
            <a:normAutofit lnSpcReduction="10000"/>
          </a:bodyPr>
          <a:lstStyle/>
          <a:p>
            <a:endParaRPr lang="en-US" dirty="0"/>
          </a:p>
          <a:p>
            <a:r>
              <a:rPr lang="en-US" dirty="0"/>
              <a:t>Gun Club: Ballistics dying art </a:t>
            </a:r>
          </a:p>
          <a:p>
            <a:r>
              <a:rPr lang="en-US" dirty="0"/>
              <a:t>-&gt; Members are bored </a:t>
            </a:r>
          </a:p>
          <a:p>
            <a:r>
              <a:rPr lang="en-US" dirty="0" err="1"/>
              <a:t>Barbicane</a:t>
            </a:r>
            <a:r>
              <a:rPr lang="en-US" dirty="0"/>
              <a:t> (president of the club) has an idea: </a:t>
            </a:r>
          </a:p>
          <a:p>
            <a:r>
              <a:rPr lang="en-US" dirty="0"/>
              <a:t>-&gt; Cannons for the conquest to use the moon </a:t>
            </a:r>
          </a:p>
          <a:p>
            <a:r>
              <a:rPr lang="en-US" dirty="0"/>
              <a:t>Planning together with the Cambridge Observatory </a:t>
            </a:r>
          </a:p>
          <a:p>
            <a:r>
              <a:rPr lang="en-US" dirty="0"/>
              <a:t>Which gun, bullet and powder </a:t>
            </a:r>
          </a:p>
          <a:p>
            <a:r>
              <a:rPr lang="en-US" dirty="0"/>
              <a:t>International financing </a:t>
            </a:r>
            <a:endParaRPr lang="en-US" dirty="0">
              <a:effectLst/>
            </a:endParaRPr>
          </a:p>
        </p:txBody>
      </p:sp>
    </p:spTree>
    <p:extLst>
      <p:ext uri="{BB962C8B-B14F-4D97-AF65-F5344CB8AC3E}">
        <p14:creationId xmlns:p14="http://schemas.microsoft.com/office/powerpoint/2010/main" val="190478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pPr marL="0" indent="0">
              <a:buNone/>
            </a:pPr>
            <a:r>
              <a:rPr lang="de-DE" sz="1800" dirty="0">
                <a:latin typeface="Calibri" panose="020F0502020204030204" pitchFamily="34" charset="0"/>
                <a:ea typeface="SimSun" panose="02010600030101010101" pitchFamily="2" charset="-122"/>
                <a:cs typeface="Calibri" panose="020F0502020204030204" pitchFamily="34" charset="0"/>
              </a:rPr>
              <a:t>1 2.25 Organizational </a:t>
            </a:r>
            <a:r>
              <a:rPr lang="de-DE" sz="1800" dirty="0" err="1">
                <a:latin typeface="Calibri" panose="020F0502020204030204" pitchFamily="34" charset="0"/>
                <a:ea typeface="SimSun" panose="02010600030101010101" pitchFamily="2" charset="-122"/>
                <a:cs typeface="Calibri" panose="020F0502020204030204" pitchFamily="34" charset="0"/>
              </a:rPr>
              <a:t>things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intro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concept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 „classic“</a:t>
            </a:r>
            <a:endParaRPr lang="de-DE" sz="1800" dirty="0">
              <a:latin typeface="Calibri" panose="020F0502020204030204" pitchFamily="34" charset="0"/>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2 3.4 </a:t>
            </a:r>
            <a:r>
              <a:rPr lang="de-DE" sz="1800" dirty="0" err="1">
                <a:latin typeface="Calibri" panose="020F0502020204030204" pitchFamily="34" charset="0"/>
                <a:ea typeface="SimSun" panose="02010600030101010101" pitchFamily="2" charset="-122"/>
                <a:cs typeface="Calibri" panose="020F0502020204030204" pitchFamily="34" charset="0"/>
              </a:rPr>
              <a:t>Canonization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3 3.11 Early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4 3.18 Reception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Red</a:t>
            </a:r>
            <a:r>
              <a:rPr lang="de-DE" sz="1800" dirty="0">
                <a:latin typeface="Calibri" panose="020F0502020204030204" pitchFamily="34" charset="0"/>
                <a:ea typeface="SimSun" panose="02010600030101010101" pitchFamily="2" charset="-122"/>
                <a:cs typeface="Calibri" panose="020F0502020204030204" pitchFamily="34" charset="0"/>
              </a:rPr>
              <a:t> Chamber Dreams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5 3.25 </a:t>
            </a:r>
            <a:r>
              <a:rPr lang="de-DE" sz="1800" dirty="0" err="1">
                <a:latin typeface="Calibri" panose="020F0502020204030204" pitchFamily="34" charset="0"/>
                <a:ea typeface="SimSun" panose="02010600030101010101" pitchFamily="2" charset="-122"/>
                <a:cs typeface="Calibri" panose="020F0502020204030204" pitchFamily="34" charset="0"/>
              </a:rPr>
              <a:t>How</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make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people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read</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classics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again</a:t>
            </a:r>
            <a:r>
              <a:rPr lang="de-DE" sz="1800" dirty="0">
                <a:latin typeface="Calibri" panose="020F0502020204030204" pitchFamily="34" charset="0"/>
                <a:ea typeface="SimSun" panose="02010600030101010101" pitchFamily="2" charset="-122"/>
                <a:cs typeface="Calibri" panose="020F0502020204030204" pitchFamily="34" charset="0"/>
              </a:rPr>
              <a:t>?</a:t>
            </a:r>
          </a:p>
          <a:p>
            <a:pPr marL="0" indent="0">
              <a:spcAft>
                <a:spcPts val="0"/>
              </a:spcAft>
              <a:buNone/>
            </a:pP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6 4.1 Western Classics in Chinese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clothes</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The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example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of</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Utopian</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Literature</a:t>
            </a:r>
            <a:endPar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7 4.8 </a:t>
            </a:r>
            <a:r>
              <a:rPr lang="de-DE" sz="1800" dirty="0" err="1">
                <a:latin typeface="Calibri" panose="020F0502020204030204" pitchFamily="34" charset="0"/>
                <a:ea typeface="SimSun" panose="02010600030101010101" pitchFamily="2" charset="-122"/>
                <a:cs typeface="Calibri" panose="020F0502020204030204" pitchFamily="34" charset="0"/>
              </a:rPr>
              <a:t>Attractiveness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 </a:t>
            </a:r>
            <a:r>
              <a:rPr lang="de-DE" sz="1800" dirty="0" err="1">
                <a:latin typeface="Calibri" panose="020F0502020204030204" pitchFamily="34" charset="0"/>
                <a:ea typeface="SimSun" panose="02010600030101010101" pitchFamily="2" charset="-122"/>
                <a:cs typeface="Calibri" panose="020F0502020204030204" pitchFamily="34" charset="0"/>
              </a:rPr>
              <a:t>as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part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softpower</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8 4.15 Chinese Classics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Germany</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9 4.22 </a:t>
            </a:r>
            <a:r>
              <a:rPr lang="de-DE" sz="1800" dirty="0" err="1">
                <a:latin typeface="Calibri" panose="020F0502020204030204" pitchFamily="34" charset="0"/>
                <a:ea typeface="SimSun" panose="02010600030101010101" pitchFamily="2" charset="-122"/>
                <a:cs typeface="Calibri" panose="020F0502020204030204" pitchFamily="34" charset="0"/>
              </a:rPr>
              <a:t>Sinicization</a:t>
            </a:r>
            <a:r>
              <a:rPr lang="de-DE" sz="1800" dirty="0">
                <a:latin typeface="Calibri" panose="020F0502020204030204" pitchFamily="34" charset="0"/>
                <a:ea typeface="SimSun" panose="02010600030101010101" pitchFamily="2" charset="-122"/>
                <a:cs typeface="Calibri" panose="020F0502020204030204" pitchFamily="34" charset="0"/>
              </a:rPr>
              <a:t> – Politics </a:t>
            </a:r>
            <a:r>
              <a:rPr lang="de-DE" sz="1800" dirty="0" err="1">
                <a:latin typeface="Calibri" panose="020F0502020204030204" pitchFamily="34" charset="0"/>
                <a:ea typeface="SimSun" panose="02010600030101010101" pitchFamily="2" charset="-122"/>
                <a:cs typeface="Calibri" panose="020F0502020204030204" pitchFamily="34" charset="0"/>
              </a:rPr>
              <a:t>for</a:t>
            </a:r>
            <a:r>
              <a:rPr lang="de-DE" sz="1800" dirty="0">
                <a:latin typeface="Calibri" panose="020F0502020204030204" pitchFamily="34" charset="0"/>
                <a:ea typeface="SimSun" panose="02010600030101010101" pitchFamily="2" charset="-122"/>
                <a:cs typeface="Calibri" panose="020F0502020204030204" pitchFamily="34" charset="0"/>
              </a:rPr>
              <a:t> Cultural Export: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classics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10 4.29 Chinese Classics in World Lit. </a:t>
            </a:r>
            <a:r>
              <a:rPr lang="de-DE" sz="1800" dirty="0" err="1">
                <a:latin typeface="Calibri" panose="020F0502020204030204" pitchFamily="34" charset="0"/>
                <a:ea typeface="SimSun" panose="02010600030101010101" pitchFamily="2" charset="-122"/>
                <a:cs typeface="Calibri" panose="020F0502020204030204" pitchFamily="34" charset="0"/>
              </a:rPr>
              <a:t>Anthologies</a:t>
            </a:r>
            <a:r>
              <a:rPr lang="de-DE" sz="1800" dirty="0">
                <a:latin typeface="Calibri" panose="020F0502020204030204" pitchFamily="34" charset="0"/>
                <a:ea typeface="SimSun" panose="02010600030101010101" pitchFamily="2" charset="-122"/>
                <a:cs typeface="Calibri" panose="020F0502020204030204" pitchFamily="34" charset="0"/>
              </a:rPr>
              <a:t> and World </a:t>
            </a:r>
            <a:r>
              <a:rPr lang="de-DE" sz="1800" dirty="0" err="1">
                <a:latin typeface="Calibri" panose="020F0502020204030204" pitchFamily="34" charset="0"/>
                <a:ea typeface="SimSun" panose="02010600030101010101" pitchFamily="2" charset="-122"/>
                <a:cs typeface="Calibri" panose="020F0502020204030204" pitchFamily="34" charset="0"/>
              </a:rPr>
              <a:t>Literary</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History</a:t>
            </a:r>
            <a:r>
              <a:rPr lang="de-DE" sz="1800" dirty="0">
                <a:latin typeface="Calibri" panose="020F0502020204030204" pitchFamily="34" charset="0"/>
                <a:ea typeface="SimSun" panose="02010600030101010101" pitchFamily="2" charset="-122"/>
                <a:cs typeface="Calibri" panose="020F0502020204030204" pitchFamily="34" charset="0"/>
              </a:rPr>
              <a:t> Books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11 5.6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Modern Classics: Mo Yan, </a:t>
            </a:r>
            <a:r>
              <a:rPr lang="de-DE" sz="1800" dirty="0" err="1">
                <a:latin typeface="Calibri" panose="020F0502020204030204" pitchFamily="34" charset="0"/>
                <a:ea typeface="SimSun" panose="02010600030101010101" pitchFamily="2" charset="-122"/>
                <a:cs typeface="Calibri" panose="020F0502020204030204" pitchFamily="34" charset="0"/>
              </a:rPr>
              <a:t>Yu</a:t>
            </a:r>
            <a:r>
              <a:rPr lang="de-DE" sz="1800" dirty="0">
                <a:latin typeface="Calibri" panose="020F0502020204030204" pitchFamily="34" charset="0"/>
                <a:ea typeface="SimSun" panose="02010600030101010101" pitchFamily="2" charset="-122"/>
                <a:cs typeface="Calibri" panose="020F0502020204030204" pitchFamily="34" charset="0"/>
              </a:rPr>
              <a:t> Hua, Liu </a:t>
            </a:r>
            <a:r>
              <a:rPr lang="de-DE" sz="1800" dirty="0" err="1">
                <a:latin typeface="Calibri" panose="020F0502020204030204" pitchFamily="34" charset="0"/>
                <a:ea typeface="SimSun" panose="02010600030101010101" pitchFamily="2" charset="-122"/>
                <a:cs typeface="Calibri" panose="020F0502020204030204" pitchFamily="34" charset="0"/>
              </a:rPr>
              <a:t>Cixin</a:t>
            </a:r>
            <a:r>
              <a:rPr lang="de-DE" sz="1800" dirty="0">
                <a:latin typeface="Calibri" panose="020F0502020204030204" pitchFamily="34" charset="0"/>
                <a:ea typeface="SimSun" panose="02010600030101010101" pitchFamily="2" charset="-122"/>
                <a:cs typeface="Calibri" panose="020F0502020204030204" pitchFamily="34" charset="0"/>
              </a:rPr>
              <a:t> etc.</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12 5.13 Chinese Classics on Overseas </a:t>
            </a:r>
            <a:r>
              <a:rPr lang="de-DE" sz="1800" dirty="0" err="1">
                <a:latin typeface="Calibri" panose="020F0502020204030204" pitchFamily="34" charset="0"/>
                <a:ea typeface="SimSun" panose="02010600030101010101" pitchFamily="2" charset="-122"/>
                <a:cs typeface="Calibri" panose="020F0502020204030204" pitchFamily="34" charset="0"/>
              </a:rPr>
              <a:t>Bookfairs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13 5.20 Cinema Movie </a:t>
            </a:r>
            <a:r>
              <a:rPr lang="de-DE" sz="1800" dirty="0" err="1">
                <a:latin typeface="Calibri" panose="020F0502020204030204" pitchFamily="34" charset="0"/>
                <a:ea typeface="SimSun" panose="02010600030101010101" pitchFamily="2" charset="-122"/>
                <a:cs typeface="Calibri" panose="020F0502020204030204" pitchFamily="34" charset="0"/>
              </a:rPr>
              <a:t>Adaptions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14 5.27 </a:t>
            </a:r>
            <a:r>
              <a:rPr lang="de-DE" sz="1800" dirty="0" err="1">
                <a:latin typeface="Calibri" panose="020F0502020204030204" pitchFamily="34" charset="0"/>
                <a:ea typeface="SimSun" panose="02010600030101010101" pitchFamily="2" charset="-122"/>
                <a:cs typeface="Calibri" panose="020F0502020204030204" pitchFamily="34" charset="0"/>
              </a:rPr>
              <a:t>Lessons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learn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from</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Classics: Integration </a:t>
            </a:r>
            <a:r>
              <a:rPr lang="de-DE" sz="1800" dirty="0" err="1">
                <a:latin typeface="Calibri" panose="020F0502020204030204" pitchFamily="34" charset="0"/>
                <a:ea typeface="SimSun" panose="02010600030101010101" pitchFamily="2" charset="-122"/>
                <a:cs typeface="Calibri" panose="020F0502020204030204" pitchFamily="34" charset="0"/>
              </a:rPr>
              <a:t>or</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Sharpening</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Cultural Profile?</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15 6.3 Final </a:t>
            </a:r>
            <a:r>
              <a:rPr lang="de-DE" sz="1800" dirty="0" err="1">
                <a:latin typeface="Calibri" panose="020F0502020204030204" pitchFamily="34" charset="0"/>
                <a:ea typeface="SimSun" panose="02010600030101010101" pitchFamily="2" charset="-122"/>
                <a:cs typeface="Calibri" panose="020F0502020204030204" pitchFamily="34" charset="0"/>
              </a:rPr>
              <a:t>Discussion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16 6.10 Final </a:t>
            </a:r>
            <a:r>
              <a:rPr lang="de-DE" sz="1800" dirty="0" err="1">
                <a:latin typeface="Calibri" panose="020F0502020204030204" pitchFamily="34" charset="0"/>
                <a:ea typeface="SimSun" panose="02010600030101010101" pitchFamily="2" charset="-122"/>
                <a:cs typeface="Calibri" panose="020F0502020204030204" pitchFamily="34" charset="0"/>
              </a:rPr>
              <a:t>Exam</a:t>
            </a:r>
            <a:endParaRPr lang="de-DE" sz="18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2359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B1296-D4CF-4B03-BF5B-C85DCF3D0617}"/>
              </a:ext>
            </a:extLst>
          </p:cNvPr>
          <p:cNvSpPr>
            <a:spLocks noGrp="1"/>
          </p:cNvSpPr>
          <p:nvPr>
            <p:ph type="title"/>
          </p:nvPr>
        </p:nvSpPr>
        <p:spPr/>
        <p:txBody>
          <a:bodyPr/>
          <a:lstStyle/>
          <a:p>
            <a:r>
              <a:rPr lang="de-DE" dirty="0"/>
              <a:t>Content</a:t>
            </a:r>
          </a:p>
        </p:txBody>
      </p:sp>
      <p:sp>
        <p:nvSpPr>
          <p:cNvPr id="3" name="Inhaltsplatzhalter 2">
            <a:extLst>
              <a:ext uri="{FF2B5EF4-FFF2-40B4-BE49-F238E27FC236}">
                <a16:creationId xmlns:a16="http://schemas.microsoft.com/office/drawing/2014/main" id="{2850FC6E-FF49-420F-BF2D-858885569EC9}"/>
              </a:ext>
            </a:extLst>
          </p:cNvPr>
          <p:cNvSpPr>
            <a:spLocks noGrp="1"/>
          </p:cNvSpPr>
          <p:nvPr>
            <p:ph idx="1"/>
          </p:nvPr>
        </p:nvSpPr>
        <p:spPr>
          <a:xfrm>
            <a:off x="457200" y="1600200"/>
            <a:ext cx="8229600" cy="4983162"/>
          </a:xfrm>
        </p:spPr>
        <p:txBody>
          <a:bodyPr>
            <a:normAutofit fontScale="92500" lnSpcReduction="20000"/>
          </a:bodyPr>
          <a:lstStyle/>
          <a:p>
            <a:pPr>
              <a:lnSpc>
                <a:spcPct val="110000"/>
              </a:lnSpc>
            </a:pPr>
            <a:r>
              <a:rPr lang="en-US" sz="2400" dirty="0"/>
              <a:t>Rival: Captain Nicholl of Philadelphia</a:t>
            </a:r>
          </a:p>
          <a:p>
            <a:pPr>
              <a:lnSpc>
                <a:spcPct val="110000"/>
              </a:lnSpc>
            </a:pPr>
            <a:endParaRPr lang="en-US" sz="2400" dirty="0"/>
          </a:p>
          <a:p>
            <a:pPr>
              <a:lnSpc>
                <a:spcPct val="110000"/>
              </a:lnSpc>
            </a:pPr>
            <a:r>
              <a:rPr lang="en-US" sz="2400" dirty="0"/>
              <a:t>-&gt;Producer of tank plates</a:t>
            </a:r>
          </a:p>
          <a:p>
            <a:pPr>
              <a:lnSpc>
                <a:spcPct val="110000"/>
              </a:lnSpc>
            </a:pPr>
            <a:endParaRPr lang="en-US" sz="2400" dirty="0"/>
          </a:p>
          <a:p>
            <a:pPr>
              <a:lnSpc>
                <a:spcPct val="110000"/>
              </a:lnSpc>
            </a:pPr>
            <a:r>
              <a:rPr lang="en-US" sz="2400" dirty="0"/>
              <a:t>Michel </a:t>
            </a:r>
            <a:r>
              <a:rPr lang="en-US" sz="2400" dirty="0" err="1"/>
              <a:t>Ardan</a:t>
            </a:r>
            <a:r>
              <a:rPr lang="en-US" sz="2400" dirty="0"/>
              <a:t> (French): Request cannon fire with human crew</a:t>
            </a:r>
          </a:p>
          <a:p>
            <a:pPr>
              <a:lnSpc>
                <a:spcPct val="110000"/>
              </a:lnSpc>
            </a:pPr>
            <a:endParaRPr lang="en-US" sz="2400" dirty="0"/>
          </a:p>
          <a:p>
            <a:pPr>
              <a:lnSpc>
                <a:spcPct val="110000"/>
              </a:lnSpc>
            </a:pPr>
            <a:r>
              <a:rPr lang="en-US" sz="2400" dirty="0"/>
              <a:t>Crew: Michel </a:t>
            </a:r>
            <a:r>
              <a:rPr lang="en-US" sz="2400" dirty="0" err="1"/>
              <a:t>Ardan</a:t>
            </a:r>
            <a:r>
              <a:rPr lang="en-US" sz="2400" dirty="0"/>
              <a:t>, Captains Nicholl and </a:t>
            </a:r>
            <a:r>
              <a:rPr lang="en-US" sz="2400" dirty="0" err="1"/>
              <a:t>Barbicane</a:t>
            </a:r>
            <a:endParaRPr lang="en-US" sz="2400" dirty="0"/>
          </a:p>
          <a:p>
            <a:pPr>
              <a:lnSpc>
                <a:spcPct val="110000"/>
              </a:lnSpc>
            </a:pPr>
            <a:endParaRPr lang="en-US" sz="2400" dirty="0"/>
          </a:p>
          <a:p>
            <a:pPr>
              <a:lnSpc>
                <a:spcPct val="110000"/>
              </a:lnSpc>
            </a:pPr>
            <a:r>
              <a:rPr lang="en-US" sz="2400" dirty="0"/>
              <a:t>Shooting triggers natural disaster</a:t>
            </a:r>
          </a:p>
          <a:p>
            <a:pPr>
              <a:lnSpc>
                <a:spcPct val="110000"/>
              </a:lnSpc>
            </a:pPr>
            <a:endParaRPr lang="en-US" sz="2400" dirty="0"/>
          </a:p>
          <a:p>
            <a:pPr>
              <a:lnSpc>
                <a:spcPct val="110000"/>
              </a:lnSpc>
            </a:pPr>
            <a:r>
              <a:rPr lang="en-US" sz="2400" dirty="0"/>
              <a:t>Cannonball misses the moon</a:t>
            </a:r>
          </a:p>
          <a:p>
            <a:pPr>
              <a:lnSpc>
                <a:spcPct val="110000"/>
              </a:lnSpc>
            </a:pPr>
            <a:endParaRPr lang="en-US" sz="2400" dirty="0"/>
          </a:p>
          <a:p>
            <a:pPr>
              <a:lnSpc>
                <a:spcPct val="110000"/>
              </a:lnSpc>
            </a:pPr>
            <a:r>
              <a:rPr lang="en-US" sz="2400" dirty="0"/>
              <a:t>-&gt; in the orbit of the moon </a:t>
            </a:r>
            <a:endParaRPr lang="de-DE" sz="2400" dirty="0"/>
          </a:p>
        </p:txBody>
      </p:sp>
    </p:spTree>
    <p:extLst>
      <p:ext uri="{BB962C8B-B14F-4D97-AF65-F5344CB8AC3E}">
        <p14:creationId xmlns:p14="http://schemas.microsoft.com/office/powerpoint/2010/main" val="47020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65E9A-33C7-4BFA-9605-46E505341E24}"/>
              </a:ext>
            </a:extLst>
          </p:cNvPr>
          <p:cNvSpPr>
            <a:spLocks noGrp="1"/>
          </p:cNvSpPr>
          <p:nvPr>
            <p:ph type="title"/>
          </p:nvPr>
        </p:nvSpPr>
        <p:spPr/>
        <p:txBody>
          <a:bodyPr/>
          <a:lstStyle/>
          <a:p>
            <a:r>
              <a:rPr lang="de-DE" dirty="0"/>
              <a:t>Jules Verne (1828-1905)</a:t>
            </a:r>
          </a:p>
        </p:txBody>
      </p:sp>
      <p:pic>
        <p:nvPicPr>
          <p:cNvPr id="4" name="Inhaltsplatzhalter 3">
            <a:extLst>
              <a:ext uri="{FF2B5EF4-FFF2-40B4-BE49-F238E27FC236}">
                <a16:creationId xmlns:a16="http://schemas.microsoft.com/office/drawing/2014/main" id="{815E0552-BD3A-4CC9-AADC-562A5815A68C}"/>
              </a:ext>
            </a:extLst>
          </p:cNvPr>
          <p:cNvPicPr>
            <a:picLocks noGrp="1" noChangeAspect="1"/>
          </p:cNvPicPr>
          <p:nvPr>
            <p:ph idx="1"/>
          </p:nvPr>
        </p:nvPicPr>
        <p:blipFill>
          <a:blip r:embed="rId2"/>
          <a:stretch>
            <a:fillRect/>
          </a:stretch>
        </p:blipFill>
        <p:spPr>
          <a:xfrm>
            <a:off x="6300192" y="1426464"/>
            <a:ext cx="2454552" cy="3370688"/>
          </a:xfrm>
          <a:prstGeom prst="rect">
            <a:avLst/>
          </a:prstGeom>
        </p:spPr>
      </p:pic>
      <p:sp>
        <p:nvSpPr>
          <p:cNvPr id="5" name="Textfeld 4">
            <a:extLst>
              <a:ext uri="{FF2B5EF4-FFF2-40B4-BE49-F238E27FC236}">
                <a16:creationId xmlns:a16="http://schemas.microsoft.com/office/drawing/2014/main" id="{BD7B7A46-B8AE-4E1A-96F4-A1C617E86CCC}"/>
              </a:ext>
            </a:extLst>
          </p:cNvPr>
          <p:cNvSpPr txBox="1"/>
          <p:nvPr/>
        </p:nvSpPr>
        <p:spPr>
          <a:xfrm>
            <a:off x="251520" y="1426464"/>
            <a:ext cx="5980728" cy="437042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900" dirty="0"/>
              <a:t>Childhood: </a:t>
            </a:r>
            <a:r>
              <a:rPr lang="en-US" sz="1900" dirty="0" err="1"/>
              <a:t>shipowning</a:t>
            </a:r>
            <a:r>
              <a:rPr lang="en-US" sz="1900" dirty="0"/>
              <a:t> district of Nantes</a:t>
            </a:r>
          </a:p>
          <a:p>
            <a:pPr marL="285750" indent="-285750">
              <a:spcAft>
                <a:spcPts val="600"/>
              </a:spcAft>
              <a:buFont typeface="Arial" panose="020B0604020202020204" pitchFamily="34" charset="0"/>
              <a:buChar char="•"/>
            </a:pPr>
            <a:r>
              <a:rPr lang="en-US" sz="1900" dirty="0"/>
              <a:t>Studied law in Paris</a:t>
            </a:r>
          </a:p>
          <a:p>
            <a:pPr marL="285750" indent="-285750">
              <a:spcAft>
                <a:spcPts val="600"/>
              </a:spcAft>
              <a:buFont typeface="Arial" panose="020B0604020202020204" pitchFamily="34" charset="0"/>
              <a:buChar char="•"/>
            </a:pPr>
            <a:r>
              <a:rPr lang="en-US" sz="1900" dirty="0"/>
              <a:t>Contact with the world of Paris literature (e.g. Alexandre Dumas)</a:t>
            </a:r>
          </a:p>
          <a:p>
            <a:pPr marL="285750" indent="-285750">
              <a:spcAft>
                <a:spcPts val="600"/>
              </a:spcAft>
              <a:buFont typeface="Arial" panose="020B0604020202020204" pitchFamily="34" charset="0"/>
              <a:buChar char="•"/>
            </a:pPr>
            <a:r>
              <a:rPr lang="en-US" sz="1900" dirty="0"/>
              <a:t>After graduation (1849) writes in dramatic genres</a:t>
            </a:r>
          </a:p>
          <a:p>
            <a:pPr marL="285750" indent="-285750">
              <a:spcAft>
                <a:spcPts val="600"/>
              </a:spcAft>
              <a:buFont typeface="Arial" panose="020B0604020202020204" pitchFamily="34" charset="0"/>
              <a:buChar char="•"/>
            </a:pPr>
            <a:r>
              <a:rPr lang="en-US" sz="1900" dirty="0"/>
              <a:t>Married </a:t>
            </a:r>
            <a:r>
              <a:rPr lang="en-US" sz="1900" dirty="0" err="1"/>
              <a:t>Honorine</a:t>
            </a:r>
            <a:r>
              <a:rPr lang="en-US" sz="1900" dirty="0"/>
              <a:t> Morel (widow + 2 children) (1857)</a:t>
            </a:r>
          </a:p>
          <a:p>
            <a:pPr marL="285750" indent="-285750">
              <a:spcAft>
                <a:spcPts val="600"/>
              </a:spcAft>
              <a:buFont typeface="Arial" panose="020B0604020202020204" pitchFamily="34" charset="0"/>
              <a:buChar char="•"/>
            </a:pPr>
            <a:r>
              <a:rPr lang="en-US" sz="1900" dirty="0"/>
              <a:t>Birth of the son Michel (1861)</a:t>
            </a:r>
          </a:p>
          <a:p>
            <a:pPr marL="285750" indent="-285750">
              <a:spcAft>
                <a:spcPts val="600"/>
              </a:spcAft>
              <a:buFont typeface="Arial" panose="020B0604020202020204" pitchFamily="34" charset="0"/>
              <a:buChar char="•"/>
            </a:pPr>
            <a:r>
              <a:rPr lang="en-US" sz="1900" dirty="0"/>
              <a:t>Shipping trips to Scotland and Norway</a:t>
            </a:r>
          </a:p>
          <a:p>
            <a:pPr marL="285750" indent="-285750">
              <a:spcAft>
                <a:spcPts val="600"/>
              </a:spcAft>
              <a:buFont typeface="Arial" panose="020B0604020202020204" pitchFamily="34" charset="0"/>
              <a:buChar char="•"/>
            </a:pPr>
            <a:r>
              <a:rPr lang="en-US" sz="1900" dirty="0"/>
              <a:t>Getting to know Pierre -Jules Hetzel (1862)</a:t>
            </a:r>
          </a:p>
          <a:p>
            <a:pPr marL="285750" indent="-285750">
              <a:spcAft>
                <a:spcPts val="600"/>
              </a:spcAft>
              <a:buFont typeface="Arial" panose="020B0604020202020204" pitchFamily="34" charset="0"/>
              <a:buChar char="•"/>
            </a:pPr>
            <a:r>
              <a:rPr lang="en-US" sz="1900" dirty="0"/>
              <a:t>Breakthrough as author: "Five weeks in the balloon"</a:t>
            </a:r>
          </a:p>
          <a:p>
            <a:pPr marL="285750" indent="-285750">
              <a:spcAft>
                <a:spcPts val="600"/>
              </a:spcAft>
              <a:buFont typeface="Arial" panose="020B0604020202020204" pitchFamily="34" charset="0"/>
              <a:buChar char="•"/>
            </a:pPr>
            <a:r>
              <a:rPr lang="en-US" sz="1900" dirty="0"/>
              <a:t>De la Terre a la Lune / From Earth to Moon (1865)</a:t>
            </a:r>
          </a:p>
          <a:p>
            <a:pPr marL="285750" indent="-285750">
              <a:spcAft>
                <a:spcPts val="600"/>
              </a:spcAft>
              <a:buFont typeface="Arial" panose="020B0604020202020204" pitchFamily="34" charset="0"/>
              <a:buChar char="•"/>
            </a:pPr>
            <a:r>
              <a:rPr lang="en-US" sz="1900" dirty="0"/>
              <a:t>1905 Death to Diabetes</a:t>
            </a:r>
            <a:endParaRPr lang="de-DE" sz="1900" dirty="0"/>
          </a:p>
        </p:txBody>
      </p:sp>
    </p:spTree>
    <p:extLst>
      <p:ext uri="{BB962C8B-B14F-4D97-AF65-F5344CB8AC3E}">
        <p14:creationId xmlns:p14="http://schemas.microsoft.com/office/powerpoint/2010/main" val="200717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1BE38-67E0-4FB9-83F5-8C9AFBD6540E}"/>
              </a:ext>
            </a:extLst>
          </p:cNvPr>
          <p:cNvSpPr>
            <a:spLocks noGrp="1"/>
          </p:cNvSpPr>
          <p:nvPr>
            <p:ph type="title"/>
          </p:nvPr>
        </p:nvSpPr>
        <p:spPr/>
        <p:txBody>
          <a:bodyPr/>
          <a:lstStyle/>
          <a:p>
            <a:r>
              <a:rPr lang="de-DE" dirty="0"/>
              <a:t>Definition</a:t>
            </a:r>
          </a:p>
        </p:txBody>
      </p:sp>
      <p:sp>
        <p:nvSpPr>
          <p:cNvPr id="3" name="Inhaltsplatzhalter 2">
            <a:extLst>
              <a:ext uri="{FF2B5EF4-FFF2-40B4-BE49-F238E27FC236}">
                <a16:creationId xmlns:a16="http://schemas.microsoft.com/office/drawing/2014/main" id="{8E2570C9-10C2-4672-ADE8-FDA51B82B000}"/>
              </a:ext>
            </a:extLst>
          </p:cNvPr>
          <p:cNvSpPr>
            <a:spLocks noGrp="1"/>
          </p:cNvSpPr>
          <p:nvPr>
            <p:ph idx="1"/>
          </p:nvPr>
        </p:nvSpPr>
        <p:spPr>
          <a:xfrm>
            <a:off x="762980" y="1520788"/>
            <a:ext cx="7618040" cy="3816424"/>
          </a:xfrm>
        </p:spPr>
        <p:txBody>
          <a:bodyPr>
            <a:normAutofit/>
          </a:bodyPr>
          <a:lstStyle/>
          <a:p>
            <a:r>
              <a:rPr lang="de-DE" i="1" dirty="0">
                <a:solidFill>
                  <a:schemeClr val="tx2"/>
                </a:solidFill>
              </a:rPr>
              <a:t>[ˌ</a:t>
            </a:r>
            <a:r>
              <a:rPr lang="de-DE" i="1" dirty="0" err="1">
                <a:solidFill>
                  <a:schemeClr val="tx2"/>
                </a:solidFill>
              </a:rPr>
              <a:t>saɪəns</a:t>
            </a:r>
            <a:r>
              <a:rPr lang="de-DE" i="1" dirty="0">
                <a:solidFill>
                  <a:schemeClr val="tx2"/>
                </a:solidFill>
              </a:rPr>
              <a:t> ˈ</a:t>
            </a:r>
            <a:r>
              <a:rPr lang="de-DE" i="1" dirty="0" err="1">
                <a:solidFill>
                  <a:schemeClr val="tx2"/>
                </a:solidFill>
              </a:rPr>
              <a:t>fɪkʃən</a:t>
            </a:r>
            <a:r>
              <a:rPr lang="de-DE" i="1" dirty="0">
                <a:solidFill>
                  <a:schemeClr val="tx2"/>
                </a:solidFill>
              </a:rPr>
              <a:t>̩]</a:t>
            </a:r>
            <a:endParaRPr lang="en-US" dirty="0">
              <a:solidFill>
                <a:schemeClr val="tx2"/>
              </a:solidFill>
            </a:endParaRPr>
          </a:p>
          <a:p>
            <a:r>
              <a:rPr lang="en-US" dirty="0"/>
              <a:t>Science fiction is a narrative genre in literature.....Characteristic are scientific and technical speculation, space themes, distant future, alien civilizations and mostly future developments </a:t>
            </a:r>
          </a:p>
          <a:p>
            <a:pPr marL="68580" indent="0">
              <a:buNone/>
            </a:pPr>
            <a:endParaRPr lang="de-DE" dirty="0"/>
          </a:p>
        </p:txBody>
      </p:sp>
    </p:spTree>
    <p:extLst>
      <p:ext uri="{BB962C8B-B14F-4D97-AF65-F5344CB8AC3E}">
        <p14:creationId xmlns:p14="http://schemas.microsoft.com/office/powerpoint/2010/main" val="1667544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578A6-03DF-49BF-AB54-F5BB621FB3E4}"/>
              </a:ext>
            </a:extLst>
          </p:cNvPr>
          <p:cNvSpPr>
            <a:spLocks noGrp="1"/>
          </p:cNvSpPr>
          <p:nvPr>
            <p:ph type="title"/>
          </p:nvPr>
        </p:nvSpPr>
        <p:spPr/>
        <p:txBody>
          <a:bodyPr/>
          <a:lstStyle/>
          <a:p>
            <a:r>
              <a:rPr lang="de-DE" dirty="0"/>
              <a:t>Science </a:t>
            </a:r>
            <a:r>
              <a:rPr lang="de-DE" dirty="0" err="1"/>
              <a:t>fiction</a:t>
            </a:r>
            <a:endParaRPr lang="de-DE" dirty="0"/>
          </a:p>
        </p:txBody>
      </p:sp>
      <p:sp>
        <p:nvSpPr>
          <p:cNvPr id="3" name="Inhaltsplatzhalter 2">
            <a:extLst>
              <a:ext uri="{FF2B5EF4-FFF2-40B4-BE49-F238E27FC236}">
                <a16:creationId xmlns:a16="http://schemas.microsoft.com/office/drawing/2014/main" id="{59970FE6-1FAE-427D-BB7F-A2D37C3CB438}"/>
              </a:ext>
            </a:extLst>
          </p:cNvPr>
          <p:cNvSpPr>
            <a:spLocks noGrp="1"/>
          </p:cNvSpPr>
          <p:nvPr>
            <p:ph idx="1"/>
          </p:nvPr>
        </p:nvSpPr>
        <p:spPr>
          <a:xfrm>
            <a:off x="685800" y="1426464"/>
            <a:ext cx="7918648" cy="4810848"/>
          </a:xfrm>
        </p:spPr>
        <p:txBody>
          <a:bodyPr>
            <a:normAutofit fontScale="85000" lnSpcReduction="20000"/>
          </a:bodyPr>
          <a:lstStyle/>
          <a:p>
            <a:r>
              <a:rPr lang="en-US" dirty="0"/>
              <a:t>1851 for the first time by British poet and essayist William Wilson</a:t>
            </a:r>
          </a:p>
          <a:p>
            <a:endParaRPr lang="en-US" dirty="0"/>
          </a:p>
          <a:p>
            <a:r>
              <a:rPr lang="en-US" dirty="0"/>
              <a:t>Reference to a (natural) scientific consideration</a:t>
            </a:r>
          </a:p>
          <a:p>
            <a:endParaRPr lang="en-US" dirty="0"/>
          </a:p>
          <a:p>
            <a:r>
              <a:rPr lang="en-US" dirty="0"/>
              <a:t>19th century (industrialization):</a:t>
            </a:r>
          </a:p>
          <a:p>
            <a:endParaRPr lang="en-US" dirty="0"/>
          </a:p>
          <a:p>
            <a:r>
              <a:rPr lang="en-US" dirty="0"/>
              <a:t>Science fiction (utopian -futurological)</a:t>
            </a:r>
          </a:p>
          <a:p>
            <a:endParaRPr lang="en-US" dirty="0"/>
          </a:p>
          <a:p>
            <a:r>
              <a:rPr lang="en-US" dirty="0"/>
              <a:t>Science and Technology Fear -&gt; Dystopia (e.g. George Orwell 1984) </a:t>
            </a:r>
            <a:endParaRPr lang="de-DE" dirty="0"/>
          </a:p>
        </p:txBody>
      </p:sp>
    </p:spTree>
    <p:extLst>
      <p:ext uri="{BB962C8B-B14F-4D97-AF65-F5344CB8AC3E}">
        <p14:creationId xmlns:p14="http://schemas.microsoft.com/office/powerpoint/2010/main" val="2319765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E091C-0816-48DC-85E1-CF9F97A2FCF4}"/>
              </a:ext>
            </a:extLst>
          </p:cNvPr>
          <p:cNvSpPr>
            <a:spLocks noGrp="1"/>
          </p:cNvSpPr>
          <p:nvPr>
            <p:ph type="title"/>
          </p:nvPr>
        </p:nvSpPr>
        <p:spPr/>
        <p:txBody>
          <a:bodyPr/>
          <a:lstStyle/>
          <a:p>
            <a:r>
              <a:rPr lang="de-DE" dirty="0"/>
              <a:t>Jules Verne and Science Fiction</a:t>
            </a:r>
          </a:p>
        </p:txBody>
      </p:sp>
      <p:sp>
        <p:nvSpPr>
          <p:cNvPr id="3" name="Inhaltsplatzhalter 2">
            <a:extLst>
              <a:ext uri="{FF2B5EF4-FFF2-40B4-BE49-F238E27FC236}">
                <a16:creationId xmlns:a16="http://schemas.microsoft.com/office/drawing/2014/main" id="{90AF38EA-5287-4D62-81C6-682AF0113D57}"/>
              </a:ext>
            </a:extLst>
          </p:cNvPr>
          <p:cNvSpPr>
            <a:spLocks noGrp="1"/>
          </p:cNvSpPr>
          <p:nvPr>
            <p:ph idx="1"/>
          </p:nvPr>
        </p:nvSpPr>
        <p:spPr/>
        <p:txBody>
          <a:bodyPr/>
          <a:lstStyle/>
          <a:p>
            <a:endParaRPr lang="en-US" dirty="0"/>
          </a:p>
          <a:p>
            <a:r>
              <a:rPr lang="en-US" dirty="0"/>
              <a:t>Has much to do with the technical achievements of time </a:t>
            </a:r>
          </a:p>
          <a:p>
            <a:r>
              <a:rPr lang="en-US" dirty="0"/>
              <a:t>good optimizer of already existing knowledge </a:t>
            </a:r>
            <a:endParaRPr lang="en-US" dirty="0">
              <a:effectLst/>
            </a:endParaRPr>
          </a:p>
        </p:txBody>
      </p:sp>
    </p:spTree>
    <p:extLst>
      <p:ext uri="{BB962C8B-B14F-4D97-AF65-F5344CB8AC3E}">
        <p14:creationId xmlns:p14="http://schemas.microsoft.com/office/powerpoint/2010/main" val="224003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EE629-E5E0-4AFF-9219-032710AAB060}"/>
              </a:ext>
            </a:extLst>
          </p:cNvPr>
          <p:cNvSpPr>
            <a:spLocks noGrp="1"/>
          </p:cNvSpPr>
          <p:nvPr>
            <p:ph type="title"/>
          </p:nvPr>
        </p:nvSpPr>
        <p:spPr/>
        <p:txBody>
          <a:bodyPr/>
          <a:lstStyle/>
          <a:p>
            <a:r>
              <a:rPr lang="de-DE" dirty="0" err="1"/>
              <a:t>Portraying</a:t>
            </a:r>
            <a:r>
              <a:rPr lang="de-DE" dirty="0"/>
              <a:t> </a:t>
            </a:r>
            <a:r>
              <a:rPr lang="de-DE" dirty="0" err="1"/>
              <a:t>America</a:t>
            </a:r>
            <a:endParaRPr lang="de-DE" dirty="0"/>
          </a:p>
        </p:txBody>
      </p:sp>
      <p:sp>
        <p:nvSpPr>
          <p:cNvPr id="3" name="Inhaltsplatzhalter 2">
            <a:extLst>
              <a:ext uri="{FF2B5EF4-FFF2-40B4-BE49-F238E27FC236}">
                <a16:creationId xmlns:a16="http://schemas.microsoft.com/office/drawing/2014/main" id="{9CCB6C81-8662-4D84-A000-CCDB14CCEB23}"/>
              </a:ext>
            </a:extLst>
          </p:cNvPr>
          <p:cNvSpPr>
            <a:spLocks noGrp="1"/>
          </p:cNvSpPr>
          <p:nvPr>
            <p:ph idx="1"/>
          </p:nvPr>
        </p:nvSpPr>
        <p:spPr/>
        <p:txBody>
          <a:bodyPr/>
          <a:lstStyle/>
          <a:p>
            <a:r>
              <a:rPr lang="de-DE" dirty="0" err="1"/>
              <a:t>Militarism</a:t>
            </a:r>
            <a:r>
              <a:rPr lang="de-DE" dirty="0"/>
              <a:t> / </a:t>
            </a:r>
            <a:r>
              <a:rPr lang="de-DE" dirty="0" err="1"/>
              <a:t>Craziness</a:t>
            </a:r>
            <a:r>
              <a:rPr lang="de-DE" dirty="0"/>
              <a:t> </a:t>
            </a:r>
            <a:r>
              <a:rPr lang="de-DE" dirty="0" err="1"/>
              <a:t>for</a:t>
            </a:r>
            <a:r>
              <a:rPr lang="de-DE" dirty="0"/>
              <a:t> </a:t>
            </a:r>
            <a:r>
              <a:rPr lang="de-DE" dirty="0" err="1"/>
              <a:t>cannons</a:t>
            </a:r>
            <a:r>
              <a:rPr lang="de-DE" dirty="0"/>
              <a:t>: p. 68</a:t>
            </a:r>
          </a:p>
          <a:p>
            <a:endParaRPr lang="de-DE" dirty="0"/>
          </a:p>
          <a:p>
            <a:pPr marL="68580" indent="0">
              <a:buNone/>
            </a:pPr>
            <a:endParaRPr lang="de-DE" i="1" dirty="0">
              <a:effectLst>
                <a:outerShdw blurRad="38100" dist="38100" dir="2700000" algn="tl">
                  <a:srgbClr val="000000">
                    <a:alpha val="43137"/>
                  </a:srgbClr>
                </a:outerShdw>
              </a:effectLst>
            </a:endParaRPr>
          </a:p>
        </p:txBody>
      </p:sp>
      <p:pic>
        <p:nvPicPr>
          <p:cNvPr id="4" name="Grafik 3">
            <a:extLst>
              <a:ext uri="{FF2B5EF4-FFF2-40B4-BE49-F238E27FC236}">
                <a16:creationId xmlns:a16="http://schemas.microsoft.com/office/drawing/2014/main" id="{7A2D4915-B2E1-4D4E-A849-834287003411}"/>
              </a:ext>
            </a:extLst>
          </p:cNvPr>
          <p:cNvPicPr>
            <a:picLocks noChangeAspect="1"/>
          </p:cNvPicPr>
          <p:nvPr/>
        </p:nvPicPr>
        <p:blipFill>
          <a:blip r:embed="rId2"/>
          <a:stretch>
            <a:fillRect/>
          </a:stretch>
        </p:blipFill>
        <p:spPr>
          <a:xfrm>
            <a:off x="6191250" y="2453816"/>
            <a:ext cx="2495550" cy="3714750"/>
          </a:xfrm>
          <a:prstGeom prst="rect">
            <a:avLst/>
          </a:prstGeom>
        </p:spPr>
      </p:pic>
      <p:pic>
        <p:nvPicPr>
          <p:cNvPr id="5" name="Grafik 4">
            <a:extLst>
              <a:ext uri="{FF2B5EF4-FFF2-40B4-BE49-F238E27FC236}">
                <a16:creationId xmlns:a16="http://schemas.microsoft.com/office/drawing/2014/main" id="{43D5FE97-71FB-4F71-8056-469341FD3157}"/>
              </a:ext>
            </a:extLst>
          </p:cNvPr>
          <p:cNvPicPr>
            <a:picLocks noChangeAspect="1"/>
          </p:cNvPicPr>
          <p:nvPr/>
        </p:nvPicPr>
        <p:blipFill>
          <a:blip r:embed="rId3"/>
          <a:stretch>
            <a:fillRect/>
          </a:stretch>
        </p:blipFill>
        <p:spPr>
          <a:xfrm>
            <a:off x="914400" y="2453816"/>
            <a:ext cx="2571750" cy="3714750"/>
          </a:xfrm>
          <a:prstGeom prst="rect">
            <a:avLst/>
          </a:prstGeom>
        </p:spPr>
      </p:pic>
    </p:spTree>
    <p:extLst>
      <p:ext uri="{BB962C8B-B14F-4D97-AF65-F5344CB8AC3E}">
        <p14:creationId xmlns:p14="http://schemas.microsoft.com/office/powerpoint/2010/main" val="238827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E3EC8-4858-4D6C-B899-B2938A835D3A}"/>
              </a:ext>
            </a:extLst>
          </p:cNvPr>
          <p:cNvSpPr>
            <a:spLocks noGrp="1"/>
          </p:cNvSpPr>
          <p:nvPr>
            <p:ph type="title"/>
          </p:nvPr>
        </p:nvSpPr>
        <p:spPr/>
        <p:txBody>
          <a:bodyPr/>
          <a:lstStyle/>
          <a:p>
            <a:r>
              <a:rPr lang="de-DE" dirty="0" err="1"/>
              <a:t>Portraying</a:t>
            </a:r>
            <a:r>
              <a:rPr lang="de-DE" dirty="0"/>
              <a:t> </a:t>
            </a:r>
            <a:r>
              <a:rPr lang="de-DE" dirty="0" err="1"/>
              <a:t>America</a:t>
            </a:r>
            <a:endParaRPr lang="de-DE" dirty="0"/>
          </a:p>
        </p:txBody>
      </p:sp>
      <p:sp>
        <p:nvSpPr>
          <p:cNvPr id="3" name="Inhaltsplatzhalter 2">
            <a:extLst>
              <a:ext uri="{FF2B5EF4-FFF2-40B4-BE49-F238E27FC236}">
                <a16:creationId xmlns:a16="http://schemas.microsoft.com/office/drawing/2014/main" id="{4C365291-8AED-4A3B-8384-A0FC7542AD5E}"/>
              </a:ext>
            </a:extLst>
          </p:cNvPr>
          <p:cNvSpPr>
            <a:spLocks noGrp="1"/>
          </p:cNvSpPr>
          <p:nvPr>
            <p:ph idx="1"/>
          </p:nvPr>
        </p:nvSpPr>
        <p:spPr/>
        <p:txBody>
          <a:bodyPr/>
          <a:lstStyle/>
          <a:p>
            <a:r>
              <a:rPr lang="de-DE" dirty="0"/>
              <a:t>Land </a:t>
            </a:r>
            <a:r>
              <a:rPr lang="de-DE" dirty="0" err="1"/>
              <a:t>of</a:t>
            </a:r>
            <a:r>
              <a:rPr lang="de-DE" dirty="0"/>
              <a:t> Progress:</a:t>
            </a:r>
          </a:p>
          <a:p>
            <a:r>
              <a:rPr lang="de-DE" dirty="0"/>
              <a:t>p. 33</a:t>
            </a:r>
          </a:p>
          <a:p>
            <a:endParaRPr lang="de-DE" dirty="0"/>
          </a:p>
        </p:txBody>
      </p:sp>
      <p:pic>
        <p:nvPicPr>
          <p:cNvPr id="4" name="Grafik 3">
            <a:extLst>
              <a:ext uri="{FF2B5EF4-FFF2-40B4-BE49-F238E27FC236}">
                <a16:creationId xmlns:a16="http://schemas.microsoft.com/office/drawing/2014/main" id="{B12E5901-A3D7-4020-A8F9-F594AC1EE34B}"/>
              </a:ext>
            </a:extLst>
          </p:cNvPr>
          <p:cNvPicPr>
            <a:picLocks noChangeAspect="1"/>
          </p:cNvPicPr>
          <p:nvPr/>
        </p:nvPicPr>
        <p:blipFill>
          <a:blip r:embed="rId2"/>
          <a:stretch>
            <a:fillRect/>
          </a:stretch>
        </p:blipFill>
        <p:spPr>
          <a:xfrm>
            <a:off x="5364088" y="2211942"/>
            <a:ext cx="2861996" cy="4133994"/>
          </a:xfrm>
          <a:prstGeom prst="rect">
            <a:avLst/>
          </a:prstGeom>
        </p:spPr>
      </p:pic>
    </p:spTree>
    <p:extLst>
      <p:ext uri="{BB962C8B-B14F-4D97-AF65-F5344CB8AC3E}">
        <p14:creationId xmlns:p14="http://schemas.microsoft.com/office/powerpoint/2010/main" val="4133137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B7AA6-BE5A-44E1-97B7-6362B252A2CF}"/>
              </a:ext>
            </a:extLst>
          </p:cNvPr>
          <p:cNvSpPr>
            <a:spLocks noGrp="1"/>
          </p:cNvSpPr>
          <p:nvPr>
            <p:ph type="title"/>
          </p:nvPr>
        </p:nvSpPr>
        <p:spPr/>
        <p:txBody>
          <a:bodyPr/>
          <a:lstStyle/>
          <a:p>
            <a:r>
              <a:rPr lang="de-DE" dirty="0" err="1"/>
              <a:t>Portraying</a:t>
            </a:r>
            <a:r>
              <a:rPr lang="de-DE" dirty="0"/>
              <a:t> </a:t>
            </a:r>
            <a:r>
              <a:rPr lang="de-DE" dirty="0" err="1"/>
              <a:t>America</a:t>
            </a:r>
            <a:endParaRPr lang="de-DE" dirty="0"/>
          </a:p>
        </p:txBody>
      </p:sp>
      <p:sp>
        <p:nvSpPr>
          <p:cNvPr id="3" name="Inhaltsplatzhalter 2">
            <a:extLst>
              <a:ext uri="{FF2B5EF4-FFF2-40B4-BE49-F238E27FC236}">
                <a16:creationId xmlns:a16="http://schemas.microsoft.com/office/drawing/2014/main" id="{E57DC633-835F-43B6-8858-87951598B7CA}"/>
              </a:ext>
            </a:extLst>
          </p:cNvPr>
          <p:cNvSpPr>
            <a:spLocks noGrp="1"/>
          </p:cNvSpPr>
          <p:nvPr>
            <p:ph idx="1"/>
          </p:nvPr>
        </p:nvSpPr>
        <p:spPr/>
        <p:txBody>
          <a:bodyPr/>
          <a:lstStyle/>
          <a:p>
            <a:r>
              <a:rPr lang="de-DE" dirty="0"/>
              <a:t>Common </a:t>
            </a:r>
            <a:r>
              <a:rPr lang="de-DE" dirty="0" err="1"/>
              <a:t>enthusiasm</a:t>
            </a:r>
            <a:r>
              <a:rPr lang="de-DE" dirty="0"/>
              <a:t> </a:t>
            </a:r>
            <a:r>
              <a:rPr lang="de-DE" dirty="0" err="1"/>
              <a:t>among</a:t>
            </a:r>
            <a:r>
              <a:rPr lang="de-DE" dirty="0"/>
              <a:t> </a:t>
            </a:r>
            <a:r>
              <a:rPr lang="de-DE" dirty="0" err="1"/>
              <a:t>the</a:t>
            </a:r>
            <a:r>
              <a:rPr lang="de-DE" dirty="0"/>
              <a:t> </a:t>
            </a:r>
            <a:r>
              <a:rPr lang="de-DE" dirty="0" err="1"/>
              <a:t>people</a:t>
            </a:r>
            <a:r>
              <a:rPr lang="de-DE"/>
              <a:t>: p. </a:t>
            </a:r>
            <a:r>
              <a:rPr lang="de-DE" dirty="0"/>
              <a:t>293</a:t>
            </a:r>
          </a:p>
        </p:txBody>
      </p:sp>
      <p:pic>
        <p:nvPicPr>
          <p:cNvPr id="4" name="Grafik 3">
            <a:extLst>
              <a:ext uri="{FF2B5EF4-FFF2-40B4-BE49-F238E27FC236}">
                <a16:creationId xmlns:a16="http://schemas.microsoft.com/office/drawing/2014/main" id="{72C64992-BF6D-469B-AB99-8006B1B5954E}"/>
              </a:ext>
            </a:extLst>
          </p:cNvPr>
          <p:cNvPicPr>
            <a:picLocks noChangeAspect="1"/>
          </p:cNvPicPr>
          <p:nvPr/>
        </p:nvPicPr>
        <p:blipFill>
          <a:blip r:embed="rId2"/>
          <a:stretch>
            <a:fillRect/>
          </a:stretch>
        </p:blipFill>
        <p:spPr>
          <a:xfrm>
            <a:off x="2009701" y="2912471"/>
            <a:ext cx="5124598" cy="3443089"/>
          </a:xfrm>
          <a:prstGeom prst="rect">
            <a:avLst/>
          </a:prstGeom>
        </p:spPr>
      </p:pic>
    </p:spTree>
    <p:extLst>
      <p:ext uri="{BB962C8B-B14F-4D97-AF65-F5344CB8AC3E}">
        <p14:creationId xmlns:p14="http://schemas.microsoft.com/office/powerpoint/2010/main" val="392422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B0EB-1735-455F-9296-6648F565C217}"/>
              </a:ext>
            </a:extLst>
          </p:cNvPr>
          <p:cNvSpPr>
            <a:spLocks noGrp="1"/>
          </p:cNvSpPr>
          <p:nvPr>
            <p:ph type="title"/>
          </p:nvPr>
        </p:nvSpPr>
        <p:spPr/>
        <p:txBody>
          <a:bodyPr/>
          <a:lstStyle/>
          <a:p>
            <a:r>
              <a:rPr lang="de-DE" dirty="0" err="1"/>
              <a:t>Portraying</a:t>
            </a:r>
            <a:r>
              <a:rPr lang="de-DE" dirty="0"/>
              <a:t> </a:t>
            </a:r>
            <a:r>
              <a:rPr lang="de-DE" dirty="0" err="1"/>
              <a:t>America</a:t>
            </a:r>
            <a:endParaRPr lang="de-DE" dirty="0"/>
          </a:p>
        </p:txBody>
      </p:sp>
      <p:sp>
        <p:nvSpPr>
          <p:cNvPr id="3" name="Inhaltsplatzhalter 2">
            <a:extLst>
              <a:ext uri="{FF2B5EF4-FFF2-40B4-BE49-F238E27FC236}">
                <a16:creationId xmlns:a16="http://schemas.microsoft.com/office/drawing/2014/main" id="{78A2E1AF-B9EF-4A6D-A412-D68F73F82DF4}"/>
              </a:ext>
            </a:extLst>
          </p:cNvPr>
          <p:cNvSpPr>
            <a:spLocks noGrp="1"/>
          </p:cNvSpPr>
          <p:nvPr>
            <p:ph idx="1"/>
          </p:nvPr>
        </p:nvSpPr>
        <p:spPr/>
        <p:txBody>
          <a:bodyPr/>
          <a:lstStyle/>
          <a:p>
            <a:r>
              <a:rPr lang="de-DE" dirty="0"/>
              <a:t>Shadow side of progress: p. 290</a:t>
            </a:r>
          </a:p>
          <a:p>
            <a:pPr marL="68580" indent="0">
              <a:buNone/>
            </a:pPr>
            <a:endParaRPr lang="de-DE" dirty="0"/>
          </a:p>
        </p:txBody>
      </p:sp>
      <p:pic>
        <p:nvPicPr>
          <p:cNvPr id="4" name="Grafik 3">
            <a:extLst>
              <a:ext uri="{FF2B5EF4-FFF2-40B4-BE49-F238E27FC236}">
                <a16:creationId xmlns:a16="http://schemas.microsoft.com/office/drawing/2014/main" id="{7022C17F-FE72-49C4-9F30-D82217911185}"/>
              </a:ext>
            </a:extLst>
          </p:cNvPr>
          <p:cNvPicPr>
            <a:picLocks noChangeAspect="1"/>
          </p:cNvPicPr>
          <p:nvPr/>
        </p:nvPicPr>
        <p:blipFill>
          <a:blip r:embed="rId2"/>
          <a:stretch>
            <a:fillRect/>
          </a:stretch>
        </p:blipFill>
        <p:spPr>
          <a:xfrm>
            <a:off x="2872085" y="2767168"/>
            <a:ext cx="3399830" cy="3578768"/>
          </a:xfrm>
          <a:prstGeom prst="rect">
            <a:avLst/>
          </a:prstGeom>
        </p:spPr>
      </p:pic>
    </p:spTree>
    <p:extLst>
      <p:ext uri="{BB962C8B-B14F-4D97-AF65-F5344CB8AC3E}">
        <p14:creationId xmlns:p14="http://schemas.microsoft.com/office/powerpoint/2010/main" val="1068906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ABBEE-49A9-4B07-AD6F-18C2F415082D}"/>
              </a:ext>
            </a:extLst>
          </p:cNvPr>
          <p:cNvSpPr>
            <a:spLocks noGrp="1"/>
          </p:cNvSpPr>
          <p:nvPr>
            <p:ph type="title"/>
          </p:nvPr>
        </p:nvSpPr>
        <p:spPr/>
        <p:txBody>
          <a:bodyPr/>
          <a:lstStyle/>
          <a:p>
            <a:r>
              <a:rPr lang="de-DE" dirty="0" err="1"/>
              <a:t>Portraying</a:t>
            </a:r>
            <a:r>
              <a:rPr lang="de-DE" dirty="0"/>
              <a:t> </a:t>
            </a:r>
            <a:r>
              <a:rPr lang="de-DE" dirty="0" err="1"/>
              <a:t>America</a:t>
            </a:r>
            <a:endParaRPr lang="de-DE" dirty="0"/>
          </a:p>
        </p:txBody>
      </p:sp>
      <p:sp>
        <p:nvSpPr>
          <p:cNvPr id="3" name="Inhaltsplatzhalter 2">
            <a:extLst>
              <a:ext uri="{FF2B5EF4-FFF2-40B4-BE49-F238E27FC236}">
                <a16:creationId xmlns:a16="http://schemas.microsoft.com/office/drawing/2014/main" id="{86EB9E4E-19E5-4163-81DF-E643EE231369}"/>
              </a:ext>
            </a:extLst>
          </p:cNvPr>
          <p:cNvSpPr>
            <a:spLocks noGrp="1"/>
          </p:cNvSpPr>
          <p:nvPr>
            <p:ph idx="1"/>
          </p:nvPr>
        </p:nvSpPr>
        <p:spPr/>
        <p:txBody>
          <a:bodyPr/>
          <a:lstStyle/>
          <a:p>
            <a:r>
              <a:rPr lang="de-DE" dirty="0"/>
              <a:t>International Cooperation</a:t>
            </a:r>
          </a:p>
        </p:txBody>
      </p:sp>
      <p:pic>
        <p:nvPicPr>
          <p:cNvPr id="4" name="Grafik 3">
            <a:extLst>
              <a:ext uri="{FF2B5EF4-FFF2-40B4-BE49-F238E27FC236}">
                <a16:creationId xmlns:a16="http://schemas.microsoft.com/office/drawing/2014/main" id="{7C8E6F9F-9D75-4706-A71D-D2EEA8FC6C17}"/>
              </a:ext>
            </a:extLst>
          </p:cNvPr>
          <p:cNvPicPr>
            <a:picLocks noChangeAspect="1"/>
          </p:cNvPicPr>
          <p:nvPr/>
        </p:nvPicPr>
        <p:blipFill>
          <a:blip r:embed="rId2"/>
          <a:stretch>
            <a:fillRect/>
          </a:stretch>
        </p:blipFill>
        <p:spPr>
          <a:xfrm>
            <a:off x="3370869" y="2564904"/>
            <a:ext cx="2402262" cy="3461441"/>
          </a:xfrm>
          <a:prstGeom prst="rect">
            <a:avLst/>
          </a:prstGeom>
        </p:spPr>
      </p:pic>
    </p:spTree>
    <p:extLst>
      <p:ext uri="{BB962C8B-B14F-4D97-AF65-F5344CB8AC3E}">
        <p14:creationId xmlns:p14="http://schemas.microsoft.com/office/powerpoint/2010/main" val="34304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2246769"/>
          </a:xfrm>
          <a:prstGeom prst="rect">
            <a:avLst/>
          </a:prstGeom>
          <a:noFill/>
        </p:spPr>
        <p:txBody>
          <a:bodyPr wrap="square" rtlCol="0">
            <a:spAutoFit/>
          </a:bodyPr>
          <a:lstStyle/>
          <a:p>
            <a:r>
              <a:rPr lang="de-DE" altLang="zh-CN" sz="5400" b="1" i="1" dirty="0"/>
              <a:t>Western Classics in Chinese </a:t>
            </a:r>
            <a:r>
              <a:rPr lang="de-DE" altLang="zh-CN" sz="5400" b="1" i="1" dirty="0" err="1"/>
              <a:t>clothes</a:t>
            </a:r>
            <a:br>
              <a:rPr lang="de-DE" altLang="zh-CN" sz="5400" b="1" i="1" dirty="0"/>
            </a:br>
            <a:r>
              <a:rPr lang="de-DE" altLang="zh-CN" sz="3200" b="1" i="1" dirty="0"/>
              <a:t>The </a:t>
            </a:r>
            <a:r>
              <a:rPr lang="de-DE" altLang="zh-CN" sz="3200" b="1" i="1" dirty="0" err="1"/>
              <a:t>Example</a:t>
            </a:r>
            <a:r>
              <a:rPr lang="de-DE" altLang="zh-CN" sz="3200" b="1" i="1" dirty="0"/>
              <a:t> </a:t>
            </a:r>
            <a:r>
              <a:rPr lang="de-DE" altLang="zh-CN" sz="3200" b="1" i="1" dirty="0" err="1"/>
              <a:t>of</a:t>
            </a:r>
            <a:r>
              <a:rPr lang="de-DE" altLang="zh-CN" sz="3200" b="1" i="1" dirty="0"/>
              <a:t> Chinese </a:t>
            </a:r>
            <a:r>
              <a:rPr lang="de-DE" altLang="zh-CN" sz="3200" b="1" i="1" dirty="0" err="1"/>
              <a:t>Utopian</a:t>
            </a:r>
            <a:r>
              <a:rPr lang="de-DE" altLang="zh-CN" sz="3200" b="1" i="1" dirty="0"/>
              <a:t> </a:t>
            </a:r>
            <a:r>
              <a:rPr lang="de-DE" altLang="zh-CN" sz="3200" b="1" i="1" dirty="0" err="1"/>
              <a:t>Literature</a:t>
            </a:r>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Tree>
    <p:extLst>
      <p:ext uri="{BB962C8B-B14F-4D97-AF65-F5344CB8AC3E}">
        <p14:creationId xmlns:p14="http://schemas.microsoft.com/office/powerpoint/2010/main" val="24335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4E5BB-4A1C-4B75-9A5C-F3FABA1670D2}"/>
              </a:ext>
            </a:extLst>
          </p:cNvPr>
          <p:cNvSpPr>
            <a:spLocks noGrp="1"/>
          </p:cNvSpPr>
          <p:nvPr>
            <p:ph type="title"/>
          </p:nvPr>
        </p:nvSpPr>
        <p:spPr>
          <a:xfrm>
            <a:off x="914400" y="498811"/>
            <a:ext cx="7772400" cy="914400"/>
          </a:xfrm>
        </p:spPr>
        <p:txBody>
          <a:bodyPr/>
          <a:lstStyle/>
          <a:p>
            <a:r>
              <a:rPr lang="de-DE" dirty="0"/>
              <a:t>The Columbiade</a:t>
            </a:r>
          </a:p>
        </p:txBody>
      </p:sp>
      <p:graphicFrame>
        <p:nvGraphicFramePr>
          <p:cNvPr id="4" name="Tabelle 3">
            <a:extLst>
              <a:ext uri="{FF2B5EF4-FFF2-40B4-BE49-F238E27FC236}">
                <a16:creationId xmlns:a16="http://schemas.microsoft.com/office/drawing/2014/main" id="{A3780CDB-3B37-42B0-A096-8E3121284CA2}"/>
              </a:ext>
            </a:extLst>
          </p:cNvPr>
          <p:cNvGraphicFramePr>
            <a:graphicFrameLocks noGrp="1"/>
          </p:cNvGraphicFramePr>
          <p:nvPr/>
        </p:nvGraphicFramePr>
        <p:xfrm>
          <a:off x="467544" y="1737793"/>
          <a:ext cx="5159514" cy="3111999"/>
        </p:xfrm>
        <a:graphic>
          <a:graphicData uri="http://schemas.openxmlformats.org/drawingml/2006/table">
            <a:tbl>
              <a:tblPr firstRow="1" bandRow="1">
                <a:tableStyleId>{616DA210-FB5B-4158-B5E0-FEB733F419BA}</a:tableStyleId>
              </a:tblPr>
              <a:tblGrid>
                <a:gridCol w="2579757">
                  <a:extLst>
                    <a:ext uri="{9D8B030D-6E8A-4147-A177-3AD203B41FA5}">
                      <a16:colId xmlns:a16="http://schemas.microsoft.com/office/drawing/2014/main" val="3176471950"/>
                    </a:ext>
                  </a:extLst>
                </a:gridCol>
                <a:gridCol w="2579757">
                  <a:extLst>
                    <a:ext uri="{9D8B030D-6E8A-4147-A177-3AD203B41FA5}">
                      <a16:colId xmlns:a16="http://schemas.microsoft.com/office/drawing/2014/main" val="3767335735"/>
                    </a:ext>
                  </a:extLst>
                </a:gridCol>
              </a:tblGrid>
              <a:tr h="368799">
                <a:tc>
                  <a:txBody>
                    <a:bodyPr/>
                    <a:lstStyle/>
                    <a:p>
                      <a:r>
                        <a:rPr lang="de-DE" dirty="0"/>
                        <a:t>Length</a:t>
                      </a:r>
                    </a:p>
                  </a:txBody>
                  <a:tcPr/>
                </a:tc>
                <a:tc>
                  <a:txBody>
                    <a:bodyPr/>
                    <a:lstStyle/>
                    <a:p>
                      <a:r>
                        <a:rPr lang="de-DE" dirty="0"/>
                        <a:t>300m</a:t>
                      </a:r>
                    </a:p>
                  </a:txBody>
                  <a:tcPr/>
                </a:tc>
                <a:extLst>
                  <a:ext uri="{0D108BD9-81ED-4DB2-BD59-A6C34878D82A}">
                    <a16:rowId xmlns:a16="http://schemas.microsoft.com/office/drawing/2014/main" val="2225792983"/>
                  </a:ext>
                </a:extLst>
              </a:tr>
              <a:tr h="636557">
                <a:tc>
                  <a:txBody>
                    <a:bodyPr/>
                    <a:lstStyle/>
                    <a:p>
                      <a:r>
                        <a:rPr lang="de-DE" dirty="0"/>
                        <a:t>Fuel</a:t>
                      </a:r>
                    </a:p>
                  </a:txBody>
                  <a:tcPr/>
                </a:tc>
                <a:tc>
                  <a:txBody>
                    <a:bodyPr/>
                    <a:lstStyle/>
                    <a:p>
                      <a:r>
                        <a:rPr lang="de-DE" dirty="0"/>
                        <a:t>200 tons </a:t>
                      </a:r>
                    </a:p>
                    <a:p>
                      <a:r>
                        <a:rPr lang="de-DE" dirty="0"/>
                        <a:t>Explosive Cotton</a:t>
                      </a:r>
                    </a:p>
                  </a:txBody>
                  <a:tcPr/>
                </a:tc>
                <a:extLst>
                  <a:ext uri="{0D108BD9-81ED-4DB2-BD59-A6C34878D82A}">
                    <a16:rowId xmlns:a16="http://schemas.microsoft.com/office/drawing/2014/main" val="1921851303"/>
                  </a:ext>
                </a:extLst>
              </a:tr>
              <a:tr h="909366">
                <a:tc>
                  <a:txBody>
                    <a:bodyPr/>
                    <a:lstStyle/>
                    <a:p>
                      <a:r>
                        <a:rPr lang="de-DE" dirty="0"/>
                        <a:t>Hollow -grenades</a:t>
                      </a:r>
                    </a:p>
                    <a:p>
                      <a:r>
                        <a:rPr lang="de-DE" dirty="0"/>
                        <a:t>   diameter</a:t>
                      </a:r>
                    </a:p>
                    <a:p>
                      <a:r>
                        <a:rPr lang="de-DE" dirty="0"/>
                        <a:t>   weight</a:t>
                      </a:r>
                    </a:p>
                  </a:txBody>
                  <a:tcPr/>
                </a:tc>
                <a:tc>
                  <a:txBody>
                    <a:bodyPr/>
                    <a:lstStyle/>
                    <a:p>
                      <a:endParaRPr lang="de-DE" dirty="0"/>
                    </a:p>
                    <a:p>
                      <a:r>
                        <a:rPr lang="de-DE" dirty="0"/>
                        <a:t>108 </a:t>
                      </a:r>
                      <a:r>
                        <a:rPr lang="en-US" altLang="zh-CN" dirty="0"/>
                        <a:t>feet</a:t>
                      </a:r>
                      <a:endParaRPr lang="de-DE" dirty="0"/>
                    </a:p>
                    <a:p>
                      <a:r>
                        <a:rPr lang="de-DE" dirty="0"/>
                        <a:t>10 tons</a:t>
                      </a:r>
                    </a:p>
                  </a:txBody>
                  <a:tcPr/>
                </a:tc>
                <a:extLst>
                  <a:ext uri="{0D108BD9-81ED-4DB2-BD59-A6C34878D82A}">
                    <a16:rowId xmlns:a16="http://schemas.microsoft.com/office/drawing/2014/main" val="2655905889"/>
                  </a:ext>
                </a:extLst>
              </a:tr>
              <a:tr h="909366">
                <a:tc>
                  <a:txBody>
                    <a:bodyPr/>
                    <a:lstStyle/>
                    <a:p>
                      <a:r>
                        <a:rPr lang="de-DE" dirty="0"/>
                        <a:t>Crew</a:t>
                      </a:r>
                    </a:p>
                  </a:txBody>
                  <a:tcPr/>
                </a:tc>
                <a:tc>
                  <a:txBody>
                    <a:bodyPr/>
                    <a:lstStyle/>
                    <a:p>
                      <a:r>
                        <a:rPr lang="en-US" dirty="0"/>
                        <a:t>Manned with two Americans and a Frenchman and two dogs.</a:t>
                      </a:r>
                      <a:endParaRPr lang="de-DE" dirty="0"/>
                    </a:p>
                  </a:txBody>
                  <a:tcPr/>
                </a:tc>
                <a:extLst>
                  <a:ext uri="{0D108BD9-81ED-4DB2-BD59-A6C34878D82A}">
                    <a16:rowId xmlns:a16="http://schemas.microsoft.com/office/drawing/2014/main" val="758043104"/>
                  </a:ext>
                </a:extLst>
              </a:tr>
            </a:tbl>
          </a:graphicData>
        </a:graphic>
      </p:graphicFrame>
      <p:pic>
        <p:nvPicPr>
          <p:cNvPr id="5" name="Grafik 4">
            <a:extLst>
              <a:ext uri="{FF2B5EF4-FFF2-40B4-BE49-F238E27FC236}">
                <a16:creationId xmlns:a16="http://schemas.microsoft.com/office/drawing/2014/main" id="{2FB37377-1653-4F54-AA2D-F342BAE2153E}"/>
              </a:ext>
            </a:extLst>
          </p:cNvPr>
          <p:cNvPicPr>
            <a:picLocks noChangeAspect="1"/>
          </p:cNvPicPr>
          <p:nvPr/>
        </p:nvPicPr>
        <p:blipFill>
          <a:blip r:embed="rId2"/>
          <a:stretch>
            <a:fillRect/>
          </a:stretch>
        </p:blipFill>
        <p:spPr>
          <a:xfrm>
            <a:off x="2160245" y="4509120"/>
            <a:ext cx="2400300" cy="2162175"/>
          </a:xfrm>
          <a:prstGeom prst="rect">
            <a:avLst/>
          </a:prstGeom>
        </p:spPr>
      </p:pic>
      <p:pic>
        <p:nvPicPr>
          <p:cNvPr id="6" name="Grafik 5">
            <a:extLst>
              <a:ext uri="{FF2B5EF4-FFF2-40B4-BE49-F238E27FC236}">
                <a16:creationId xmlns:a16="http://schemas.microsoft.com/office/drawing/2014/main" id="{068C2B48-31E7-4772-9E9B-B99C169C53DF}"/>
              </a:ext>
            </a:extLst>
          </p:cNvPr>
          <p:cNvPicPr>
            <a:picLocks noChangeAspect="1"/>
          </p:cNvPicPr>
          <p:nvPr/>
        </p:nvPicPr>
        <p:blipFill>
          <a:blip r:embed="rId3"/>
          <a:stretch>
            <a:fillRect/>
          </a:stretch>
        </p:blipFill>
        <p:spPr>
          <a:xfrm>
            <a:off x="6060280" y="1413210"/>
            <a:ext cx="2711080" cy="3960005"/>
          </a:xfrm>
          <a:prstGeom prst="rect">
            <a:avLst/>
          </a:prstGeom>
        </p:spPr>
      </p:pic>
    </p:spTree>
    <p:extLst>
      <p:ext uri="{BB962C8B-B14F-4D97-AF65-F5344CB8AC3E}">
        <p14:creationId xmlns:p14="http://schemas.microsoft.com/office/powerpoint/2010/main" val="2500844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5E8CC-46EB-4A6E-80D6-4007517E0584}"/>
              </a:ext>
            </a:extLst>
          </p:cNvPr>
          <p:cNvSpPr>
            <a:spLocks noGrp="1"/>
          </p:cNvSpPr>
          <p:nvPr>
            <p:ph type="title"/>
          </p:nvPr>
        </p:nvSpPr>
        <p:spPr/>
        <p:txBody>
          <a:bodyPr/>
          <a:lstStyle/>
          <a:p>
            <a:endParaRPr lang="de-DE" dirty="0"/>
          </a:p>
        </p:txBody>
      </p:sp>
      <p:graphicFrame>
        <p:nvGraphicFramePr>
          <p:cNvPr id="4" name="Inhaltsplatzhalter 3">
            <a:extLst>
              <a:ext uri="{FF2B5EF4-FFF2-40B4-BE49-F238E27FC236}">
                <a16:creationId xmlns:a16="http://schemas.microsoft.com/office/drawing/2014/main" id="{ED4B92F5-25D5-49B0-B364-5055529589CB}"/>
              </a:ext>
            </a:extLst>
          </p:cNvPr>
          <p:cNvGraphicFramePr>
            <a:graphicFrameLocks noGrp="1"/>
          </p:cNvGraphicFramePr>
          <p:nvPr>
            <p:ph idx="1"/>
          </p:nvPr>
        </p:nvGraphicFramePr>
        <p:xfrm>
          <a:off x="457200" y="404664"/>
          <a:ext cx="8229600" cy="5941272"/>
        </p:xfrm>
        <a:graphic>
          <a:graphicData uri="http://schemas.openxmlformats.org/drawingml/2006/table">
            <a:tbl>
              <a:tblPr firstRow="1" bandRow="1">
                <a:tableStyleId>{7E9639D4-E3E2-4D34-9284-5A2195B3D0D7}</a:tableStyleId>
              </a:tblPr>
              <a:tblGrid>
                <a:gridCol w="4114800">
                  <a:extLst>
                    <a:ext uri="{9D8B030D-6E8A-4147-A177-3AD203B41FA5}">
                      <a16:colId xmlns:a16="http://schemas.microsoft.com/office/drawing/2014/main" val="798263404"/>
                    </a:ext>
                  </a:extLst>
                </a:gridCol>
                <a:gridCol w="4114800">
                  <a:extLst>
                    <a:ext uri="{9D8B030D-6E8A-4147-A177-3AD203B41FA5}">
                      <a16:colId xmlns:a16="http://schemas.microsoft.com/office/drawing/2014/main" val="783786618"/>
                    </a:ext>
                  </a:extLst>
                </a:gridCol>
              </a:tblGrid>
              <a:tr h="990212">
                <a:tc>
                  <a:txBody>
                    <a:bodyPr/>
                    <a:lstStyle/>
                    <a:p>
                      <a:r>
                        <a:rPr lang="de-DE" sz="3200" dirty="0"/>
                        <a:t>Commons</a:t>
                      </a:r>
                    </a:p>
                  </a:txBody>
                  <a:tcPr/>
                </a:tc>
                <a:tc>
                  <a:txBody>
                    <a:bodyPr/>
                    <a:lstStyle/>
                    <a:p>
                      <a:r>
                        <a:rPr lang="de-DE" sz="3200" dirty="0"/>
                        <a:t>Differences</a:t>
                      </a:r>
                    </a:p>
                  </a:txBody>
                  <a:tcPr/>
                </a:tc>
                <a:extLst>
                  <a:ext uri="{0D108BD9-81ED-4DB2-BD59-A6C34878D82A}">
                    <a16:rowId xmlns:a16="http://schemas.microsoft.com/office/drawing/2014/main" val="3607088347"/>
                  </a:ext>
                </a:extLst>
              </a:tr>
              <a:tr h="990212">
                <a:tc>
                  <a:txBody>
                    <a:bodyPr/>
                    <a:lstStyle/>
                    <a:p>
                      <a:r>
                        <a:rPr lang="en-US" altLang="zh-CN" b="1" dirty="0"/>
                        <a:t>Launching</a:t>
                      </a:r>
                      <a:r>
                        <a:rPr lang="de-DE" b="1" dirty="0"/>
                        <a:t> place </a:t>
                      </a:r>
                      <a:r>
                        <a:rPr lang="de-DE" dirty="0"/>
                        <a:t>in Florida</a:t>
                      </a:r>
                    </a:p>
                  </a:txBody>
                  <a:tcPr/>
                </a:tc>
                <a:tc>
                  <a:txBody>
                    <a:bodyPr/>
                    <a:lstStyle/>
                    <a:p>
                      <a:r>
                        <a:rPr lang="de-DE" b="1" dirty="0"/>
                        <a:t>Canon </a:t>
                      </a:r>
                      <a:r>
                        <a:rPr lang="de-DE" dirty="0"/>
                        <a:t>(„The Columbiade“) vs. Rocket („Apollo 11“)</a:t>
                      </a:r>
                    </a:p>
                  </a:txBody>
                  <a:tcPr/>
                </a:tc>
                <a:extLst>
                  <a:ext uri="{0D108BD9-81ED-4DB2-BD59-A6C34878D82A}">
                    <a16:rowId xmlns:a16="http://schemas.microsoft.com/office/drawing/2014/main" val="483388872"/>
                  </a:ext>
                </a:extLst>
              </a:tr>
              <a:tr h="990212">
                <a:tc>
                  <a:txBody>
                    <a:bodyPr/>
                    <a:lstStyle/>
                    <a:p>
                      <a:r>
                        <a:rPr lang="en-US" dirty="0"/>
                        <a:t>Route that leads around the moon and then back to Earth (route Apollo 13)</a:t>
                      </a:r>
                      <a:endParaRPr lang="de-DE" dirty="0"/>
                    </a:p>
                  </a:txBody>
                  <a:tcPr/>
                </a:tc>
                <a:tc>
                  <a:txBody>
                    <a:bodyPr/>
                    <a:lstStyle/>
                    <a:p>
                      <a:r>
                        <a:rPr lang="en-US" b="1" dirty="0"/>
                        <a:t>Shooting route</a:t>
                      </a:r>
                    </a:p>
                    <a:p>
                      <a:r>
                        <a:rPr lang="en-US" b="0" dirty="0"/>
                        <a:t>(not considered influence factors: rotating earth and the gravity of the sun)</a:t>
                      </a:r>
                      <a:endParaRPr lang="de-DE" b="0" dirty="0"/>
                    </a:p>
                  </a:txBody>
                  <a:tcPr/>
                </a:tc>
                <a:extLst>
                  <a:ext uri="{0D108BD9-81ED-4DB2-BD59-A6C34878D82A}">
                    <a16:rowId xmlns:a16="http://schemas.microsoft.com/office/drawing/2014/main" val="937510180"/>
                  </a:ext>
                </a:extLst>
              </a:tr>
              <a:tr h="990212">
                <a:tc>
                  <a:txBody>
                    <a:bodyPr/>
                    <a:lstStyle/>
                    <a:p>
                      <a:r>
                        <a:rPr lang="de-DE" dirty="0"/>
                        <a:t>Moon surface phenomena</a:t>
                      </a:r>
                      <a:endParaRPr lang="de-DE" b="1" dirty="0"/>
                    </a:p>
                  </a:txBody>
                  <a:tcPr/>
                </a:tc>
                <a:tc>
                  <a:txBody>
                    <a:bodyPr/>
                    <a:lstStyle/>
                    <a:p>
                      <a:r>
                        <a:rPr lang="en-US" b="1" dirty="0" err="1"/>
                        <a:t>Organiser</a:t>
                      </a:r>
                      <a:br>
                        <a:rPr lang="en-US" b="1" dirty="0"/>
                      </a:br>
                      <a:r>
                        <a:rPr lang="en-US" b="0" dirty="0"/>
                        <a:t>private organization(Gun Club, artillery experts) vs. state authority (NASA)</a:t>
                      </a:r>
                      <a:endParaRPr lang="de-DE" b="0" dirty="0"/>
                    </a:p>
                  </a:txBody>
                  <a:tcPr/>
                </a:tc>
                <a:extLst>
                  <a:ext uri="{0D108BD9-81ED-4DB2-BD59-A6C34878D82A}">
                    <a16:rowId xmlns:a16="http://schemas.microsoft.com/office/drawing/2014/main" val="4011498148"/>
                  </a:ext>
                </a:extLst>
              </a:tr>
              <a:tr h="990212">
                <a:tc>
                  <a:txBody>
                    <a:bodyPr/>
                    <a:lstStyle/>
                    <a:p>
                      <a:r>
                        <a:rPr lang="en-US" dirty="0"/>
                        <a:t>Original </a:t>
                      </a:r>
                      <a:r>
                        <a:rPr lang="en-US" altLang="zh-CN" dirty="0"/>
                        <a:t>bullet</a:t>
                      </a:r>
                      <a:r>
                        <a:rPr lang="en-US" dirty="0"/>
                        <a:t> becomes a manned space capsule</a:t>
                      </a:r>
                      <a:endParaRPr lang="de-DE" b="1" dirty="0"/>
                    </a:p>
                  </a:txBody>
                  <a:tcPr/>
                </a:tc>
                <a:tc>
                  <a:txBody>
                    <a:bodyPr/>
                    <a:lstStyle/>
                    <a:p>
                      <a:r>
                        <a:rPr lang="en-US" altLang="zh-CN" b="1" dirty="0"/>
                        <a:t>Fuel</a:t>
                      </a:r>
                      <a:r>
                        <a:rPr lang="de-DE" b="1" dirty="0"/>
                        <a:t>:</a:t>
                      </a:r>
                    </a:p>
                    <a:p>
                      <a:r>
                        <a:rPr lang="en-US" altLang="zh-CN" dirty="0"/>
                        <a:t>Explosive cotton</a:t>
                      </a:r>
                      <a:r>
                        <a:rPr lang="de-DE" dirty="0"/>
                        <a:t> vs.</a:t>
                      </a:r>
                    </a:p>
                    <a:p>
                      <a:r>
                        <a:rPr lang="de-DE" dirty="0"/>
                        <a:t>Kerosene, hydrogen and oxygen</a:t>
                      </a:r>
                    </a:p>
                  </a:txBody>
                  <a:tcPr/>
                </a:tc>
                <a:extLst>
                  <a:ext uri="{0D108BD9-81ED-4DB2-BD59-A6C34878D82A}">
                    <a16:rowId xmlns:a16="http://schemas.microsoft.com/office/drawing/2014/main" val="3215346588"/>
                  </a:ext>
                </a:extLst>
              </a:tr>
              <a:tr h="990212">
                <a:tc>
                  <a:txBody>
                    <a:bodyPr/>
                    <a:lstStyle/>
                    <a:p>
                      <a:r>
                        <a:rPr lang="en-US" altLang="zh-CN" b="1" dirty="0"/>
                        <a:t>Landing in the Pacific Ocean</a:t>
                      </a:r>
                      <a:endParaRPr lang="de-DE" dirty="0"/>
                    </a:p>
                  </a:txBody>
                  <a:tcPr/>
                </a:tc>
                <a:tc>
                  <a:txBody>
                    <a:bodyPr/>
                    <a:lstStyle/>
                    <a:p>
                      <a:r>
                        <a:rPr lang="de-DE" dirty="0"/>
                        <a:t>International </a:t>
                      </a:r>
                      <a:r>
                        <a:rPr lang="en-US" altLang="zh-CN" dirty="0"/>
                        <a:t>Cooperation</a:t>
                      </a:r>
                      <a:endParaRPr lang="de-DE" dirty="0"/>
                    </a:p>
                  </a:txBody>
                  <a:tcPr/>
                </a:tc>
                <a:extLst>
                  <a:ext uri="{0D108BD9-81ED-4DB2-BD59-A6C34878D82A}">
                    <a16:rowId xmlns:a16="http://schemas.microsoft.com/office/drawing/2014/main" val="331765234"/>
                  </a:ext>
                </a:extLst>
              </a:tr>
            </a:tbl>
          </a:graphicData>
        </a:graphic>
      </p:graphicFrame>
    </p:spTree>
    <p:extLst>
      <p:ext uri="{BB962C8B-B14F-4D97-AF65-F5344CB8AC3E}">
        <p14:creationId xmlns:p14="http://schemas.microsoft.com/office/powerpoint/2010/main" val="3595504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pc="0" dirty="0">
                <a:solidFill>
                  <a:schemeClr val="tx1"/>
                </a:solidFill>
              </a:rPr>
              <a:t>References</a:t>
            </a:r>
            <a:endParaRPr lang="de-DE" spc="0"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de-DE" dirty="0"/>
              <a:t>https://www.jules-verne-club.de/jvc/jules_verne/biographie/</a:t>
            </a:r>
          </a:p>
          <a:p>
            <a:r>
              <a:rPr lang="de-DE" dirty="0"/>
              <a:t>http://www.j-verne.de/</a:t>
            </a:r>
          </a:p>
          <a:p>
            <a:r>
              <a:rPr lang="de-DE" dirty="0"/>
              <a:t>https://www.welt.de/geschichte/gallery137533493/Wie-Jules-Verne-sich-die-Reise-zum-Mond-dachte.html</a:t>
            </a:r>
          </a:p>
          <a:p>
            <a:r>
              <a:rPr lang="de-DE" dirty="0"/>
              <a:t>http://www.j-verne.de/verne_bio_scifi.html</a:t>
            </a:r>
          </a:p>
          <a:p>
            <a:r>
              <a:rPr lang="de-DE" dirty="0"/>
              <a:t>https://de.wikipedia.org/wiki/Jules_Verne</a:t>
            </a:r>
          </a:p>
          <a:p>
            <a:r>
              <a:rPr lang="de-DE" dirty="0"/>
              <a:t>https://de.wikipedia.org/wiki/Apollo_13</a:t>
            </a:r>
          </a:p>
          <a:p>
            <a:r>
              <a:rPr lang="de-DE" dirty="0"/>
              <a:t>https://lexikon.astronomie.info/satelliten/julesverne/</a:t>
            </a:r>
          </a:p>
          <a:p>
            <a:r>
              <a:rPr lang="de-DE" dirty="0"/>
              <a:t>https://www.scinexx.de/dossierartikel/von-der-erde-zum-mond-2/</a:t>
            </a:r>
          </a:p>
          <a:p>
            <a:r>
              <a:rPr lang="de-DE" dirty="0"/>
              <a:t>https://de.wikipedia.org/wiki/Von_der_Erde_zum_Mond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2A454-F411-4EE7-B3B7-25BABD49AAF2}"/>
              </a:ext>
            </a:extLst>
          </p:cNvPr>
          <p:cNvSpPr>
            <a:spLocks noGrp="1"/>
          </p:cNvSpPr>
          <p:nvPr>
            <p:ph type="ctrTitle"/>
          </p:nvPr>
        </p:nvSpPr>
        <p:spPr/>
        <p:txBody>
          <a:bodyPr/>
          <a:lstStyle/>
          <a:p>
            <a:pPr algn="ctr"/>
            <a:r>
              <a:rPr lang="de-DE" dirty="0"/>
              <a:t>The New Story </a:t>
            </a:r>
            <a:r>
              <a:rPr lang="de-DE" dirty="0" err="1"/>
              <a:t>of</a:t>
            </a:r>
            <a:r>
              <a:rPr lang="de-DE" dirty="0"/>
              <a:t> The Stone	</a:t>
            </a:r>
          </a:p>
        </p:txBody>
      </p:sp>
      <p:sp>
        <p:nvSpPr>
          <p:cNvPr id="3" name="Untertitel 2">
            <a:extLst>
              <a:ext uri="{FF2B5EF4-FFF2-40B4-BE49-F238E27FC236}">
                <a16:creationId xmlns:a16="http://schemas.microsoft.com/office/drawing/2014/main" id="{88ACE6DC-2294-4790-A3AA-D86E03703651}"/>
              </a:ext>
            </a:extLst>
          </p:cNvPr>
          <p:cNvSpPr>
            <a:spLocks noGrp="1"/>
          </p:cNvSpPr>
          <p:nvPr>
            <p:ph type="subTitle" idx="1"/>
          </p:nvPr>
        </p:nvSpPr>
        <p:spPr/>
        <p:txBody>
          <a:bodyPr/>
          <a:lstStyle/>
          <a:p>
            <a:pPr algn="ctr"/>
            <a:r>
              <a:rPr lang="de-DE" dirty="0"/>
              <a:t>Wu </a:t>
            </a:r>
            <a:r>
              <a:rPr lang="de-DE" dirty="0" err="1"/>
              <a:t>Jianren</a:t>
            </a:r>
            <a:r>
              <a:rPr lang="de-DE" dirty="0"/>
              <a:t> </a:t>
            </a:r>
          </a:p>
        </p:txBody>
      </p:sp>
    </p:spTree>
    <p:extLst>
      <p:ext uri="{BB962C8B-B14F-4D97-AF65-F5344CB8AC3E}">
        <p14:creationId xmlns:p14="http://schemas.microsoft.com/office/powerpoint/2010/main" val="688701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E48BC-2A64-48A7-A693-0E66F9A8191F}"/>
              </a:ext>
            </a:extLst>
          </p:cNvPr>
          <p:cNvSpPr>
            <a:spLocks noGrp="1"/>
          </p:cNvSpPr>
          <p:nvPr>
            <p:ph type="title"/>
          </p:nvPr>
        </p:nvSpPr>
        <p:spPr>
          <a:xfrm>
            <a:off x="3779912" y="271948"/>
            <a:ext cx="3575603" cy="1231490"/>
          </a:xfrm>
        </p:spPr>
        <p:txBody>
          <a:bodyPr>
            <a:normAutofit/>
          </a:bodyPr>
          <a:lstStyle/>
          <a:p>
            <a:r>
              <a:rPr lang="de-DE" dirty="0"/>
              <a:t>Aut</a:t>
            </a:r>
            <a:r>
              <a:rPr lang="en-US" altLang="zh-CN" dirty="0"/>
              <a:t>h</a:t>
            </a:r>
            <a:r>
              <a:rPr lang="de-DE" dirty="0"/>
              <a:t>or</a:t>
            </a:r>
          </a:p>
        </p:txBody>
      </p:sp>
      <p:sp>
        <p:nvSpPr>
          <p:cNvPr id="3" name="Inhaltsplatzhalter 2">
            <a:extLst>
              <a:ext uri="{FF2B5EF4-FFF2-40B4-BE49-F238E27FC236}">
                <a16:creationId xmlns:a16="http://schemas.microsoft.com/office/drawing/2014/main" id="{343D19F0-652B-41C3-BA7C-06C48196C213}"/>
              </a:ext>
            </a:extLst>
          </p:cNvPr>
          <p:cNvSpPr>
            <a:spLocks noGrp="1"/>
          </p:cNvSpPr>
          <p:nvPr>
            <p:ph idx="1"/>
          </p:nvPr>
        </p:nvSpPr>
        <p:spPr>
          <a:xfrm>
            <a:off x="3779912" y="1628800"/>
            <a:ext cx="4968552" cy="4896544"/>
          </a:xfrm>
        </p:spPr>
        <p:txBody>
          <a:bodyPr>
            <a:noAutofit/>
          </a:bodyPr>
          <a:lstStyle/>
          <a:p>
            <a:pPr>
              <a:lnSpc>
                <a:spcPct val="90000"/>
              </a:lnSpc>
            </a:pPr>
            <a:r>
              <a:rPr lang="en-US" sz="2800" dirty="0"/>
              <a:t>By Wu </a:t>
            </a:r>
            <a:r>
              <a:rPr lang="en-US" sz="2800" dirty="0" err="1"/>
              <a:t>Jianren</a:t>
            </a:r>
            <a:r>
              <a:rPr lang="en-US" sz="2800" dirty="0"/>
              <a:t> (1866 -1910)</a:t>
            </a:r>
          </a:p>
          <a:p>
            <a:pPr>
              <a:lnSpc>
                <a:spcPct val="90000"/>
              </a:lnSpc>
            </a:pPr>
            <a:r>
              <a:rPr lang="en-US" sz="2800" dirty="0"/>
              <a:t>Journalist in Shanghai 1880</a:t>
            </a:r>
          </a:p>
          <a:p>
            <a:pPr>
              <a:lnSpc>
                <a:spcPct val="90000"/>
              </a:lnSpc>
            </a:pPr>
            <a:r>
              <a:rPr lang="en-US" sz="2800" dirty="0"/>
              <a:t>Other works: A strange case of nine murders, Annals of Sorrow, Bizarre Happenings </a:t>
            </a:r>
            <a:r>
              <a:rPr lang="en-US" sz="2800" dirty="0" err="1"/>
              <a:t>Eyewittnessed</a:t>
            </a:r>
            <a:r>
              <a:rPr lang="en-US" sz="2800" dirty="0"/>
              <a:t> in two decades</a:t>
            </a:r>
          </a:p>
          <a:p>
            <a:pPr>
              <a:lnSpc>
                <a:spcPct val="90000"/>
              </a:lnSpc>
            </a:pPr>
            <a:r>
              <a:rPr lang="en-US" sz="2800" dirty="0"/>
              <a:t>Story of the New Stone: 1905</a:t>
            </a:r>
          </a:p>
          <a:p>
            <a:pPr>
              <a:lnSpc>
                <a:spcPct val="90000"/>
              </a:lnSpc>
            </a:pPr>
            <a:r>
              <a:rPr lang="en-US" sz="2800" dirty="0"/>
              <a:t>Under the artist's name "Old Youth", "</a:t>
            </a:r>
            <a:r>
              <a:rPr lang="en-US" sz="2800" dirty="0" err="1"/>
              <a:t>Wo</a:t>
            </a:r>
            <a:r>
              <a:rPr lang="en-US" sz="2800" dirty="0"/>
              <a:t> </a:t>
            </a:r>
            <a:r>
              <a:rPr lang="en-US" sz="2800" dirty="0" err="1"/>
              <a:t>Fo</a:t>
            </a:r>
            <a:r>
              <a:rPr lang="en-US" sz="2800" dirty="0"/>
              <a:t> Shan </a:t>
            </a:r>
            <a:r>
              <a:rPr lang="en-US" sz="2800" dirty="0" err="1"/>
              <a:t>Ren</a:t>
            </a:r>
            <a:r>
              <a:rPr lang="en-US" sz="2800" dirty="0"/>
              <a:t>“</a:t>
            </a:r>
          </a:p>
          <a:p>
            <a:pPr>
              <a:lnSpc>
                <a:spcPct val="90000"/>
              </a:lnSpc>
            </a:pPr>
            <a:r>
              <a:rPr lang="en-US" sz="2800" dirty="0"/>
              <a:t>Simple writing style</a:t>
            </a:r>
          </a:p>
          <a:p>
            <a:pPr>
              <a:lnSpc>
                <a:spcPct val="90000"/>
              </a:lnSpc>
            </a:pPr>
            <a:r>
              <a:rPr lang="en-US" sz="2800" dirty="0"/>
              <a:t>Genre: Science Fiction</a:t>
            </a:r>
            <a:endParaRPr lang="de-DE" sz="2800" dirty="0"/>
          </a:p>
        </p:txBody>
      </p:sp>
      <p:pic>
        <p:nvPicPr>
          <p:cNvPr id="6" name="Grafik 5">
            <a:extLst>
              <a:ext uri="{FF2B5EF4-FFF2-40B4-BE49-F238E27FC236}">
                <a16:creationId xmlns:a16="http://schemas.microsoft.com/office/drawing/2014/main" id="{1BB0F033-46DB-419B-8AA5-8B4A54BDAED0}"/>
              </a:ext>
            </a:extLst>
          </p:cNvPr>
          <p:cNvPicPr>
            <a:picLocks noChangeAspect="1"/>
          </p:cNvPicPr>
          <p:nvPr/>
        </p:nvPicPr>
        <p:blipFill rotWithShape="1">
          <a:blip r:embed="rId2">
            <a:extLst>
              <a:ext uri="{28A0092B-C50C-407E-A947-70E740481C1C}">
                <a14:useLocalDpi xmlns:a14="http://schemas.microsoft.com/office/drawing/2010/main" val="0"/>
              </a:ext>
            </a:extLst>
          </a:blip>
          <a:srcRect t="119" r="-3" b="-3"/>
          <a:stretch/>
        </p:blipFill>
        <p:spPr>
          <a:xfrm>
            <a:off x="-1" y="857257"/>
            <a:ext cx="3476010" cy="5143493"/>
          </a:xfrm>
          <a:prstGeom prst="rect">
            <a:avLst/>
          </a:prstGeom>
        </p:spPr>
      </p:pic>
    </p:spTree>
    <p:extLst>
      <p:ext uri="{BB962C8B-B14F-4D97-AF65-F5344CB8AC3E}">
        <p14:creationId xmlns:p14="http://schemas.microsoft.com/office/powerpoint/2010/main" val="1058838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DD8FF-A233-43FA-B9B7-963FAE234F80}"/>
              </a:ext>
            </a:extLst>
          </p:cNvPr>
          <p:cNvSpPr>
            <a:spLocks noGrp="1"/>
          </p:cNvSpPr>
          <p:nvPr>
            <p:ph type="title"/>
          </p:nvPr>
        </p:nvSpPr>
        <p:spPr>
          <a:xfrm>
            <a:off x="827484" y="1196788"/>
            <a:ext cx="6710642" cy="1050398"/>
          </a:xfrm>
        </p:spPr>
        <p:txBody>
          <a:bodyPr anchor="ctr">
            <a:normAutofit/>
          </a:bodyPr>
          <a:lstStyle/>
          <a:p>
            <a:r>
              <a:rPr lang="de-DE" dirty="0"/>
              <a:t>Science Fiction in China</a:t>
            </a:r>
          </a:p>
        </p:txBody>
      </p:sp>
      <p:sp>
        <p:nvSpPr>
          <p:cNvPr id="3" name="Inhaltsplatzhalter 2">
            <a:extLst>
              <a:ext uri="{FF2B5EF4-FFF2-40B4-BE49-F238E27FC236}">
                <a16:creationId xmlns:a16="http://schemas.microsoft.com/office/drawing/2014/main" id="{35728797-A7B8-478D-8D0F-69CF3051D9B5}"/>
              </a:ext>
            </a:extLst>
          </p:cNvPr>
          <p:cNvSpPr>
            <a:spLocks noGrp="1"/>
          </p:cNvSpPr>
          <p:nvPr>
            <p:ph idx="1"/>
          </p:nvPr>
        </p:nvSpPr>
        <p:spPr>
          <a:xfrm>
            <a:off x="827484" y="2929891"/>
            <a:ext cx="6709906" cy="2613659"/>
          </a:xfrm>
        </p:spPr>
        <p:txBody>
          <a:bodyPr>
            <a:normAutofit fontScale="77500" lnSpcReduction="20000"/>
          </a:bodyPr>
          <a:lstStyle/>
          <a:p>
            <a:r>
              <a:rPr lang="en-US" dirty="0"/>
              <a:t>Came up in the late Qing Dynasty (early 20</a:t>
            </a:r>
            <a:r>
              <a:rPr lang="en-US" baseline="30000" dirty="0"/>
              <a:t>th</a:t>
            </a:r>
            <a:r>
              <a:rPr lang="en-US" dirty="0"/>
              <a:t> century, s. References)</a:t>
            </a:r>
          </a:p>
          <a:p>
            <a:r>
              <a:rPr lang="en-US" dirty="0"/>
              <a:t>Translations by Western authors (1903)</a:t>
            </a:r>
          </a:p>
          <a:p>
            <a:r>
              <a:rPr lang="en-US" dirty="0"/>
              <a:t>Esp. Works by Verne: From Earth to Moon; The journey to the center of the Earth</a:t>
            </a:r>
          </a:p>
          <a:p>
            <a:r>
              <a:rPr lang="en-US" dirty="0"/>
              <a:t>First Chinese science fiction novel: </a:t>
            </a:r>
            <a:br>
              <a:rPr lang="en-US" dirty="0"/>
            </a:br>
            <a:r>
              <a:rPr lang="en-US" dirty="0"/>
              <a:t>Lunar Colony (1904)</a:t>
            </a:r>
            <a:endParaRPr lang="de-DE" dirty="0"/>
          </a:p>
        </p:txBody>
      </p:sp>
    </p:spTree>
    <p:extLst>
      <p:ext uri="{BB962C8B-B14F-4D97-AF65-F5344CB8AC3E}">
        <p14:creationId xmlns:p14="http://schemas.microsoft.com/office/powerpoint/2010/main" val="3598492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8291E-A3BB-42C0-A1F1-FAB7F836DF93}"/>
              </a:ext>
            </a:extLst>
          </p:cNvPr>
          <p:cNvSpPr>
            <a:spLocks noGrp="1"/>
          </p:cNvSpPr>
          <p:nvPr>
            <p:ph type="title"/>
          </p:nvPr>
        </p:nvSpPr>
        <p:spPr>
          <a:xfrm>
            <a:off x="971600" y="332656"/>
            <a:ext cx="6710642" cy="1050398"/>
          </a:xfrm>
        </p:spPr>
        <p:txBody>
          <a:bodyPr anchor="ctr">
            <a:normAutofit/>
          </a:bodyPr>
          <a:lstStyle/>
          <a:p>
            <a:r>
              <a:rPr lang="de-DE" dirty="0"/>
              <a:t>Historical Context</a:t>
            </a:r>
          </a:p>
        </p:txBody>
      </p:sp>
      <p:sp>
        <p:nvSpPr>
          <p:cNvPr id="3" name="Inhaltsplatzhalter 2">
            <a:extLst>
              <a:ext uri="{FF2B5EF4-FFF2-40B4-BE49-F238E27FC236}">
                <a16:creationId xmlns:a16="http://schemas.microsoft.com/office/drawing/2014/main" id="{1201C5E3-91D6-4CCA-A6DB-DB8FE6EE5501}"/>
              </a:ext>
            </a:extLst>
          </p:cNvPr>
          <p:cNvSpPr>
            <a:spLocks noGrp="1"/>
          </p:cNvSpPr>
          <p:nvPr>
            <p:ph idx="1"/>
          </p:nvPr>
        </p:nvSpPr>
        <p:spPr>
          <a:xfrm>
            <a:off x="539552" y="1772816"/>
            <a:ext cx="7992888" cy="4891597"/>
          </a:xfrm>
        </p:spPr>
        <p:txBody>
          <a:bodyPr>
            <a:normAutofit lnSpcReduction="10000"/>
          </a:bodyPr>
          <a:lstStyle/>
          <a:p>
            <a:pPr>
              <a:lnSpc>
                <a:spcPct val="90000"/>
              </a:lnSpc>
            </a:pPr>
            <a:r>
              <a:rPr lang="en-US" dirty="0"/>
              <a:t>Qing Dynasty: 1616 to 1911</a:t>
            </a:r>
          </a:p>
          <a:p>
            <a:pPr>
              <a:lnSpc>
                <a:spcPct val="90000"/>
              </a:lnSpc>
            </a:pPr>
            <a:r>
              <a:rPr lang="en-US" dirty="0"/>
              <a:t>Farmer uprisings and unrest in the first half of the 19‘ </a:t>
            </a:r>
            <a:r>
              <a:rPr lang="en-US" altLang="zh-CN" dirty="0"/>
              <a:t>See </a:t>
            </a:r>
            <a:r>
              <a:rPr lang="en-US" dirty="0"/>
              <a:t>References</a:t>
            </a:r>
          </a:p>
          <a:p>
            <a:pPr>
              <a:lnSpc>
                <a:spcPct val="90000"/>
              </a:lnSpc>
            </a:pPr>
            <a:r>
              <a:rPr lang="en-US" dirty="0"/>
              <a:t>Increasing European influence</a:t>
            </a:r>
          </a:p>
          <a:p>
            <a:pPr>
              <a:lnSpc>
                <a:spcPct val="90000"/>
              </a:lnSpc>
            </a:pPr>
            <a:r>
              <a:rPr lang="en-US" dirty="0"/>
              <a:t>Decreasing power of the government: From 1900's decline of the Qing Dynasty</a:t>
            </a:r>
          </a:p>
          <a:p>
            <a:pPr>
              <a:lnSpc>
                <a:spcPct val="90000"/>
              </a:lnSpc>
            </a:pPr>
            <a:r>
              <a:rPr lang="en-US" dirty="0"/>
              <a:t>Japanese war fleet destroyed</a:t>
            </a:r>
          </a:p>
          <a:p>
            <a:pPr>
              <a:lnSpc>
                <a:spcPct val="90000"/>
              </a:lnSpc>
            </a:pPr>
            <a:r>
              <a:rPr lang="en-US" dirty="0"/>
              <a:t>Was divided into spheres of influence</a:t>
            </a:r>
          </a:p>
          <a:p>
            <a:pPr>
              <a:lnSpc>
                <a:spcPct val="90000"/>
              </a:lnSpc>
            </a:pPr>
            <a:r>
              <a:rPr lang="en-US" dirty="0"/>
              <a:t>1911: The fall of the last emperor</a:t>
            </a:r>
          </a:p>
          <a:p>
            <a:pPr>
              <a:lnSpc>
                <a:spcPct val="90000"/>
              </a:lnSpc>
            </a:pPr>
            <a:r>
              <a:rPr lang="en-US" dirty="0"/>
              <a:t>1912: proclamation of the Republic of China</a:t>
            </a:r>
            <a:endParaRPr lang="de-DE" dirty="0"/>
          </a:p>
        </p:txBody>
      </p:sp>
    </p:spTree>
    <p:extLst>
      <p:ext uri="{BB962C8B-B14F-4D97-AF65-F5344CB8AC3E}">
        <p14:creationId xmlns:p14="http://schemas.microsoft.com/office/powerpoint/2010/main" val="2924439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DEAB3-A2E9-4A6E-B447-BD721527C43B}"/>
              </a:ext>
            </a:extLst>
          </p:cNvPr>
          <p:cNvSpPr>
            <a:spLocks noGrp="1"/>
          </p:cNvSpPr>
          <p:nvPr>
            <p:ph type="title"/>
          </p:nvPr>
        </p:nvSpPr>
        <p:spPr>
          <a:xfrm>
            <a:off x="827484" y="1196788"/>
            <a:ext cx="6710642" cy="1050398"/>
          </a:xfrm>
        </p:spPr>
        <p:txBody>
          <a:bodyPr anchor="ctr">
            <a:normAutofit fontScale="90000"/>
          </a:bodyPr>
          <a:lstStyle/>
          <a:p>
            <a:r>
              <a:rPr lang="de-DE" dirty="0"/>
              <a:t>The new </a:t>
            </a:r>
            <a:r>
              <a:rPr lang="en-US" altLang="zh-CN" dirty="0"/>
              <a:t>S</a:t>
            </a:r>
            <a:r>
              <a:rPr lang="de-DE" dirty="0"/>
              <a:t>tory of the </a:t>
            </a:r>
            <a:r>
              <a:rPr lang="en-US" altLang="zh-CN" dirty="0"/>
              <a:t>S</a:t>
            </a:r>
            <a:r>
              <a:rPr lang="de-DE" dirty="0"/>
              <a:t>tone	</a:t>
            </a:r>
            <a:br>
              <a:rPr lang="de-DE" dirty="0"/>
            </a:br>
            <a:endParaRPr lang="de-DE" dirty="0"/>
          </a:p>
        </p:txBody>
      </p:sp>
      <p:sp>
        <p:nvSpPr>
          <p:cNvPr id="3" name="Inhaltsplatzhalter 2">
            <a:extLst>
              <a:ext uri="{FF2B5EF4-FFF2-40B4-BE49-F238E27FC236}">
                <a16:creationId xmlns:a16="http://schemas.microsoft.com/office/drawing/2014/main" id="{1A555AF1-07D6-4C35-917D-24CEB9B879F2}"/>
              </a:ext>
            </a:extLst>
          </p:cNvPr>
          <p:cNvSpPr>
            <a:spLocks noGrp="1"/>
          </p:cNvSpPr>
          <p:nvPr>
            <p:ph idx="1"/>
          </p:nvPr>
        </p:nvSpPr>
        <p:spPr>
          <a:xfrm>
            <a:off x="827484" y="2929891"/>
            <a:ext cx="6709906" cy="2613659"/>
          </a:xfrm>
        </p:spPr>
        <p:txBody>
          <a:bodyPr>
            <a:normAutofit fontScale="77500" lnSpcReduction="20000"/>
          </a:bodyPr>
          <a:lstStyle/>
          <a:p>
            <a:r>
              <a:rPr lang="en-US" dirty="0"/>
              <a:t>Continues the story "Dream of the Red Chamber“</a:t>
            </a:r>
          </a:p>
          <a:p>
            <a:r>
              <a:rPr lang="en-US" dirty="0"/>
              <a:t>End of Dream of the Red Chamber: Jia </a:t>
            </a:r>
            <a:r>
              <a:rPr lang="en-US" dirty="0" err="1"/>
              <a:t>Baoyu</a:t>
            </a:r>
            <a:r>
              <a:rPr lang="en-US" dirty="0"/>
              <a:t> disappears into the mystical land</a:t>
            </a:r>
          </a:p>
          <a:p>
            <a:r>
              <a:rPr lang="en-US" dirty="0"/>
              <a:t>Beginning "The new story of the stone“</a:t>
            </a:r>
          </a:p>
          <a:p>
            <a:r>
              <a:rPr lang="en-US" dirty="0" err="1"/>
              <a:t>Baoyu</a:t>
            </a:r>
            <a:r>
              <a:rPr lang="en-US" dirty="0"/>
              <a:t> remembers his failure</a:t>
            </a:r>
          </a:p>
          <a:p>
            <a:r>
              <a:rPr lang="en-US" dirty="0"/>
              <a:t>He returns to civilization</a:t>
            </a:r>
            <a:endParaRPr lang="de-DE" dirty="0"/>
          </a:p>
        </p:txBody>
      </p:sp>
    </p:spTree>
    <p:extLst>
      <p:ext uri="{BB962C8B-B14F-4D97-AF65-F5344CB8AC3E}">
        <p14:creationId xmlns:p14="http://schemas.microsoft.com/office/powerpoint/2010/main" val="315008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F46AD-498F-488D-9A82-970D4EF06366}"/>
              </a:ext>
            </a:extLst>
          </p:cNvPr>
          <p:cNvSpPr>
            <a:spLocks noGrp="1"/>
          </p:cNvSpPr>
          <p:nvPr>
            <p:ph type="title"/>
          </p:nvPr>
        </p:nvSpPr>
        <p:spPr>
          <a:xfrm>
            <a:off x="1259632" y="764704"/>
            <a:ext cx="6710642" cy="1050398"/>
          </a:xfrm>
        </p:spPr>
        <p:txBody>
          <a:bodyPr anchor="ctr">
            <a:normAutofit/>
          </a:bodyPr>
          <a:lstStyle/>
          <a:p>
            <a:r>
              <a:rPr lang="de-DE" dirty="0"/>
              <a:t>The </a:t>
            </a:r>
            <a:r>
              <a:rPr lang="en-US" altLang="zh-CN" dirty="0"/>
              <a:t>S</a:t>
            </a:r>
            <a:r>
              <a:rPr lang="de-DE" dirty="0"/>
              <a:t>tory of the </a:t>
            </a:r>
            <a:r>
              <a:rPr lang="en-US" altLang="zh-CN" dirty="0"/>
              <a:t>S</a:t>
            </a:r>
            <a:r>
              <a:rPr lang="de-DE" dirty="0"/>
              <a:t>tone</a:t>
            </a:r>
          </a:p>
        </p:txBody>
      </p:sp>
      <p:sp>
        <p:nvSpPr>
          <p:cNvPr id="3" name="Inhaltsplatzhalter 2">
            <a:extLst>
              <a:ext uri="{FF2B5EF4-FFF2-40B4-BE49-F238E27FC236}">
                <a16:creationId xmlns:a16="http://schemas.microsoft.com/office/drawing/2014/main" id="{BEB44D28-F947-4320-9E72-3A24AFCB7179}"/>
              </a:ext>
            </a:extLst>
          </p:cNvPr>
          <p:cNvSpPr>
            <a:spLocks noGrp="1"/>
          </p:cNvSpPr>
          <p:nvPr>
            <p:ph idx="1"/>
          </p:nvPr>
        </p:nvSpPr>
        <p:spPr>
          <a:xfrm>
            <a:off x="1043608" y="2132856"/>
            <a:ext cx="6709906" cy="4320480"/>
          </a:xfrm>
        </p:spPr>
        <p:txBody>
          <a:bodyPr>
            <a:noAutofit/>
          </a:bodyPr>
          <a:lstStyle/>
          <a:p>
            <a:pPr marL="0" indent="0">
              <a:buNone/>
            </a:pPr>
            <a:r>
              <a:rPr lang="en-US" sz="2800" dirty="0"/>
              <a:t>Part one:</a:t>
            </a:r>
          </a:p>
          <a:p>
            <a:r>
              <a:rPr lang="en-US" sz="2800" dirty="0" err="1"/>
              <a:t>Baoyu</a:t>
            </a:r>
            <a:r>
              <a:rPr lang="en-US" sz="2800" dirty="0"/>
              <a:t> lands in pre-industrial </a:t>
            </a:r>
            <a:r>
              <a:rPr lang="en-US" altLang="zh-CN" sz="2800" dirty="0"/>
              <a:t>Shanghai</a:t>
            </a:r>
            <a:r>
              <a:rPr lang="zh-CN" altLang="en-US" sz="2800" dirty="0"/>
              <a:t>，</a:t>
            </a:r>
            <a:r>
              <a:rPr lang="en-US" sz="2800" dirty="0"/>
              <a:t>China</a:t>
            </a:r>
          </a:p>
          <a:p>
            <a:pPr marL="0" indent="0">
              <a:buNone/>
            </a:pPr>
            <a:r>
              <a:rPr lang="en-US" sz="2800" dirty="0"/>
              <a:t>Part two:</a:t>
            </a:r>
          </a:p>
          <a:p>
            <a:r>
              <a:rPr lang="en-US" sz="2800" dirty="0"/>
              <a:t>Imaginative Utopia: The Civilized Kingdom</a:t>
            </a:r>
          </a:p>
          <a:p>
            <a:r>
              <a:rPr lang="en-US" sz="2800" dirty="0"/>
              <a:t>Meeting with "Old Youth": Inspection of </a:t>
            </a:r>
            <a:r>
              <a:rPr lang="en-US" sz="2800" dirty="0" err="1"/>
              <a:t>Baoyu's</a:t>
            </a:r>
            <a:r>
              <a:rPr lang="en-US" sz="2800" dirty="0"/>
              <a:t> Nature through the Human Nature Inspection lens</a:t>
            </a:r>
          </a:p>
          <a:p>
            <a:r>
              <a:rPr lang="en-US" sz="2800" dirty="0"/>
              <a:t>Travel through the civilized realm</a:t>
            </a:r>
            <a:endParaRPr lang="de-DE" sz="2800" dirty="0"/>
          </a:p>
        </p:txBody>
      </p:sp>
    </p:spTree>
    <p:extLst>
      <p:ext uri="{BB962C8B-B14F-4D97-AF65-F5344CB8AC3E}">
        <p14:creationId xmlns:p14="http://schemas.microsoft.com/office/powerpoint/2010/main" val="3207750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AA6ED-90A2-4B10-9C20-6E784271E04B}"/>
              </a:ext>
            </a:extLst>
          </p:cNvPr>
          <p:cNvSpPr>
            <a:spLocks noGrp="1"/>
          </p:cNvSpPr>
          <p:nvPr>
            <p:ph type="title"/>
          </p:nvPr>
        </p:nvSpPr>
        <p:spPr>
          <a:xfrm>
            <a:off x="827584" y="548680"/>
            <a:ext cx="6710642" cy="1050398"/>
          </a:xfrm>
        </p:spPr>
        <p:txBody>
          <a:bodyPr anchor="ctr">
            <a:normAutofit/>
          </a:bodyPr>
          <a:lstStyle/>
          <a:p>
            <a:r>
              <a:rPr lang="de-DE" dirty="0"/>
              <a:t>The new </a:t>
            </a:r>
            <a:r>
              <a:rPr lang="en-US" altLang="zh-CN" dirty="0"/>
              <a:t>S</a:t>
            </a:r>
            <a:r>
              <a:rPr lang="de-DE" dirty="0"/>
              <a:t>tory of the </a:t>
            </a:r>
            <a:r>
              <a:rPr lang="en-US" altLang="zh-CN" dirty="0"/>
              <a:t>S</a:t>
            </a:r>
            <a:r>
              <a:rPr lang="de-DE" dirty="0"/>
              <a:t>tone</a:t>
            </a:r>
          </a:p>
        </p:txBody>
      </p:sp>
      <p:sp>
        <p:nvSpPr>
          <p:cNvPr id="3" name="Inhaltsplatzhalter 2">
            <a:extLst>
              <a:ext uri="{FF2B5EF4-FFF2-40B4-BE49-F238E27FC236}">
                <a16:creationId xmlns:a16="http://schemas.microsoft.com/office/drawing/2014/main" id="{55AF4559-7AD1-4935-B112-425250063D38}"/>
              </a:ext>
            </a:extLst>
          </p:cNvPr>
          <p:cNvSpPr>
            <a:spLocks noGrp="1"/>
          </p:cNvSpPr>
          <p:nvPr>
            <p:ph idx="1"/>
          </p:nvPr>
        </p:nvSpPr>
        <p:spPr>
          <a:xfrm>
            <a:off x="827484" y="1988840"/>
            <a:ext cx="6709906" cy="4464495"/>
          </a:xfrm>
        </p:spPr>
        <p:txBody>
          <a:bodyPr>
            <a:normAutofit fontScale="92500" lnSpcReduction="10000"/>
          </a:bodyPr>
          <a:lstStyle/>
          <a:p>
            <a:r>
              <a:rPr lang="en-US" dirty="0"/>
              <a:t>The Civilized Kingdom</a:t>
            </a:r>
          </a:p>
          <a:p>
            <a:r>
              <a:rPr lang="en-US" dirty="0"/>
              <a:t>Think of the rest of the world</a:t>
            </a:r>
          </a:p>
          <a:p>
            <a:r>
              <a:rPr lang="en-US" altLang="zh-CN" dirty="0"/>
              <a:t>Esp</a:t>
            </a:r>
            <a:r>
              <a:rPr lang="en-US" dirty="0"/>
              <a:t>. the barbaric West: Falsely civilized states</a:t>
            </a:r>
          </a:p>
          <a:p>
            <a:r>
              <a:rPr lang="en-US" dirty="0"/>
              <a:t>An empire of superlatives: technical and moral superiority</a:t>
            </a:r>
          </a:p>
          <a:p>
            <a:r>
              <a:rPr lang="en-US" dirty="0"/>
              <a:t>Traditional Confucian morality</a:t>
            </a:r>
          </a:p>
          <a:p>
            <a:r>
              <a:rPr lang="en-US" dirty="0"/>
              <a:t>Political dominance: civilized authoritarianism</a:t>
            </a:r>
            <a:endParaRPr lang="de-DE" dirty="0"/>
          </a:p>
        </p:txBody>
      </p:sp>
    </p:spTree>
    <p:extLst>
      <p:ext uri="{BB962C8B-B14F-4D97-AF65-F5344CB8AC3E}">
        <p14:creationId xmlns:p14="http://schemas.microsoft.com/office/powerpoint/2010/main" val="50674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4" name="TextBox 13"/>
          <p:cNvSpPr txBox="1"/>
          <p:nvPr/>
        </p:nvSpPr>
        <p:spPr>
          <a:xfrm>
            <a:off x="581243" y="404664"/>
            <a:ext cx="7896814" cy="861774"/>
          </a:xfrm>
          <a:prstGeom prst="rect">
            <a:avLst/>
          </a:prstGeom>
          <a:noFill/>
        </p:spPr>
        <p:txBody>
          <a:bodyPr wrap="square" rtlCol="0">
            <a:spAutoFit/>
          </a:bodyPr>
          <a:lstStyle/>
          <a:p>
            <a:r>
              <a:rPr lang="de-DE" altLang="zh-CN" sz="5000" b="1" dirty="0" err="1">
                <a:latin typeface="+mj-lt"/>
                <a:ea typeface="KaiTi" panose="02010609060101010101" pitchFamily="49" charset="-122"/>
              </a:rPr>
              <a:t>Students</a:t>
            </a:r>
            <a:r>
              <a:rPr lang="de-DE" altLang="zh-CN" sz="5000" b="1" dirty="0">
                <a:latin typeface="+mj-lt"/>
                <a:ea typeface="KaiTi" panose="02010609060101010101" pitchFamily="49" charset="-122"/>
              </a:rPr>
              <a:t>‘ Input</a:t>
            </a:r>
            <a:endParaRPr lang="de-DE" altLang="zh-CN" sz="5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j-lt"/>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
        <p:nvSpPr>
          <p:cNvPr id="7" name="Textfeld 6">
            <a:extLst>
              <a:ext uri="{FF2B5EF4-FFF2-40B4-BE49-F238E27FC236}">
                <a16:creationId xmlns:a16="http://schemas.microsoft.com/office/drawing/2014/main" id="{C8377A69-448D-41EE-A80E-38B502D108CC}"/>
              </a:ext>
            </a:extLst>
          </p:cNvPr>
          <p:cNvSpPr txBox="1"/>
          <p:nvPr/>
        </p:nvSpPr>
        <p:spPr>
          <a:xfrm>
            <a:off x="593617" y="1502152"/>
            <a:ext cx="8154847" cy="3139321"/>
          </a:xfrm>
          <a:prstGeom prst="rect">
            <a:avLst/>
          </a:prstGeom>
          <a:noFill/>
        </p:spPr>
        <p:txBody>
          <a:bodyPr wrap="square" rtlCol="0">
            <a:spAutoFit/>
          </a:bodyPr>
          <a:lstStyle/>
          <a:p>
            <a:pPr algn="l">
              <a:lnSpc>
                <a:spcPct val="150000"/>
              </a:lnSpc>
              <a:buFont typeface="Arial" panose="020B0604020202020204" pitchFamily="34" charset="0"/>
              <a:buChar char="•"/>
            </a:pPr>
            <a:r>
              <a:rPr lang="de-DE" b="0" i="0" dirty="0" err="1">
                <a:solidFill>
                  <a:srgbClr val="000000"/>
                </a:solidFill>
                <a:effectLst/>
                <a:latin typeface="Arial" panose="020B0604020202020204" pitchFamily="34" charset="0"/>
              </a:rPr>
              <a:t>Presentation</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by</a:t>
            </a:r>
            <a:r>
              <a:rPr lang="de-DE" b="0" i="0" dirty="0">
                <a:solidFill>
                  <a:srgbClr val="000000"/>
                </a:solidFill>
                <a:effectLst/>
                <a:latin typeface="Arial" panose="020B0604020202020204" pitchFamily="34" charset="0"/>
              </a:rPr>
              <a:t> Nie Wei </a:t>
            </a:r>
            <a:r>
              <a:rPr lang="zh-CN" altLang="de-DE" b="0" i="0" dirty="0">
                <a:solidFill>
                  <a:srgbClr val="000000"/>
                </a:solidFill>
                <a:effectLst/>
                <a:latin typeface="Arial" panose="020B0604020202020204" pitchFamily="34" charset="0"/>
              </a:rPr>
              <a:t>聂薇</a:t>
            </a:r>
            <a:r>
              <a:rPr lang="de-DE" b="0" i="0" u="none" strike="noStrike" dirty="0">
                <a:solidFill>
                  <a:srgbClr val="002BB8"/>
                </a:solidFill>
                <a:effectLst/>
                <a:latin typeface="Arial" panose="020B0604020202020204" pitchFamily="34" charset="0"/>
                <a:hlinkClick r:id="rId7" tooltip="03 western classics in Chinese clothes.pptx"/>
              </a:rPr>
              <a:t>western </a:t>
            </a:r>
            <a:r>
              <a:rPr lang="de-DE" b="0" i="0" u="none" strike="noStrike" dirty="0" err="1">
                <a:solidFill>
                  <a:srgbClr val="002BB8"/>
                </a:solidFill>
                <a:effectLst/>
                <a:latin typeface="Arial" panose="020B0604020202020204" pitchFamily="34" charset="0"/>
                <a:hlinkClick r:id="rId7" tooltip="03 western classics in Chinese clothes.pptx"/>
              </a:rPr>
              <a:t>classics</a:t>
            </a:r>
            <a:r>
              <a:rPr lang="de-DE" b="0" i="0" u="none" strike="noStrike" dirty="0">
                <a:solidFill>
                  <a:srgbClr val="002BB8"/>
                </a:solidFill>
                <a:effectLst/>
                <a:latin typeface="Arial" panose="020B0604020202020204" pitchFamily="34" charset="0"/>
                <a:hlinkClick r:id="rId7" tooltip="03 western classics in Chinese clothes.pptx"/>
              </a:rPr>
              <a:t> in Chinese </a:t>
            </a:r>
            <a:r>
              <a:rPr lang="de-DE" b="0" i="0" u="none" strike="noStrike" dirty="0" err="1">
                <a:solidFill>
                  <a:srgbClr val="002BB8"/>
                </a:solidFill>
                <a:effectLst/>
                <a:latin typeface="Arial" panose="020B0604020202020204" pitchFamily="34" charset="0"/>
                <a:hlinkClick r:id="rId7" tooltip="03 western classics in Chinese clothes.pptx"/>
              </a:rPr>
              <a:t>clothes</a:t>
            </a:r>
            <a:endParaRPr lang="de-DE" b="0" i="0" dirty="0">
              <a:solidFill>
                <a:srgbClr val="000000"/>
              </a:solidFill>
              <a:effectLst/>
              <a:latin typeface="Arial" panose="020B0604020202020204" pitchFamily="34" charset="0"/>
            </a:endParaRPr>
          </a:p>
          <a:p>
            <a:pPr algn="l">
              <a:lnSpc>
                <a:spcPct val="150000"/>
              </a:lnSpc>
              <a:buFont typeface="Arial" panose="020B0604020202020204" pitchFamily="34" charset="0"/>
              <a:buChar char="•"/>
            </a:pPr>
            <a:r>
              <a:rPr lang="de-DE" b="0" i="0" dirty="0">
                <a:solidFill>
                  <a:srgbClr val="000000"/>
                </a:solidFill>
                <a:effectLst/>
                <a:latin typeface="Arial" panose="020B0604020202020204" pitchFamily="34" charset="0"/>
              </a:rPr>
              <a:t>argumentative </a:t>
            </a:r>
            <a:r>
              <a:rPr lang="de-DE" b="0" i="0" dirty="0" err="1">
                <a:solidFill>
                  <a:srgbClr val="000000"/>
                </a:solidFill>
                <a:effectLst/>
                <a:latin typeface="Arial" panose="020B0604020202020204" pitchFamily="34" charset="0"/>
              </a:rPr>
              <a:t>debate</a:t>
            </a:r>
            <a:r>
              <a:rPr lang="de-DE" b="0" i="0" dirty="0">
                <a:solidFill>
                  <a:srgbClr val="000000"/>
                </a:solidFill>
                <a:effectLst/>
                <a:latin typeface="Arial" panose="020B0604020202020204" pitchFamily="34" charset="0"/>
              </a:rPr>
              <a:t> live in </a:t>
            </a:r>
            <a:r>
              <a:rPr lang="de-DE" b="0" i="0" dirty="0" err="1">
                <a:solidFill>
                  <a:srgbClr val="000000"/>
                </a:solidFill>
                <a:effectLst/>
                <a:latin typeface="Arial" panose="020B0604020202020204" pitchFamily="34" charset="0"/>
              </a:rPr>
              <a:t>class</a:t>
            </a:r>
            <a:r>
              <a:rPr lang="de-DE" b="0" i="0" dirty="0">
                <a:solidFill>
                  <a:srgbClr val="000000"/>
                </a:solidFill>
                <a:effectLst/>
                <a:latin typeface="Arial" panose="020B0604020202020204" pitchFamily="34" charset="0"/>
              </a:rPr>
              <a:t> on </a:t>
            </a:r>
            <a:r>
              <a:rPr lang="de-DE" b="0" i="0" dirty="0" err="1">
                <a:solidFill>
                  <a:srgbClr val="000000"/>
                </a:solidFill>
                <a:effectLst/>
                <a:latin typeface="Arial" panose="020B0604020202020204" pitchFamily="34" charset="0"/>
              </a:rPr>
              <a:t>Utopian</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Literature</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or</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Dystopian</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Literature</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by</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Bian</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Wangqian</a:t>
            </a:r>
            <a:r>
              <a:rPr lang="zh-CN" altLang="de-DE" b="0" i="0" dirty="0">
                <a:solidFill>
                  <a:srgbClr val="000000"/>
                </a:solidFill>
                <a:effectLst/>
                <a:latin typeface="Arial" panose="020B0604020202020204" pitchFamily="34" charset="0"/>
              </a:rPr>
              <a:t>卞王倩</a:t>
            </a:r>
            <a:r>
              <a:rPr lang="de-DE" altLang="zh-CN" b="0" i="0" dirty="0">
                <a:solidFill>
                  <a:srgbClr val="000000"/>
                </a:solidFill>
                <a:effectLst/>
                <a:latin typeface="Arial" panose="020B0604020202020204" pitchFamily="34" charset="0"/>
              </a:rPr>
              <a:t>&amp;</a:t>
            </a:r>
            <a:r>
              <a:rPr lang="de-DE" b="0" i="0" dirty="0">
                <a:solidFill>
                  <a:srgbClr val="000000"/>
                </a:solidFill>
                <a:effectLst/>
                <a:latin typeface="Arial" panose="020B0604020202020204" pitchFamily="34" charset="0"/>
              </a:rPr>
              <a:t>Tong </a:t>
            </a:r>
            <a:r>
              <a:rPr lang="de-DE" b="0" i="0" dirty="0" err="1">
                <a:solidFill>
                  <a:srgbClr val="000000"/>
                </a:solidFill>
                <a:effectLst/>
                <a:latin typeface="Arial" panose="020B0604020202020204" pitchFamily="34" charset="0"/>
              </a:rPr>
              <a:t>Yumeng</a:t>
            </a:r>
            <a:r>
              <a:rPr lang="zh-CN" altLang="de-DE" b="0" i="0" dirty="0">
                <a:solidFill>
                  <a:srgbClr val="000000"/>
                </a:solidFill>
                <a:effectLst/>
                <a:latin typeface="Arial" panose="020B0604020202020204" pitchFamily="34" charset="0"/>
              </a:rPr>
              <a:t>仝雨梦 </a:t>
            </a:r>
            <a:r>
              <a:rPr lang="de-DE" b="0" i="0" dirty="0" err="1">
                <a:solidFill>
                  <a:srgbClr val="000000"/>
                </a:solidFill>
                <a:effectLst/>
                <a:latin typeface="Arial" panose="020B0604020202020204" pitchFamily="34" charset="0"/>
              </a:rPr>
              <a:t>handout:</a:t>
            </a:r>
            <a:r>
              <a:rPr lang="de-DE" b="0" i="0" u="none" strike="noStrike" dirty="0" err="1">
                <a:solidFill>
                  <a:srgbClr val="002BB8"/>
                </a:solidFill>
                <a:effectLst/>
                <a:latin typeface="Arial" panose="020B0604020202020204" pitchFamily="34" charset="0"/>
                <a:hlinkClick r:id="rId8" tooltip="Utopian Literature or Dystopian Literature-Bian Wangqian&amp;Tong Yumeng.docx"/>
              </a:rPr>
              <a:t>Utopian</a:t>
            </a:r>
            <a:r>
              <a:rPr lang="de-DE" b="0" i="0" u="none" strike="noStrike" dirty="0">
                <a:solidFill>
                  <a:srgbClr val="002BB8"/>
                </a:solidFill>
                <a:effectLst/>
                <a:latin typeface="Arial" panose="020B0604020202020204" pitchFamily="34" charset="0"/>
                <a:hlinkClick r:id="rId8" tooltip="Utopian Literature or Dystopian Literature-Bian Wangqian&amp;Tong Yumeng.docx"/>
              </a:rPr>
              <a:t> </a:t>
            </a:r>
            <a:r>
              <a:rPr lang="de-DE" b="0" i="0" u="none" strike="noStrike" dirty="0" err="1">
                <a:solidFill>
                  <a:srgbClr val="002BB8"/>
                </a:solidFill>
                <a:effectLst/>
                <a:latin typeface="Arial" panose="020B0604020202020204" pitchFamily="34" charset="0"/>
                <a:hlinkClick r:id="rId8" tooltip="Utopian Literature or Dystopian Literature-Bian Wangqian&amp;Tong Yumeng.docx"/>
              </a:rPr>
              <a:t>Literature</a:t>
            </a:r>
            <a:r>
              <a:rPr lang="de-DE" b="0" i="0" u="none" strike="noStrike" dirty="0">
                <a:solidFill>
                  <a:srgbClr val="002BB8"/>
                </a:solidFill>
                <a:effectLst/>
                <a:latin typeface="Arial" panose="020B0604020202020204" pitchFamily="34" charset="0"/>
                <a:hlinkClick r:id="rId8" tooltip="Utopian Literature or Dystopian Literature-Bian Wangqian&amp;Tong Yumeng.docx"/>
              </a:rPr>
              <a:t> </a:t>
            </a:r>
            <a:r>
              <a:rPr lang="de-DE" b="0" i="0" u="none" strike="noStrike" dirty="0" err="1">
                <a:solidFill>
                  <a:srgbClr val="002BB8"/>
                </a:solidFill>
                <a:effectLst/>
                <a:latin typeface="Arial" panose="020B0604020202020204" pitchFamily="34" charset="0"/>
                <a:hlinkClick r:id="rId8" tooltip="Utopian Literature or Dystopian Literature-Bian Wangqian&amp;Tong Yumeng.docx"/>
              </a:rPr>
              <a:t>or</a:t>
            </a:r>
            <a:r>
              <a:rPr lang="de-DE" b="0" i="0" u="none" strike="noStrike" dirty="0">
                <a:solidFill>
                  <a:srgbClr val="002BB8"/>
                </a:solidFill>
                <a:effectLst/>
                <a:latin typeface="Arial" panose="020B0604020202020204" pitchFamily="34" charset="0"/>
                <a:hlinkClick r:id="rId8" tooltip="Utopian Literature or Dystopian Literature-Bian Wangqian&amp;Tong Yumeng.docx"/>
              </a:rPr>
              <a:t> </a:t>
            </a:r>
            <a:r>
              <a:rPr lang="de-DE" b="0" i="0" u="none" strike="noStrike" dirty="0" err="1">
                <a:solidFill>
                  <a:srgbClr val="002BB8"/>
                </a:solidFill>
                <a:effectLst/>
                <a:latin typeface="Arial" panose="020B0604020202020204" pitchFamily="34" charset="0"/>
                <a:hlinkClick r:id="rId8" tooltip="Utopian Literature or Dystopian Literature-Bian Wangqian&amp;Tong Yumeng.docx"/>
              </a:rPr>
              <a:t>Dystopian</a:t>
            </a:r>
            <a:r>
              <a:rPr lang="de-DE" b="0" i="0" u="none" strike="noStrike" dirty="0">
                <a:solidFill>
                  <a:srgbClr val="002BB8"/>
                </a:solidFill>
                <a:effectLst/>
                <a:latin typeface="Arial" panose="020B0604020202020204" pitchFamily="34" charset="0"/>
                <a:hlinkClick r:id="rId8" tooltip="Utopian Literature or Dystopian Literature-Bian Wangqian&amp;Tong Yumeng.docx"/>
              </a:rPr>
              <a:t> </a:t>
            </a:r>
            <a:r>
              <a:rPr lang="de-DE" b="0" i="0" u="none" strike="noStrike" dirty="0" err="1">
                <a:solidFill>
                  <a:srgbClr val="002BB8"/>
                </a:solidFill>
                <a:effectLst/>
                <a:latin typeface="Arial" panose="020B0604020202020204" pitchFamily="34" charset="0"/>
                <a:hlinkClick r:id="rId8" tooltip="Utopian Literature or Dystopian Literature-Bian Wangqian&amp;Tong Yumeng.docx"/>
              </a:rPr>
              <a:t>Literature</a:t>
            </a:r>
            <a:endParaRPr lang="de-DE" b="0" i="0" dirty="0">
              <a:solidFill>
                <a:srgbClr val="000000"/>
              </a:solidFill>
              <a:effectLst/>
              <a:latin typeface="Arial" panose="020B0604020202020204" pitchFamily="34" charset="0"/>
            </a:endParaRPr>
          </a:p>
          <a:p>
            <a:pPr algn="l">
              <a:lnSpc>
                <a:spcPct val="150000"/>
              </a:lnSpc>
              <a:buFont typeface="Arial" panose="020B0604020202020204" pitchFamily="34" charset="0"/>
              <a:buChar char="•"/>
            </a:pPr>
            <a:r>
              <a:rPr lang="de-DE" b="0" i="0" dirty="0" err="1">
                <a:solidFill>
                  <a:srgbClr val="000000"/>
                </a:solidFill>
                <a:effectLst/>
                <a:latin typeface="Arial" panose="020B0604020202020204" pitchFamily="34" charset="0"/>
              </a:rPr>
              <a:t>literature</a:t>
            </a:r>
            <a:r>
              <a:rPr lang="de-DE" b="0" i="0" dirty="0">
                <a:solidFill>
                  <a:srgbClr val="000000"/>
                </a:solidFill>
                <a:effectLst/>
                <a:latin typeface="Arial" panose="020B0604020202020204" pitchFamily="34" charset="0"/>
              </a:rPr>
              <a:t> review </a:t>
            </a:r>
            <a:r>
              <a:rPr lang="de-DE" b="0" i="0" dirty="0" err="1">
                <a:solidFill>
                  <a:srgbClr val="000000"/>
                </a:solidFill>
                <a:effectLst/>
                <a:latin typeface="Arial" panose="020B0604020202020204" pitchFamily="34" charset="0"/>
              </a:rPr>
              <a:t>with</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handout</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by</a:t>
            </a:r>
            <a:r>
              <a:rPr lang="de-DE" b="0" i="0" dirty="0">
                <a:solidFill>
                  <a:srgbClr val="000000"/>
                </a:solidFill>
                <a:effectLst/>
                <a:latin typeface="Arial" panose="020B0604020202020204" pitchFamily="34" charset="0"/>
              </a:rPr>
              <a:t> Wang </a:t>
            </a:r>
            <a:r>
              <a:rPr lang="de-DE" b="0" i="0" dirty="0" err="1">
                <a:solidFill>
                  <a:srgbClr val="000000"/>
                </a:solidFill>
                <a:effectLst/>
                <a:latin typeface="Arial" panose="020B0604020202020204" pitchFamily="34" charset="0"/>
              </a:rPr>
              <a:t>Yajuan</a:t>
            </a:r>
            <a:r>
              <a:rPr lang="de-DE" b="0" i="0" dirty="0">
                <a:solidFill>
                  <a:srgbClr val="000000"/>
                </a:solidFill>
                <a:effectLst/>
                <a:latin typeface="Arial" panose="020B0604020202020204" pitchFamily="34" charset="0"/>
              </a:rPr>
              <a:t> </a:t>
            </a:r>
            <a:r>
              <a:rPr lang="zh-CN" altLang="de-DE" b="0" i="0" dirty="0">
                <a:solidFill>
                  <a:srgbClr val="000000"/>
                </a:solidFill>
                <a:effectLst/>
                <a:latin typeface="Arial" panose="020B0604020202020204" pitchFamily="34" charset="0"/>
              </a:rPr>
              <a:t>王亚娟 </a:t>
            </a:r>
            <a:r>
              <a:rPr lang="de-DE" b="0" i="0" u="none" strike="noStrike" dirty="0">
                <a:solidFill>
                  <a:srgbClr val="002BB8"/>
                </a:solidFill>
                <a:effectLst/>
                <a:latin typeface="Arial" panose="020B0604020202020204" pitchFamily="34" charset="0"/>
                <a:hlinkClick r:id="rId9" tooltip="03 An Overview of Chinese Utopian Literature.pptx"/>
              </a:rPr>
              <a:t>An </a:t>
            </a:r>
            <a:r>
              <a:rPr lang="de-DE" b="0" i="0" u="none" strike="noStrike" dirty="0" err="1">
                <a:solidFill>
                  <a:srgbClr val="002BB8"/>
                </a:solidFill>
                <a:effectLst/>
                <a:latin typeface="Arial" panose="020B0604020202020204" pitchFamily="34" charset="0"/>
                <a:hlinkClick r:id="rId9" tooltip="03 An Overview of Chinese Utopian Literature.pptx"/>
              </a:rPr>
              <a:t>Overview</a:t>
            </a:r>
            <a:r>
              <a:rPr lang="de-DE" b="0" i="0" u="none" strike="noStrike" dirty="0">
                <a:solidFill>
                  <a:srgbClr val="002BB8"/>
                </a:solidFill>
                <a:effectLst/>
                <a:latin typeface="Arial" panose="020B0604020202020204" pitchFamily="34" charset="0"/>
                <a:hlinkClick r:id="rId9" tooltip="03 An Overview of Chinese Utopian Literature.pptx"/>
              </a:rPr>
              <a:t> </a:t>
            </a:r>
            <a:r>
              <a:rPr lang="de-DE" b="0" i="0" u="none" strike="noStrike" dirty="0" err="1">
                <a:solidFill>
                  <a:srgbClr val="002BB8"/>
                </a:solidFill>
                <a:effectLst/>
                <a:latin typeface="Arial" panose="020B0604020202020204" pitchFamily="34" charset="0"/>
                <a:hlinkClick r:id="rId9" tooltip="03 An Overview of Chinese Utopian Literature.pptx"/>
              </a:rPr>
              <a:t>of</a:t>
            </a:r>
            <a:r>
              <a:rPr lang="de-DE" b="0" i="0" u="none" strike="noStrike" dirty="0">
                <a:solidFill>
                  <a:srgbClr val="002BB8"/>
                </a:solidFill>
                <a:effectLst/>
                <a:latin typeface="Arial" panose="020B0604020202020204" pitchFamily="34" charset="0"/>
                <a:hlinkClick r:id="rId9" tooltip="03 An Overview of Chinese Utopian Literature.pptx"/>
              </a:rPr>
              <a:t> Chinese </a:t>
            </a:r>
            <a:r>
              <a:rPr lang="de-DE" b="0" i="0" u="none" strike="noStrike" dirty="0" err="1">
                <a:solidFill>
                  <a:srgbClr val="002BB8"/>
                </a:solidFill>
                <a:effectLst/>
                <a:latin typeface="Arial" panose="020B0604020202020204" pitchFamily="34" charset="0"/>
                <a:hlinkClick r:id="rId9" tooltip="03 An Overview of Chinese Utopian Literature.pptx"/>
              </a:rPr>
              <a:t>Utopian</a:t>
            </a:r>
            <a:r>
              <a:rPr lang="de-DE" b="0" i="0" u="none" strike="noStrike" dirty="0">
                <a:solidFill>
                  <a:srgbClr val="002BB8"/>
                </a:solidFill>
                <a:effectLst/>
                <a:latin typeface="Arial" panose="020B0604020202020204" pitchFamily="34" charset="0"/>
                <a:hlinkClick r:id="rId9" tooltip="03 An Overview of Chinese Utopian Literature.pptx"/>
              </a:rPr>
              <a:t> </a:t>
            </a:r>
            <a:r>
              <a:rPr lang="de-DE" b="0" i="0" u="none" strike="noStrike" dirty="0" err="1">
                <a:solidFill>
                  <a:srgbClr val="002BB8"/>
                </a:solidFill>
                <a:effectLst/>
                <a:latin typeface="Arial" panose="020B0604020202020204" pitchFamily="34" charset="0"/>
                <a:hlinkClick r:id="rId9" tooltip="03 An Overview of Chinese Utopian Literature.pptx"/>
              </a:rPr>
              <a:t>Literature</a:t>
            </a:r>
            <a:endParaRPr lang="de-DE" b="0" i="0" dirty="0">
              <a:solidFill>
                <a:srgbClr val="000000"/>
              </a:solidFill>
              <a:effectLst/>
              <a:latin typeface="Arial" panose="020B0604020202020204" pitchFamily="34" charset="0"/>
            </a:endParaRPr>
          </a:p>
          <a:p>
            <a:br>
              <a:rPr lang="de-DE" dirty="0"/>
            </a:br>
            <a:endParaRPr lang="de-DE" dirty="0"/>
          </a:p>
        </p:txBody>
      </p:sp>
    </p:spTree>
    <p:extLst>
      <p:ext uri="{BB962C8B-B14F-4D97-AF65-F5344CB8AC3E}">
        <p14:creationId xmlns:p14="http://schemas.microsoft.com/office/powerpoint/2010/main" val="5238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1A6E8-FCDC-4B91-A29F-710F2B4905F0}"/>
              </a:ext>
            </a:extLst>
          </p:cNvPr>
          <p:cNvSpPr>
            <a:spLocks noGrp="1"/>
          </p:cNvSpPr>
          <p:nvPr>
            <p:ph type="title"/>
          </p:nvPr>
        </p:nvSpPr>
        <p:spPr>
          <a:xfrm>
            <a:off x="827484" y="1196788"/>
            <a:ext cx="6710642" cy="1050398"/>
          </a:xfrm>
        </p:spPr>
        <p:txBody>
          <a:bodyPr anchor="ctr">
            <a:normAutofit/>
          </a:bodyPr>
          <a:lstStyle/>
          <a:p>
            <a:r>
              <a:rPr lang="de-DE" dirty="0"/>
              <a:t>The new </a:t>
            </a:r>
            <a:r>
              <a:rPr lang="en-US" altLang="zh-CN" dirty="0"/>
              <a:t>S</a:t>
            </a:r>
            <a:r>
              <a:rPr lang="de-DE" dirty="0"/>
              <a:t>tory of the </a:t>
            </a:r>
            <a:r>
              <a:rPr lang="en-US" altLang="zh-CN" dirty="0"/>
              <a:t>S</a:t>
            </a:r>
            <a:r>
              <a:rPr lang="de-DE" dirty="0"/>
              <a:t>tone</a:t>
            </a:r>
          </a:p>
        </p:txBody>
      </p:sp>
      <p:sp>
        <p:nvSpPr>
          <p:cNvPr id="3" name="Inhaltsplatzhalter 2">
            <a:extLst>
              <a:ext uri="{FF2B5EF4-FFF2-40B4-BE49-F238E27FC236}">
                <a16:creationId xmlns:a16="http://schemas.microsoft.com/office/drawing/2014/main" id="{9E8284F6-8BAE-4D5D-ABC9-EE37CA48953A}"/>
              </a:ext>
            </a:extLst>
          </p:cNvPr>
          <p:cNvSpPr>
            <a:spLocks noGrp="1"/>
          </p:cNvSpPr>
          <p:nvPr>
            <p:ph idx="1"/>
          </p:nvPr>
        </p:nvSpPr>
        <p:spPr>
          <a:xfrm>
            <a:off x="827484" y="2929891"/>
            <a:ext cx="6709906" cy="3739469"/>
          </a:xfrm>
        </p:spPr>
        <p:txBody>
          <a:bodyPr>
            <a:normAutofit fontScale="92500" lnSpcReduction="20000"/>
          </a:bodyPr>
          <a:lstStyle/>
          <a:p>
            <a:r>
              <a:rPr lang="en-US" dirty="0"/>
              <a:t>Inventions of advanced China:</a:t>
            </a:r>
          </a:p>
          <a:p>
            <a:r>
              <a:rPr lang="en-US" dirty="0"/>
              <a:t>Sub -boats firing silent electric guns</a:t>
            </a:r>
          </a:p>
          <a:p>
            <a:r>
              <a:rPr lang="en-US" dirty="0"/>
              <a:t>Communication underwater</a:t>
            </a:r>
          </a:p>
          <a:p>
            <a:r>
              <a:rPr lang="en-US" dirty="0"/>
              <a:t>Flying cars</a:t>
            </a:r>
          </a:p>
          <a:p>
            <a:r>
              <a:rPr lang="en-US" dirty="0"/>
              <a:t>Subway network</a:t>
            </a:r>
          </a:p>
          <a:p>
            <a:r>
              <a:rPr lang="en-US" dirty="0"/>
              <a:t>Human Nature Inspection Lens</a:t>
            </a:r>
          </a:p>
          <a:p>
            <a:r>
              <a:rPr lang="en-US" dirty="0"/>
              <a:t>Chemical weapons (called Benevolent Special Art)</a:t>
            </a:r>
            <a:endParaRPr lang="de-DE" dirty="0"/>
          </a:p>
        </p:txBody>
      </p:sp>
    </p:spTree>
    <p:extLst>
      <p:ext uri="{BB962C8B-B14F-4D97-AF65-F5344CB8AC3E}">
        <p14:creationId xmlns:p14="http://schemas.microsoft.com/office/powerpoint/2010/main" val="4094722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CF4F1-A80B-4506-BF32-77145A19B52B}"/>
              </a:ext>
            </a:extLst>
          </p:cNvPr>
          <p:cNvSpPr>
            <a:spLocks noGrp="1"/>
          </p:cNvSpPr>
          <p:nvPr>
            <p:ph type="title"/>
          </p:nvPr>
        </p:nvSpPr>
        <p:spPr>
          <a:xfrm>
            <a:off x="971600" y="476672"/>
            <a:ext cx="6710642" cy="1050398"/>
          </a:xfrm>
        </p:spPr>
        <p:txBody>
          <a:bodyPr anchor="ctr">
            <a:normAutofit/>
          </a:bodyPr>
          <a:lstStyle/>
          <a:p>
            <a:r>
              <a:rPr lang="en-US" altLang="zh-CN" dirty="0"/>
              <a:t>The Civilized Realm</a:t>
            </a:r>
            <a:r>
              <a:rPr lang="de-DE" dirty="0"/>
              <a:t>	</a:t>
            </a:r>
          </a:p>
        </p:txBody>
      </p:sp>
      <p:sp>
        <p:nvSpPr>
          <p:cNvPr id="3" name="Inhaltsplatzhalter 2">
            <a:extLst>
              <a:ext uri="{FF2B5EF4-FFF2-40B4-BE49-F238E27FC236}">
                <a16:creationId xmlns:a16="http://schemas.microsoft.com/office/drawing/2014/main" id="{D990F7FB-2DD1-4B81-B7B6-14907E6BCECD}"/>
              </a:ext>
            </a:extLst>
          </p:cNvPr>
          <p:cNvSpPr>
            <a:spLocks noGrp="1"/>
          </p:cNvSpPr>
          <p:nvPr>
            <p:ph idx="1"/>
          </p:nvPr>
        </p:nvSpPr>
        <p:spPr>
          <a:xfrm>
            <a:off x="827484" y="2060848"/>
            <a:ext cx="7416924" cy="4536503"/>
          </a:xfrm>
        </p:spPr>
        <p:txBody>
          <a:bodyPr>
            <a:normAutofit fontScale="85000" lnSpcReduction="20000"/>
          </a:bodyPr>
          <a:lstStyle/>
          <a:p>
            <a:r>
              <a:rPr lang="en-US" altLang="zh-CN" dirty="0"/>
              <a:t>Ruler</a:t>
            </a:r>
            <a:r>
              <a:rPr lang="de-DE" dirty="0"/>
              <a:t>: Dongfang Qiang (Strength of the East)</a:t>
            </a:r>
          </a:p>
          <a:p>
            <a:r>
              <a:rPr lang="de-DE" dirty="0"/>
              <a:t>3 Sons: Dongfang Ying (Eastern England), Dongfang De (Eastern Germany), Dongfang Fa (Eastern France), </a:t>
            </a:r>
          </a:p>
          <a:p>
            <a:r>
              <a:rPr lang="de-DE" dirty="0"/>
              <a:t>1 -daughter Dongfang Mei (Eastern America)</a:t>
            </a:r>
          </a:p>
          <a:p>
            <a:r>
              <a:rPr lang="de-DE" dirty="0"/>
              <a:t>Eight districts: loyalty, respect for parents, kindness, compassion, loyalty, righteousness, peace, equality</a:t>
            </a:r>
          </a:p>
          <a:p>
            <a:endParaRPr lang="de-DE" dirty="0"/>
          </a:p>
          <a:p>
            <a:r>
              <a:rPr lang="de-DE" dirty="0"/>
              <a:t>Dongfang Qiang /Zhen Baoyu as a secular double by Jia Baoyu (from the dream of the Red Chamber)</a:t>
            </a:r>
          </a:p>
        </p:txBody>
      </p:sp>
    </p:spTree>
    <p:extLst>
      <p:ext uri="{BB962C8B-B14F-4D97-AF65-F5344CB8AC3E}">
        <p14:creationId xmlns:p14="http://schemas.microsoft.com/office/powerpoint/2010/main" val="3683329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C306C-23C5-40F8-BDC1-967209AA3402}"/>
              </a:ext>
            </a:extLst>
          </p:cNvPr>
          <p:cNvSpPr>
            <a:spLocks noGrp="1"/>
          </p:cNvSpPr>
          <p:nvPr>
            <p:ph type="title"/>
          </p:nvPr>
        </p:nvSpPr>
        <p:spPr>
          <a:xfrm>
            <a:off x="489858" y="2091690"/>
            <a:ext cx="2642159" cy="3353116"/>
          </a:xfrm>
        </p:spPr>
        <p:txBody>
          <a:bodyPr>
            <a:normAutofit/>
          </a:bodyPr>
          <a:lstStyle/>
          <a:p>
            <a:pPr algn="r"/>
            <a:r>
              <a:rPr lang="de-DE" dirty="0"/>
              <a:t>Moti</a:t>
            </a:r>
            <a:r>
              <a:rPr lang="en-US" altLang="zh-CN" dirty="0" err="1"/>
              <a:t>fs</a:t>
            </a:r>
            <a:endParaRPr lang="de-DE" dirty="0"/>
          </a:p>
        </p:txBody>
      </p:sp>
      <p:sp>
        <p:nvSpPr>
          <p:cNvPr id="3" name="Inhaltsplatzhalter 2">
            <a:extLst>
              <a:ext uri="{FF2B5EF4-FFF2-40B4-BE49-F238E27FC236}">
                <a16:creationId xmlns:a16="http://schemas.microsoft.com/office/drawing/2014/main" id="{2A55BF95-3DE4-434C-B9F4-BFEC80E58F42}"/>
              </a:ext>
            </a:extLst>
          </p:cNvPr>
          <p:cNvSpPr>
            <a:spLocks noGrp="1"/>
          </p:cNvSpPr>
          <p:nvPr>
            <p:ph idx="1"/>
          </p:nvPr>
        </p:nvSpPr>
        <p:spPr>
          <a:xfrm>
            <a:off x="3903082" y="548680"/>
            <a:ext cx="4439627" cy="4896126"/>
          </a:xfrm>
        </p:spPr>
        <p:txBody>
          <a:bodyPr>
            <a:noAutofit/>
          </a:bodyPr>
          <a:lstStyle/>
          <a:p>
            <a:pPr>
              <a:lnSpc>
                <a:spcPct val="90000"/>
              </a:lnSpc>
            </a:pPr>
            <a:r>
              <a:rPr lang="en-US" sz="2000" dirty="0"/>
              <a:t>Anti -Western world view:</a:t>
            </a:r>
          </a:p>
          <a:p>
            <a:pPr>
              <a:lnSpc>
                <a:spcPct val="90000"/>
              </a:lnSpc>
            </a:pPr>
            <a:r>
              <a:rPr lang="en-US" sz="2000" dirty="0"/>
              <a:t>Chinese invention &gt; Western inventions</a:t>
            </a:r>
          </a:p>
          <a:p>
            <a:pPr>
              <a:lnSpc>
                <a:spcPct val="90000"/>
              </a:lnSpc>
            </a:pPr>
            <a:r>
              <a:rPr lang="en-US" sz="2000" dirty="0"/>
              <a:t>West. Inventions are made ridiculous</a:t>
            </a:r>
          </a:p>
          <a:p>
            <a:pPr>
              <a:lnSpc>
                <a:spcPct val="90000"/>
              </a:lnSpc>
            </a:pPr>
            <a:r>
              <a:rPr lang="en-US" sz="2000" dirty="0"/>
              <a:t>Humor </a:t>
            </a:r>
          </a:p>
          <a:p>
            <a:pPr>
              <a:lnSpc>
                <a:spcPct val="90000"/>
              </a:lnSpc>
            </a:pPr>
            <a:r>
              <a:rPr lang="en-US" sz="2000" dirty="0"/>
              <a:t>Western technology was purely materialistic, lacking in spirituality and morality</a:t>
            </a:r>
          </a:p>
          <a:p>
            <a:pPr>
              <a:lnSpc>
                <a:spcPct val="90000"/>
              </a:lnSpc>
            </a:pPr>
            <a:r>
              <a:rPr lang="en-US" sz="2000" dirty="0"/>
              <a:t>Western civilization was barbaric: "The ancient people" used wine to test people's moral state. It's inevitable that after being drunk, people will disclose their true nature. I'm sorry. I have seen this verified with the people of barbarian countries. They pretend to be decent all the time, claiming that they are "civilized." However, after they are drunk, they make trouble shamelessly, without any restraint."</a:t>
            </a:r>
            <a:endParaRPr lang="de-DE" sz="2000" dirty="0"/>
          </a:p>
        </p:txBody>
      </p:sp>
    </p:spTree>
    <p:extLst>
      <p:ext uri="{BB962C8B-B14F-4D97-AF65-F5344CB8AC3E}">
        <p14:creationId xmlns:p14="http://schemas.microsoft.com/office/powerpoint/2010/main" val="1803678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2797F-285B-46A6-A620-846B83438662}"/>
              </a:ext>
            </a:extLst>
          </p:cNvPr>
          <p:cNvSpPr>
            <a:spLocks noGrp="1"/>
          </p:cNvSpPr>
          <p:nvPr>
            <p:ph type="title"/>
          </p:nvPr>
        </p:nvSpPr>
        <p:spPr>
          <a:xfrm>
            <a:off x="489858" y="2091690"/>
            <a:ext cx="2642159" cy="3353116"/>
          </a:xfrm>
        </p:spPr>
        <p:txBody>
          <a:bodyPr>
            <a:normAutofit/>
          </a:bodyPr>
          <a:lstStyle/>
          <a:p>
            <a:pPr algn="r"/>
            <a:r>
              <a:rPr lang="de-DE" dirty="0"/>
              <a:t>Moti</a:t>
            </a:r>
            <a:r>
              <a:rPr lang="en-US" altLang="zh-CN" dirty="0" err="1"/>
              <a:t>fs</a:t>
            </a:r>
            <a:endParaRPr lang="de-DE" dirty="0"/>
          </a:p>
        </p:txBody>
      </p:sp>
      <p:sp>
        <p:nvSpPr>
          <p:cNvPr id="3" name="Inhaltsplatzhalter 2">
            <a:extLst>
              <a:ext uri="{FF2B5EF4-FFF2-40B4-BE49-F238E27FC236}">
                <a16:creationId xmlns:a16="http://schemas.microsoft.com/office/drawing/2014/main" id="{B88B1671-2731-4562-9958-F938096E6BCC}"/>
              </a:ext>
            </a:extLst>
          </p:cNvPr>
          <p:cNvSpPr>
            <a:spLocks noGrp="1"/>
          </p:cNvSpPr>
          <p:nvPr>
            <p:ph idx="1"/>
          </p:nvPr>
        </p:nvSpPr>
        <p:spPr>
          <a:xfrm>
            <a:off x="3903082" y="764704"/>
            <a:ext cx="4439627" cy="5760640"/>
          </a:xfrm>
        </p:spPr>
        <p:txBody>
          <a:bodyPr>
            <a:normAutofit lnSpcReduction="10000"/>
          </a:bodyPr>
          <a:lstStyle/>
          <a:p>
            <a:r>
              <a:rPr lang="en-US" dirty="0"/>
              <a:t>Confucianism &amp; Daoism:</a:t>
            </a:r>
          </a:p>
          <a:p>
            <a:r>
              <a:rPr lang="en-US" dirty="0"/>
              <a:t>The true reason for the domination of the Chinese Empire</a:t>
            </a:r>
          </a:p>
          <a:p>
            <a:r>
              <a:rPr lang="en-US" dirty="0"/>
              <a:t>Power is not based on technical progress but above all on morality</a:t>
            </a:r>
          </a:p>
          <a:p>
            <a:r>
              <a:rPr lang="en-US" dirty="0"/>
              <a:t>Human Nature Inspection Lens: A lens to recognize the true nature of man</a:t>
            </a:r>
            <a:endParaRPr lang="de-DE" dirty="0"/>
          </a:p>
        </p:txBody>
      </p:sp>
    </p:spTree>
    <p:extLst>
      <p:ext uri="{BB962C8B-B14F-4D97-AF65-F5344CB8AC3E}">
        <p14:creationId xmlns:p14="http://schemas.microsoft.com/office/powerpoint/2010/main" val="199575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8BAEC-04D7-4454-A1FD-3BD616A7DB84}"/>
              </a:ext>
            </a:extLst>
          </p:cNvPr>
          <p:cNvSpPr>
            <a:spLocks noGrp="1"/>
          </p:cNvSpPr>
          <p:nvPr>
            <p:ph type="title"/>
          </p:nvPr>
        </p:nvSpPr>
        <p:spPr/>
        <p:txBody>
          <a:bodyPr/>
          <a:lstStyle/>
          <a:p>
            <a:r>
              <a:rPr lang="de-DE" dirty="0"/>
              <a:t>Human Nature </a:t>
            </a:r>
            <a:r>
              <a:rPr lang="de-DE" dirty="0" err="1"/>
              <a:t>Inspection</a:t>
            </a:r>
            <a:r>
              <a:rPr lang="de-DE" dirty="0"/>
              <a:t> Lens</a:t>
            </a:r>
          </a:p>
        </p:txBody>
      </p:sp>
      <p:sp>
        <p:nvSpPr>
          <p:cNvPr id="3" name="Inhaltsplatzhalter 2">
            <a:extLst>
              <a:ext uri="{FF2B5EF4-FFF2-40B4-BE49-F238E27FC236}">
                <a16:creationId xmlns:a16="http://schemas.microsoft.com/office/drawing/2014/main" id="{9B94AF65-1DDC-4565-95D3-A68FAEAC4BAC}"/>
              </a:ext>
            </a:extLst>
          </p:cNvPr>
          <p:cNvSpPr>
            <a:spLocks noGrp="1"/>
          </p:cNvSpPr>
          <p:nvPr>
            <p:ph idx="1"/>
          </p:nvPr>
        </p:nvSpPr>
        <p:spPr>
          <a:xfrm>
            <a:off x="457200" y="1600200"/>
            <a:ext cx="8229600" cy="4983162"/>
          </a:xfrm>
        </p:spPr>
        <p:txBody>
          <a:bodyPr>
            <a:normAutofit/>
          </a:bodyPr>
          <a:lstStyle/>
          <a:p>
            <a:pPr marL="0" indent="0">
              <a:buNone/>
            </a:pPr>
            <a:r>
              <a:rPr lang="en-US" sz="1600" dirty="0" err="1"/>
              <a:t>Baoyu</a:t>
            </a:r>
            <a:r>
              <a:rPr lang="en-US" sz="1600" dirty="0"/>
              <a:t>: “I used to think that ‘human nature’ is an incorporeal thing. If you want to inspect ‘nature,’ it should be investigated through daily reflection. How can it be inspected by using a lens?” (Wu 168) </a:t>
            </a:r>
          </a:p>
          <a:p>
            <a:pPr marL="0" indent="0">
              <a:buNone/>
            </a:pPr>
            <a:r>
              <a:rPr lang="en-US" sz="1600" dirty="0"/>
              <a:t> Old Youth:</a:t>
            </a:r>
          </a:p>
          <a:p>
            <a:pPr marL="0" indent="0">
              <a:buNone/>
            </a:pPr>
            <a:r>
              <a:rPr lang="en-US" sz="1600" dirty="0"/>
              <a:t>“After the inception of science, what thing can not be subject to experimental verification? Take air for example. If you inspect it carefully, you can find myriads of things contained in it. The </a:t>
            </a:r>
            <a:r>
              <a:rPr lang="en-US" sz="1600" dirty="0" err="1"/>
              <a:t>halfbarbaric</a:t>
            </a:r>
            <a:r>
              <a:rPr lang="en-US" sz="1600" dirty="0"/>
              <a:t> and half-enlightened people usually call all these things by the appellation ‘air.’ How can this mindset be sufficient? If air is shapeless and cannot be experimentally verified, how come the European and American acousticians can identify sound waves? However, although the acousticians can detect sound waves, the sound wave diagrams they make are only illustrations. The science doctors in our land will let you see the things with your own eyes every time they inspect something. </a:t>
            </a:r>
            <a:r>
              <a:rPr lang="en-US" sz="1600" b="1" dirty="0">
                <a:solidFill>
                  <a:schemeClr val="tx2"/>
                </a:solidFill>
              </a:rPr>
              <a:t>Take the inspection of human nature for instance. This is achieved through a lens which was made by a prestigious medical doctor. The chemically-made glass is processed through several treatments by special liquid compounds. When one inspects the human body through it, his vision will bypass the blood, the muscle, the bones, and the sinews. The inspector can only see the </a:t>
            </a:r>
            <a:r>
              <a:rPr lang="en-US" sz="1600" b="1" dirty="0" err="1">
                <a:solidFill>
                  <a:schemeClr val="tx2"/>
                </a:solidFill>
              </a:rPr>
              <a:t>inspectee’s</a:t>
            </a:r>
            <a:r>
              <a:rPr lang="en-US" sz="1600" b="1" dirty="0">
                <a:solidFill>
                  <a:schemeClr val="tx2"/>
                </a:solidFill>
              </a:rPr>
              <a:t> nature. If the </a:t>
            </a:r>
            <a:r>
              <a:rPr lang="en-US" sz="1600" b="1" dirty="0" err="1">
                <a:solidFill>
                  <a:schemeClr val="tx2"/>
                </a:solidFill>
              </a:rPr>
              <a:t>inspectee’s</a:t>
            </a:r>
            <a:r>
              <a:rPr lang="en-US" sz="1600" b="1" dirty="0">
                <a:solidFill>
                  <a:schemeClr val="tx2"/>
                </a:solidFill>
              </a:rPr>
              <a:t> nature is civilized, it looks clear and bright like ice and snow. If his nature is barbaric, it is as turbid as smoke. You can evaluate the degree of barbarity by examining the density of the smoke. If it is as pitch-black as ink, it will be impossible to improve that person’s nature.”</a:t>
            </a:r>
            <a:endParaRPr lang="de-DE" sz="1600" b="1" dirty="0">
              <a:solidFill>
                <a:schemeClr val="tx2"/>
              </a:solidFill>
            </a:endParaRPr>
          </a:p>
        </p:txBody>
      </p:sp>
    </p:spTree>
    <p:extLst>
      <p:ext uri="{BB962C8B-B14F-4D97-AF65-F5344CB8AC3E}">
        <p14:creationId xmlns:p14="http://schemas.microsoft.com/office/powerpoint/2010/main" val="4125239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3170099"/>
          </a:xfrm>
          <a:prstGeom prst="rect">
            <a:avLst/>
          </a:prstGeom>
          <a:noFill/>
        </p:spPr>
        <p:txBody>
          <a:bodyPr wrap="square" rtlCol="0">
            <a:spAutoFit/>
          </a:bodyPr>
          <a:lstStyle/>
          <a:p>
            <a:r>
              <a:rPr lang="de-DE" sz="4000" dirty="0"/>
              <a:t>Utopia: </a:t>
            </a:r>
          </a:p>
          <a:p>
            <a:pPr marL="571500" indent="-571500">
              <a:buFont typeface="Arial" panose="020B0604020202020204" pitchFamily="34" charset="0"/>
              <a:buChar char="•"/>
            </a:pPr>
            <a:r>
              <a:rPr lang="de-DE" sz="4000" dirty="0"/>
              <a:t>Wu Jianren: The New Story of the Stone*</a:t>
            </a:r>
          </a:p>
          <a:p>
            <a:pPr marL="571500" indent="-571500">
              <a:buFont typeface="Arial" panose="020B0604020202020204" pitchFamily="34" charset="0"/>
              <a:buChar char="•"/>
            </a:pPr>
            <a:r>
              <a:rPr lang="de-DE" sz="4000" dirty="0"/>
              <a:t>Jules Verne: </a:t>
            </a:r>
            <a:r>
              <a:rPr lang="en-US" altLang="zh-CN" sz="4000" dirty="0"/>
              <a:t>From the Earth to the Moon</a:t>
            </a:r>
            <a:endParaRPr lang="de-DE" sz="4000" b="1"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1323439"/>
          </a:xfrm>
          <a:prstGeom prst="rect">
            <a:avLst/>
          </a:prstGeom>
          <a:noFill/>
        </p:spPr>
        <p:txBody>
          <a:bodyPr wrap="square" rtlCol="0">
            <a:spAutoFit/>
          </a:bodyPr>
          <a:lstStyle/>
          <a:p>
            <a:r>
              <a:rPr lang="en-US" sz="2000" dirty="0"/>
              <a:t>Just as we find early literary utopia in the West, e.g. at </a:t>
            </a:r>
            <a:r>
              <a:rPr lang="en-US" sz="2000" dirty="0" err="1"/>
              <a:t>Gilgamesch</a:t>
            </a:r>
            <a:r>
              <a:rPr lang="en-US" sz="2000" dirty="0"/>
              <a:t> (the earliest version approx. 2600 </a:t>
            </a:r>
            <a:r>
              <a:rPr lang="en-US" sz="2000" dirty="0" err="1"/>
              <a:t>v.Chr</a:t>
            </a:r>
            <a:r>
              <a:rPr lang="en-US" sz="2000" dirty="0"/>
              <a:t>.), there were also early literary testimonies in China (e.g. "Great Unity" in the Book of Rites approx. 2500 c. Chr.).</a:t>
            </a:r>
            <a:endParaRPr lang="de-DE" sz="2000" dirty="0"/>
          </a:p>
        </p:txBody>
      </p:sp>
    </p:spTree>
    <p:extLst>
      <p:ext uri="{BB962C8B-B14F-4D97-AF65-F5344CB8AC3E}">
        <p14:creationId xmlns:p14="http://schemas.microsoft.com/office/powerpoint/2010/main" val="287408374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1015663"/>
          </a:xfrm>
          <a:prstGeom prst="rect">
            <a:avLst/>
          </a:prstGeom>
          <a:noFill/>
        </p:spPr>
        <p:txBody>
          <a:bodyPr wrap="square" rtlCol="0">
            <a:spAutoFit/>
          </a:bodyPr>
          <a:lstStyle/>
          <a:p>
            <a:r>
              <a:rPr lang="en-US" sz="2000" dirty="0"/>
              <a:t>Utopia became popular through translations of utopian novels by Jules </a:t>
            </a:r>
            <a:r>
              <a:rPr lang="en-US" sz="2000" dirty="0" err="1"/>
              <a:t>Vernes</a:t>
            </a:r>
            <a:r>
              <a:rPr lang="en-US" sz="2000" dirty="0"/>
              <a:t> into Chinese about 1902 -1903 (e.g. Lu </a:t>
            </a:r>
            <a:r>
              <a:rPr lang="en-US" sz="2000" dirty="0" err="1"/>
              <a:t>Xun</a:t>
            </a:r>
            <a:r>
              <a:rPr lang="en-US" sz="2000" dirty="0"/>
              <a:t> (</a:t>
            </a:r>
            <a:r>
              <a:rPr lang="en-US" altLang="zh-CN" sz="2000" dirty="0"/>
              <a:t>transl</a:t>
            </a:r>
            <a:r>
              <a:rPr lang="en-US" sz="2000" dirty="0"/>
              <a:t>.): Jules Verne: Journey to the Moon, Twenty Thousand Leagues under the Sea).</a:t>
            </a:r>
            <a:endParaRPr lang="de-DE" sz="2400" b="1" dirty="0"/>
          </a:p>
        </p:txBody>
      </p:sp>
      <p:pic>
        <p:nvPicPr>
          <p:cNvPr id="1026" name="Picture 2" descr="Bildergebnis für Journey to the 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6096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1242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1323439"/>
          </a:xfrm>
          <a:prstGeom prst="rect">
            <a:avLst/>
          </a:prstGeom>
          <a:noFill/>
        </p:spPr>
        <p:txBody>
          <a:bodyPr wrap="square" rtlCol="0">
            <a:spAutoFit/>
          </a:bodyPr>
          <a:lstStyle/>
          <a:p>
            <a:r>
              <a:rPr lang="de-DE" sz="2000" dirty="0"/>
              <a:t>Populär wurden Utopien durch Übersetzungen von utopischen Romanen </a:t>
            </a:r>
            <a:r>
              <a:rPr lang="de-DE" sz="2000" b="1" dirty="0"/>
              <a:t>Jules Vernes </a:t>
            </a:r>
            <a:r>
              <a:rPr lang="de-DE" sz="2000" dirty="0"/>
              <a:t>ins Chinesische ca. 1902-1903 (z.B. </a:t>
            </a:r>
            <a:r>
              <a:rPr lang="de-DE" sz="2000" dirty="0" err="1"/>
              <a:t>Lu</a:t>
            </a:r>
            <a:r>
              <a:rPr lang="de-DE" sz="2000" dirty="0"/>
              <a:t> </a:t>
            </a:r>
            <a:r>
              <a:rPr lang="de-DE" sz="2000" dirty="0" err="1"/>
              <a:t>Xun</a:t>
            </a:r>
            <a:r>
              <a:rPr lang="de-DE" sz="2000" dirty="0"/>
              <a:t> (Übers.): Jules Verne: Journey </a:t>
            </a:r>
            <a:r>
              <a:rPr lang="de-DE" sz="2000" dirty="0" err="1"/>
              <a:t>to</a:t>
            </a:r>
            <a:r>
              <a:rPr lang="de-DE" sz="2000" dirty="0"/>
              <a:t> </a:t>
            </a:r>
            <a:r>
              <a:rPr lang="de-DE" sz="2000" dirty="0" err="1"/>
              <a:t>the</a:t>
            </a:r>
            <a:r>
              <a:rPr lang="de-DE" sz="2000" dirty="0"/>
              <a:t> Moon, </a:t>
            </a:r>
            <a:r>
              <a:rPr lang="de-DE" sz="2000" dirty="0" err="1"/>
              <a:t>Twenty</a:t>
            </a:r>
            <a:r>
              <a:rPr lang="de-DE" sz="2000" dirty="0"/>
              <a:t> Thousand </a:t>
            </a:r>
            <a:r>
              <a:rPr lang="de-DE" sz="2000" dirty="0" err="1"/>
              <a:t>Leagues</a:t>
            </a:r>
            <a:r>
              <a:rPr lang="de-DE" sz="2000" dirty="0"/>
              <a:t> </a:t>
            </a:r>
            <a:r>
              <a:rPr lang="de-DE" sz="2000" dirty="0" err="1"/>
              <a:t>under</a:t>
            </a:r>
            <a:r>
              <a:rPr lang="de-DE" sz="2000" dirty="0"/>
              <a:t> </a:t>
            </a:r>
            <a:r>
              <a:rPr lang="de-DE" sz="2000" dirty="0" err="1"/>
              <a:t>the</a:t>
            </a:r>
            <a:r>
              <a:rPr lang="de-DE" sz="2000" dirty="0"/>
              <a:t> </a:t>
            </a:r>
            <a:r>
              <a:rPr lang="de-DE" sz="2000" dirty="0" err="1"/>
              <a:t>Sea</a:t>
            </a:r>
            <a:r>
              <a:rPr lang="de-DE" sz="2000" dirty="0"/>
              <a:t>).</a:t>
            </a:r>
            <a:endParaRPr lang="de-DE" sz="2400" b="1" dirty="0"/>
          </a:p>
        </p:txBody>
      </p:sp>
      <p:pic>
        <p:nvPicPr>
          <p:cNvPr id="2050" name="Picture 2" descr="Bildergebnis für Jules Ver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422" y="0"/>
            <a:ext cx="122081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07091"/>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5016758"/>
          </a:xfrm>
          <a:prstGeom prst="rect">
            <a:avLst/>
          </a:prstGeom>
          <a:noFill/>
        </p:spPr>
        <p:txBody>
          <a:bodyPr wrap="square" rtlCol="0">
            <a:spAutoFit/>
          </a:bodyPr>
          <a:lstStyle/>
          <a:p>
            <a:r>
              <a:rPr lang="en-US" sz="3200" dirty="0"/>
              <a:t>Kang </a:t>
            </a:r>
            <a:r>
              <a:rPr lang="en-US" sz="3200" dirty="0" err="1"/>
              <a:t>Youwei</a:t>
            </a:r>
            <a:r>
              <a:rPr lang="en-US" sz="3200" dirty="0"/>
              <a:t> wrote the utopian essay </a:t>
            </a:r>
            <a:br>
              <a:rPr lang="en-US" sz="3200" dirty="0"/>
            </a:br>
            <a:r>
              <a:rPr lang="en-US" sz="3200" dirty="0"/>
              <a:t>"The Book of the Great Unity“</a:t>
            </a:r>
          </a:p>
          <a:p>
            <a:r>
              <a:rPr lang="en-US" sz="3200" dirty="0"/>
              <a:t>Utopia played an important role, especially at the end of the imperial era (around 1900's): it called for the process of social transformation to be modern. </a:t>
            </a:r>
          </a:p>
          <a:p>
            <a:endParaRPr lang="en-US" sz="3200" dirty="0"/>
          </a:p>
          <a:p>
            <a:r>
              <a:rPr lang="en-US" sz="3200" dirty="0"/>
              <a:t>Kang </a:t>
            </a:r>
            <a:r>
              <a:rPr lang="en-US" sz="3200" dirty="0" err="1"/>
              <a:t>Youwei</a:t>
            </a:r>
            <a:r>
              <a:rPr lang="en-US" sz="3200" dirty="0"/>
              <a:t> and Liang Qichao started an attempt at a first reform, which only lasted a hundred days.</a:t>
            </a:r>
            <a:endParaRPr lang="de-DE" sz="3600" b="1" dirty="0"/>
          </a:p>
        </p:txBody>
      </p:sp>
    </p:spTree>
    <p:extLst>
      <p:ext uri="{BB962C8B-B14F-4D97-AF65-F5344CB8AC3E}">
        <p14:creationId xmlns:p14="http://schemas.microsoft.com/office/powerpoint/2010/main" val="417841028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861774"/>
          </a:xfrm>
          <a:prstGeom prst="rect">
            <a:avLst/>
          </a:prstGeom>
          <a:noFill/>
        </p:spPr>
        <p:txBody>
          <a:bodyPr wrap="square" rtlCol="0">
            <a:spAutoFit/>
          </a:bodyPr>
          <a:lstStyle/>
          <a:p>
            <a:r>
              <a:rPr lang="de-DE" altLang="zh-CN" sz="5000" b="1" dirty="0">
                <a:latin typeface="+mj-lt"/>
                <a:ea typeface="KaiTi" panose="02010609060101010101" pitchFamily="49" charset="-122"/>
              </a:rPr>
              <a:t>Teachers‘ Input</a:t>
            </a:r>
            <a:endParaRPr lang="de-DE" altLang="zh-CN" sz="5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j-lt"/>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
        <p:nvSpPr>
          <p:cNvPr id="7" name="Textfeld 6">
            <a:extLst>
              <a:ext uri="{FF2B5EF4-FFF2-40B4-BE49-F238E27FC236}">
                <a16:creationId xmlns:a16="http://schemas.microsoft.com/office/drawing/2014/main" id="{C8377A69-448D-41EE-A80E-38B502D108CC}"/>
              </a:ext>
            </a:extLst>
          </p:cNvPr>
          <p:cNvSpPr txBox="1"/>
          <p:nvPr/>
        </p:nvSpPr>
        <p:spPr>
          <a:xfrm>
            <a:off x="593617" y="1502152"/>
            <a:ext cx="8154847" cy="646331"/>
          </a:xfrm>
          <a:prstGeom prst="rect">
            <a:avLst/>
          </a:prstGeom>
          <a:noFill/>
        </p:spPr>
        <p:txBody>
          <a:bodyPr wrap="square" rtlCol="0">
            <a:spAutoFit/>
          </a:bodyPr>
          <a:lstStyle/>
          <a:p>
            <a:pPr algn="l"/>
            <a:endParaRPr lang="de-DE" b="0" i="0" dirty="0">
              <a:solidFill>
                <a:srgbClr val="000000"/>
              </a:solidFill>
              <a:effectLst/>
              <a:latin typeface="Arial" panose="020B0604020202020204" pitchFamily="34" charset="0"/>
            </a:endParaRPr>
          </a:p>
          <a:p>
            <a:endParaRPr lang="de-DE" dirty="0"/>
          </a:p>
        </p:txBody>
      </p:sp>
    </p:spTree>
    <p:extLst>
      <p:ext uri="{BB962C8B-B14F-4D97-AF65-F5344CB8AC3E}">
        <p14:creationId xmlns:p14="http://schemas.microsoft.com/office/powerpoint/2010/main" val="18241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4093428"/>
          </a:xfrm>
          <a:prstGeom prst="rect">
            <a:avLst/>
          </a:prstGeom>
          <a:noFill/>
        </p:spPr>
        <p:txBody>
          <a:bodyPr wrap="square" rtlCol="0">
            <a:spAutoFit/>
          </a:bodyPr>
          <a:lstStyle/>
          <a:p>
            <a:r>
              <a:rPr lang="en-US" sz="2000" dirty="0"/>
              <a:t>Kang </a:t>
            </a:r>
            <a:r>
              <a:rPr lang="en-US" sz="2000" dirty="0" err="1"/>
              <a:t>Youwei</a:t>
            </a:r>
            <a:r>
              <a:rPr lang="en-US" sz="2000" dirty="0"/>
              <a:t> wrote the utopian essay "The Book of the Great Unity";" Liang </a:t>
            </a:r>
            <a:r>
              <a:rPr lang="en-US" sz="2000" dirty="0" err="1"/>
              <a:t>Qichao</a:t>
            </a:r>
            <a:r>
              <a:rPr lang="en-US" sz="2000" dirty="0"/>
              <a:t> wrote a fragment (see below).The concept of the Great Unity was later also taken up by Sun </a:t>
            </a:r>
            <a:r>
              <a:rPr lang="en-US" sz="2000" dirty="0" err="1"/>
              <a:t>Yat</a:t>
            </a:r>
            <a:r>
              <a:rPr lang="en-US" sz="2000" dirty="0"/>
              <a:t> -</a:t>
            </a:r>
            <a:r>
              <a:rPr lang="en-US" sz="2000" dirty="0" err="1"/>
              <a:t>sen</a:t>
            </a:r>
            <a:r>
              <a:rPr lang="en-US" sz="2000" dirty="0"/>
              <a:t> and occurs in several places in the National Anthem of the Republic of China (Taiwan). </a:t>
            </a:r>
          </a:p>
          <a:p>
            <a:r>
              <a:rPr lang="en-US" sz="2000" dirty="0"/>
              <a:t>Kang </a:t>
            </a:r>
            <a:r>
              <a:rPr lang="en-US" sz="2000" dirty="0" err="1"/>
              <a:t>Youwei</a:t>
            </a:r>
            <a:r>
              <a:rPr lang="en-US" sz="2000" dirty="0"/>
              <a:t> 2010, Datong </a:t>
            </a:r>
            <a:r>
              <a:rPr lang="en-US" sz="2000" dirty="0" err="1"/>
              <a:t>Shu</a:t>
            </a:r>
            <a:r>
              <a:rPr lang="en-US" sz="2000" dirty="0"/>
              <a:t>, Beijing: </a:t>
            </a:r>
            <a:r>
              <a:rPr lang="en-US" sz="2000" dirty="0" err="1"/>
              <a:t>Renmin</a:t>
            </a:r>
            <a:r>
              <a:rPr lang="en-US" sz="2000" dirty="0"/>
              <a:t> </a:t>
            </a:r>
            <a:r>
              <a:rPr lang="en-US" sz="2000" dirty="0" err="1"/>
              <a:t>chubanshe</a:t>
            </a:r>
            <a:r>
              <a:rPr lang="en-US" sz="2000" dirty="0"/>
              <a:t>.</a:t>
            </a:r>
          </a:p>
          <a:p>
            <a:endParaRPr lang="en-US" altLang="zh-TW" sz="2000" dirty="0"/>
          </a:p>
          <a:p>
            <a:r>
              <a:rPr lang="zh-TW" altLang="de-DE" sz="2000" dirty="0"/>
              <a:t>「三民主義，吾黨所宗，以建民國，以進</a:t>
            </a:r>
            <a:r>
              <a:rPr lang="zh-TW" altLang="de-DE" sz="2000" b="1" dirty="0"/>
              <a:t>大同</a:t>
            </a:r>
            <a:r>
              <a:rPr lang="zh-TW" altLang="de-DE" sz="2000" dirty="0"/>
              <a:t>。」  </a:t>
            </a:r>
            <a:r>
              <a:rPr lang="en-US" sz="2000" dirty="0"/>
              <a:t>Three principles of the people, our goal is to build the Republic and to move forward into the Great Uni</a:t>
            </a:r>
            <a:r>
              <a:rPr lang="en-US" altLang="zh-CN" sz="2000" dirty="0"/>
              <a:t>on</a:t>
            </a:r>
            <a:r>
              <a:rPr lang="zh-CN" altLang="en-US" sz="2000" dirty="0"/>
              <a:t>。</a:t>
            </a:r>
            <a:r>
              <a:rPr lang="en-US" sz="2000" dirty="0"/>
              <a:t> </a:t>
            </a:r>
          </a:p>
          <a:p>
            <a:endParaRPr lang="en-US" altLang="zh-TW" sz="2000" dirty="0"/>
          </a:p>
          <a:p>
            <a:r>
              <a:rPr lang="zh-TW" altLang="de-DE" sz="2000" dirty="0"/>
              <a:t>毋自暴自棄，毋故步自封，光我民族，促進</a:t>
            </a:r>
            <a:r>
              <a:rPr lang="zh-TW" altLang="de-DE" sz="2000" b="1" dirty="0"/>
              <a:t>大同</a:t>
            </a:r>
            <a:r>
              <a:rPr lang="zh-TW" altLang="de-DE" sz="2000" dirty="0"/>
              <a:t>。」 </a:t>
            </a:r>
            <a:r>
              <a:rPr lang="en-US" altLang="zh-CN" sz="2000" dirty="0"/>
              <a:t>If y</a:t>
            </a:r>
            <a:r>
              <a:rPr lang="en-US" sz="2000" dirty="0"/>
              <a:t>ou are desperate, give Not up, you succeed, you are not satisfied; increase the glory of our people on the way to the Great Unity."</a:t>
            </a:r>
            <a:endParaRPr lang="de-DE" sz="2000" dirty="0"/>
          </a:p>
        </p:txBody>
      </p:sp>
    </p:spTree>
    <p:extLst>
      <p:ext uri="{BB962C8B-B14F-4D97-AF65-F5344CB8AC3E}">
        <p14:creationId xmlns:p14="http://schemas.microsoft.com/office/powerpoint/2010/main" val="203313795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4893647"/>
          </a:xfrm>
          <a:prstGeom prst="rect">
            <a:avLst/>
          </a:prstGeom>
          <a:noFill/>
        </p:spPr>
        <p:txBody>
          <a:bodyPr wrap="square" rtlCol="0">
            <a:spAutoFit/>
          </a:bodyPr>
          <a:lstStyle/>
          <a:p>
            <a:r>
              <a:rPr lang="en-US" sz="2400" b="1" dirty="0"/>
              <a:t>Kang </a:t>
            </a:r>
            <a:r>
              <a:rPr lang="en-US" sz="2400" b="1" dirty="0" err="1"/>
              <a:t>Youwei</a:t>
            </a:r>
            <a:r>
              <a:rPr lang="en-US" sz="2400" b="1" dirty="0"/>
              <a:t>: The book of the Great Unity (approx. 1900, 2. See? 1937) 2010, Beijing: </a:t>
            </a:r>
            <a:r>
              <a:rPr lang="en-US" sz="2400" b="1" dirty="0" err="1"/>
              <a:t>Volksverlag</a:t>
            </a:r>
            <a:r>
              <a:rPr lang="en-US" sz="2400" b="1" dirty="0"/>
              <a:t> 160 </a:t>
            </a:r>
            <a:r>
              <a:rPr lang="en-US" altLang="zh-CN" sz="2400" b="1" dirty="0" err="1"/>
              <a:t>pp</a:t>
            </a:r>
            <a:r>
              <a:rPr lang="zh-CN" altLang="en-US" sz="2400" b="1" dirty="0"/>
              <a:t>。</a:t>
            </a:r>
            <a:r>
              <a:rPr lang="en-US" sz="2400" b="1" dirty="0"/>
              <a:t>;</a:t>
            </a:r>
          </a:p>
          <a:p>
            <a:r>
              <a:rPr lang="en-US" sz="2400" dirty="0"/>
              <a:t>Kang developed his ideas in lecture notes 1884. His students encouraged him to develop it into a book, the first version of which he only completed after approximately two decades after his return from Indian exile. The first two chapters appeared at the beginning of the 20th. In the 19th century in Japan, the entire book was only posthumously 1935, about seven years after his death.160s;Kang beat a future (utopian) world free of political borders and racial differences, and centrally governed democratically. The world would be divided into rectangular administrative zones which managed themselves with direct democracy but loyal to</a:t>
            </a:r>
            <a:endParaRPr lang="de-DE" sz="2400" dirty="0"/>
          </a:p>
        </p:txBody>
      </p:sp>
    </p:spTree>
    <p:extLst>
      <p:ext uri="{BB962C8B-B14F-4D97-AF65-F5344CB8AC3E}">
        <p14:creationId xmlns:p14="http://schemas.microsoft.com/office/powerpoint/2010/main" val="31957859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4708981"/>
          </a:xfrm>
          <a:prstGeom prst="rect">
            <a:avLst/>
          </a:prstGeom>
          <a:noFill/>
        </p:spPr>
        <p:txBody>
          <a:bodyPr wrap="square" rtlCol="0">
            <a:spAutoFit/>
          </a:bodyPr>
          <a:lstStyle/>
          <a:p>
            <a:r>
              <a:rPr lang="de-DE" sz="2000" dirty="0"/>
              <a:t>Zentralregierung waren. Nach Kangs Eugenik würden die „braunen und schwarzen“ Rassen innerhalb eines Jahrtausends verschwinden und zu einer homogeneren Menschenrasse führen. Ihre Mitglieder wären "von gleicher Hautfarbe, gleichem Erscheinungsbild, gleicher Größe und mit derselben Intelligenz ausgestattet". Er hoffte auf eine Beendigung der traditionellen Clanstrukturen, in denen er ein Hauptübel sah. Die Familien würden von staatlichen Einrichtungen wie Hebammen-Schulen, Kindergärten und Schulen ersetzt. Die Ehe würde durch Jahresverträge zwischen Mann und Frau ersetzt. Kang hielt die zeitgenössische Form der Ehe besonders für die frauenfeindlich, weil diese darin für ein Leben lang gefangen wären. Kang glaubte an die Gleichberechtigung von Mann und Frau und es sollte keine gesellschaftliche Institution oder Hindernisse geben, warum Frauen nicht alles das tun können sollten, das Männer durften.</a:t>
            </a:r>
          </a:p>
        </p:txBody>
      </p:sp>
    </p:spTree>
    <p:extLst>
      <p:ext uri="{BB962C8B-B14F-4D97-AF65-F5344CB8AC3E}">
        <p14:creationId xmlns:p14="http://schemas.microsoft.com/office/powerpoint/2010/main" val="64627153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5016758"/>
          </a:xfrm>
          <a:prstGeom prst="rect">
            <a:avLst/>
          </a:prstGeom>
          <a:noFill/>
        </p:spPr>
        <p:txBody>
          <a:bodyPr wrap="square" rtlCol="0">
            <a:spAutoFit/>
          </a:bodyPr>
          <a:lstStyle/>
          <a:p>
            <a:r>
              <a:rPr lang="en-GB" sz="2000" b="1" dirty="0"/>
              <a:t>Wu </a:t>
            </a:r>
            <a:r>
              <a:rPr lang="en-GB" sz="2000" b="1" dirty="0" err="1"/>
              <a:t>Jianren</a:t>
            </a:r>
            <a:r>
              <a:rPr lang="en-GB" sz="2000" b="1" dirty="0"/>
              <a:t>, The New Story of the Stone</a:t>
            </a:r>
            <a:endParaRPr lang="de-DE" sz="2000" dirty="0"/>
          </a:p>
          <a:p>
            <a:r>
              <a:rPr lang="en-GB" sz="2000" dirty="0"/>
              <a:t>[Excerpts, summary.]</a:t>
            </a:r>
            <a:endParaRPr lang="de-DE" sz="2000" dirty="0"/>
          </a:p>
          <a:p>
            <a:r>
              <a:rPr lang="en-GB" sz="2000" dirty="0"/>
              <a:t> </a:t>
            </a:r>
            <a:endParaRPr lang="de-DE" sz="2000" dirty="0"/>
          </a:p>
          <a:p>
            <a:r>
              <a:rPr lang="en-GB" sz="2000" dirty="0"/>
              <a:t>[</a:t>
            </a:r>
            <a:r>
              <a:rPr lang="en-GB" sz="2000" dirty="0" err="1"/>
              <a:t>Baoyu’s</a:t>
            </a:r>
            <a:r>
              <a:rPr lang="en-GB" sz="2000" dirty="0"/>
              <a:t> peaceful meditation is disturbed when he suddenly remembers his failed mission, his failed attempt to fix the´ fractured Tian-sky or Tian-heaven. Dun Wang, 41]</a:t>
            </a:r>
            <a:endParaRPr lang="de-DE" sz="2000" dirty="0"/>
          </a:p>
          <a:p>
            <a:r>
              <a:rPr lang="en-GB" sz="2000" dirty="0"/>
              <a:t> </a:t>
            </a:r>
            <a:endParaRPr lang="de-DE" sz="2000" dirty="0"/>
          </a:p>
          <a:p>
            <a:r>
              <a:rPr lang="en-GB" sz="2000" dirty="0"/>
              <a:t>"When the Goddess produced stones of five colours, she meant to use them to mend Heaven. While the other thirty-six thousand and five hundred have been put to use, only I have been neglected. Although I was later endowed with supernatural power, I only wasted it by squandering some years with those girls [in the Grand View Garden]. I have yet to carry out my purpose of mending Heaven. If I could </a:t>
            </a:r>
            <a:r>
              <a:rPr lang="en-GB" sz="2000" dirty="0" err="1"/>
              <a:t>fulfill</a:t>
            </a:r>
            <a:r>
              <a:rPr lang="en-GB" sz="2000" dirty="0"/>
              <a:t> this wish, I would have no regrets even if I disappeared into smoke and ashes" (Wu 1986, 3, transl. by David Der-</a:t>
            </a:r>
            <a:r>
              <a:rPr lang="en-GB" sz="2000" dirty="0" err="1"/>
              <a:t>wei</a:t>
            </a:r>
            <a:r>
              <a:rPr lang="en-GB" sz="2000" dirty="0"/>
              <a:t> Wang in David E. Pollard 1998, p. 322)</a:t>
            </a:r>
            <a:endParaRPr lang="de-DE" sz="2000" dirty="0"/>
          </a:p>
        </p:txBody>
      </p:sp>
    </p:spTree>
    <p:extLst>
      <p:ext uri="{BB962C8B-B14F-4D97-AF65-F5344CB8AC3E}">
        <p14:creationId xmlns:p14="http://schemas.microsoft.com/office/powerpoint/2010/main" val="360869787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5632311"/>
          </a:xfrm>
          <a:prstGeom prst="rect">
            <a:avLst/>
          </a:prstGeom>
          <a:noFill/>
        </p:spPr>
        <p:txBody>
          <a:bodyPr wrap="square" rtlCol="0">
            <a:spAutoFit/>
          </a:bodyPr>
          <a:lstStyle/>
          <a:p>
            <a:r>
              <a:rPr lang="en-GB" sz="2000" dirty="0"/>
              <a:t>[As a result, he cannot stay in the stagnant mythical realm any longer, and he embarks on a journey which leads him to Shanghai, a semi-colonial metropolis in pre-industrial China. The journey symbolizes an ambivalent search for “modern” China. </a:t>
            </a:r>
            <a:endParaRPr lang="de-DE" sz="2000" dirty="0"/>
          </a:p>
          <a:p>
            <a:r>
              <a:rPr lang="en-GB" sz="2000" dirty="0"/>
              <a:t>The first half of The New Story of the Stone relates the resurrected </a:t>
            </a:r>
            <a:r>
              <a:rPr lang="en-GB" sz="2000" dirty="0" err="1"/>
              <a:t>Baoyu’s</a:t>
            </a:r>
            <a:r>
              <a:rPr lang="en-GB" sz="2000" dirty="0"/>
              <a:t> disappointing, dystopian adventures in the late Qing society. He encounters a race of humans that is degenerating along with their society. The novel’s second part transports him into an imaginary utopian future called the “Civilized Realm” (</a:t>
            </a:r>
            <a:r>
              <a:rPr lang="zh-CN" altLang="de-DE" sz="2000" dirty="0"/>
              <a:t>文明境界</a:t>
            </a:r>
            <a:r>
              <a:rPr lang="en-GB" sz="2000" dirty="0"/>
              <a:t>). Appropriately, the portal to this utopia is located somewhere close to Confucius’ hometown in Shandong province. The new, utopian adventure starts from Chapter 21. </a:t>
            </a:r>
            <a:r>
              <a:rPr lang="en-GB" sz="2000" dirty="0" err="1"/>
              <a:t>Baoyu</a:t>
            </a:r>
            <a:r>
              <a:rPr lang="en-GB" sz="2000" dirty="0"/>
              <a:t>—having narrowly escaped a political murder—is taking an excursion to Northern China. Ironically, at </a:t>
            </a:r>
            <a:r>
              <a:rPr lang="en-GB" sz="2000" dirty="0" err="1"/>
              <a:t>Qufu</a:t>
            </a:r>
            <a:r>
              <a:rPr lang="en-GB" sz="2000" dirty="0"/>
              <a:t>, (</a:t>
            </a:r>
            <a:r>
              <a:rPr lang="zh-CN" altLang="de-DE" sz="2000" dirty="0"/>
              <a:t>曲阜</a:t>
            </a:r>
            <a:r>
              <a:rPr lang="en-GB" sz="2000" dirty="0"/>
              <a:t>) Confucius’ hometown, he is robbed twice during the night. Being helpless and lost, </a:t>
            </a:r>
            <a:r>
              <a:rPr lang="en-GB" sz="2000" dirty="0" err="1"/>
              <a:t>Baoyu</a:t>
            </a:r>
            <a:r>
              <a:rPr lang="en-GB" sz="2000" dirty="0"/>
              <a:t> roams the main road from dark until daybreak. At the precise point where the sun rises </a:t>
            </a:r>
            <a:r>
              <a:rPr lang="en-GB" sz="2000" dirty="0" err="1"/>
              <a:t>Baoyu</a:t>
            </a:r>
            <a:r>
              <a:rPr lang="en-GB" sz="2000" dirty="0"/>
              <a:t> sees a high memorial arch with the inscription “Civilized Realm.”</a:t>
            </a:r>
            <a:endParaRPr lang="de-DE" sz="2000" dirty="0"/>
          </a:p>
        </p:txBody>
      </p:sp>
    </p:spTree>
    <p:extLst>
      <p:ext uri="{BB962C8B-B14F-4D97-AF65-F5344CB8AC3E}">
        <p14:creationId xmlns:p14="http://schemas.microsoft.com/office/powerpoint/2010/main" val="3845158307"/>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5016758"/>
          </a:xfrm>
          <a:prstGeom prst="rect">
            <a:avLst/>
          </a:prstGeom>
          <a:noFill/>
        </p:spPr>
        <p:txBody>
          <a:bodyPr wrap="square" rtlCol="0">
            <a:spAutoFit/>
          </a:bodyPr>
          <a:lstStyle/>
          <a:p>
            <a:r>
              <a:rPr lang="en-GB" sz="2000" dirty="0"/>
              <a:t>A gentleman with the name “Old Youth” greets him. After </a:t>
            </a:r>
            <a:r>
              <a:rPr lang="en-GB" sz="2000" dirty="0" err="1"/>
              <a:t>Baoyu</a:t>
            </a:r>
            <a:r>
              <a:rPr lang="en-GB" sz="2000" dirty="0"/>
              <a:t> passes the inspection of his “nature” at</a:t>
            </a:r>
            <a:endParaRPr lang="de-DE" sz="2000" dirty="0"/>
          </a:p>
          <a:p>
            <a:r>
              <a:rPr lang="en-GB" sz="2000" dirty="0"/>
              <a:t>a border office, Old Youth becomes his companion on a tour of the territory.</a:t>
            </a:r>
            <a:endParaRPr lang="de-DE" sz="2000" dirty="0"/>
          </a:p>
          <a:p>
            <a:r>
              <a:rPr lang="en-GB" sz="2000" dirty="0" err="1"/>
              <a:t>Baoyu</a:t>
            </a:r>
            <a:r>
              <a:rPr lang="en-GB" sz="2000" dirty="0"/>
              <a:t> now finds this Civilized Realm to be in every respect superior to both a decaying China and an aggressive West, which the citizens of this utopia call the “Barbarian Realm” (</a:t>
            </a:r>
            <a:r>
              <a:rPr lang="zh-CN" altLang="de-DE" sz="2000" dirty="0"/>
              <a:t>野蠻境界</a:t>
            </a:r>
            <a:r>
              <a:rPr lang="en-GB" sz="2000" dirty="0"/>
              <a:t>) and the “Falsely Civilized States” (</a:t>
            </a:r>
            <a:r>
              <a:rPr lang="zh-CN" altLang="de-DE" sz="2000" dirty="0"/>
              <a:t>假文明國</a:t>
            </a:r>
            <a:r>
              <a:rPr lang="en-GB" sz="2000" dirty="0"/>
              <a:t>), respectively. The Civilized Realm imaginatively </a:t>
            </a:r>
            <a:r>
              <a:rPr lang="en-GB" sz="2000" dirty="0" err="1"/>
              <a:t>fulfills</a:t>
            </a:r>
            <a:r>
              <a:rPr lang="en-GB" sz="2000" dirty="0"/>
              <a:t> the late Qing dream of not only </a:t>
            </a:r>
            <a:r>
              <a:rPr lang="en-GB" sz="2000" dirty="0" err="1"/>
              <a:t>equaling</a:t>
            </a:r>
            <a:r>
              <a:rPr lang="en-GB" sz="2000" dirty="0"/>
              <a:t> but surpassing Western technology. Dun Wang, 41]</a:t>
            </a:r>
            <a:endParaRPr lang="de-DE" sz="2000" dirty="0"/>
          </a:p>
          <a:p>
            <a:r>
              <a:rPr lang="en-GB" sz="2000" dirty="0"/>
              <a:t> </a:t>
            </a:r>
            <a:endParaRPr lang="de-DE" sz="2000" dirty="0"/>
          </a:p>
          <a:p>
            <a:r>
              <a:rPr lang="en-GB" sz="2000" dirty="0"/>
              <a:t>[On top of this amazing technology we also have a traditionally Confucian moral order, the true governing power. Its “civilized authoritarianism” (</a:t>
            </a:r>
            <a:r>
              <a:rPr lang="zh-CN" altLang="de-DE" sz="2000" dirty="0"/>
              <a:t>文明專制</a:t>
            </a:r>
            <a:r>
              <a:rPr lang="en-GB" sz="2000" dirty="0"/>
              <a:t>) is thought to be the most advanced political system in the world, far superior to Western “falsely civilized” values. Dun Wang, 42]</a:t>
            </a:r>
            <a:endParaRPr lang="de-DE" sz="2000" dirty="0"/>
          </a:p>
        </p:txBody>
      </p:sp>
    </p:spTree>
    <p:extLst>
      <p:ext uri="{BB962C8B-B14F-4D97-AF65-F5344CB8AC3E}">
        <p14:creationId xmlns:p14="http://schemas.microsoft.com/office/powerpoint/2010/main" val="146707840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5324535"/>
          </a:xfrm>
          <a:prstGeom prst="rect">
            <a:avLst/>
          </a:prstGeom>
          <a:noFill/>
        </p:spPr>
        <p:txBody>
          <a:bodyPr wrap="square" rtlCol="0">
            <a:spAutoFit/>
          </a:bodyPr>
          <a:lstStyle/>
          <a:p>
            <a:r>
              <a:rPr lang="en-GB" sz="2000" dirty="0"/>
              <a:t>[Summary by David Wang: </a:t>
            </a:r>
            <a:endParaRPr lang="de-DE" sz="2000" dirty="0"/>
          </a:p>
          <a:p>
            <a:r>
              <a:rPr lang="en-GB" sz="2000" dirty="0"/>
              <a:t>Wu </a:t>
            </a:r>
            <a:r>
              <a:rPr lang="en-GB" sz="2000" dirty="0" err="1"/>
              <a:t>Jianren</a:t>
            </a:r>
            <a:r>
              <a:rPr lang="en-GB" sz="2000" dirty="0"/>
              <a:t> casts </a:t>
            </a:r>
            <a:r>
              <a:rPr lang="en-GB" sz="2000" dirty="0" err="1"/>
              <a:t>Jia</a:t>
            </a:r>
            <a:r>
              <a:rPr lang="en-GB" sz="2000" dirty="0"/>
              <a:t> </a:t>
            </a:r>
            <a:r>
              <a:rPr lang="en-GB" sz="2000" dirty="0" err="1"/>
              <a:t>Baoyu</a:t>
            </a:r>
            <a:r>
              <a:rPr lang="en-GB" sz="2000" dirty="0"/>
              <a:t> as a lonely </a:t>
            </a:r>
            <a:r>
              <a:rPr lang="en-GB" sz="2000" dirty="0" err="1"/>
              <a:t>traveler</a:t>
            </a:r>
            <a:r>
              <a:rPr lang="en-GB" sz="2000" dirty="0"/>
              <a:t> in time, who adventures to late Qing China and then to a futuristic utopia. </a:t>
            </a:r>
            <a:r>
              <a:rPr lang="en-GB" sz="2000" dirty="0" err="1"/>
              <a:t>Baoyu's</a:t>
            </a:r>
            <a:r>
              <a:rPr lang="en-GB" sz="2000" dirty="0"/>
              <a:t> old passion for the girls of the Grand View Garden is now replaced by a compassion for the people of the Middle Kingdom; romantic yearning gives way to an eager practicality [...] The Civilized World is a country strong in military power, political structure, scientific advancement, educational institutions, and moral cultivation. It is a tremendous technocratic empire that in every aspect leads its time. [...]</a:t>
            </a:r>
            <a:endParaRPr lang="de-DE" sz="2000" dirty="0"/>
          </a:p>
          <a:p>
            <a:r>
              <a:rPr lang="en-GB" sz="2000" dirty="0"/>
              <a:t>In chapter 25, after watching a military review of flying cars, </a:t>
            </a:r>
            <a:r>
              <a:rPr lang="en-GB" sz="2000" dirty="0" err="1"/>
              <a:t>Baoyu</a:t>
            </a:r>
            <a:r>
              <a:rPr lang="en-GB" sz="2000" dirty="0"/>
              <a:t> sighs, "What fiction about 'flying amid the clouds and riding the fog' - the well-known skill of deities and humans endowed with supernatural powers - could be more fantastic than this flying car?" [One of his escorts replies:] "We have come a long way in experimenting with the flying car, the idea of which was derived from our ancestors. It is laughable that Europeans and Americans have</a:t>
            </a:r>
            <a:endParaRPr lang="de-DE" sz="2000" dirty="0"/>
          </a:p>
        </p:txBody>
      </p:sp>
    </p:spTree>
    <p:extLst>
      <p:ext uri="{BB962C8B-B14F-4D97-AF65-F5344CB8AC3E}">
        <p14:creationId xmlns:p14="http://schemas.microsoft.com/office/powerpoint/2010/main" val="21266825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5324535"/>
          </a:xfrm>
          <a:prstGeom prst="rect">
            <a:avLst/>
          </a:prstGeom>
          <a:noFill/>
        </p:spPr>
        <p:txBody>
          <a:bodyPr wrap="square" rtlCol="0">
            <a:spAutoFit/>
          </a:bodyPr>
          <a:lstStyle/>
          <a:p>
            <a:r>
              <a:rPr lang="en-GB" sz="2000" dirty="0"/>
              <a:t>by now only come up with inventions like those dangerous and clumsy balloons. How can a balloon match our flying cars?"[Wang: Fin-de-siècle </a:t>
            </a:r>
            <a:r>
              <a:rPr lang="en-GB" sz="2000" dirty="0" err="1"/>
              <a:t>splendor</a:t>
            </a:r>
            <a:r>
              <a:rPr lang="en-GB" sz="2000" dirty="0"/>
              <a:t>..... p. 275] </a:t>
            </a:r>
            <a:endParaRPr lang="de-DE" sz="2000" dirty="0"/>
          </a:p>
          <a:p>
            <a:r>
              <a:rPr lang="en-GB" sz="2000" dirty="0"/>
              <a:t> </a:t>
            </a:r>
            <a:endParaRPr lang="de-DE" sz="2000" dirty="0"/>
          </a:p>
          <a:p>
            <a:r>
              <a:rPr lang="en-GB" sz="2000" dirty="0" err="1"/>
              <a:t>Dongfang</a:t>
            </a:r>
            <a:r>
              <a:rPr lang="en-GB" sz="2000" dirty="0"/>
              <a:t> </a:t>
            </a:r>
            <a:r>
              <a:rPr lang="en-GB" sz="2000" dirty="0" err="1"/>
              <a:t>Qiang</a:t>
            </a:r>
            <a:r>
              <a:rPr lang="en-GB" sz="2000" dirty="0"/>
              <a:t> divides his territory into eight districts named after the eight Chinese virtues (</a:t>
            </a:r>
            <a:r>
              <a:rPr lang="en-GB" sz="2000" dirty="0" err="1"/>
              <a:t>ba</a:t>
            </a:r>
            <a:r>
              <a:rPr lang="en-GB" sz="2000" dirty="0"/>
              <a:t> de: loyalty, filial piety, benevolence, compassion, fidelity, righteousness, peacefulness, equality). His three sons, </a:t>
            </a:r>
            <a:r>
              <a:rPr lang="en-GB" sz="2000" dirty="0" err="1"/>
              <a:t>Dongfang</a:t>
            </a:r>
            <a:r>
              <a:rPr lang="en-GB" sz="2000" dirty="0"/>
              <a:t> Ying (Eastern England), </a:t>
            </a:r>
            <a:r>
              <a:rPr lang="en-GB" sz="2000" dirty="0" err="1"/>
              <a:t>Dongfang</a:t>
            </a:r>
            <a:r>
              <a:rPr lang="en-GB" sz="2000" dirty="0"/>
              <a:t> De (Eastern Germany), </a:t>
            </a:r>
            <a:r>
              <a:rPr lang="en-GB" sz="2000" dirty="0" err="1"/>
              <a:t>Dongfang</a:t>
            </a:r>
            <a:r>
              <a:rPr lang="en-GB" sz="2000" dirty="0"/>
              <a:t> Fa (Eastern France), and one daughter, </a:t>
            </a:r>
            <a:r>
              <a:rPr lang="en-GB" sz="2000" dirty="0" err="1"/>
              <a:t>Dongfang</a:t>
            </a:r>
            <a:r>
              <a:rPr lang="en-GB" sz="2000" dirty="0"/>
              <a:t> Mei (Eastern America), are administrators of state affairs [...] all the rulers of the </a:t>
            </a:r>
            <a:r>
              <a:rPr lang="en-GB" sz="2000" dirty="0" err="1"/>
              <a:t>Dongfang</a:t>
            </a:r>
            <a:r>
              <a:rPr lang="en-GB" sz="2000" dirty="0"/>
              <a:t> family are [Wang p. 276] "gifted with the talent to administer the world, and the will to rule the state."</a:t>
            </a:r>
            <a:endParaRPr lang="de-DE" sz="2000" dirty="0"/>
          </a:p>
          <a:p>
            <a:r>
              <a:rPr lang="en-GB" sz="2000" dirty="0"/>
              <a:t> </a:t>
            </a:r>
            <a:endParaRPr lang="de-DE" sz="2000" dirty="0"/>
          </a:p>
          <a:p>
            <a:r>
              <a:rPr lang="en-GB" sz="2000" dirty="0"/>
              <a:t>To </a:t>
            </a:r>
            <a:r>
              <a:rPr lang="en-GB" sz="2000" dirty="0" err="1"/>
              <a:t>Baoyu's</a:t>
            </a:r>
            <a:r>
              <a:rPr lang="en-GB" sz="2000" dirty="0"/>
              <a:t> puzzlement, toward the end of their conversation, </a:t>
            </a:r>
            <a:r>
              <a:rPr lang="en-GB" sz="2000" dirty="0" err="1"/>
              <a:t>Dongfang</a:t>
            </a:r>
            <a:r>
              <a:rPr lang="en-GB" sz="2000" dirty="0"/>
              <a:t> </a:t>
            </a:r>
            <a:r>
              <a:rPr lang="en-GB" sz="2000" dirty="0" err="1"/>
              <a:t>Qiang</a:t>
            </a:r>
            <a:r>
              <a:rPr lang="en-GB" sz="2000" dirty="0"/>
              <a:t> [which means "Strong East"] calls </a:t>
            </a:r>
            <a:r>
              <a:rPr lang="en-GB" sz="2000" dirty="0" err="1"/>
              <a:t>Baoyu</a:t>
            </a:r>
            <a:r>
              <a:rPr lang="en-GB" sz="2000" dirty="0"/>
              <a:t> "brother", as if they were of the same generation despite their apparent</a:t>
            </a:r>
            <a:endParaRPr lang="de-DE" sz="2000" dirty="0"/>
          </a:p>
        </p:txBody>
      </p:sp>
    </p:spTree>
    <p:extLst>
      <p:ext uri="{BB962C8B-B14F-4D97-AF65-F5344CB8AC3E}">
        <p14:creationId xmlns:p14="http://schemas.microsoft.com/office/powerpoint/2010/main" val="3992890281"/>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5324535"/>
          </a:xfrm>
          <a:prstGeom prst="rect">
            <a:avLst/>
          </a:prstGeom>
          <a:noFill/>
        </p:spPr>
        <p:txBody>
          <a:bodyPr wrap="square" rtlCol="0">
            <a:spAutoFit/>
          </a:bodyPr>
          <a:lstStyle/>
          <a:p>
            <a:r>
              <a:rPr lang="en-GB" sz="2000" dirty="0"/>
              <a:t>difference in ages. Upon </a:t>
            </a:r>
            <a:r>
              <a:rPr lang="en-GB" sz="2000" dirty="0" err="1"/>
              <a:t>Baoyu's</a:t>
            </a:r>
            <a:r>
              <a:rPr lang="en-GB" sz="2000" dirty="0"/>
              <a:t> departure, </a:t>
            </a:r>
            <a:r>
              <a:rPr lang="en-GB" sz="2000" dirty="0" err="1"/>
              <a:t>Dongfang</a:t>
            </a:r>
            <a:r>
              <a:rPr lang="en-GB" sz="2000" dirty="0"/>
              <a:t> </a:t>
            </a:r>
            <a:r>
              <a:rPr lang="en-GB" sz="2000" dirty="0" err="1"/>
              <a:t>Qiang</a:t>
            </a:r>
            <a:r>
              <a:rPr lang="en-GB" sz="2000" dirty="0"/>
              <a:t> reveals his true identity: he is Zhen </a:t>
            </a:r>
            <a:r>
              <a:rPr lang="en-GB" sz="2000" dirty="0" err="1"/>
              <a:t>Baoyu</a:t>
            </a:r>
            <a:r>
              <a:rPr lang="en-GB" sz="2000" dirty="0"/>
              <a:t>, the worldly double of </a:t>
            </a:r>
            <a:r>
              <a:rPr lang="en-GB" sz="2000" dirty="0" err="1"/>
              <a:t>Jia</a:t>
            </a:r>
            <a:r>
              <a:rPr lang="en-GB" sz="2000" dirty="0"/>
              <a:t> </a:t>
            </a:r>
            <a:r>
              <a:rPr lang="en-GB" sz="2000" dirty="0" err="1"/>
              <a:t>Baoyu</a:t>
            </a:r>
            <a:r>
              <a:rPr lang="en-GB" sz="2000" dirty="0"/>
              <a:t>, from The Story of the Stone! This revelation takes us back into the intricate world of similitude and illusion as presented by the original. Zhen </a:t>
            </a:r>
            <a:r>
              <a:rPr lang="en-GB" sz="2000" dirty="0" err="1"/>
              <a:t>Baoyu</a:t>
            </a:r>
            <a:r>
              <a:rPr lang="en-GB" sz="2000" dirty="0"/>
              <a:t>, it will be recalled, was a duplicate of </a:t>
            </a:r>
            <a:r>
              <a:rPr lang="en-GB" sz="2000" dirty="0" err="1"/>
              <a:t>Jia</a:t>
            </a:r>
            <a:r>
              <a:rPr lang="en-GB" sz="2000" dirty="0"/>
              <a:t> </a:t>
            </a:r>
            <a:r>
              <a:rPr lang="en-GB" sz="2000" dirty="0" err="1"/>
              <a:t>Baoyu</a:t>
            </a:r>
            <a:r>
              <a:rPr lang="en-GB" sz="2000" dirty="0"/>
              <a:t> in appearance, but he grew up to become what </a:t>
            </a:r>
            <a:r>
              <a:rPr lang="en-GB" sz="2000" dirty="0" err="1"/>
              <a:t>Jia</a:t>
            </a:r>
            <a:r>
              <a:rPr lang="en-GB" sz="2000" dirty="0"/>
              <a:t> </a:t>
            </a:r>
            <a:r>
              <a:rPr lang="en-GB" sz="2000" dirty="0" err="1"/>
              <a:t>Baoyu</a:t>
            </a:r>
            <a:r>
              <a:rPr lang="en-GB" sz="2000" dirty="0"/>
              <a:t> refused to become, a success in the secular world of the red dust. [...]</a:t>
            </a:r>
            <a:endParaRPr lang="de-DE" sz="2000" dirty="0"/>
          </a:p>
          <a:p>
            <a:r>
              <a:rPr lang="en-GB" sz="2000" dirty="0"/>
              <a:t>In a manner reminiscent of Cao </a:t>
            </a:r>
            <a:r>
              <a:rPr lang="en-GB" sz="2000" dirty="0" err="1"/>
              <a:t>Xueqin's</a:t>
            </a:r>
            <a:r>
              <a:rPr lang="en-GB" sz="2000" dirty="0"/>
              <a:t> novel, at the end of Wu </a:t>
            </a:r>
            <a:r>
              <a:rPr lang="en-GB" sz="2000" dirty="0" err="1"/>
              <a:t>Jianren's</a:t>
            </a:r>
            <a:r>
              <a:rPr lang="en-GB" sz="2000" dirty="0"/>
              <a:t> search for an ideal utopia, a dream sequence appears. In the dream, </a:t>
            </a:r>
            <a:r>
              <a:rPr lang="en-GB" sz="2000" dirty="0" err="1"/>
              <a:t>Baoyu</a:t>
            </a:r>
            <a:r>
              <a:rPr lang="en-GB" sz="2000" dirty="0"/>
              <a:t> takes a voyage back to China. To his amazement, a World's Fair exhibition is about to take place in Peking, while the Yangtze valley has been so industrialized that one sees hundreds of factories on either bank and ships sailing busily up and down the river. </a:t>
            </a:r>
            <a:r>
              <a:rPr lang="en-GB" sz="2000" dirty="0" err="1"/>
              <a:t>Bao</a:t>
            </a:r>
            <a:r>
              <a:rPr lang="en-GB" sz="2000" dirty="0"/>
              <a:t> Yu attends an international conference on world peace. When the keynote speaker, the Emperor of China, is welcomed to the stage, he turns out to be none other than Zhen </a:t>
            </a:r>
            <a:r>
              <a:rPr lang="en-GB" sz="2000" dirty="0" err="1"/>
              <a:t>Baoyu</a:t>
            </a:r>
            <a:r>
              <a:rPr lang="en-GB" sz="2000" dirty="0"/>
              <a:t>/</a:t>
            </a:r>
            <a:r>
              <a:rPr lang="en-GB" sz="2000" dirty="0" err="1"/>
              <a:t>Dongfang</a:t>
            </a:r>
            <a:r>
              <a:rPr lang="en-GB" sz="2000" dirty="0"/>
              <a:t> </a:t>
            </a:r>
            <a:r>
              <a:rPr lang="en-GB" sz="2000" dirty="0" err="1"/>
              <a:t>Qiang</a:t>
            </a:r>
            <a:r>
              <a:rPr lang="en-GB" sz="2000" dirty="0"/>
              <a:t>. In great shock, </a:t>
            </a:r>
            <a:r>
              <a:rPr lang="en-GB" sz="2000" dirty="0" err="1"/>
              <a:t>Bao</a:t>
            </a:r>
            <a:r>
              <a:rPr lang="en-GB" sz="2000" dirty="0"/>
              <a:t> Yu falls off his chair and wakes up.]</a:t>
            </a:r>
            <a:endParaRPr lang="de-DE" sz="2000" dirty="0"/>
          </a:p>
        </p:txBody>
      </p:sp>
    </p:spTree>
    <p:extLst>
      <p:ext uri="{BB962C8B-B14F-4D97-AF65-F5344CB8AC3E}">
        <p14:creationId xmlns:p14="http://schemas.microsoft.com/office/powerpoint/2010/main" val="146112122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5016758"/>
          </a:xfrm>
          <a:prstGeom prst="rect">
            <a:avLst/>
          </a:prstGeom>
          <a:noFill/>
        </p:spPr>
        <p:txBody>
          <a:bodyPr wrap="square" rtlCol="0">
            <a:spAutoFit/>
          </a:bodyPr>
          <a:lstStyle/>
          <a:p>
            <a:r>
              <a:rPr lang="en-GB" sz="2000" dirty="0"/>
              <a:t>"How sad I feel about all the miseries of the world,</a:t>
            </a:r>
            <a:endParaRPr lang="de-DE" sz="2000" dirty="0"/>
          </a:p>
          <a:p>
            <a:r>
              <a:rPr lang="en-GB" sz="2000" dirty="0"/>
              <a:t>And how sad I feel for those who are born in the world.</a:t>
            </a:r>
            <a:endParaRPr lang="de-DE" sz="2000" dirty="0"/>
          </a:p>
          <a:p>
            <a:r>
              <a:rPr lang="en-GB" sz="2000" dirty="0"/>
              <a:t>Time does not endow me with the skill to mend heaven,</a:t>
            </a:r>
            <a:endParaRPr lang="de-DE" sz="2000" dirty="0"/>
          </a:p>
          <a:p>
            <a:r>
              <a:rPr lang="en-GB" sz="2000" dirty="0"/>
              <a:t>Instead it lets busy rats run everything." </a:t>
            </a:r>
            <a:r>
              <a:rPr lang="en-US" sz="2000" dirty="0"/>
              <a:t>(p. 323)</a:t>
            </a:r>
          </a:p>
          <a:p>
            <a:endParaRPr lang="en-US" sz="2000" dirty="0"/>
          </a:p>
          <a:p>
            <a:r>
              <a:rPr lang="en-US" sz="2000" b="1" dirty="0"/>
              <a:t>Text</a:t>
            </a:r>
            <a:endParaRPr lang="de-DE" sz="2000" dirty="0"/>
          </a:p>
          <a:p>
            <a:r>
              <a:rPr lang="zh-CN" altLang="de-DE" sz="2000" dirty="0"/>
              <a:t>吳趼人</a:t>
            </a:r>
            <a:r>
              <a:rPr lang="en-US" sz="2000" dirty="0"/>
              <a:t> (Wu, </a:t>
            </a:r>
            <a:r>
              <a:rPr lang="en-US" sz="2000" dirty="0" err="1"/>
              <a:t>Jianren</a:t>
            </a:r>
            <a:r>
              <a:rPr lang="en-US" sz="2000" dirty="0"/>
              <a:t> 1866-1910) 1905. </a:t>
            </a:r>
            <a:r>
              <a:rPr lang="zh-CN" altLang="de-DE" sz="2000" dirty="0"/>
              <a:t>老少年</a:t>
            </a:r>
            <a:r>
              <a:rPr lang="en-US" sz="2000" dirty="0"/>
              <a:t> (“Old Youth”) [i.e. Wu </a:t>
            </a:r>
            <a:r>
              <a:rPr lang="en-US" sz="2000" dirty="0" err="1"/>
              <a:t>Jianren</a:t>
            </a:r>
            <a:r>
              <a:rPr lang="en-US" sz="2000" dirty="0"/>
              <a:t> (</a:t>
            </a:r>
            <a:r>
              <a:rPr lang="zh-CN" altLang="de-DE" sz="2000" dirty="0"/>
              <a:t>吳趼人</a:t>
            </a:r>
            <a:r>
              <a:rPr lang="en-US" sz="2000" dirty="0"/>
              <a:t>; 1866-1910)], </a:t>
            </a:r>
            <a:r>
              <a:rPr lang="zh-CN" altLang="de-DE" sz="2000" dirty="0"/>
              <a:t>新石頭記</a:t>
            </a:r>
            <a:r>
              <a:rPr lang="en-US" sz="2000" dirty="0"/>
              <a:t> (New Story of the Stone), </a:t>
            </a:r>
            <a:r>
              <a:rPr lang="zh-CN" altLang="de-DE" sz="2000" dirty="0"/>
              <a:t>南方報</a:t>
            </a:r>
            <a:r>
              <a:rPr lang="en-US" sz="2000" dirty="0"/>
              <a:t> (</a:t>
            </a:r>
            <a:r>
              <a:rPr lang="en-US" sz="2000" dirty="0" err="1"/>
              <a:t>Nanfang</a:t>
            </a:r>
            <a:r>
              <a:rPr lang="en-US" sz="2000" dirty="0"/>
              <a:t> </a:t>
            </a:r>
            <a:r>
              <a:rPr lang="en-US" sz="2000" dirty="0" err="1"/>
              <a:t>Bao</a:t>
            </a:r>
            <a:r>
              <a:rPr lang="en-US" sz="2000" dirty="0"/>
              <a:t>) in 1905 (8.21-11.29), book reprint “Wo </a:t>
            </a:r>
            <a:r>
              <a:rPr lang="en-US" sz="2000" dirty="0" err="1"/>
              <a:t>Fo</a:t>
            </a:r>
            <a:r>
              <a:rPr lang="en-US" sz="2000" dirty="0"/>
              <a:t> Shan Ren” (</a:t>
            </a:r>
            <a:r>
              <a:rPr lang="zh-CN" altLang="de-DE" sz="2000" dirty="0"/>
              <a:t>我佛山人</a:t>
            </a:r>
            <a:r>
              <a:rPr lang="en-US" sz="2000" dirty="0"/>
              <a:t>)﻿: Illustrated new Story of the Stone, Shanghai Reform Fiction Press (</a:t>
            </a:r>
            <a:r>
              <a:rPr lang="zh-CN" altLang="de-DE" sz="2000" dirty="0"/>
              <a:t>上海改良小說社</a:t>
            </a:r>
            <a:r>
              <a:rPr lang="en-US" sz="2000" dirty="0"/>
              <a:t> Shanghai </a:t>
            </a:r>
            <a:r>
              <a:rPr lang="en-US" sz="2000" dirty="0" err="1"/>
              <a:t>gailiang</a:t>
            </a:r>
            <a:r>
              <a:rPr lang="en-US" sz="2000" dirty="0"/>
              <a:t> </a:t>
            </a:r>
            <a:r>
              <a:rPr lang="en-US" sz="2000" dirty="0" err="1"/>
              <a:t>xiaoshuoshe</a:t>
            </a:r>
            <a:r>
              <a:rPr lang="en-US" sz="2000" dirty="0"/>
              <a:t>), 1908﻿, reprint </a:t>
            </a:r>
            <a:r>
              <a:rPr lang="en-US" sz="2000" dirty="0" err="1"/>
              <a:t>Zhongzhou</a:t>
            </a:r>
            <a:r>
              <a:rPr lang="en-US" sz="2000" dirty="0"/>
              <a:t> </a:t>
            </a:r>
            <a:r>
              <a:rPr lang="en-US" sz="2000" dirty="0" err="1"/>
              <a:t>Guji</a:t>
            </a:r>
            <a:r>
              <a:rPr lang="en-US" sz="2000" dirty="0"/>
              <a:t> </a:t>
            </a:r>
            <a:r>
              <a:rPr lang="en-US" sz="2000" dirty="0" err="1"/>
              <a:t>Chubanshe</a:t>
            </a:r>
            <a:r>
              <a:rPr lang="en-US" sz="2000" dirty="0"/>
              <a:t> (</a:t>
            </a:r>
            <a:r>
              <a:rPr lang="zh-CN" altLang="de-DE" sz="2000" dirty="0"/>
              <a:t>中州古籍出版社</a:t>
            </a:r>
            <a:r>
              <a:rPr lang="en-US" sz="2000" dirty="0"/>
              <a:t>) 1986, edited and annotated by Wang </a:t>
            </a:r>
            <a:r>
              <a:rPr lang="en-US" sz="2000" dirty="0" err="1"/>
              <a:t>Liyan</a:t>
            </a:r>
            <a:r>
              <a:rPr lang="en-US" sz="2000" dirty="0"/>
              <a:t> (</a:t>
            </a:r>
            <a:r>
              <a:rPr lang="zh-CN" altLang="de-DE" sz="2000" dirty="0"/>
              <a:t>王立言</a:t>
            </a:r>
            <a:r>
              <a:rPr lang="en-US" sz="2000" dirty="0"/>
              <a:t>).</a:t>
            </a:r>
            <a:endParaRPr lang="de-DE" sz="2000" dirty="0"/>
          </a:p>
          <a:p>
            <a:r>
              <a:rPr lang="en-GB" sz="2000" dirty="0"/>
              <a:t> </a:t>
            </a:r>
            <a:endParaRPr lang="de-DE" sz="2000" dirty="0"/>
          </a:p>
          <a:p>
            <a:r>
              <a:rPr lang="en-GB" sz="2000" dirty="0"/>
              <a:t>Based on early Chinese translations by Jules Verne, which were available since around 1900.</a:t>
            </a:r>
            <a:endParaRPr lang="de-DE" sz="2000" dirty="0"/>
          </a:p>
        </p:txBody>
      </p:sp>
    </p:spTree>
    <p:extLst>
      <p:ext uri="{BB962C8B-B14F-4D97-AF65-F5344CB8AC3E}">
        <p14:creationId xmlns:p14="http://schemas.microsoft.com/office/powerpoint/2010/main" val="10014336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sp>
        <p:nvSpPr>
          <p:cNvPr id="8" name="TextBox 7"/>
          <p:cNvSpPr txBox="1"/>
          <p:nvPr/>
        </p:nvSpPr>
        <p:spPr>
          <a:xfrm>
            <a:off x="1371600" y="2057400"/>
            <a:ext cx="7604967" cy="1200329"/>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de-DE" altLang="zh-CN" sz="32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20</a:t>
            </a:r>
            <a:r>
              <a:rPr lang="zh-CN" altLang="de-DE" sz="32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世纪初乌托邦文学和不同文学社的趋向</a:t>
            </a:r>
          </a:p>
          <a:p>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Utopian</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literature</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and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the</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trends</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of</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Literary</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Societies </a:t>
            </a:r>
            <a:b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b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the</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beginning</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of</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the</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20th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century</a:t>
            </a:r>
            <a:endPar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endParaRPr>
          </a:p>
        </p:txBody>
      </p:sp>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48857" cy="584775"/>
          </a:xfrm>
          <a:prstGeom prst="rect">
            <a:avLst/>
          </a:prstGeom>
          <a:noFill/>
        </p:spPr>
        <p:txBody>
          <a:bodyPr wrap="none" rtlCol="0">
            <a:spAutoFit/>
          </a:bodyPr>
          <a:lstStyle/>
          <a:p>
            <a:r>
              <a:rPr lang="en-US" altLang="zh-CN" sz="3200" b="1" dirty="0">
                <a:effectLst>
                  <a:outerShdw blurRad="38100" dist="38100" dir="2700000" algn="tl">
                    <a:srgbClr val="000000">
                      <a:alpha val="43137"/>
                    </a:srgbClr>
                  </a:outerShdw>
                </a:effectLst>
              </a:rPr>
              <a:t>Martin </a:t>
            </a:r>
            <a:r>
              <a:rPr lang="en-US" altLang="zh-CN" sz="3200" b="1" dirty="0" err="1">
                <a:effectLst>
                  <a:outerShdw blurRad="38100" dist="38100" dir="2700000" algn="tl">
                    <a:srgbClr val="000000">
                      <a:alpha val="43137"/>
                    </a:srgbClr>
                  </a:outerShdw>
                </a:effectLst>
              </a:rPr>
              <a:t>Woesler</a:t>
            </a:r>
            <a:endParaRPr lang="zh-CN" altLang="en-US" sz="3200" b="1" dirty="0">
              <a:effectLst>
                <a:outerShdw blurRad="38100" dist="38100" dir="2700000" algn="tl">
                  <a:srgbClr val="000000">
                    <a:alpha val="43137"/>
                  </a:srgbClr>
                </a:outerShdw>
              </a:effectLst>
            </a:endParaRPr>
          </a:p>
        </p:txBody>
      </p:sp>
      <p:sp>
        <p:nvSpPr>
          <p:cNvPr id="14" name="TextBox 13"/>
          <p:cNvSpPr txBox="1"/>
          <p:nvPr/>
        </p:nvSpPr>
        <p:spPr>
          <a:xfrm>
            <a:off x="1071538" y="1000108"/>
            <a:ext cx="6878806" cy="954107"/>
          </a:xfrm>
          <a:prstGeom prst="rect">
            <a:avLst/>
          </a:prstGeom>
          <a:noFill/>
        </p:spPr>
        <p:txBody>
          <a:bodyPr wrap="none" rtlCol="0">
            <a:spAutoFit/>
          </a:bodyPr>
          <a:lstStyle/>
          <a:p>
            <a:r>
              <a:rPr lang="zh-CN" altLang="de-DE" sz="36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第一节 中国文学现代化的起点： </a:t>
            </a:r>
            <a:endParaRPr lang="de-DE" altLang="zh-CN" sz="36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endParaRPr>
          </a:p>
          <a:p>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The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starting</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point</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of</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a:t>
            </a:r>
            <a:r>
              <a:rPr lang="de-DE" altLang="zh-CN" sz="2000" b="1" dirty="0" err="1">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modernization</a:t>
            </a:r>
            <a:r>
              <a:rPr lang="de-DE" altLang="zh-CN" sz="20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 in China: </a:t>
            </a:r>
            <a:endParaRPr lang="zh-CN" altLang="en-US" sz="20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p:txBody>
      </p:sp>
    </p:spTree>
    <p:extLst>
      <p:ext uri="{BB962C8B-B14F-4D97-AF65-F5344CB8AC3E}">
        <p14:creationId xmlns:p14="http://schemas.microsoft.com/office/powerpoint/2010/main" val="27175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ppt_x</p:attrName>
                                        </p:attrNameLst>
                                      </p:cBhvr>
                                      <p:tavLst>
                                        <p:tav tm="0">
                                          <p:val>
                                            <p:strVal val="#ppt_x"/>
                                          </p:val>
                                        </p:tav>
                                        <p:tav tm="100000">
                                          <p:val>
                                            <p:strVal val="#ppt_x"/>
                                          </p:val>
                                        </p:tav>
                                      </p:tavLst>
                                    </p:anim>
                                    <p:anim calcmode="lin" valueType="num">
                                      <p:cBhvr>
                                        <p:cTn id="21" dur="2000" fill="hold"/>
                                        <p:tgtEl>
                                          <p:spTgt spid="9"/>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Session 6: Wu </a:t>
            </a:r>
            <a:r>
              <a:rPr lang="fr-FR" altLang="de-DE" sz="4200" i="1" dirty="0" err="1"/>
              <a:t>Jianren</a:t>
            </a:r>
            <a:r>
              <a:rPr lang="fr-FR" altLang="de-DE" sz="4200" i="1" dirty="0"/>
              <a:t> vs. Jules Verne</a:t>
            </a:r>
            <a:endParaRPr lang="de-DE" sz="4400" dirty="0">
              <a:solidFill>
                <a:srgbClr val="000000"/>
              </a:solidFill>
              <a:latin typeface="Calibri"/>
            </a:endParaRPr>
          </a:p>
        </p:txBody>
      </p:sp>
      <p:sp>
        <p:nvSpPr>
          <p:cNvPr id="2" name="Textfeld 1"/>
          <p:cNvSpPr txBox="1"/>
          <p:nvPr/>
        </p:nvSpPr>
        <p:spPr>
          <a:xfrm>
            <a:off x="611560" y="1412776"/>
            <a:ext cx="7920880" cy="5016758"/>
          </a:xfrm>
          <a:prstGeom prst="rect">
            <a:avLst/>
          </a:prstGeom>
          <a:noFill/>
        </p:spPr>
        <p:txBody>
          <a:bodyPr wrap="square" rtlCol="0">
            <a:spAutoFit/>
          </a:bodyPr>
          <a:lstStyle/>
          <a:p>
            <a:r>
              <a:rPr lang="en-GB" sz="2000" b="1" dirty="0"/>
              <a:t>References</a:t>
            </a:r>
            <a:endParaRPr lang="de-DE" sz="2000" dirty="0"/>
          </a:p>
          <a:p>
            <a:r>
              <a:rPr lang="en-GB" sz="2000" dirty="0"/>
              <a:t>Wang, David </a:t>
            </a:r>
            <a:r>
              <a:rPr lang="en-GB" sz="2000" dirty="0" err="1"/>
              <a:t>Derwei</a:t>
            </a:r>
            <a:r>
              <a:rPr lang="en-GB" sz="2000" dirty="0"/>
              <a:t>. </a:t>
            </a:r>
            <a:r>
              <a:rPr lang="en-GB" sz="2000" i="1" dirty="0"/>
              <a:t>Fin-de-</a:t>
            </a:r>
            <a:r>
              <a:rPr lang="en-GB" sz="2000" i="1" dirty="0" err="1"/>
              <a:t>siecle</a:t>
            </a:r>
            <a:r>
              <a:rPr lang="en-GB" sz="2000" i="1" dirty="0"/>
              <a:t> </a:t>
            </a:r>
            <a:r>
              <a:rPr lang="en-GB" sz="2000" i="1" dirty="0" err="1"/>
              <a:t>Splendor</a:t>
            </a:r>
            <a:r>
              <a:rPr lang="en-GB" sz="2000" i="1" dirty="0"/>
              <a:t>: Repressed </a:t>
            </a:r>
            <a:r>
              <a:rPr lang="en-GB" sz="2000" i="1" dirty="0" err="1"/>
              <a:t>Modernities</a:t>
            </a:r>
            <a:r>
              <a:rPr lang="en-GB" sz="2000" i="1" dirty="0"/>
              <a:t> of Late Qing Fiction, 1849-1911. </a:t>
            </a:r>
            <a:r>
              <a:rPr lang="en-GB" sz="2000" dirty="0"/>
              <a:t>Stanford: Stanford UP, 1997.</a:t>
            </a:r>
            <a:endParaRPr lang="de-DE" sz="2000" dirty="0"/>
          </a:p>
          <a:p>
            <a:r>
              <a:rPr lang="en-GB" sz="2000" dirty="0"/>
              <a:t>Wang, David </a:t>
            </a:r>
            <a:r>
              <a:rPr lang="en-GB" sz="2000" dirty="0" err="1"/>
              <a:t>Derwei</a:t>
            </a:r>
            <a:r>
              <a:rPr lang="en-GB" sz="2000" dirty="0"/>
              <a:t>. “Translating Modernity.” Pollard, David E., ed. </a:t>
            </a:r>
            <a:r>
              <a:rPr lang="en-GB" sz="2000" i="1" dirty="0"/>
              <a:t>Translation and Creation: Readings of Western Literature in Early Modern China, 1840–1918. </a:t>
            </a:r>
            <a:r>
              <a:rPr lang="en-GB" sz="2000" dirty="0"/>
              <a:t>Amsterdam: John </a:t>
            </a:r>
            <a:r>
              <a:rPr lang="en-GB" sz="2000" dirty="0" err="1"/>
              <a:t>Benjamins</a:t>
            </a:r>
            <a:r>
              <a:rPr lang="en-GB" sz="2000" dirty="0"/>
              <a:t>, 1998. 303-30.</a:t>
            </a:r>
            <a:endParaRPr lang="de-DE" sz="2000" dirty="0"/>
          </a:p>
          <a:p>
            <a:r>
              <a:rPr lang="en-GB" sz="2000" dirty="0"/>
              <a:t>Wang Dun (</a:t>
            </a:r>
            <a:r>
              <a:rPr lang="zh-CN" altLang="de-DE" sz="2000" dirty="0"/>
              <a:t>王敦</a:t>
            </a:r>
            <a:r>
              <a:rPr lang="en-GB" sz="2000" dirty="0"/>
              <a:t>). “The Late Qing’s Other Utopias: China’s Science-Fictional Imagination, 1900-1910”, in: </a:t>
            </a:r>
            <a:r>
              <a:rPr lang="en-GB" sz="2000" i="1" dirty="0"/>
              <a:t>Concentric: Literary and Cultural Studies 34.2, September 2008: 37-61</a:t>
            </a:r>
            <a:endParaRPr lang="de-DE" sz="2000" dirty="0"/>
          </a:p>
          <a:p>
            <a:r>
              <a:rPr lang="en-GB" sz="2000" dirty="0"/>
              <a:t> </a:t>
            </a:r>
            <a:endParaRPr lang="de-DE" sz="2000" dirty="0"/>
          </a:p>
          <a:p>
            <a:r>
              <a:rPr lang="en-GB" sz="2000" dirty="0"/>
              <a:t>Other early utopian Chinese works:</a:t>
            </a:r>
            <a:endParaRPr lang="de-DE" sz="2000" dirty="0"/>
          </a:p>
          <a:p>
            <a:r>
              <a:rPr lang="en-GB" sz="2000" dirty="0"/>
              <a:t>Kang </a:t>
            </a:r>
            <a:r>
              <a:rPr lang="en-GB" sz="2000" dirty="0" err="1"/>
              <a:t>Youwei</a:t>
            </a:r>
            <a:r>
              <a:rPr lang="en-GB" sz="2000" dirty="0"/>
              <a:t>, </a:t>
            </a:r>
            <a:r>
              <a:rPr lang="en-GB" sz="2000" dirty="0" err="1"/>
              <a:t>Datongshu</a:t>
            </a:r>
            <a:r>
              <a:rPr lang="en-GB" sz="2000" dirty="0"/>
              <a:t> (The treatise of grand unity, 1884-1885)</a:t>
            </a:r>
            <a:endParaRPr lang="de-DE" sz="2000" dirty="0"/>
          </a:p>
          <a:p>
            <a:r>
              <a:rPr lang="en-GB" sz="2000" dirty="0"/>
              <a:t>Liang </a:t>
            </a:r>
            <a:r>
              <a:rPr lang="en-GB" sz="2000" dirty="0" err="1"/>
              <a:t>Qichao</a:t>
            </a:r>
            <a:r>
              <a:rPr lang="en-GB" sz="2000" dirty="0"/>
              <a:t>, An account of the Future of New China, 1902 [utopian fragment]</a:t>
            </a:r>
            <a:endParaRPr lang="de-DE" sz="2000" dirty="0"/>
          </a:p>
        </p:txBody>
      </p:sp>
    </p:spTree>
    <p:extLst>
      <p:ext uri="{BB962C8B-B14F-4D97-AF65-F5344CB8AC3E}">
        <p14:creationId xmlns:p14="http://schemas.microsoft.com/office/powerpoint/2010/main" val="82317589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393070" y="357166"/>
            <a:ext cx="8283386" cy="984885"/>
          </a:xfrm>
          <a:prstGeom prst="rect">
            <a:avLst/>
          </a:prstGeom>
          <a:noFill/>
        </p:spPr>
        <p:txBody>
          <a:bodyPr wrap="square" rtlCol="0">
            <a:spAutoFit/>
          </a:bodyPr>
          <a:lstStyle/>
          <a:p>
            <a:r>
              <a:rPr lang="de-DE" altLang="zh-CN" sz="4000" b="1" dirty="0">
                <a:latin typeface="Times New Roman" panose="02020603050405020304" pitchFamily="18" charset="0"/>
                <a:cs typeface="Times New Roman" panose="02020603050405020304" pitchFamily="18" charset="0"/>
              </a:rPr>
              <a:t>Utopia in </a:t>
            </a:r>
            <a:r>
              <a:rPr lang="de-DE" altLang="zh-CN" sz="4000" b="1" dirty="0" err="1">
                <a:latin typeface="Times New Roman" panose="02020603050405020304" pitchFamily="18" charset="0"/>
                <a:cs typeface="Times New Roman" panose="02020603050405020304" pitchFamily="18" charset="0"/>
              </a:rPr>
              <a:t>the</a:t>
            </a:r>
            <a:r>
              <a:rPr lang="de-DE" altLang="zh-CN" sz="4000" b="1" dirty="0">
                <a:latin typeface="Times New Roman" panose="02020603050405020304" pitchFamily="18" charset="0"/>
                <a:cs typeface="Times New Roman" panose="02020603050405020304" pitchFamily="18" charset="0"/>
              </a:rPr>
              <a:t> US </a:t>
            </a:r>
            <a:r>
              <a:rPr lang="de-DE" altLang="zh-CN" sz="4000" b="1" dirty="0" err="1">
                <a:latin typeface="Times New Roman" panose="02020603050405020304" pitchFamily="18" charset="0"/>
                <a:cs typeface="Times New Roman" panose="02020603050405020304" pitchFamily="18" charset="0"/>
              </a:rPr>
              <a:t>series</a:t>
            </a:r>
            <a:r>
              <a:rPr lang="de-DE" altLang="zh-CN" sz="4000" b="1" dirty="0">
                <a:latin typeface="Times New Roman" panose="02020603050405020304" pitchFamily="18" charset="0"/>
                <a:cs typeface="Times New Roman" panose="02020603050405020304" pitchFamily="18" charset="0"/>
              </a:rPr>
              <a:t> Black Mirror</a:t>
            </a:r>
            <a:endParaRPr lang="en-US" altLang="zh-CN" sz="4000" b="1" dirty="0">
              <a:latin typeface="Times New Roman" panose="02020603050405020304" pitchFamily="18" charset="0"/>
              <a:cs typeface="Times New Roman" panose="02020603050405020304" pitchFamily="18" charset="0"/>
            </a:endParaRPr>
          </a:p>
          <a:p>
            <a:endParaRPr lang="zh-CN" altLang="en-US" dirty="0"/>
          </a:p>
        </p:txBody>
      </p:sp>
      <p:sp>
        <p:nvSpPr>
          <p:cNvPr id="7" name="矩形 6"/>
          <p:cNvSpPr/>
          <p:nvPr/>
        </p:nvSpPr>
        <p:spPr>
          <a:xfrm>
            <a:off x="177046" y="1844824"/>
            <a:ext cx="6915234" cy="5078313"/>
          </a:xfrm>
          <a:prstGeom prst="rect">
            <a:avLst/>
          </a:prstGeom>
        </p:spPr>
        <p:txBody>
          <a:bodyPr wrap="square">
            <a:spAutoFit/>
          </a:bodyPr>
          <a:lstStyle/>
          <a:p>
            <a:pPr>
              <a:spcBef>
                <a:spcPct val="0"/>
              </a:spcBef>
            </a:pPr>
            <a:r>
              <a:rPr lang="en-US" dirty="0"/>
              <a:t>What do you think about the following dystopian fantasy from the Netflix series “Black Mirror”?</a:t>
            </a:r>
          </a:p>
          <a:p>
            <a:pPr>
              <a:spcBef>
                <a:spcPct val="0"/>
              </a:spcBef>
            </a:pPr>
            <a:r>
              <a:rPr lang="en-US" dirty="0"/>
              <a:t>(a) Primary school pupils, students and professionals are not willing to be misled (e.g. (</a:t>
            </a:r>
            <a:r>
              <a:rPr lang="en-US" dirty="0" err="1"/>
              <a:t>i</a:t>
            </a:r>
            <a:r>
              <a:rPr lang="en-US" dirty="0"/>
              <a:t>) education of the national history and the relationship with Europe) which they must receive and repeat until they can credibly assure them that the wrong is true.</a:t>
            </a:r>
          </a:p>
          <a:p>
            <a:pPr>
              <a:spcBef>
                <a:spcPct val="0"/>
              </a:spcBef>
            </a:pPr>
            <a:r>
              <a:rPr lang="en-US" dirty="0"/>
              <a:t>(b) Workers in a factory receive helmets in which brain scanners are mounted, so that the brain currents and </a:t>
            </a:r>
            <a:r>
              <a:rPr lang="en-US" dirty="0" err="1"/>
              <a:t>insb</a:t>
            </a:r>
            <a:r>
              <a:rPr lang="en-US" dirty="0"/>
              <a:t>. emotional fluctuations can be detected immediately by the employer and measures (until dismissal) can be taken.</a:t>
            </a:r>
          </a:p>
          <a:p>
            <a:pPr>
              <a:spcBef>
                <a:spcPct val="0"/>
              </a:spcBef>
            </a:pPr>
            <a:r>
              <a:rPr lang="en-US" dirty="0"/>
              <a:t>(c) There is a Facebook Grading system according to which each citizen has a point value, particularly due to his or her Internet </a:t>
            </a:r>
            <a:r>
              <a:rPr lang="en-US" dirty="0" err="1"/>
              <a:t>behaviour</a:t>
            </a:r>
            <a:r>
              <a:rPr lang="en-US" dirty="0"/>
              <a:t>.</a:t>
            </a:r>
          </a:p>
          <a:p>
            <a:pPr>
              <a:spcBef>
                <a:spcPct val="0"/>
              </a:spcBef>
            </a:pPr>
            <a:r>
              <a:rPr lang="en-US" dirty="0"/>
              <a:t>(d) There is total surveillance with millions of cameras (teachers have 3d ball cameras in the classroom, students have another half dozen), there is no privacy and no data protection (except for party officials).</a:t>
            </a:r>
          </a:p>
          <a:p>
            <a:pPr>
              <a:spcBef>
                <a:spcPct val="0"/>
              </a:spcBef>
            </a:pPr>
            <a:r>
              <a:rPr lang="en-US" dirty="0"/>
              <a:t>(e) Internet, press and books are censored and linked, a concept develops to hype, decides an algorithm whether all the corresponding posts and if necessary, the users are blocked.</a:t>
            </a:r>
            <a:endParaRPr lang="en-GB" dirty="0"/>
          </a:p>
        </p:txBody>
      </p:sp>
    </p:spTree>
    <p:extLst>
      <p:ext uri="{BB962C8B-B14F-4D97-AF65-F5344CB8AC3E}">
        <p14:creationId xmlns:p14="http://schemas.microsoft.com/office/powerpoint/2010/main" val="8090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png"/>
          <p:cNvPicPr>
            <a:picLocks noChangeAspect="1"/>
          </p:cNvPicPr>
          <p:nvPr/>
        </p:nvPicPr>
        <p:blipFill>
          <a:blip r:embed="rId2" cstate="print"/>
          <a:srcRect l="3123" b="12166"/>
          <a:stretch>
            <a:fillRect/>
          </a:stretch>
        </p:blipFill>
        <p:spPr bwMode="auto">
          <a:xfrm>
            <a:off x="0" y="3627461"/>
            <a:ext cx="7829550" cy="3168650"/>
          </a:xfrm>
          <a:prstGeom prst="rect">
            <a:avLst/>
          </a:prstGeom>
          <a:noFill/>
          <a:ln w="9525">
            <a:noFill/>
            <a:miter lim="800000"/>
            <a:headEnd/>
            <a:tailEnd/>
          </a:ln>
        </p:spPr>
      </p:pic>
      <p:pic>
        <p:nvPicPr>
          <p:cNvPr id="5" name="图片 4" descr="6.png"/>
          <p:cNvPicPr>
            <a:picLocks noChangeAspect="1"/>
          </p:cNvPicPr>
          <p:nvPr/>
        </p:nvPicPr>
        <p:blipFill>
          <a:blip r:embed="rId3" cstate="print"/>
          <a:srcRect l="53906"/>
          <a:stretch>
            <a:fillRect/>
          </a:stretch>
        </p:blipFill>
        <p:spPr bwMode="auto">
          <a:xfrm>
            <a:off x="5761038" y="2262211"/>
            <a:ext cx="3390900" cy="4595813"/>
          </a:xfrm>
          <a:prstGeom prst="rect">
            <a:avLst/>
          </a:prstGeom>
          <a:noFill/>
          <a:ln w="9525">
            <a:noFill/>
            <a:miter lim="800000"/>
            <a:headEnd/>
            <a:tailEnd/>
          </a:ln>
        </p:spPr>
      </p:pic>
      <p:sp>
        <p:nvSpPr>
          <p:cNvPr id="6" name="TextBox 3"/>
          <p:cNvSpPr txBox="1">
            <a:spLocks noChangeArrowheads="1"/>
          </p:cNvSpPr>
          <p:nvPr/>
        </p:nvSpPr>
        <p:spPr bwMode="auto">
          <a:xfrm>
            <a:off x="2714612" y="2643182"/>
            <a:ext cx="3201987" cy="831850"/>
          </a:xfrm>
          <a:prstGeom prst="rect">
            <a:avLst/>
          </a:prstGeom>
          <a:noFill/>
          <a:ln w="9525">
            <a:noFill/>
            <a:miter lim="800000"/>
            <a:headEnd/>
            <a:tailEnd/>
          </a:ln>
        </p:spPr>
        <p:txBody>
          <a:bodyPr>
            <a:spAutoFit/>
          </a:bodyPr>
          <a:lstStyle/>
          <a:p>
            <a:pPr algn="ctr"/>
            <a:r>
              <a:rPr lang="zh-CN" altLang="en-US" sz="4800" b="1" dirty="0">
                <a:latin typeface="华文行楷" pitchFamily="2" charset="-122"/>
                <a:ea typeface="华文行楷" pitchFamily="2" charset="-122"/>
              </a:rPr>
              <a:t>謝謝觀賞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ppt_x</p:attrName>
                                        </p:attrNameLst>
                                      </p:cBhvr>
                                      <p:tavLst>
                                        <p:tav tm="0">
                                          <p:val>
                                            <p:strVal val="#ppt_x"/>
                                          </p:val>
                                        </p:tav>
                                        <p:tav tm="100000">
                                          <p:val>
                                            <p:strVal val="#ppt_x"/>
                                          </p:val>
                                        </p:tav>
                                      </p:tavLst>
                                    </p:anim>
                                    <p:anim calcmode="lin" valueType="num">
                                      <p:cBhvr>
                                        <p:cTn id="13" dur="2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par>
                          <p:cTn id="17" fill="hold">
                            <p:stCondLst>
                              <p:cond delay="4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err="1">
                <a:solidFill>
                  <a:srgbClr val="0E5772"/>
                </a:solidFill>
                <a:latin typeface="Arial" panose="020B0604020202020204" pitchFamily="34" charset="0"/>
                <a:cs typeface="Arial" panose="020B0604020202020204" pitchFamily="34" charset="0"/>
              </a:rPr>
              <a:t>Preparation</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for</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next</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session</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pPr marL="0" indent="0">
              <a:buNone/>
            </a:pPr>
            <a:r>
              <a:rPr lang="de-DE" sz="1800" dirty="0">
                <a:latin typeface="Calibri" panose="020F0502020204030204" pitchFamily="34" charset="0"/>
                <a:ea typeface="SimSun" panose="02010600030101010101" pitchFamily="2" charset="-122"/>
                <a:cs typeface="Calibri" panose="020F0502020204030204" pitchFamily="34" charset="0"/>
              </a:rPr>
              <a:t>1 2.25 Organizational </a:t>
            </a:r>
            <a:r>
              <a:rPr lang="de-DE" sz="1800" dirty="0" err="1">
                <a:latin typeface="Calibri" panose="020F0502020204030204" pitchFamily="34" charset="0"/>
                <a:ea typeface="SimSun" panose="02010600030101010101" pitchFamily="2" charset="-122"/>
                <a:cs typeface="Calibri" panose="020F0502020204030204" pitchFamily="34" charset="0"/>
              </a:rPr>
              <a:t>things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intro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concept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 „classic“</a:t>
            </a:r>
            <a:endParaRPr lang="de-DE" sz="1800" dirty="0">
              <a:latin typeface="Calibri" panose="020F0502020204030204" pitchFamily="34" charset="0"/>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2 3.4 </a:t>
            </a:r>
            <a:r>
              <a:rPr lang="de-DE" sz="1800" dirty="0" err="1">
                <a:latin typeface="Calibri" panose="020F0502020204030204" pitchFamily="34" charset="0"/>
                <a:ea typeface="SimSun" panose="02010600030101010101" pitchFamily="2" charset="-122"/>
                <a:cs typeface="Calibri" panose="020F0502020204030204" pitchFamily="34" charset="0"/>
              </a:rPr>
              <a:t>Canonization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3 3.11 Early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4 3.18 Reception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Red</a:t>
            </a:r>
            <a:r>
              <a:rPr lang="de-DE" sz="1800" dirty="0">
                <a:latin typeface="Calibri" panose="020F0502020204030204" pitchFamily="34" charset="0"/>
                <a:ea typeface="SimSun" panose="02010600030101010101" pitchFamily="2" charset="-122"/>
                <a:cs typeface="Calibri" panose="020F0502020204030204" pitchFamily="34" charset="0"/>
              </a:rPr>
              <a:t> Chamber Dreams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5 3.25 </a:t>
            </a:r>
            <a:r>
              <a:rPr lang="de-DE" sz="1800" dirty="0" err="1">
                <a:latin typeface="Calibri" panose="020F0502020204030204" pitchFamily="34" charset="0"/>
                <a:ea typeface="SimSun" panose="02010600030101010101" pitchFamily="2" charset="-122"/>
                <a:cs typeface="Calibri" panose="020F0502020204030204" pitchFamily="34" charset="0"/>
              </a:rPr>
              <a:t>How</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make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people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read</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classics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again</a:t>
            </a:r>
            <a:r>
              <a:rPr lang="de-DE" sz="1800" dirty="0">
                <a:latin typeface="Calibri" panose="020F0502020204030204" pitchFamily="34" charset="0"/>
                <a:ea typeface="SimSun" panose="02010600030101010101" pitchFamily="2" charset="-122"/>
                <a:cs typeface="Calibri" panose="020F0502020204030204" pitchFamily="34" charset="0"/>
              </a:rPr>
              <a: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6 4.1 Western Classics in Chinese </a:t>
            </a:r>
            <a:r>
              <a:rPr lang="de-DE" sz="1800" dirty="0" err="1">
                <a:latin typeface="Calibri" panose="020F0502020204030204" pitchFamily="34" charset="0"/>
                <a:ea typeface="SimSun" panose="02010600030101010101" pitchFamily="2" charset="-122"/>
                <a:cs typeface="Calibri" panose="020F0502020204030204" pitchFamily="34" charset="0"/>
              </a:rPr>
              <a:t>clothes</a:t>
            </a:r>
            <a:r>
              <a:rPr lang="de-DE" sz="1800" dirty="0">
                <a:latin typeface="Calibri" panose="020F0502020204030204" pitchFamily="34" charset="0"/>
                <a:ea typeface="SimSun" panose="02010600030101010101" pitchFamily="2" charset="-122"/>
                <a:cs typeface="Calibri" panose="020F0502020204030204" pitchFamily="34" charset="0"/>
              </a:rPr>
              <a: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Utopian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7 4.8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Attractiveness</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of</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Chinese Classics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as</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part</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of</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softpower</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8 4.15 Chinese Classics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Germany</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9 4.22 </a:t>
            </a:r>
            <a:r>
              <a:rPr lang="de-DE" sz="1800" dirty="0" err="1">
                <a:latin typeface="Calibri" panose="020F0502020204030204" pitchFamily="34" charset="0"/>
                <a:ea typeface="SimSun" panose="02010600030101010101" pitchFamily="2" charset="-122"/>
                <a:cs typeface="Calibri" panose="020F0502020204030204" pitchFamily="34" charset="0"/>
              </a:rPr>
              <a:t>Sinicization</a:t>
            </a:r>
            <a:r>
              <a:rPr lang="de-DE" sz="1800" dirty="0">
                <a:latin typeface="Calibri" panose="020F0502020204030204" pitchFamily="34" charset="0"/>
                <a:ea typeface="SimSun" panose="02010600030101010101" pitchFamily="2" charset="-122"/>
                <a:cs typeface="Calibri" panose="020F0502020204030204" pitchFamily="34" charset="0"/>
              </a:rPr>
              <a:t> – Politics </a:t>
            </a:r>
            <a:r>
              <a:rPr lang="de-DE" sz="1800" dirty="0" err="1">
                <a:latin typeface="Calibri" panose="020F0502020204030204" pitchFamily="34" charset="0"/>
                <a:ea typeface="SimSun" panose="02010600030101010101" pitchFamily="2" charset="-122"/>
                <a:cs typeface="Calibri" panose="020F0502020204030204" pitchFamily="34" charset="0"/>
              </a:rPr>
              <a:t>for</a:t>
            </a:r>
            <a:r>
              <a:rPr lang="de-DE" sz="1800" dirty="0">
                <a:latin typeface="Calibri" panose="020F0502020204030204" pitchFamily="34" charset="0"/>
                <a:ea typeface="SimSun" panose="02010600030101010101" pitchFamily="2" charset="-122"/>
                <a:cs typeface="Calibri" panose="020F0502020204030204" pitchFamily="34" charset="0"/>
              </a:rPr>
              <a:t> Cultural Export: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classics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10 4.29 Chinese Classics in World Lit. </a:t>
            </a:r>
            <a:r>
              <a:rPr lang="de-DE" sz="1800" dirty="0" err="1">
                <a:latin typeface="Calibri" panose="020F0502020204030204" pitchFamily="34" charset="0"/>
                <a:ea typeface="SimSun" panose="02010600030101010101" pitchFamily="2" charset="-122"/>
                <a:cs typeface="Calibri" panose="020F0502020204030204" pitchFamily="34" charset="0"/>
              </a:rPr>
              <a:t>Anthologies</a:t>
            </a:r>
            <a:r>
              <a:rPr lang="de-DE" sz="1800" dirty="0">
                <a:latin typeface="Calibri" panose="020F0502020204030204" pitchFamily="34" charset="0"/>
                <a:ea typeface="SimSun" panose="02010600030101010101" pitchFamily="2" charset="-122"/>
                <a:cs typeface="Calibri" panose="020F0502020204030204" pitchFamily="34" charset="0"/>
              </a:rPr>
              <a:t> and World </a:t>
            </a:r>
            <a:r>
              <a:rPr lang="de-DE" sz="1800" dirty="0" err="1">
                <a:latin typeface="Calibri" panose="020F0502020204030204" pitchFamily="34" charset="0"/>
                <a:ea typeface="SimSun" panose="02010600030101010101" pitchFamily="2" charset="-122"/>
                <a:cs typeface="Calibri" panose="020F0502020204030204" pitchFamily="34" charset="0"/>
              </a:rPr>
              <a:t>Literary</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History</a:t>
            </a:r>
            <a:r>
              <a:rPr lang="de-DE" sz="1800" dirty="0">
                <a:latin typeface="Calibri" panose="020F0502020204030204" pitchFamily="34" charset="0"/>
                <a:ea typeface="SimSun" panose="02010600030101010101" pitchFamily="2" charset="-122"/>
                <a:cs typeface="Calibri" panose="020F0502020204030204" pitchFamily="34" charset="0"/>
              </a:rPr>
              <a:t> Books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11 5.6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Modern Classics: Mo Yan, </a:t>
            </a:r>
            <a:r>
              <a:rPr lang="de-DE" sz="1800" dirty="0" err="1">
                <a:latin typeface="Calibri" panose="020F0502020204030204" pitchFamily="34" charset="0"/>
                <a:ea typeface="SimSun" panose="02010600030101010101" pitchFamily="2" charset="-122"/>
                <a:cs typeface="Calibri" panose="020F0502020204030204" pitchFamily="34" charset="0"/>
              </a:rPr>
              <a:t>Yu</a:t>
            </a:r>
            <a:r>
              <a:rPr lang="de-DE" sz="1800" dirty="0">
                <a:latin typeface="Calibri" panose="020F0502020204030204" pitchFamily="34" charset="0"/>
                <a:ea typeface="SimSun" panose="02010600030101010101" pitchFamily="2" charset="-122"/>
                <a:cs typeface="Calibri" panose="020F0502020204030204" pitchFamily="34" charset="0"/>
              </a:rPr>
              <a:t> Hua, Liu </a:t>
            </a:r>
            <a:r>
              <a:rPr lang="de-DE" sz="1800" dirty="0" err="1">
                <a:latin typeface="Calibri" panose="020F0502020204030204" pitchFamily="34" charset="0"/>
                <a:ea typeface="SimSun" panose="02010600030101010101" pitchFamily="2" charset="-122"/>
                <a:cs typeface="Calibri" panose="020F0502020204030204" pitchFamily="34" charset="0"/>
              </a:rPr>
              <a:t>Cixin</a:t>
            </a:r>
            <a:r>
              <a:rPr lang="de-DE" sz="1800" dirty="0">
                <a:latin typeface="Calibri" panose="020F0502020204030204" pitchFamily="34" charset="0"/>
                <a:ea typeface="SimSun" panose="02010600030101010101" pitchFamily="2" charset="-122"/>
                <a:cs typeface="Calibri" panose="020F0502020204030204" pitchFamily="34" charset="0"/>
              </a:rPr>
              <a:t> etc.</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12 5.13 Chinese Classics on Overseas </a:t>
            </a:r>
            <a:r>
              <a:rPr lang="de-DE" sz="1800" dirty="0" err="1">
                <a:latin typeface="Calibri" panose="020F0502020204030204" pitchFamily="34" charset="0"/>
                <a:ea typeface="SimSun" panose="02010600030101010101" pitchFamily="2" charset="-122"/>
                <a:cs typeface="Calibri" panose="020F0502020204030204" pitchFamily="34" charset="0"/>
              </a:rPr>
              <a:t>Bookfairs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13 5.20 Cinema Movie </a:t>
            </a:r>
            <a:r>
              <a:rPr lang="de-DE" sz="1800" dirty="0" err="1">
                <a:latin typeface="Calibri" panose="020F0502020204030204" pitchFamily="34" charset="0"/>
                <a:ea typeface="SimSun" panose="02010600030101010101" pitchFamily="2" charset="-122"/>
                <a:cs typeface="Calibri" panose="020F0502020204030204" pitchFamily="34" charset="0"/>
              </a:rPr>
              <a:t>Adaptions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14 5.27 </a:t>
            </a:r>
            <a:r>
              <a:rPr lang="de-DE" sz="1800" dirty="0" err="1">
                <a:latin typeface="Calibri" panose="020F0502020204030204" pitchFamily="34" charset="0"/>
                <a:ea typeface="SimSun" panose="02010600030101010101" pitchFamily="2" charset="-122"/>
                <a:cs typeface="Calibri" panose="020F0502020204030204" pitchFamily="34" charset="0"/>
              </a:rPr>
              <a:t>Lessons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learn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from</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Classics: Integration </a:t>
            </a:r>
            <a:r>
              <a:rPr lang="de-DE" sz="1800" dirty="0" err="1">
                <a:latin typeface="Calibri" panose="020F0502020204030204" pitchFamily="34" charset="0"/>
                <a:ea typeface="SimSun" panose="02010600030101010101" pitchFamily="2" charset="-122"/>
                <a:cs typeface="Calibri" panose="020F0502020204030204" pitchFamily="34" charset="0"/>
              </a:rPr>
              <a:t>or</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Sharpening</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Cultural Profile?</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15 6.3 Final </a:t>
            </a:r>
            <a:r>
              <a:rPr lang="de-DE" sz="1800" dirty="0" err="1">
                <a:latin typeface="Calibri" panose="020F0502020204030204" pitchFamily="34" charset="0"/>
                <a:ea typeface="SimSun" panose="02010600030101010101" pitchFamily="2" charset="-122"/>
                <a:cs typeface="Calibri" panose="020F0502020204030204" pitchFamily="34" charset="0"/>
              </a:rPr>
              <a:t>Discussion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16 6.10 Final </a:t>
            </a:r>
            <a:r>
              <a:rPr lang="de-DE" sz="1800" dirty="0" err="1">
                <a:latin typeface="Calibri" panose="020F0502020204030204" pitchFamily="34" charset="0"/>
                <a:ea typeface="SimSun" panose="02010600030101010101" pitchFamily="2" charset="-122"/>
                <a:cs typeface="Calibri" panose="020F0502020204030204" pitchFamily="34" charset="0"/>
              </a:rPr>
              <a:t>Exam</a:t>
            </a:r>
            <a:endParaRPr lang="de-DE" sz="18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5666584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err="1">
                <a:solidFill>
                  <a:srgbClr val="0E5772"/>
                </a:solidFill>
                <a:latin typeface="Arial" panose="020B0604020202020204" pitchFamily="34" charset="0"/>
                <a:cs typeface="Arial" panose="020B0604020202020204" pitchFamily="34" charset="0"/>
              </a:rPr>
              <a:t>Preparation</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for</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next</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session</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r>
              <a:rPr lang="de-DE" sz="2400" dirty="0">
                <a:latin typeface="Calibri" panose="020F0502020204030204" pitchFamily="34" charset="0"/>
                <a:ea typeface="SimSun" panose="02010600030101010101" pitchFamily="2" charset="-122"/>
                <a:cs typeface="Calibri" panose="020F0502020204030204" pitchFamily="34" charset="0"/>
              </a:rPr>
              <a:t>Read </a:t>
            </a:r>
            <a:r>
              <a:rPr lang="de-DE" sz="2400" dirty="0" err="1">
                <a:latin typeface="Calibri" panose="020F0502020204030204" pitchFamily="34" charset="0"/>
                <a:ea typeface="SimSun" panose="02010600030101010101" pitchFamily="2" charset="-122"/>
                <a:cs typeface="Calibri" panose="020F0502020204030204" pitchFamily="34" charset="0"/>
              </a:rPr>
              <a:t>paper</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provided</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for</a:t>
            </a:r>
            <a:r>
              <a:rPr lang="de-DE" sz="2400" dirty="0">
                <a:latin typeface="Calibri" panose="020F0502020204030204" pitchFamily="34" charset="0"/>
                <a:ea typeface="SimSun" panose="02010600030101010101" pitchFamily="2" charset="-122"/>
                <a:cs typeface="Calibri" panose="020F0502020204030204" pitchFamily="34" charset="0"/>
              </a:rPr>
              <a:t> Chinese </a:t>
            </a:r>
            <a:r>
              <a:rPr lang="de-DE" sz="2400" dirty="0" err="1">
                <a:latin typeface="Calibri" panose="020F0502020204030204" pitchFamily="34" charset="0"/>
                <a:ea typeface="SimSun" panose="02010600030101010101" pitchFamily="2" charset="-122"/>
                <a:cs typeface="Calibri" panose="020F0502020204030204" pitchFamily="34" charset="0"/>
              </a:rPr>
              <a:t>classics</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as</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part</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of</a:t>
            </a:r>
            <a:r>
              <a:rPr lang="de-DE" sz="2400" dirty="0">
                <a:latin typeface="Calibri" panose="020F0502020204030204" pitchFamily="34" charset="0"/>
                <a:ea typeface="SimSun" panose="02010600030101010101" pitchFamily="2" charset="-122"/>
                <a:cs typeface="Calibri" panose="020F0502020204030204" pitchFamily="34" charset="0"/>
              </a:rPr>
              <a:t> soft power</a:t>
            </a: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a:latin typeface="Calibri" panose="020F0502020204030204" pitchFamily="34" charset="0"/>
                <a:ea typeface="SimSun" panose="02010600030101010101" pitchFamily="2" charset="-122"/>
                <a:cs typeface="Calibri" panose="020F0502020204030204" pitchFamily="34" charset="0"/>
              </a:rPr>
              <a:t>Take </a:t>
            </a:r>
            <a:r>
              <a:rPr lang="de-DE" sz="2400" dirty="0" err="1">
                <a:latin typeface="Calibri" panose="020F0502020204030204" pitchFamily="34" charset="0"/>
                <a:ea typeface="SimSun" panose="02010600030101010101" pitchFamily="2" charset="-122"/>
                <a:cs typeface="Calibri" panose="020F0502020204030204" pitchFamily="34" charset="0"/>
              </a:rPr>
              <a:t>the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quiz</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a:latin typeface="Calibri" panose="020F0502020204030204" pitchFamily="34" charset="0"/>
                <a:ea typeface="SimSun" panose="02010600030101010101" pitchFamily="2" charset="-122"/>
                <a:cs typeface="Calibri" panose="020F0502020204030204" pitchFamily="34" charset="0"/>
              </a:rPr>
              <a:t>Translation</a:t>
            </a: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err="1">
                <a:latin typeface="Calibri" panose="020F0502020204030204" pitchFamily="34" charset="0"/>
                <a:ea typeface="SimSun" panose="02010600030101010101" pitchFamily="2" charset="-122"/>
                <a:cs typeface="Calibri" panose="020F0502020204030204" pitchFamily="34" charset="0"/>
              </a:rPr>
              <a:t>Correction</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of</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translation</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err="1">
                <a:latin typeface="Calibri" panose="020F0502020204030204" pitchFamily="34" charset="0"/>
                <a:ea typeface="SimSun" panose="02010600030101010101" pitchFamily="2" charset="-122"/>
                <a:cs typeface="Calibri" panose="020F0502020204030204" pitchFamily="34" charset="0"/>
              </a:rPr>
              <a:t>Please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choose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your</a:t>
            </a:r>
            <a:r>
              <a:rPr lang="de-DE" sz="2400" dirty="0">
                <a:latin typeface="Calibri" panose="020F0502020204030204" pitchFamily="34" charset="0"/>
                <a:ea typeface="SimSun" panose="02010600030101010101" pitchFamily="2" charset="-122"/>
                <a:cs typeface="Calibri" panose="020F0502020204030204" pitchFamily="34" charset="0"/>
              </a:rPr>
              <a:t> final </a:t>
            </a:r>
            <a:r>
              <a:rPr lang="de-DE" sz="2400" dirty="0" err="1">
                <a:latin typeface="Calibri" panose="020F0502020204030204" pitchFamily="34" charset="0"/>
                <a:ea typeface="SimSun" panose="02010600030101010101" pitchFamily="2" charset="-122"/>
                <a:cs typeface="Calibri" panose="020F0502020204030204" pitchFamily="34" charset="0"/>
              </a:rPr>
              <a:t>exam</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paper</a:t>
            </a:r>
            <a:r>
              <a:rPr lang="de-DE" sz="2400" dirty="0">
                <a:latin typeface="Calibri" panose="020F0502020204030204" pitchFamily="34" charset="0"/>
                <a:ea typeface="SimSun" panose="02010600030101010101" pitchFamily="2" charset="-122"/>
                <a:cs typeface="Calibri" panose="020F0502020204030204" pitchFamily="34" charset="0"/>
              </a:rPr>
              <a:t> and </a:t>
            </a:r>
            <a:r>
              <a:rPr lang="de-DE" sz="2400" dirty="0" err="1">
                <a:latin typeface="Calibri" panose="020F0502020204030204" pitchFamily="34" charset="0"/>
                <a:ea typeface="SimSun" panose="02010600030101010101" pitchFamily="2" charset="-122"/>
                <a:cs typeface="Calibri" panose="020F0502020204030204" pitchFamily="34" charset="0"/>
              </a:rPr>
              <a:t>start</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writing</a:t>
            </a:r>
            <a:r>
              <a:rPr lang="de-DE" sz="2400" dirty="0">
                <a:latin typeface="Calibri" panose="020F0502020204030204" pitchFamily="34" charset="0"/>
                <a:ea typeface="SimSun" panose="02010600030101010101" pitchFamily="2" charset="-122"/>
                <a:cs typeface="Calibri" panose="020F0502020204030204" pitchFamily="34" charset="0"/>
              </a:rPr>
              <a:t> (grade)</a:t>
            </a:r>
          </a:p>
        </p:txBody>
      </p:sp>
    </p:spTree>
    <p:extLst>
      <p:ext uri="{BB962C8B-B14F-4D97-AF65-F5344CB8AC3E}">
        <p14:creationId xmlns:p14="http://schemas.microsoft.com/office/powerpoint/2010/main" val="153267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4857752" y="357166"/>
            <a:ext cx="3071834" cy="707886"/>
          </a:xfrm>
          <a:prstGeom prst="rect">
            <a:avLst/>
          </a:prstGeom>
          <a:noFill/>
        </p:spPr>
        <p:txBody>
          <a:bodyPr wrap="square" rtlCol="0">
            <a:spAutoFit/>
          </a:bodyPr>
          <a:lstStyle/>
          <a:p>
            <a:r>
              <a:rPr lang="de-DE" altLang="zh-CN" sz="4000" b="1" dirty="0" err="1">
                <a:latin typeface="Times New Roman" panose="02020603050405020304" pitchFamily="18" charset="0"/>
                <a:cs typeface="Times New Roman" panose="02020603050405020304" pitchFamily="18" charset="0"/>
              </a:rPr>
              <a:t>Sinotopia</a:t>
            </a:r>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816779" y="2636912"/>
            <a:ext cx="5145069" cy="3724096"/>
          </a:xfrm>
          <a:prstGeom prst="rect">
            <a:avLst/>
          </a:prstGeom>
        </p:spPr>
        <p:txBody>
          <a:bodyPr wrap="square">
            <a:spAutoFit/>
          </a:bodyPr>
          <a:lstStyle/>
          <a:p>
            <a:pPr>
              <a:spcBef>
                <a:spcPct val="0"/>
              </a:spcBef>
              <a:buFont typeface="Wingdings" pitchFamily="2" charset="2"/>
              <a:buChar char="l"/>
            </a:pPr>
            <a:r>
              <a:rPr lang="en-US" altLang="zh-CN" sz="2000" dirty="0">
                <a:latin typeface="Perpetua" pitchFamily="18" charset="0"/>
              </a:rPr>
              <a:t>Cao </a:t>
            </a:r>
            <a:r>
              <a:rPr lang="en-US" altLang="zh-CN" sz="2000" dirty="0" err="1">
                <a:latin typeface="Perpetua" pitchFamily="18" charset="0"/>
              </a:rPr>
              <a:t>Xueqin</a:t>
            </a:r>
            <a:r>
              <a:rPr lang="en-US" altLang="zh-CN" sz="2000" dirty="0">
                <a:latin typeface="Perpetua" pitchFamily="18" charset="0"/>
              </a:rPr>
              <a:t>, Der </a:t>
            </a:r>
            <a:r>
              <a:rPr lang="en-US" altLang="zh-CN" sz="2000" dirty="0" err="1">
                <a:latin typeface="Perpetua" pitchFamily="18" charset="0"/>
              </a:rPr>
              <a:t>Traum</a:t>
            </a:r>
            <a:r>
              <a:rPr lang="en-US" altLang="zh-CN" sz="2000" dirty="0">
                <a:latin typeface="Perpetua" pitchFamily="18" charset="0"/>
              </a:rPr>
              <a:t> der </a:t>
            </a:r>
            <a:r>
              <a:rPr lang="en-US" altLang="zh-CN" sz="2000" dirty="0" err="1">
                <a:latin typeface="Perpetua" pitchFamily="18" charset="0"/>
              </a:rPr>
              <a:t>Roten</a:t>
            </a:r>
            <a:r>
              <a:rPr lang="en-US" altLang="zh-CN" sz="2000" dirty="0">
                <a:latin typeface="Perpetua" pitchFamily="18" charset="0"/>
              </a:rPr>
              <a:t> </a:t>
            </a:r>
            <a:r>
              <a:rPr lang="en-US" altLang="zh-CN" sz="2000" dirty="0" err="1">
                <a:latin typeface="Perpetua" pitchFamily="18" charset="0"/>
              </a:rPr>
              <a:t>Kammer</a:t>
            </a:r>
            <a:r>
              <a:rPr lang="en-US" altLang="zh-CN" sz="2000" dirty="0">
                <a:latin typeface="Perpetua" pitchFamily="18" charset="0"/>
              </a:rPr>
              <a:t>	3</a:t>
            </a:r>
          </a:p>
          <a:p>
            <a:pPr>
              <a:spcBef>
                <a:spcPct val="0"/>
              </a:spcBef>
              <a:buFont typeface="Wingdings" pitchFamily="2" charset="2"/>
              <a:buChar char="l"/>
            </a:pPr>
            <a:r>
              <a:rPr lang="en-US" altLang="zh-CN" sz="2000" dirty="0">
                <a:latin typeface="Perpetua" pitchFamily="18" charset="0"/>
              </a:rPr>
              <a:t>Kang </a:t>
            </a:r>
            <a:r>
              <a:rPr lang="en-US" altLang="zh-CN" sz="2000" dirty="0" err="1">
                <a:latin typeface="Perpetua" pitchFamily="18" charset="0"/>
              </a:rPr>
              <a:t>Youwei</a:t>
            </a:r>
            <a:r>
              <a:rPr lang="en-US" altLang="zh-CN" sz="2000" dirty="0">
                <a:latin typeface="Perpetua" pitchFamily="18" charset="0"/>
              </a:rPr>
              <a:t>, Das Buch der </a:t>
            </a:r>
            <a:r>
              <a:rPr lang="en-US" altLang="zh-CN" sz="2000" dirty="0" err="1">
                <a:latin typeface="Perpetua" pitchFamily="18" charset="0"/>
              </a:rPr>
              <a:t>Großen</a:t>
            </a:r>
            <a:r>
              <a:rPr lang="en-US" altLang="zh-CN" sz="2000" dirty="0">
                <a:latin typeface="Perpetua" pitchFamily="18" charset="0"/>
              </a:rPr>
              <a:t> Einheit	10</a:t>
            </a:r>
          </a:p>
          <a:p>
            <a:pPr>
              <a:spcBef>
                <a:spcPct val="0"/>
              </a:spcBef>
              <a:buFont typeface="Wingdings" pitchFamily="2" charset="2"/>
              <a:buChar char="l"/>
            </a:pPr>
            <a:r>
              <a:rPr lang="en-US" altLang="zh-CN" sz="2000" dirty="0">
                <a:latin typeface="Perpetua" pitchFamily="18" charset="0"/>
              </a:rPr>
              <a:t>Wu </a:t>
            </a:r>
            <a:r>
              <a:rPr lang="en-US" altLang="zh-CN" sz="2000" dirty="0" err="1">
                <a:latin typeface="Perpetua" pitchFamily="18" charset="0"/>
              </a:rPr>
              <a:t>Jianren</a:t>
            </a:r>
            <a:r>
              <a:rPr lang="en-US" altLang="zh-CN" sz="2000" dirty="0">
                <a:latin typeface="Perpetua" pitchFamily="18" charset="0"/>
              </a:rPr>
              <a:t>, The New Story of the Stone	10</a:t>
            </a:r>
          </a:p>
          <a:p>
            <a:pPr>
              <a:spcBef>
                <a:spcPct val="0"/>
              </a:spcBef>
              <a:buFont typeface="Wingdings" pitchFamily="2" charset="2"/>
              <a:buChar char="l"/>
            </a:pPr>
            <a:r>
              <a:rPr lang="en-US" altLang="zh-CN" sz="2000" dirty="0">
                <a:latin typeface="Perpetua" pitchFamily="18" charset="0"/>
              </a:rPr>
              <a:t>Liang Qichao, An account of the Future of New China, 1902	13</a:t>
            </a:r>
          </a:p>
          <a:p>
            <a:pPr>
              <a:spcBef>
                <a:spcPct val="0"/>
              </a:spcBef>
              <a:buFont typeface="Wingdings" pitchFamily="2" charset="2"/>
              <a:buChar char="l"/>
            </a:pPr>
            <a:r>
              <a:rPr lang="en-US" altLang="zh-CN" sz="2000" dirty="0">
                <a:latin typeface="Perpetua" pitchFamily="18" charset="0"/>
              </a:rPr>
              <a:t>Dun Wang, The Late Qing’s Other Utopias: China’s Science-Fictional Imagination, 1900-1910	15</a:t>
            </a:r>
          </a:p>
          <a:p>
            <a:pPr>
              <a:spcBef>
                <a:spcPct val="0"/>
              </a:spcBef>
              <a:buFont typeface="Wingdings" pitchFamily="2" charset="2"/>
              <a:buChar char="l"/>
            </a:pPr>
            <a:r>
              <a:rPr lang="en-US" altLang="zh-CN" sz="2000" dirty="0">
                <a:latin typeface="Perpetua" pitchFamily="18" charset="0"/>
              </a:rPr>
              <a:t>John Fitzgerald, The Unfinished History of China’s Future	40</a:t>
            </a:r>
          </a:p>
          <a:p>
            <a:pPr>
              <a:spcBef>
                <a:spcPct val="0"/>
              </a:spcBef>
              <a:buFont typeface="Wingdings" pitchFamily="2" charset="2"/>
              <a:buChar char="l"/>
            </a:pPr>
            <a:r>
              <a:rPr lang="en-US" altLang="zh-CN" sz="2000" dirty="0">
                <a:latin typeface="Perpetua" pitchFamily="18" charset="0"/>
              </a:rPr>
              <a:t>Liang Qichao: Foreword to the Publication of Political Novels in Translation	55</a:t>
            </a:r>
          </a:p>
          <a:p>
            <a:pPr>
              <a:spcBef>
                <a:spcPct val="0"/>
              </a:spcBef>
              <a:buFont typeface="Wingdings" pitchFamily="2" charset="2"/>
              <a:buChar char="l"/>
            </a:pPr>
            <a:endParaRPr lang="en-US" altLang="zh-CN" sz="1400" dirty="0">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2915816" y="357166"/>
            <a:ext cx="5013770" cy="984885"/>
          </a:xfrm>
          <a:prstGeom prst="rect">
            <a:avLst/>
          </a:prstGeom>
          <a:noFill/>
        </p:spPr>
        <p:txBody>
          <a:bodyPr wrap="square" rtlCol="0">
            <a:spAutoFit/>
          </a:bodyPr>
          <a:lstStyle/>
          <a:p>
            <a:r>
              <a:rPr lang="de-DE" altLang="zh-CN" sz="4000" b="1" dirty="0" err="1">
                <a:latin typeface="Times New Roman" panose="02020603050405020304" pitchFamily="18" charset="0"/>
                <a:cs typeface="Times New Roman" panose="02020603050405020304" pitchFamily="18" charset="0"/>
              </a:rPr>
              <a:t>Discussion</a:t>
            </a:r>
            <a:r>
              <a:rPr lang="de-DE" altLang="zh-CN" sz="4000" b="1" dirty="0">
                <a:latin typeface="Times New Roman" panose="02020603050405020304" pitchFamily="18" charset="0"/>
                <a:cs typeface="Times New Roman" panose="02020603050405020304" pitchFamily="18" charset="0"/>
              </a:rPr>
              <a:t> </a:t>
            </a:r>
            <a:r>
              <a:rPr lang="de-DE" altLang="zh-CN" sz="4000" b="1" dirty="0" err="1">
                <a:latin typeface="Times New Roman" panose="02020603050405020304" pitchFamily="18" charset="0"/>
                <a:cs typeface="Times New Roman" panose="02020603050405020304" pitchFamily="18" charset="0"/>
              </a:rPr>
              <a:t>topics</a:t>
            </a:r>
            <a:endParaRPr lang="en-US" altLang="zh-CN" sz="4000" b="1" dirty="0">
              <a:latin typeface="Times New Roman" panose="02020603050405020304" pitchFamily="18" charset="0"/>
              <a:cs typeface="Times New Roman" panose="02020603050405020304" pitchFamily="18" charset="0"/>
            </a:endParaRPr>
          </a:p>
          <a:p>
            <a:endParaRPr lang="zh-CN" altLang="en-US" dirty="0"/>
          </a:p>
        </p:txBody>
      </p:sp>
      <p:sp>
        <p:nvSpPr>
          <p:cNvPr id="7" name="矩形 6"/>
          <p:cNvSpPr/>
          <p:nvPr/>
        </p:nvSpPr>
        <p:spPr>
          <a:xfrm>
            <a:off x="177046" y="1844824"/>
            <a:ext cx="6555194" cy="4893647"/>
          </a:xfrm>
          <a:prstGeom prst="rect">
            <a:avLst/>
          </a:prstGeom>
        </p:spPr>
        <p:txBody>
          <a:bodyPr wrap="square">
            <a:spAutoFit/>
          </a:bodyPr>
          <a:lstStyle/>
          <a:p>
            <a:pPr>
              <a:spcBef>
                <a:spcPct val="0"/>
              </a:spcBef>
            </a:pPr>
            <a:r>
              <a:rPr lang="en-US" sz="2400" b="1" dirty="0"/>
              <a:t>Regarding the prepared texts:</a:t>
            </a:r>
          </a:p>
          <a:p>
            <a:pPr>
              <a:spcBef>
                <a:spcPct val="0"/>
              </a:spcBef>
            </a:pPr>
            <a:r>
              <a:rPr lang="en-US" sz="2400" dirty="0"/>
              <a:t>a) What role does money play? </a:t>
            </a:r>
          </a:p>
          <a:p>
            <a:pPr>
              <a:spcBef>
                <a:spcPct val="0"/>
              </a:spcBef>
            </a:pPr>
            <a:r>
              <a:rPr lang="en-US" sz="2400" dirty="0"/>
              <a:t>b) What role do physical work and machines play? </a:t>
            </a:r>
          </a:p>
          <a:p>
            <a:pPr>
              <a:spcBef>
                <a:spcPct val="0"/>
              </a:spcBef>
            </a:pPr>
            <a:r>
              <a:rPr lang="en-US" sz="2400" dirty="0"/>
              <a:t>c) How are nations characterized, how are conflicts between nations resolved? </a:t>
            </a:r>
          </a:p>
          <a:p>
            <a:pPr>
              <a:spcBef>
                <a:spcPct val="0"/>
              </a:spcBef>
            </a:pPr>
            <a:r>
              <a:rPr lang="en-US" sz="2400" dirty="0"/>
              <a:t>d) What is the relationship between the technical and moral superiority of Western nations and China? </a:t>
            </a:r>
          </a:p>
          <a:p>
            <a:pPr>
              <a:spcBef>
                <a:spcPct val="0"/>
              </a:spcBef>
            </a:pPr>
            <a:r>
              <a:rPr lang="en-US" sz="2400" dirty="0"/>
              <a:t>e) What is China's position in Asia / the world? </a:t>
            </a:r>
          </a:p>
          <a:p>
            <a:pPr>
              <a:spcBef>
                <a:spcPct val="0"/>
              </a:spcBef>
            </a:pPr>
            <a:r>
              <a:rPr lang="en-US" sz="2400" dirty="0"/>
              <a:t>f) What government system prevails? How did it come about? </a:t>
            </a:r>
          </a:p>
          <a:p>
            <a:pPr>
              <a:spcBef>
                <a:spcPct val="0"/>
              </a:spcBef>
            </a:pPr>
            <a:r>
              <a:rPr lang="en-US" sz="2400" dirty="0"/>
              <a:t>g) How is peace assessed? </a:t>
            </a:r>
          </a:p>
          <a:p>
            <a:pPr>
              <a:spcBef>
                <a:spcPct val="0"/>
              </a:spcBef>
            </a:pPr>
            <a:r>
              <a:rPr lang="en-US" sz="2400" dirty="0"/>
              <a:t>h) How are differences between people treated?</a:t>
            </a:r>
            <a:endParaRPr lang="en-GB" sz="2400" dirty="0"/>
          </a:p>
        </p:txBody>
      </p:sp>
    </p:spTree>
    <p:extLst>
      <p:ext uri="{BB962C8B-B14F-4D97-AF65-F5344CB8AC3E}">
        <p14:creationId xmlns:p14="http://schemas.microsoft.com/office/powerpoint/2010/main" val="412942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467544" y="260648"/>
            <a:ext cx="8136135" cy="648072"/>
          </a:xfrm>
        </p:spPr>
        <p:txBody>
          <a:bodyPr>
            <a:normAutofit fontScale="90000"/>
          </a:bodyPr>
          <a:lstStyle/>
          <a:p>
            <a:pPr fontAlgn="ctr"/>
            <a:r>
              <a:rPr lang="fr-FR" altLang="de-DE" sz="4200" i="1" dirty="0"/>
              <a:t>Gilgamesh (ca. 2600 BC)</a:t>
            </a:r>
            <a:endParaRPr lang="de-DE" sz="4400" dirty="0">
              <a:solidFill>
                <a:srgbClr val="000000"/>
              </a:solidFill>
              <a:latin typeface="Calibri"/>
            </a:endParaRPr>
          </a:p>
        </p:txBody>
      </p:sp>
      <p:sp>
        <p:nvSpPr>
          <p:cNvPr id="2" name="Textfeld 1"/>
          <p:cNvSpPr txBox="1"/>
          <p:nvPr/>
        </p:nvSpPr>
        <p:spPr>
          <a:xfrm>
            <a:off x="611560" y="1412776"/>
            <a:ext cx="7920880" cy="4832092"/>
          </a:xfrm>
          <a:prstGeom prst="rect">
            <a:avLst/>
          </a:prstGeom>
          <a:noFill/>
        </p:spPr>
        <p:txBody>
          <a:bodyPr wrap="square" rtlCol="0">
            <a:spAutoFit/>
          </a:bodyPr>
          <a:lstStyle/>
          <a:p>
            <a:r>
              <a:rPr lang="en-US" sz="2800" dirty="0"/>
              <a:t>He finished twelve miles, and it got bright. Before him lay a shark of the gods. When he saw him, he went towards him. Rubies he wears as fruit, hanging with vines to look beautifully. </a:t>
            </a:r>
            <a:r>
              <a:rPr lang="en-US" sz="2800" dirty="0" err="1"/>
              <a:t>Lapislazuli</a:t>
            </a:r>
            <a:r>
              <a:rPr lang="en-US" sz="2800" dirty="0"/>
              <a:t> are his branches, he bears fruits worth seeing. Gilgamesh stopped one in his walk and raised his eyes to that shark of the gods. </a:t>
            </a:r>
          </a:p>
          <a:p>
            <a:endParaRPr lang="en-US" sz="2800" dirty="0"/>
          </a:p>
          <a:p>
            <a:r>
              <a:rPr lang="en-US" sz="2800" dirty="0" err="1"/>
              <a:t>Aus</a:t>
            </a:r>
            <a:r>
              <a:rPr lang="en-US" sz="2800" dirty="0"/>
              <a:t>: The Gilgamesh Epos: The oldest traditional myth in history. </a:t>
            </a:r>
            <a:r>
              <a:rPr lang="en-US" sz="2800" dirty="0" err="1"/>
              <a:t>MarixVerlag</a:t>
            </a:r>
            <a:r>
              <a:rPr lang="en-US" sz="2800" dirty="0"/>
              <a:t>, 2011, </a:t>
            </a:r>
            <a:r>
              <a:rPr lang="en-US" altLang="zh-CN" sz="2800" dirty="0"/>
              <a:t>p</a:t>
            </a:r>
            <a:r>
              <a:rPr lang="en-US" sz="2800" dirty="0"/>
              <a:t>. 74 (end of Table IX).</a:t>
            </a:r>
            <a:r>
              <a:rPr lang="en-GB" sz="2800" dirty="0"/>
              <a:t>	</a:t>
            </a:r>
            <a:endParaRPr lang="de-DE" sz="2800" b="1" dirty="0"/>
          </a:p>
        </p:txBody>
      </p:sp>
    </p:spTree>
    <p:extLst>
      <p:ext uri="{BB962C8B-B14F-4D97-AF65-F5344CB8AC3E}">
        <p14:creationId xmlns:p14="http://schemas.microsoft.com/office/powerpoint/2010/main" val="2175507552"/>
      </p:ext>
    </p:extLst>
  </p:cSld>
  <p:clrMapOvr>
    <a:masterClrMapping/>
  </p:clrMapOvr>
  <p:transition spd="slow"/>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6413</Words>
  <Application>Microsoft Office PowerPoint</Application>
  <PresentationFormat>Bildschirmpräsentation (4:3)</PresentationFormat>
  <Paragraphs>410</Paragraphs>
  <Slides>64</Slides>
  <Notes>20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64</vt:i4>
      </vt:variant>
    </vt:vector>
  </HeadingPairs>
  <TitlesOfParts>
    <vt:vector size="75" baseType="lpstr">
      <vt:lpstr>楷体</vt:lpstr>
      <vt:lpstr>楷体</vt:lpstr>
      <vt:lpstr>宋体</vt:lpstr>
      <vt:lpstr>华文行楷</vt:lpstr>
      <vt:lpstr>Arial</vt:lpstr>
      <vt:lpstr>Calibri</vt:lpstr>
      <vt:lpstr>Georgia</vt:lpstr>
      <vt:lpstr>Perpetua</vt:lpstr>
      <vt:lpstr>Times New Roman</vt:lpstr>
      <vt:lpstr>Wingdings</vt:lpstr>
      <vt:lpstr>Office 主题</vt:lpstr>
      <vt:lpstr>中华典籍外译 Chinese Classics Translation for Master Students of Translation Studies</vt:lpstr>
      <vt:lpstr>Schedule 学期题目</vt:lpstr>
      <vt:lpstr>PowerPoint-Präsentation</vt:lpstr>
      <vt:lpstr>PowerPoint-Präsentation</vt:lpstr>
      <vt:lpstr>PowerPoint-Präsentation</vt:lpstr>
      <vt:lpstr>PowerPoint-Präsentation</vt:lpstr>
      <vt:lpstr>PowerPoint-Präsentation</vt:lpstr>
      <vt:lpstr>PowerPoint-Präsentation</vt:lpstr>
      <vt:lpstr>Gilgamesh (ca. 2600 BC)</vt:lpstr>
      <vt:lpstr>PowerPoint-Präsentation</vt:lpstr>
      <vt:lpstr>Li ji (Book of Rites)</vt:lpstr>
      <vt:lpstr>PowerPoint-Präsentation</vt:lpstr>
      <vt:lpstr>PowerPoint-Präsentation</vt:lpstr>
      <vt:lpstr>PowerPoint-Präsentation</vt:lpstr>
      <vt:lpstr>PowerPoint-Präsentation</vt:lpstr>
      <vt:lpstr>PowerPoint-Präsentation</vt:lpstr>
      <vt:lpstr>From the earth to the moon Jules Verne </vt:lpstr>
      <vt:lpstr>PowerPoint-Präsentation</vt:lpstr>
      <vt:lpstr>Content</vt:lpstr>
      <vt:lpstr>Content</vt:lpstr>
      <vt:lpstr>Jules Verne (1828-1905)</vt:lpstr>
      <vt:lpstr>Definition</vt:lpstr>
      <vt:lpstr>Science fiction</vt:lpstr>
      <vt:lpstr>Jules Verne and Science Fiction</vt:lpstr>
      <vt:lpstr>Portraying America</vt:lpstr>
      <vt:lpstr>Portraying America</vt:lpstr>
      <vt:lpstr>Portraying America</vt:lpstr>
      <vt:lpstr>Portraying America</vt:lpstr>
      <vt:lpstr>Portraying America</vt:lpstr>
      <vt:lpstr>The Columbiade</vt:lpstr>
      <vt:lpstr>PowerPoint-Präsentation</vt:lpstr>
      <vt:lpstr>References</vt:lpstr>
      <vt:lpstr>The New Story of The Stone </vt:lpstr>
      <vt:lpstr>Author</vt:lpstr>
      <vt:lpstr>Science Fiction in China</vt:lpstr>
      <vt:lpstr>Historical Context</vt:lpstr>
      <vt:lpstr>The new Story of the Stone  </vt:lpstr>
      <vt:lpstr>The Story of the Stone</vt:lpstr>
      <vt:lpstr>The new Story of the Stone</vt:lpstr>
      <vt:lpstr>The new Story of the Stone</vt:lpstr>
      <vt:lpstr>The Civilized Realm </vt:lpstr>
      <vt:lpstr>Motifs</vt:lpstr>
      <vt:lpstr>Motifs</vt:lpstr>
      <vt:lpstr>Human Nature Inspection Lens</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Session 6: Wu Jianren vs. Jules Verne</vt:lpstr>
      <vt:lpstr>PowerPoint-Präsentation</vt:lpstr>
      <vt:lpstr>PowerPoint-Präsentation</vt:lpstr>
      <vt:lpstr>Preparation for next session</vt:lpstr>
      <vt:lpstr>Preparation for next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p:lastModifiedBy>
  <cp:revision>89</cp:revision>
  <dcterms:created xsi:type="dcterms:W3CDTF">2012-05-20T08:41:50Z</dcterms:created>
  <dcterms:modified xsi:type="dcterms:W3CDTF">2022-04-01T06:28:19Z</dcterms:modified>
</cp:coreProperties>
</file>