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4" Type="http://schemas.openxmlformats.org/officeDocument/2006/relationships/slideLayout" Target="../slideLayouts/slideLayout6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tags" Target="../tags/tag75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4" Type="http://schemas.openxmlformats.org/officeDocument/2006/relationships/slideLayout" Target="../slideLayouts/slideLayout6.xml"/><Relationship Id="rId23" Type="http://schemas.openxmlformats.org/officeDocument/2006/relationships/tags" Target="../tags/tag118.xml"/><Relationship Id="rId22" Type="http://schemas.openxmlformats.org/officeDocument/2006/relationships/tags" Target="../tags/tag117.xml"/><Relationship Id="rId21" Type="http://schemas.openxmlformats.org/officeDocument/2006/relationships/tags" Target="../tags/tag116.xml"/><Relationship Id="rId20" Type="http://schemas.openxmlformats.org/officeDocument/2006/relationships/tags" Target="../tags/tag115.xml"/><Relationship Id="rId2" Type="http://schemas.openxmlformats.org/officeDocument/2006/relationships/tags" Target="../tags/tag97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l="4500"/>
          <a:stretch>
            <a:fillRect/>
          </a:stretch>
        </p:blipFill>
        <p:spPr>
          <a:xfrm>
            <a:off x="174956" y="184522"/>
            <a:ext cx="6253480" cy="6548163"/>
          </a:xfrm>
          <a:prstGeom prst="rect">
            <a:avLst/>
          </a:prstGeom>
        </p:spPr>
      </p:pic>
      <p:pic>
        <p:nvPicPr>
          <p:cNvPr id="2" name="图片 1" descr="Shap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269" y="369427"/>
            <a:ext cx="1247140" cy="2352675"/>
          </a:xfrm>
          <a:prstGeom prst="rect">
            <a:avLst/>
          </a:prstGeom>
        </p:spPr>
      </p:pic>
      <p:sp>
        <p:nvSpPr>
          <p:cNvPr id="3" name="quotation-marks_897"/>
          <p:cNvSpPr>
            <a:spLocks noChangeAspect="1"/>
          </p:cNvSpPr>
          <p:nvPr/>
        </p:nvSpPr>
        <p:spPr bwMode="auto">
          <a:xfrm>
            <a:off x="10705465" y="4246880"/>
            <a:ext cx="603885" cy="560705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sym typeface="字魂100号-方方先锋体" panose="00000500000000000000" pitchFamily="2" charset="-122"/>
            </a:endParaRPr>
          </a:p>
        </p:txBody>
      </p:sp>
      <p:sp>
        <p:nvSpPr>
          <p:cNvPr id="4" name="quotation-marks_897"/>
          <p:cNvSpPr>
            <a:spLocks noChangeAspect="1"/>
          </p:cNvSpPr>
          <p:nvPr/>
        </p:nvSpPr>
        <p:spPr bwMode="auto">
          <a:xfrm flipH="1" flipV="1">
            <a:off x="5361940" y="555625"/>
            <a:ext cx="666115" cy="618490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sym typeface="字魂100号-方方先锋体" panose="00000500000000000000" pitchFamily="2" charset="-122"/>
            </a:endParaRPr>
          </a:p>
        </p:txBody>
      </p:sp>
      <p:sp>
        <p:nvSpPr>
          <p:cNvPr id="10" name="文本框 9" descr="7b0a20202020227461726765744d6f64756c65223a202270726f636573734f6e6c696e65466f6e7473220a7d0a"/>
          <p:cNvSpPr txBox="1"/>
          <p:nvPr/>
        </p:nvSpPr>
        <p:spPr>
          <a:xfrm>
            <a:off x="6604635" y="1718945"/>
            <a:ext cx="5498465" cy="24574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lvl="0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66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哦耶！</a:t>
            </a:r>
            <a:endParaRPr lang="en-US" altLang="zh-CN" sz="66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sym typeface="字魂100号-方方先锋体" panose="00000500000000000000" pitchFamily="2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终于轮到我汇报了</a:t>
            </a:r>
            <a:endParaRPr lang="zh-CN" altLang="en-US" sz="66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sym typeface="字魂100号-方方先锋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0355" y="5866765"/>
            <a:ext cx="5093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rPr>
              <a:t>汇报人：李松林 Solin</a:t>
            </a:r>
            <a:endParaRPr lang="zh-CN" altLang="en-US" sz="2400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hap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5269" y="369427"/>
            <a:ext cx="1247140" cy="2352675"/>
          </a:xfrm>
          <a:prstGeom prst="rect">
            <a:avLst/>
          </a:prstGeom>
        </p:spPr>
      </p:pic>
      <p:sp>
        <p:nvSpPr>
          <p:cNvPr id="10" name="文本框 9" descr="7b0a20202020227461726765744d6f64756c65223a202270726f636573734f6e6c696e65466f6e7473220a7d0a"/>
          <p:cNvSpPr txBox="1"/>
          <p:nvPr/>
        </p:nvSpPr>
        <p:spPr>
          <a:xfrm>
            <a:off x="5895092" y="1719024"/>
            <a:ext cx="6162675" cy="2708275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88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淘宝</a:t>
            </a:r>
            <a:endParaRPr lang="zh-CN" altLang="en-US" sz="88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sym typeface="字魂100号-方方先锋体" panose="00000500000000000000" pitchFamily="2" charset="-122"/>
            </a:endParaRPr>
          </a:p>
          <a:p>
            <a:r>
              <a:rPr lang="en-US" altLang="zh-CN" sz="88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sym typeface="字魂100号-方方先锋体" panose="00000500000000000000" pitchFamily="2" charset="-122"/>
              </a:rPr>
              <a:t>       Taobao</a:t>
            </a:r>
            <a:endParaRPr lang="en-US" altLang="zh-CN" sz="88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sym typeface="字魂100号-方方先锋体" panose="00000500000000000000" pitchFamily="2" charset="-122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0" y="1140460"/>
            <a:ext cx="3529330" cy="37604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882" y="2708609"/>
            <a:ext cx="336550" cy="144308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55" y="1520524"/>
            <a:ext cx="336550" cy="1443086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5968365" y="1520825"/>
            <a:ext cx="8057934" cy="4512945"/>
            <a:chOff x="10357" y="134"/>
            <a:chExt cx="16528" cy="8569"/>
          </a:xfrm>
        </p:grpSpPr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11625" y="4544"/>
              <a:ext cx="11663" cy="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思源黑体 CN Regular" panose="020B0500000000000000" charset="-122"/>
                  <a:sym typeface="字魂100号-方方先锋体" panose="00000500000000000000" pitchFamily="2" charset="-122"/>
                </a:rPr>
                <a:t>Taobao's history and</a:t>
              </a:r>
              <a:r>
                <a:rPr lang="en-US" altLang="zh-CN" sz="2400" dirty="0"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思源黑体 CN Regular" panose="020B0500000000000000" charset="-122"/>
                  <a:sym typeface="字魂100号-方方先锋体" panose="00000500000000000000" pitchFamily="2" charset="-122"/>
                </a:rPr>
                <a:t> development</a:t>
              </a:r>
              <a:endParaRPr lang="zh-CN" altLang="en-US" sz="2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1732" y="6169"/>
              <a:ext cx="15153" cy="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思源黑体 CN Regular" panose="020B0500000000000000" charset="-122"/>
                  <a:sym typeface="字魂100号-方方先锋体" panose="00000500000000000000" pitchFamily="2" charset="-122"/>
                </a:rPr>
                <a:t>Taobao Technological Innovations</a:t>
              </a:r>
              <a:endParaRPr lang="zh-CN" altLang="en-US" sz="2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11626" y="7793"/>
              <a:ext cx="7384" cy="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思源黑体 CN Regular" panose="020B0500000000000000" charset="-122"/>
                  <a:sym typeface="字魂100号-方方先锋体" panose="00000500000000000000" pitchFamily="2" charset="-122"/>
                </a:rPr>
                <a:t>Money-Saving Tips</a:t>
              </a:r>
              <a:endParaRPr lang="zh-CN" altLang="en-US" sz="2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6"/>
              </p:custDataLst>
            </p:nvPr>
          </p:nvSpPr>
          <p:spPr>
            <a:xfrm>
              <a:off x="10357" y="4544"/>
              <a:ext cx="1057" cy="1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思源黑体 CN Regular" panose="020B0500000000000000" charset="-122"/>
                  <a:sym typeface="字魂100号-方方先锋体" panose="00000500000000000000" pitchFamily="2" charset="-122"/>
                </a:rPr>
                <a:t>1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7"/>
              </p:custDataLst>
            </p:nvPr>
          </p:nvSpPr>
          <p:spPr>
            <a:xfrm>
              <a:off x="10357" y="6169"/>
              <a:ext cx="1057" cy="1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思源黑体 CN Regular" panose="020B0500000000000000" charset="-122"/>
                  <a:sym typeface="字魂100号-方方先锋体" panose="00000500000000000000" pitchFamily="2" charset="-122"/>
                </a:rPr>
                <a:t>2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8"/>
              </p:custDataLst>
            </p:nvPr>
          </p:nvSpPr>
          <p:spPr>
            <a:xfrm>
              <a:off x="10357" y="7646"/>
              <a:ext cx="1057" cy="1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思源黑体 CN Regular" panose="020B0500000000000000" charset="-122"/>
                  <a:sym typeface="字魂100号-方方先锋体" panose="00000500000000000000" pitchFamily="2" charset="-122"/>
                </a:rPr>
                <a:t>3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57" y="134"/>
              <a:ext cx="10876" cy="3155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lvl="0"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sz="5400" dirty="0">
                  <a:solidFill>
                    <a:schemeClr val="tx1"/>
                  </a:solidFill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尊敬的公主王子们</a:t>
              </a:r>
              <a:r>
                <a:rPr lang="zh-CN" altLang="en-US" sz="5400" dirty="0">
                  <a:ln>
                    <a:solidFill>
                      <a:sysClr val="windowText" lastClr="000000"/>
                    </a:solidFill>
                  </a:ln>
                  <a:noFill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sym typeface="字魂100号-方方先锋体" panose="00000500000000000000" pitchFamily="2" charset="-122"/>
                </a:rPr>
                <a:t>请看目录</a:t>
              </a:r>
              <a:endParaRPr lang="en-US" altLang="zh-CN" sz="5400" dirty="0">
                <a:ln>
                  <a:solidFill>
                    <a:sysClr val="windowText" lastClr="000000"/>
                  </a:solidFill>
                </a:ln>
                <a:noFill/>
                <a:latin typeface="字魂100号-方方先锋体" panose="00000500000000000000" pitchFamily="2" charset="-122"/>
                <a:ea typeface="字魂100号-方方先锋体" panose="00000500000000000000" pitchFamily="2" charset="-122"/>
                <a:sym typeface="字魂100号-方方先锋体" panose="00000500000000000000" pitchFamily="2" charset="-122"/>
              </a:endParaRPr>
            </a:p>
          </p:txBody>
        </p:sp>
      </p:grpSp>
      <p:pic>
        <p:nvPicPr>
          <p:cNvPr id="14" name="图片 13" descr="这个赛季她强得可怕，灰毛衣金发外国姐表情_4_异次元_来自小红书网页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52529" y="-149554"/>
            <a:ext cx="511492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711267"/>
            <a:ext cx="336550" cy="1443086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298388" y="780313"/>
            <a:ext cx="33489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rPr>
              <a:t>PART  01</a:t>
            </a:r>
            <a:endParaRPr lang="en-US" altLang="zh-CN" sz="44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宋体 CN Heavy" panose="02020900000000000000" pitchFamily="18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36414" y="6234202"/>
            <a:ext cx="537845" cy="201930"/>
            <a:chOff x="11110" y="-606"/>
            <a:chExt cx="640" cy="240"/>
          </a:xfrm>
          <a:solidFill>
            <a:schemeClr val="tx1"/>
          </a:solidFill>
        </p:grpSpPr>
        <p:sp>
          <p:nvSpPr>
            <p:cNvPr id="13" name="等腰三角形 12"/>
            <p:cNvSpPr/>
            <p:nvPr>
              <p:custDataLst>
                <p:tags r:id="rId4"/>
              </p:custDataLst>
            </p:nvPr>
          </p:nvSpPr>
          <p:spPr>
            <a:xfrm rot="5400000">
              <a:off x="1107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5"/>
              </p:custDataLst>
            </p:nvPr>
          </p:nvSpPr>
          <p:spPr>
            <a:xfrm rot="5400000">
              <a:off x="1131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6"/>
              </p:custDataLst>
            </p:nvPr>
          </p:nvSpPr>
          <p:spPr>
            <a:xfrm rot="5400000">
              <a:off x="1155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rcRect l="3045" t="4123" r="2459" b="615"/>
          <a:stretch>
            <a:fillRect/>
          </a:stretch>
        </p:blipFill>
        <p:spPr>
          <a:xfrm>
            <a:off x="6841584" y="326705"/>
            <a:ext cx="4709160" cy="6396990"/>
          </a:xfrm>
          <a:prstGeom prst="rect">
            <a:avLst/>
          </a:prstGeom>
        </p:spPr>
      </p:pic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1252855" y="1667647"/>
            <a:ext cx="484314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60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微软雅黑" panose="020B0503020204020204" charset="-122"/>
                <a:sym typeface="字魂100号-方方先锋体" panose="00000500000000000000" pitchFamily="2" charset="-122"/>
              </a:rPr>
              <a:t>公主王子们</a:t>
            </a:r>
            <a:endParaRPr kumimoji="1" lang="zh-CN" altLang="en-US" sz="60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微软雅黑" panose="020B0503020204020204" charset="-122"/>
              <a:sym typeface="字魂100号-方方先锋体" panose="00000500000000000000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60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微软雅黑" panose="020B0503020204020204" charset="-122"/>
                <a:sym typeface="字魂100号-方方先锋体" panose="00000500000000000000" pitchFamily="2" charset="-122"/>
              </a:rPr>
              <a:t>这是第一部分</a:t>
            </a:r>
            <a:endParaRPr kumimoji="1" lang="zh-CN" altLang="en-US" sz="60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微软雅黑" panose="020B0503020204020204" charset="-122"/>
              <a:sym typeface="字魂100号-方方先锋体" panose="00000500000000000000" pitchFamily="2" charset="-122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1252855" y="3723958"/>
            <a:ext cx="6340475" cy="8470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微软雅黑" panose="020B0503020204020204" charset="-122"/>
                <a:sym typeface="字魂100号-方方先锋体" panose="00000500000000000000" pitchFamily="2" charset="-122"/>
              </a:rPr>
              <a:t>Part 1 Taobao’s history and development</a:t>
            </a:r>
            <a:r>
              <a:rPr kumimoji="1" lang="en-US" altLang="zh-CN" sz="1865" dirty="0">
                <a:solidFill>
                  <a:schemeClr val="bg1">
                    <a:lumMod val="50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微软雅黑" panose="020B0503020204020204" charset="-122"/>
                <a:sym typeface="字魂100号-方方先锋体" panose="00000500000000000000" pitchFamily="2" charset="-122"/>
              </a:rPr>
              <a:t> </a:t>
            </a:r>
            <a:endParaRPr kumimoji="1" lang="en-US" altLang="zh-CN" sz="1865" dirty="0">
              <a:solidFill>
                <a:schemeClr val="bg1">
                  <a:lumMod val="50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微软雅黑" panose="020B0503020204020204" charset="-122"/>
              <a:sym typeface="字魂100号-方方先锋体" panose="00000500000000000000" pitchFamily="2" charset="-122"/>
            </a:endParaRPr>
          </a:p>
          <a:p>
            <a:pPr>
              <a:lnSpc>
                <a:spcPct val="110000"/>
              </a:lnSpc>
            </a:pPr>
            <a:endParaRPr kumimoji="1" lang="zh-CN" altLang="en-US" sz="2065" dirty="0">
              <a:solidFill>
                <a:schemeClr val="bg1">
                  <a:lumMod val="50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微软雅黑" panose="020B0503020204020204" charset="-122"/>
              <a:sym typeface="字魂100号-方方先锋体" panose="00000500000000000000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美国女人表情包_12_多鱼日记_来自小红书网页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7875" y="2386330"/>
            <a:ext cx="4346575" cy="4346575"/>
          </a:xfrm>
          <a:prstGeom prst="rect">
            <a:avLst/>
          </a:prstGeom>
        </p:spPr>
      </p:pic>
      <p:sp>
        <p:nvSpPr>
          <p:cNvPr id="10" name="TextBox 7"/>
          <p:cNvSpPr txBox="1"/>
          <p:nvPr>
            <p:custDataLst>
              <p:tags r:id="rId2"/>
            </p:custDataLst>
          </p:nvPr>
        </p:nvSpPr>
        <p:spPr>
          <a:xfrm>
            <a:off x="989222" y="457199"/>
            <a:ext cx="3552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rPr>
              <a:t>Part1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200275" y="457200"/>
            <a:ext cx="5302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rPr>
              <a:t>Taobao’s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rPr>
              <a:t>history and development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宋体 CN Heavy" panose="02020900000000000000" pitchFamily="18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11220450" y="406400"/>
            <a:ext cx="406400" cy="152400"/>
            <a:chOff x="11110" y="-606"/>
            <a:chExt cx="640" cy="240"/>
          </a:xfrm>
          <a:solidFill>
            <a:schemeClr val="tx1"/>
          </a:solidFill>
        </p:grpSpPr>
        <p:sp>
          <p:nvSpPr>
            <p:cNvPr id="22" name="等腰三角形 21"/>
            <p:cNvSpPr/>
            <p:nvPr>
              <p:custDataLst>
                <p:tags r:id="rId4"/>
              </p:custDataLst>
            </p:nvPr>
          </p:nvSpPr>
          <p:spPr>
            <a:xfrm rot="5400000">
              <a:off x="1107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5"/>
              </p:custDataLst>
            </p:nvPr>
          </p:nvSpPr>
          <p:spPr>
            <a:xfrm rot="5400000">
              <a:off x="1131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4" name="等腰三角形 23"/>
            <p:cNvSpPr/>
            <p:nvPr>
              <p:custDataLst>
                <p:tags r:id="rId6"/>
              </p:custDataLst>
            </p:nvPr>
          </p:nvSpPr>
          <p:spPr>
            <a:xfrm rot="5400000">
              <a:off x="1155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4" name="十字星 3"/>
          <p:cNvSpPr/>
          <p:nvPr>
            <p:custDataLst>
              <p:tags r:id="rId7"/>
            </p:custDataLst>
          </p:nvPr>
        </p:nvSpPr>
        <p:spPr>
          <a:xfrm>
            <a:off x="405655" y="546037"/>
            <a:ext cx="330835" cy="330835"/>
          </a:xfrm>
          <a:prstGeom prst="star4">
            <a:avLst>
              <a:gd name="adj" fmla="val 183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 rot="18862293">
            <a:off x="248810" y="563182"/>
            <a:ext cx="730250" cy="368300"/>
          </a:xfrm>
          <a:prstGeom prst="ellipse">
            <a:avLst/>
          </a:prstGeom>
          <a:noFill/>
          <a:ln w="19050">
            <a:gradFill>
              <a:gsLst>
                <a:gs pos="5000">
                  <a:schemeClr val="accent1">
                    <a:lumMod val="5000"/>
                    <a:lumOff val="95000"/>
                    <a:alpha val="0"/>
                  </a:schemeClr>
                </a:gs>
                <a:gs pos="85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58" name="十字星 57"/>
          <p:cNvSpPr/>
          <p:nvPr>
            <p:custDataLst>
              <p:tags r:id="rId9"/>
            </p:custDataLst>
          </p:nvPr>
        </p:nvSpPr>
        <p:spPr>
          <a:xfrm>
            <a:off x="6455410" y="5695950"/>
            <a:ext cx="330835" cy="330835"/>
          </a:xfrm>
          <a:prstGeom prst="star4">
            <a:avLst>
              <a:gd name="adj" fmla="val 183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50" name="Docer Falling Dust PPT demo 8"/>
          <p:cNvSpPr/>
          <p:nvPr>
            <p:custDataLst>
              <p:tags r:id="rId10"/>
            </p:custDataLst>
          </p:nvPr>
        </p:nvSpPr>
        <p:spPr bwMode="auto">
          <a:xfrm>
            <a:off x="7317105" y="1064895"/>
            <a:ext cx="3789680" cy="3656330"/>
          </a:xfrm>
          <a:prstGeom prst="ellipse">
            <a:avLst/>
          </a:prstGeom>
          <a:noFill/>
          <a:ln w="19050">
            <a:gradFill>
              <a:gsLst>
                <a:gs pos="5000">
                  <a:schemeClr val="accent1">
                    <a:lumMod val="5000"/>
                    <a:lumOff val="95000"/>
                    <a:alpha val="0"/>
                  </a:schemeClr>
                </a:gs>
                <a:gs pos="85000">
                  <a:schemeClr val="tx1"/>
                </a:gs>
                <a:gs pos="100000">
                  <a:schemeClr val="tx1"/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11"/>
            </p:custDataLst>
          </p:nvPr>
        </p:nvSpPr>
        <p:spPr>
          <a:xfrm>
            <a:off x="2142146" y="2984014"/>
            <a:ext cx="5485007" cy="942639"/>
          </a:xfrm>
          <a:prstGeom prst="roundRect">
            <a:avLst>
              <a:gd name="adj" fmla="val 9553"/>
            </a:avLst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2"/>
            </p:custDataLst>
          </p:nvPr>
        </p:nvCxnSpPr>
        <p:spPr>
          <a:xfrm>
            <a:off x="1541276" y="2526129"/>
            <a:ext cx="0" cy="240637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>
            <a:off x="1209505" y="1862589"/>
            <a:ext cx="663541" cy="3069911"/>
            <a:chOff x="5657272" y="1723176"/>
            <a:chExt cx="877455" cy="4059603"/>
          </a:xfrm>
          <a:solidFill>
            <a:schemeClr val="bg1"/>
          </a:solidFill>
        </p:grpSpPr>
        <p:sp>
          <p:nvSpPr>
            <p:cNvPr id="18" name="椭圆 17"/>
            <p:cNvSpPr/>
            <p:nvPr>
              <p:custDataLst>
                <p:tags r:id="rId14"/>
              </p:custDataLst>
            </p:nvPr>
          </p:nvSpPr>
          <p:spPr>
            <a:xfrm>
              <a:off x="5657272" y="1723176"/>
              <a:ext cx="877455" cy="87745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5"/>
              </p:custDataLst>
            </p:nvPr>
          </p:nvSpPr>
          <p:spPr>
            <a:xfrm>
              <a:off x="5657272" y="3314250"/>
              <a:ext cx="877455" cy="877455"/>
            </a:xfrm>
            <a:prstGeom prst="ellipse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6"/>
              </p:custDataLst>
            </p:nvPr>
          </p:nvSpPr>
          <p:spPr>
            <a:xfrm>
              <a:off x="5657272" y="4905324"/>
              <a:ext cx="877455" cy="87745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918456" y="1961436"/>
            <a:ext cx="1242357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01</a:t>
            </a:r>
            <a:endParaRPr lang="en-US" altLang="zh-CN" sz="20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918135" y="3162171"/>
            <a:ext cx="1242357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n>
                  <a:noFill/>
                </a:ln>
                <a:solidFill>
                  <a:schemeClr val="tx1"/>
                </a:solidFill>
                <a:effectLst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02</a:t>
            </a:r>
            <a:endParaRPr lang="en-US" altLang="zh-CN" sz="2000" dirty="0">
              <a:ln>
                <a:noFill/>
              </a:ln>
              <a:solidFill>
                <a:schemeClr val="tx1"/>
              </a:solidFill>
              <a:effectLst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9"/>
            </p:custDataLst>
          </p:nvPr>
        </p:nvSpPr>
        <p:spPr>
          <a:xfrm>
            <a:off x="899821" y="4393618"/>
            <a:ext cx="1242357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03</a:t>
            </a:r>
            <a:endParaRPr lang="en-US" altLang="zh-CN" sz="20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0"/>
            </p:custDataLst>
          </p:nvPr>
        </p:nvSpPr>
        <p:spPr>
          <a:xfrm>
            <a:off x="2232994" y="1756410"/>
            <a:ext cx="5323501" cy="1227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Establishment (2003):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Taobao was established by Alibaba Group in 2003 as an online trading platform.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2199606" y="2995661"/>
            <a:ext cx="5391054" cy="1209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Launch of Alipay (2004):</a:t>
            </a:r>
            <a:endParaRPr lang="zh-CN" altLang="en-US" sz="14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To increase the security of transactions, Taobao introduced Alipay, an online payment tool.</a:t>
            </a:r>
            <a:endParaRPr lang="zh-CN" altLang="en-US" sz="14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43" name="圆角矩形 42"/>
          <p:cNvSpPr/>
          <p:nvPr>
            <p:custDataLst>
              <p:tags r:id="rId22"/>
            </p:custDataLst>
          </p:nvPr>
        </p:nvSpPr>
        <p:spPr>
          <a:xfrm>
            <a:off x="2142146" y="1777375"/>
            <a:ext cx="5415901" cy="942639"/>
          </a:xfrm>
          <a:prstGeom prst="roundRect">
            <a:avLst>
              <a:gd name="adj" fmla="val 9553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44" name="圆角矩形 43"/>
          <p:cNvSpPr/>
          <p:nvPr>
            <p:custDataLst>
              <p:tags r:id="rId23"/>
            </p:custDataLst>
          </p:nvPr>
        </p:nvSpPr>
        <p:spPr>
          <a:xfrm>
            <a:off x="2160905" y="4190365"/>
            <a:ext cx="5429885" cy="942340"/>
          </a:xfrm>
          <a:prstGeom prst="roundRect">
            <a:avLst>
              <a:gd name="adj" fmla="val 9553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33295" y="4217670"/>
            <a:ext cx="5269230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Overtaking Competitors (2005):</a:t>
            </a:r>
            <a:endParaRPr lang="zh-CN" altLang="en-US" sz="14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Taobao quickly surpassed eBay EachNet to become China's largest online shopping platform.</a:t>
            </a:r>
            <a:endParaRPr lang="zh-CN" altLang="en-US" sz="14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这个赛季她强得可怕，灰毛衣金发外国姐表情_10_异次元_来自小红书网页版"/>
          <p:cNvPicPr>
            <a:picLocks noChangeAspect="1"/>
          </p:cNvPicPr>
          <p:nvPr/>
        </p:nvPicPr>
        <p:blipFill rotWithShape="1">
          <a:blip r:embed="rId1"/>
          <a:srcRect r="1722"/>
          <a:stretch>
            <a:fillRect/>
          </a:stretch>
        </p:blipFill>
        <p:spPr>
          <a:xfrm>
            <a:off x="7335520" y="163875"/>
            <a:ext cx="4706705" cy="6545580"/>
          </a:xfrm>
          <a:prstGeom prst="rect">
            <a:avLst/>
          </a:prstGeom>
        </p:spPr>
      </p:pic>
      <p:sp>
        <p:nvSpPr>
          <p:cNvPr id="10" name="TextBox 7"/>
          <p:cNvSpPr txBox="1"/>
          <p:nvPr>
            <p:custDataLst>
              <p:tags r:id="rId2"/>
            </p:custDataLst>
          </p:nvPr>
        </p:nvSpPr>
        <p:spPr>
          <a:xfrm>
            <a:off x="989222" y="457199"/>
            <a:ext cx="3552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黑体 CN Regular" panose="020B0500000000000000" charset="-122"/>
                <a:sym typeface="字魂100号-方方先锋体" panose="00000500000000000000" pitchFamily="2" charset="-122"/>
              </a:rPr>
              <a:t>Part1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200269" y="457516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rPr>
              <a:t>Taobao’s history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rPr>
              <a:t>and development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宋体 CN Heavy" panose="02020900000000000000" pitchFamily="18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11220450" y="406400"/>
            <a:ext cx="406400" cy="152400"/>
            <a:chOff x="11110" y="-606"/>
            <a:chExt cx="640" cy="240"/>
          </a:xfrm>
          <a:solidFill>
            <a:schemeClr val="tx1"/>
          </a:solidFill>
        </p:grpSpPr>
        <p:sp>
          <p:nvSpPr>
            <p:cNvPr id="22" name="等腰三角形 21"/>
            <p:cNvSpPr/>
            <p:nvPr>
              <p:custDataLst>
                <p:tags r:id="rId4"/>
              </p:custDataLst>
            </p:nvPr>
          </p:nvSpPr>
          <p:spPr>
            <a:xfrm rot="5400000">
              <a:off x="1107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5"/>
              </p:custDataLst>
            </p:nvPr>
          </p:nvSpPr>
          <p:spPr>
            <a:xfrm rot="5400000">
              <a:off x="1131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4" name="等腰三角形 23"/>
            <p:cNvSpPr/>
            <p:nvPr>
              <p:custDataLst>
                <p:tags r:id="rId6"/>
              </p:custDataLst>
            </p:nvPr>
          </p:nvSpPr>
          <p:spPr>
            <a:xfrm rot="5400000">
              <a:off x="11550" y="-566"/>
              <a:ext cx="240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思源宋体 CN Heavy" panose="02020900000000000000" pitchFamily="18" charset="-122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4" name="十字星 3"/>
          <p:cNvSpPr/>
          <p:nvPr>
            <p:custDataLst>
              <p:tags r:id="rId7"/>
            </p:custDataLst>
          </p:nvPr>
        </p:nvSpPr>
        <p:spPr>
          <a:xfrm>
            <a:off x="405655" y="546037"/>
            <a:ext cx="330835" cy="330835"/>
          </a:xfrm>
          <a:prstGeom prst="star4">
            <a:avLst>
              <a:gd name="adj" fmla="val 183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 rot="18862293">
            <a:off x="248810" y="563182"/>
            <a:ext cx="730250" cy="368300"/>
          </a:xfrm>
          <a:prstGeom prst="ellipse">
            <a:avLst/>
          </a:prstGeom>
          <a:noFill/>
          <a:ln w="19050">
            <a:gradFill>
              <a:gsLst>
                <a:gs pos="5000">
                  <a:schemeClr val="accent1">
                    <a:lumMod val="5000"/>
                    <a:lumOff val="95000"/>
                    <a:alpha val="0"/>
                  </a:schemeClr>
                </a:gs>
                <a:gs pos="85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58" name="十字星 57"/>
          <p:cNvSpPr/>
          <p:nvPr>
            <p:custDataLst>
              <p:tags r:id="rId9"/>
            </p:custDataLst>
          </p:nvPr>
        </p:nvSpPr>
        <p:spPr>
          <a:xfrm>
            <a:off x="6455410" y="5695950"/>
            <a:ext cx="330835" cy="330835"/>
          </a:xfrm>
          <a:prstGeom prst="star4">
            <a:avLst>
              <a:gd name="adj" fmla="val 1839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思源黑体 CN Regular" panose="020B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10"/>
            </p:custDataLst>
          </p:nvPr>
        </p:nvSpPr>
        <p:spPr>
          <a:xfrm>
            <a:off x="2115185" y="3076575"/>
            <a:ext cx="6290945" cy="950595"/>
          </a:xfrm>
          <a:prstGeom prst="roundRect">
            <a:avLst>
              <a:gd name="adj" fmla="val 9553"/>
            </a:avLst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>
            <a:off x="1546535" y="2532440"/>
            <a:ext cx="0" cy="242610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1212045" y="1863459"/>
            <a:ext cx="668981" cy="3095081"/>
            <a:chOff x="5657272" y="1723176"/>
            <a:chExt cx="877455" cy="4059603"/>
          </a:xfrm>
          <a:solidFill>
            <a:schemeClr val="bg1"/>
          </a:solidFill>
        </p:grpSpPr>
        <p:sp>
          <p:nvSpPr>
            <p:cNvPr id="18" name="椭圆 17"/>
            <p:cNvSpPr/>
            <p:nvPr>
              <p:custDataLst>
                <p:tags r:id="rId13"/>
              </p:custDataLst>
            </p:nvPr>
          </p:nvSpPr>
          <p:spPr>
            <a:xfrm>
              <a:off x="5657272" y="1723176"/>
              <a:ext cx="877455" cy="87745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4"/>
              </p:custDataLst>
            </p:nvPr>
          </p:nvSpPr>
          <p:spPr>
            <a:xfrm>
              <a:off x="5657272" y="3314250"/>
              <a:ext cx="877455" cy="877455"/>
            </a:xfrm>
            <a:prstGeom prst="ellipse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5"/>
              </p:custDataLst>
            </p:nvPr>
          </p:nvSpPr>
          <p:spPr>
            <a:xfrm>
              <a:off x="5657272" y="4905324"/>
              <a:ext cx="877455" cy="87745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918609" y="1963117"/>
            <a:ext cx="1252543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04</a:t>
            </a:r>
            <a:endParaRPr lang="en-US" altLang="zh-CN" sz="20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7"/>
            </p:custDataLst>
          </p:nvPr>
        </p:nvSpPr>
        <p:spPr>
          <a:xfrm>
            <a:off x="918285" y="3173697"/>
            <a:ext cx="1252543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n>
                  <a:noFill/>
                </a:ln>
                <a:solidFill>
                  <a:schemeClr val="tx1"/>
                </a:solidFill>
                <a:effectLst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05</a:t>
            </a:r>
            <a:endParaRPr lang="en-US" altLang="zh-CN" sz="2000" dirty="0">
              <a:ln>
                <a:noFill/>
              </a:ln>
              <a:solidFill>
                <a:schemeClr val="tx1"/>
              </a:solidFill>
              <a:effectLst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8"/>
            </p:custDataLst>
          </p:nvPr>
        </p:nvSpPr>
        <p:spPr>
          <a:xfrm>
            <a:off x="899821" y="4415240"/>
            <a:ext cx="1252543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06</a:t>
            </a:r>
            <a:endParaRPr lang="en-US" altLang="zh-CN" sz="20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9"/>
            </p:custDataLst>
          </p:nvPr>
        </p:nvSpPr>
        <p:spPr>
          <a:xfrm>
            <a:off x="2244090" y="1756410"/>
            <a:ext cx="6162040" cy="123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Launch of Taobao Mall (2008):</a:t>
            </a:r>
            <a:endParaRPr lang="zh-CN" altLang="en-US" sz="14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The launch of Taobao Mall (later known as Tmall) marked Taobao's entry into the B2C business.</a:t>
            </a:r>
            <a:endParaRPr lang="zh-CN" altLang="en-US" sz="14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0"/>
            </p:custDataLst>
          </p:nvPr>
        </p:nvSpPr>
        <p:spPr>
          <a:xfrm>
            <a:off x="2244090" y="3076575"/>
            <a:ext cx="6068695" cy="1209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"Double 11" Shopping Festival (2009):</a:t>
            </a:r>
            <a:endParaRPr lang="zh-CN" altLang="en-US" sz="14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Taobao first launched the "Double 11" shopping festival in 2009, which later became the world's largest online shopping event.</a:t>
            </a:r>
            <a:endParaRPr lang="zh-CN" altLang="en-US" sz="14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43" name="圆角矩形 42"/>
          <p:cNvSpPr/>
          <p:nvPr>
            <p:custDataLst>
              <p:tags r:id="rId21"/>
            </p:custDataLst>
          </p:nvPr>
        </p:nvSpPr>
        <p:spPr>
          <a:xfrm>
            <a:off x="2152015" y="1777365"/>
            <a:ext cx="6254115" cy="1153160"/>
          </a:xfrm>
          <a:prstGeom prst="roundRect">
            <a:avLst>
              <a:gd name="adj" fmla="val 9553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44" name="圆角矩形 43"/>
          <p:cNvSpPr/>
          <p:nvPr>
            <p:custDataLst>
              <p:tags r:id="rId22"/>
            </p:custDataLst>
          </p:nvPr>
        </p:nvSpPr>
        <p:spPr>
          <a:xfrm>
            <a:off x="2115185" y="4213860"/>
            <a:ext cx="6290310" cy="950595"/>
          </a:xfrm>
          <a:prstGeom prst="roundRect">
            <a:avLst>
              <a:gd name="adj" fmla="val 9553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3"/>
            </p:custDataLst>
          </p:nvPr>
        </p:nvSpPr>
        <p:spPr>
          <a:xfrm>
            <a:off x="2244090" y="4213860"/>
            <a:ext cx="6069330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buClrTx/>
              <a:buSzTx/>
              <a:buNone/>
            </a:pPr>
            <a:r>
              <a:rPr lang="zh-CN" altLang="en-US" sz="1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</a:rPr>
              <a:t>Continuous Growth (2010 to Present):</a:t>
            </a:r>
            <a:endParaRPr lang="zh-CN" altLang="en-US" sz="1400" dirty="0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</a:endParaRPr>
          </a:p>
          <a:p>
            <a:pPr algn="just">
              <a:lnSpc>
                <a:spcPct val="130000"/>
              </a:lnSpc>
              <a:buClrTx/>
              <a:buSzTx/>
              <a:buNone/>
            </a:pPr>
            <a:r>
              <a:rPr lang="zh-CN" altLang="en-US" sz="1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</a:rPr>
              <a:t>Taobao has continued to grow, becoming one of the world's largest online retail platforms.</a:t>
            </a:r>
            <a:endParaRPr lang="zh-CN" altLang="en-US" sz="1400" dirty="0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这个赛季她强得可怕，灰毛衣金发外国姐表情_10_异次元_来自小红书网页版"/>
          <p:cNvPicPr>
            <a:picLocks noChangeAspect="1"/>
          </p:cNvPicPr>
          <p:nvPr/>
        </p:nvPicPr>
        <p:blipFill rotWithShape="1">
          <a:blip r:embed="rId1"/>
          <a:srcRect r="1722"/>
          <a:stretch>
            <a:fillRect/>
          </a:stretch>
        </p:blipFill>
        <p:spPr>
          <a:xfrm>
            <a:off x="7335520" y="163875"/>
            <a:ext cx="4706705" cy="65455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87375" y="1217701"/>
            <a:ext cx="828548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  <a:sym typeface="字魂100号-方方先锋体" panose="00000500000000000000" pitchFamily="2" charset="-122"/>
              </a:rPr>
              <a:t>让你们看看什么才是专业</a:t>
            </a:r>
            <a:endParaRPr lang="zh-CN" altLang="en-US" sz="48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  <a:sym typeface="字魂100号-方方先锋体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850" y="2466975"/>
            <a:ext cx="619125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buClrTx/>
              <a:buSz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</a:rPr>
              <a:t>Q1 Who established Taobao ?</a:t>
            </a:r>
            <a:endParaRPr lang="zh-CN" altLang="en-US" sz="2400" dirty="0">
              <a:solidFill>
                <a:schemeClr val="tx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6300" y="2987675"/>
            <a:ext cx="42291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sz="2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</a:rPr>
              <a:t>Ma Yun</a:t>
            </a:r>
            <a:endParaRPr lang="zh-CN" altLang="en-US" sz="2400" dirty="0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6300" y="3876675"/>
            <a:ext cx="583501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sz="2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</a:rPr>
              <a:t>Q2 How many stages of Taobao’s development?</a:t>
            </a:r>
            <a:endParaRPr lang="zh-CN" altLang="en-US" sz="2400" dirty="0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6300" y="506095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MiSans Normal" panose="00000500000000000000" charset="-122"/>
              </a:rPr>
              <a:t>6</a:t>
            </a:r>
            <a:endParaRPr lang="zh-CN" altLang="en-US" sz="2400" dirty="0"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MiSans Normal" panose="00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/>
      <p:bldP spid="2" grpId="1"/>
      <p:bldP spid="5" grpId="0"/>
      <p:bldP spid="5" grpId="1"/>
      <p:bldP spid="6" grpId="0"/>
      <p:bldP spid="6" grpId="1"/>
      <p:bldP spid="17" grpId="0"/>
      <p:bldP spid="17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  <p:tag name="KSO_WM_DIAGRAM_VIRTUALLY_FRAME" val="{&quot;height&quot;:323.0179527559056,&quot;left&quot;:70.85204724409449,&quot;top&quot;:138.3,&quot;width&quot;:906.057224050448}"/>
</p:tagLst>
</file>

<file path=ppt/tags/tag106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07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08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09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1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2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3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4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5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6.xml><?xml version="1.0" encoding="utf-8"?>
<p:tagLst xmlns:p="http://schemas.openxmlformats.org/presentationml/2006/main">
  <p:tag name="KSO_WM_BEAUTIFY_FLAG" val=""/>
  <p:tag name="KSO_WM_DIAGRAM_VIRTUALLY_FRAME" val="{&quot;height&quot;:323.0179527559056,&quot;left&quot;:70.85204724409449,&quot;top&quot;:138.3,&quot;width&quot;:906.057224050448}"/>
</p:tagLst>
</file>

<file path=ppt/tags/tag117.xml><?xml version="1.0" encoding="utf-8"?>
<p:tagLst xmlns:p="http://schemas.openxmlformats.org/presentationml/2006/main">
  <p:tag name="KSO_WM_BEAUTIFY_FLAG" val=""/>
  <p:tag name="KSO_WM_DIAGRAM_VIRTUALLY_FRAME" val="{&quot;height&quot;:323.0179527559056,&quot;left&quot;:70.85204724409449,&quot;top&quot;:138.3,&quot;width&quot;:906.057224050448}"/>
</p:tagLst>
</file>

<file path=ppt/tags/tag118.xml><?xml version="1.0" encoding="utf-8"?>
<p:tagLst xmlns:p="http://schemas.openxmlformats.org/presentationml/2006/main">
  <p:tag name="KSO_WM_DIAGRAM_VIRTUALLY_FRAME" val="{&quot;height&quot;:323.0179527559056,&quot;left&quot;:70.85204724409449,&quot;top&quot;:138.3,&quot;width&quot;:906.057224050448}"/>
</p:tagLst>
</file>

<file path=ppt/tags/tag119.xml><?xml version="1.0" encoding="utf-8"?>
<p:tagLst xmlns:p="http://schemas.openxmlformats.org/presentationml/2006/main">
  <p:tag name="commondata" val="eyJoZGlkIjoiNjYzYzZmMjQ1NzM1YzIxOWZjYjVmMTAyMDcwYTU5Yzk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391.6167092237814,&quot;left&quot;:392.39582677165345,&quot;top&quot;:111.10181102362205,&quot;width&quot;:712.0371366495823}"/>
</p:tagLst>
</file>

<file path=ppt/tags/tag64.xml><?xml version="1.0" encoding="utf-8"?>
<p:tagLst xmlns:p="http://schemas.openxmlformats.org/presentationml/2006/main">
  <p:tag name="KSO_WM_DIAGRAM_VIRTUALLY_FRAME" val="{&quot;height&quot;:391.6167092237814,&quot;left&quot;:392.39582677165345,&quot;top&quot;:111.10181102362205,&quot;width&quot;:712.0371366495823}"/>
</p:tagLst>
</file>

<file path=ppt/tags/tag65.xml><?xml version="1.0" encoding="utf-8"?>
<p:tagLst xmlns:p="http://schemas.openxmlformats.org/presentationml/2006/main">
  <p:tag name="KSO_WM_DIAGRAM_VIRTUALLY_FRAME" val="{&quot;height&quot;:391.6167092237814,&quot;left&quot;:392.39582677165345,&quot;top&quot;:111.10181102362205,&quot;width&quot;:712.0371366495823}"/>
</p:tagLst>
</file>

<file path=ppt/tags/tag66.xml><?xml version="1.0" encoding="utf-8"?>
<p:tagLst xmlns:p="http://schemas.openxmlformats.org/presentationml/2006/main">
  <p:tag name="KSO_WM_DIAGRAM_VIRTUALLY_FRAME" val="{&quot;height&quot;:391.6167092237814,&quot;left&quot;:392.39582677165345,&quot;top&quot;:111.10181102362205,&quot;width&quot;:712.0371366495823}"/>
</p:tagLst>
</file>

<file path=ppt/tags/tag67.xml><?xml version="1.0" encoding="utf-8"?>
<p:tagLst xmlns:p="http://schemas.openxmlformats.org/presentationml/2006/main">
  <p:tag name="KSO_WM_DIAGRAM_VIRTUALLY_FRAME" val="{&quot;height&quot;:391.6167092237814,&quot;left&quot;:392.39582677165345,&quot;top&quot;:111.10181102362205,&quot;width&quot;:712.0371366495823}"/>
</p:tagLst>
</file>

<file path=ppt/tags/tag68.xml><?xml version="1.0" encoding="utf-8"?>
<p:tagLst xmlns:p="http://schemas.openxmlformats.org/presentationml/2006/main">
  <p:tag name="KSO_WM_DIAGRAM_VIRTUALLY_FRAME" val="{&quot;height&quot;:391.6167092237814,&quot;left&quot;:392.39582677165345,&quot;top&quot;:111.10181102362205,&quot;width&quot;:712.0371366495823}"/>
</p:tagLst>
</file>

<file path=ppt/tags/tag69.xml><?xml version="1.0" encoding="utf-8"?>
<p:tagLst xmlns:p="http://schemas.openxmlformats.org/presentationml/2006/main">
  <p:tag name="KSO_WM_DIAGRAM_VIRTUALLY_FRAME" val="{&quot;height&quot;:391.6167092237814,&quot;left&quot;:392.39582677165345,&quot;top&quot;:111.10181102362205,&quot;width&quot;:712.037136649582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385.0179527559056,&quot;left&quot;:70.85204724409449,&quot;top&quot;:138.3,&quot;width&quot;:548.8479527559055}"/>
</p:tagLst>
</file>

<file path=ppt/tags/tag85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86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87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88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89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91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92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93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94.xml><?xml version="1.0" encoding="utf-8"?>
<p:tagLst xmlns:p="http://schemas.openxmlformats.org/presentationml/2006/main">
  <p:tag name="KSO_WM_DIAGRAM_VIRTUALLY_FRAME" val="{&quot;height&quot;:385.0179527559056,&quot;left&quot;:70.85204724409449,&quot;top&quot;:138.3,&quot;width&quot;:548.8479527559055}"/>
</p:tagLst>
</file>

<file path=ppt/tags/tag95.xml><?xml version="1.0" encoding="utf-8"?>
<p:tagLst xmlns:p="http://schemas.openxmlformats.org/presentationml/2006/main">
  <p:tag name="KSO_WM_BEAUTIFY_FLAG" val=""/>
  <p:tag name="KSO_WM_DIAGRAM_VIRTUALLY_FRAME" val="{&quot;height&quot;:385.0179527559056,&quot;left&quot;:70.85204724409449,&quot;top&quot;:138.3,&quot;width&quot;:548.8479527559055}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385.0179527559056,&quot;left&quot;:70.85204724409449,&quot;top&quot;:138.3,&quot;width&quot;:548.8479527559055}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WPS 演示</Application>
  <PresentationFormat>宽屏</PresentationFormat>
  <Paragraphs>80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字魂100号-方方先锋体</vt:lpstr>
      <vt:lpstr>微软雅黑 Light</vt:lpstr>
      <vt:lpstr>思源黑体 CN Regular</vt:lpstr>
      <vt:lpstr>思源宋体 CN Heavy</vt:lpstr>
      <vt:lpstr>MiSans Normal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Jessica</cp:lastModifiedBy>
  <cp:revision>155</cp:revision>
  <dcterms:created xsi:type="dcterms:W3CDTF">2019-06-19T02:08:00Z</dcterms:created>
  <dcterms:modified xsi:type="dcterms:W3CDTF">2024-11-14T10:36:31Z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D47B57882B754A2592CAD4A411D6D4F0_11</vt:lpwstr>
  </property>
</Properties>
</file>