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8" r:id="rId2"/>
    <p:sldId id="260" r:id="rId3"/>
    <p:sldId id="271" r:id="rId4"/>
    <p:sldId id="282" r:id="rId5"/>
    <p:sldId id="270" r:id="rId6"/>
    <p:sldId id="273" r:id="rId7"/>
    <p:sldId id="274" r:id="rId8"/>
    <p:sldId id="278" r:id="rId9"/>
    <p:sldId id="283" r:id="rId10"/>
    <p:sldId id="288" r:id="rId11"/>
    <p:sldId id="275" r:id="rId12"/>
    <p:sldId id="279" r:id="rId13"/>
    <p:sldId id="280" r:id="rId14"/>
    <p:sldId id="281" r:id="rId15"/>
    <p:sldId id="289" r:id="rId16"/>
    <p:sldId id="286" r:id="rId17"/>
    <p:sldId id="287" r:id="rId18"/>
    <p:sldId id="290" r:id="rId19"/>
    <p:sldId id="291" r:id="rId20"/>
    <p:sldId id="292" r:id="rId21"/>
    <p:sldId id="284" r:id="rId22"/>
    <p:sldId id="276" r:id="rId23"/>
    <p:sldId id="277" r:id="rId24"/>
    <p:sldId id="267" r:id="rId25"/>
  </p:sldIdLst>
  <p:sldSz cx="12192000" cy="6858000"/>
  <p:notesSz cx="6858000" cy="9144000"/>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4660"/>
  </p:normalViewPr>
  <p:slideViewPr>
    <p:cSldViewPr snapToGrid="0">
      <p:cViewPr varScale="1">
        <p:scale>
          <a:sx n="74" d="100"/>
          <a:sy n="74" d="100"/>
        </p:scale>
        <p:origin x="368" y="52"/>
      </p:cViewPr>
      <p:guideLst/>
    </p:cSldViewPr>
  </p:slideViewPr>
  <p:notesTextViewPr>
    <p:cViewPr>
      <p:scale>
        <a:sx n="1" d="1"/>
        <a:sy n="1" d="1"/>
      </p:scale>
      <p:origin x="0" y="0"/>
    </p:cViewPr>
  </p:notesTextViewPr>
  <p:notesViewPr>
    <p:cSldViewPr snapToGrid="0">
      <p:cViewPr varScale="1">
        <p:scale>
          <a:sx n="99" d="100"/>
          <a:sy n="99"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63AC701-27D8-463D-95F0-15B8B32542FE}" type="datetime1">
              <a:rPr lang="zh-CN" altLang="en-US" smtClean="0">
                <a:latin typeface="微软雅黑" panose="020B0503020204020204" pitchFamily="34" charset="-122"/>
                <a:ea typeface="微软雅黑" panose="020B0503020204020204" pitchFamily="34" charset="-122"/>
              </a:rPr>
              <a:t>2017/11/14</a:t>
            </a:fld>
            <a:endParaRPr lang="zh-CN" altLang="en-US"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CN" altLang="en-US" dirty="0">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2977E94-A6AB-4E02-8E43-E89F9CF4757F}" type="slidenum">
              <a:rPr lang="en-US" altLang="zh-CN" smtClean="0">
                <a:latin typeface="微软雅黑" panose="020B0503020204020204" pitchFamily="34" charset="-122"/>
                <a:ea typeface="微软雅黑" panose="020B0503020204020204" pitchFamily="34" charset="-122"/>
              </a:rPr>
              <a:t>‹#›</a:t>
            </a:fld>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6569B1B7-5130-4E54-BCB3-799656313485}" type="datetime1">
              <a:rPr lang="zh-CN" altLang="en-US" smtClean="0"/>
              <a:pPr/>
              <a:t>2017/11/14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CN" altLang="en-US" dirty="0"/>
              <a:t>单击此处编辑母版文本样式</a:t>
            </a:r>
          </a:p>
          <a:p>
            <a:pPr lvl="1" rtl="0"/>
            <a:r>
              <a:rPr lang="zh-CN" altLang="en-US" dirty="0"/>
              <a:t>第二级</a:t>
            </a:r>
          </a:p>
          <a:p>
            <a:pPr lvl="2" rtl="0"/>
            <a:r>
              <a:rPr lang="zh-CN" altLang="en-US" dirty="0"/>
              <a:t>第三级</a:t>
            </a:r>
          </a:p>
          <a:p>
            <a:pPr lvl="3" rtl="0"/>
            <a:r>
              <a:rPr lang="zh-CN" altLang="en-US" dirty="0"/>
              <a:t>第四级</a:t>
            </a:r>
          </a:p>
          <a:p>
            <a:pPr lvl="4" rtl="0"/>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DED491D0-8E1B-49C7-849B-A28568D94497}" type="slidenum">
              <a:rPr lang="en-US" altLang="zh-CN" smtClean="0"/>
              <a:pPr/>
              <a:t>‹#›</a:t>
            </a:fld>
            <a:endParaRPr lang="zh-CN" altLang="en-US" dirty="0"/>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rtl="0"/>
            <a:fld id="{DED491D0-8E1B-49C7-849B-A28568D94497}" type="slidenum">
              <a:rPr lang="en-US" altLang="zh-CN" smtClean="0"/>
              <a:t>1</a:t>
            </a:fld>
            <a:endParaRPr lang="en-US" altLang="zh-CN" dirty="0"/>
          </a:p>
        </p:txBody>
      </p:sp>
    </p:spTree>
    <p:extLst>
      <p:ext uri="{BB962C8B-B14F-4D97-AF65-F5344CB8AC3E}">
        <p14:creationId xmlns:p14="http://schemas.microsoft.com/office/powerpoint/2010/main" val="316709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rtl="0"/>
            <a:fld id="{DED491D0-8E1B-49C7-849B-A28568D94497}" type="slidenum">
              <a:rPr lang="en-US" altLang="zh-CN" smtClean="0"/>
              <a:t>2</a:t>
            </a:fld>
            <a:endParaRPr lang="zh-CN" altLang="en-US" dirty="0"/>
          </a:p>
        </p:txBody>
      </p:sp>
    </p:spTree>
    <p:extLst>
      <p:ext uri="{BB962C8B-B14F-4D97-AF65-F5344CB8AC3E}">
        <p14:creationId xmlns:p14="http://schemas.microsoft.com/office/powerpoint/2010/main" val="210414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rtl="0"/>
            <a:fld id="{DED491D0-8E1B-49C7-849B-A28568D94497}" type="slidenum">
              <a:rPr lang="en-US" altLang="zh-CN" smtClean="0"/>
              <a:t>24</a:t>
            </a:fld>
            <a:endParaRPr lang="zh-CN" altLang="en-US" dirty="0"/>
          </a:p>
        </p:txBody>
      </p:sp>
    </p:spTree>
    <p:extLst>
      <p:ext uri="{BB962C8B-B14F-4D97-AF65-F5344CB8AC3E}">
        <p14:creationId xmlns:p14="http://schemas.microsoft.com/office/powerpoint/2010/main" val="1351381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微软雅黑" panose="020B0503020204020204" pitchFamily="34" charset="-122"/>
              <a:ea typeface="微软雅黑" panose="020B0503020204020204" pitchFamily="34" charset="-122"/>
            </a:endParaRPr>
          </a:p>
        </p:txBody>
      </p:sp>
      <p:sp>
        <p:nvSpPr>
          <p:cNvPr id="10" name="矩形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微软雅黑" panose="020B0503020204020204" pitchFamily="34" charset="-122"/>
              <a:ea typeface="微软雅黑" panose="020B0503020204020204" pitchFamily="34" charset="-122"/>
            </a:endParaRPr>
          </a:p>
        </p:txBody>
      </p:sp>
      <p:sp>
        <p:nvSpPr>
          <p:cNvPr id="2" name="标题 1"/>
          <p:cNvSpPr>
            <a:spLocks noGrp="1"/>
          </p:cNvSpPr>
          <p:nvPr>
            <p:ph type="ctrTitle"/>
          </p:nvPr>
        </p:nvSpPr>
        <p:spPr bwMode="black">
          <a:xfrm>
            <a:off x="3175199" y="1943842"/>
            <a:ext cx="8500062" cy="2387600"/>
          </a:xfrm>
        </p:spPr>
        <p:txBody>
          <a:bodyPr rtlCol="0" anchor="b"/>
          <a:lstStyle>
            <a:lvl1pPr algn="l">
              <a:lnSpc>
                <a:spcPct val="90000"/>
              </a:lnSpc>
              <a:defRPr sz="6000" b="1">
                <a:solidFill>
                  <a:schemeClr val="tx1"/>
                </a:solidFill>
                <a:latin typeface="微软雅黑" panose="020B0503020204020204" pitchFamily="34" charset="-122"/>
                <a:ea typeface="微软雅黑" panose="020B0503020204020204" pitchFamily="34" charset="-122"/>
              </a:defRPr>
            </a:lvl1pPr>
          </a:lstStyle>
          <a:p>
            <a:pPr rtl="0"/>
            <a:r>
              <a:rPr lang="zh-CN" altLang="en-US" smtClean="0"/>
              <a:t>单击此处编辑母版标题样式</a:t>
            </a:r>
            <a:endParaRPr lang="zh-CN" altLang="en-US" dirty="0"/>
          </a:p>
        </p:txBody>
      </p:sp>
      <p:sp>
        <p:nvSpPr>
          <p:cNvPr id="3" name="副标题 2"/>
          <p:cNvSpPr>
            <a:spLocks noGrp="1"/>
          </p:cNvSpPr>
          <p:nvPr>
            <p:ph type="subTitle" idx="1"/>
          </p:nvPr>
        </p:nvSpPr>
        <p:spPr>
          <a:xfrm>
            <a:off x="3175199" y="4538659"/>
            <a:ext cx="8500062" cy="865321"/>
          </a:xfrm>
        </p:spPr>
        <p:txBody>
          <a:bodyPr rtlCol="0"/>
          <a:lstStyle>
            <a:lvl1pPr marL="0" indent="0" algn="l">
              <a:spcBef>
                <a:spcPts val="0"/>
              </a:spcBef>
              <a:buNone/>
              <a:defRPr sz="2400">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smtClean="0"/>
              <a:t>单击以编辑母版副标题样式</a:t>
            </a:r>
            <a:endParaRPr lang="zh-CN" altLang="en-US" dirty="0"/>
          </a:p>
        </p:txBody>
      </p:sp>
      <p:sp>
        <p:nvSpPr>
          <p:cNvPr id="11" name="日期占位符 3"/>
          <p:cNvSpPr>
            <a:spLocks noGrp="1"/>
          </p:cNvSpPr>
          <p:nvPr>
            <p:ph type="dt" sz="half" idx="10"/>
          </p:nvPr>
        </p:nvSpPr>
        <p:spPr/>
        <p:txBody>
          <a:bodyPr rtlCol="0"/>
          <a:lstStyle>
            <a:lvl1pPr>
              <a:defRPr>
                <a:solidFill>
                  <a:schemeClr val="bg2"/>
                </a:solidFill>
                <a:latin typeface="微软雅黑" panose="020B0503020204020204" pitchFamily="34" charset="-122"/>
                <a:ea typeface="微软雅黑" panose="020B0503020204020204" pitchFamily="34" charset="-122"/>
              </a:defRPr>
            </a:lvl1pPr>
          </a:lstStyle>
          <a:p>
            <a:fld id="{C8DBC65E-1F61-470A-9CB6-E75D82005995}" type="datetime1">
              <a:rPr lang="zh-CN" altLang="en-US" smtClean="0"/>
              <a:pPr/>
              <a:t>2017/11/14</a:t>
            </a:fld>
            <a:endParaRPr lang="zh-CN" altLang="en-US" dirty="0"/>
          </a:p>
        </p:txBody>
      </p:sp>
      <p:sp>
        <p:nvSpPr>
          <p:cNvPr id="12" name="页脚占位符 4"/>
          <p:cNvSpPr>
            <a:spLocks noGrp="1"/>
          </p:cNvSpPr>
          <p:nvPr>
            <p:ph type="ftr" sz="quarter" idx="11"/>
          </p:nvPr>
        </p:nvSpPr>
        <p:spPr/>
        <p:txBody>
          <a:bodyPr rtlCol="0"/>
          <a:lstStyle>
            <a:lvl1pPr>
              <a:defRPr>
                <a:solidFill>
                  <a:schemeClr val="bg2"/>
                </a:solidFill>
                <a:latin typeface="微软雅黑" panose="020B0503020204020204" pitchFamily="34" charset="-122"/>
                <a:ea typeface="微软雅黑" panose="020B0503020204020204" pitchFamily="34" charset="-122"/>
              </a:defRPr>
            </a:lvl1pPr>
          </a:lstStyle>
          <a:p>
            <a:endParaRPr lang="zh-CN" altLang="en-US" dirty="0"/>
          </a:p>
        </p:txBody>
      </p:sp>
      <p:sp>
        <p:nvSpPr>
          <p:cNvPr id="13" name="灯片编号占位符 5"/>
          <p:cNvSpPr>
            <a:spLocks noGrp="1"/>
          </p:cNvSpPr>
          <p:nvPr>
            <p:ph type="sldNum" sz="quarter" idx="12"/>
          </p:nvPr>
        </p:nvSpPr>
        <p:spPr/>
        <p:txBody>
          <a:bodyPr rtlCol="0"/>
          <a:lstStyle>
            <a:lvl1pPr>
              <a:defRPr>
                <a:solidFill>
                  <a:schemeClr val="bg2"/>
                </a:solidFill>
                <a:latin typeface="微软雅黑" panose="020B0503020204020204" pitchFamily="34" charset="-122"/>
                <a:ea typeface="微软雅黑" panose="020B0503020204020204" pitchFamily="34" charset="-122"/>
              </a:defRPr>
            </a:lvl1pPr>
          </a:lstStyle>
          <a:p>
            <a:fld id="{BD266BE7-899D-4075-917F-DBDE33B6B692}" type="slidenum">
              <a:rPr lang="en-US" altLang="zh-CN" smtClean="0"/>
              <a:pPr/>
              <a:t>‹#›</a:t>
            </a:fld>
            <a:endParaRPr lang="zh-CN" altLang="en-US" dirty="0"/>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smtClean="0"/>
              <a:t>单击此处编辑母版标题样式</a:t>
            </a:r>
            <a:endParaRPr lang="zh-CN" altLang="en-US" dirty="0"/>
          </a:p>
        </p:txBody>
      </p:sp>
      <p:sp>
        <p:nvSpPr>
          <p:cNvPr id="3" name="竖排文字占位符 2"/>
          <p:cNvSpPr>
            <a:spLocks noGrp="1"/>
          </p:cNvSpPr>
          <p:nvPr>
            <p:ph type="body" orient="vert" idx="1"/>
          </p:nvPr>
        </p:nvSpPr>
        <p:spPr/>
        <p:txBody>
          <a:bodyPr vert="eaVert" rtlCol="0"/>
          <a:lstStyle/>
          <a:p>
            <a:pPr lvl="0" rtl="0"/>
            <a:r>
              <a:rPr lang="zh-CN" altLang="en-US" smtClean="0"/>
              <a:t>编辑母版文本样式</a:t>
            </a:r>
          </a:p>
          <a:p>
            <a:pPr lvl="1" rtl="0"/>
            <a:r>
              <a:rPr lang="zh-CN" altLang="en-US" smtClean="0"/>
              <a:t>第二级</a:t>
            </a:r>
          </a:p>
          <a:p>
            <a:pPr lvl="2" rtl="0"/>
            <a:r>
              <a:rPr lang="zh-CN" altLang="en-US" smtClean="0"/>
              <a:t>第三级</a:t>
            </a:r>
          </a:p>
          <a:p>
            <a:pPr lvl="3" rtl="0"/>
            <a:r>
              <a:rPr lang="zh-CN" altLang="en-US" smtClean="0"/>
              <a:t>第四级</a:t>
            </a:r>
          </a:p>
          <a:p>
            <a:pPr lvl="4" rtl="0"/>
            <a:r>
              <a:rPr lang="zh-CN" altLang="en-US" smtClean="0"/>
              <a:t>第五级</a:t>
            </a:r>
            <a:endParaRPr lang="zh-CN" altLang="en-US" dirty="0"/>
          </a:p>
        </p:txBody>
      </p:sp>
      <p:sp>
        <p:nvSpPr>
          <p:cNvPr id="4" name="日期占位符 3"/>
          <p:cNvSpPr>
            <a:spLocks noGrp="1"/>
          </p:cNvSpPr>
          <p:nvPr>
            <p:ph type="dt" sz="half" idx="10"/>
          </p:nvPr>
        </p:nvSpPr>
        <p:spPr/>
        <p:txBody>
          <a:bodyPr rtlCol="0"/>
          <a:lstStyle/>
          <a:p>
            <a:pPr rtl="0"/>
            <a:fld id="{3230E9FA-E751-4F48-819C-F9A99AD205F1}" type="datetime1">
              <a:rPr lang="zh-CN" altLang="en-US" smtClean="0"/>
              <a:t>2017/11/14</a:t>
            </a:fld>
            <a:endParaRPr lang="zh-CN" altLang="en-US" dirty="0"/>
          </a:p>
        </p:txBody>
      </p:sp>
      <p:sp>
        <p:nvSpPr>
          <p:cNvPr id="5" name="页脚占位符 4"/>
          <p:cNvSpPr>
            <a:spLocks noGrp="1"/>
          </p:cNvSpPr>
          <p:nvPr>
            <p:ph type="ftr" sz="quarter" idx="11"/>
          </p:nvPr>
        </p:nvSpPr>
        <p:spPr/>
        <p:txBody>
          <a:bodyPr rtlCol="0"/>
          <a:lstStyle/>
          <a:p>
            <a:pPr rtl="0"/>
            <a:endParaRPr lang="zh-CN" altLang="en-US" dirty="0"/>
          </a:p>
        </p:txBody>
      </p:sp>
      <p:sp>
        <p:nvSpPr>
          <p:cNvPr id="6" name="灯片编号占位符 5"/>
          <p:cNvSpPr>
            <a:spLocks noGrp="1"/>
          </p:cNvSpPr>
          <p:nvPr>
            <p:ph type="sldNum" sz="quarter" idx="12"/>
          </p:nvPr>
        </p:nvSpPr>
        <p:spPr/>
        <p:txBody>
          <a:bodyPr rtlCol="0"/>
          <a:lstStyle/>
          <a:p>
            <a:pPr rtl="0"/>
            <a:fld id="{BD266BE7-899D-4075-917F-DBDE33B6B692}" type="slidenum">
              <a:rPr lang="en-US" altLang="zh-CN" smtClean="0"/>
              <a:t>‹#›</a:t>
            </a:fld>
            <a:endParaRPr lang="zh-CN" altLang="en-US" dirty="0"/>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10" name="矩形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微软雅黑" panose="020B0503020204020204" pitchFamily="34" charset="-122"/>
              <a:ea typeface="微软雅黑" panose="020B0503020204020204" pitchFamily="34" charset="-122"/>
            </a:endParaRPr>
          </a:p>
        </p:txBody>
      </p:sp>
      <p:pic>
        <p:nvPicPr>
          <p:cNvPr id="7" name="图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2" name="垂直标题 1"/>
          <p:cNvSpPr>
            <a:spLocks noGrp="1"/>
          </p:cNvSpPr>
          <p:nvPr>
            <p:ph type="title" orient="vert"/>
          </p:nvPr>
        </p:nvSpPr>
        <p:spPr>
          <a:xfrm>
            <a:off x="10266348" y="462249"/>
            <a:ext cx="1370886" cy="5714714"/>
          </a:xfrm>
        </p:spPr>
        <p:txBody>
          <a:bodyPr vert="eaVert" rtlCol="0"/>
          <a:lstStyle>
            <a:lvl1pPr>
              <a:defRPr>
                <a:latin typeface="微软雅黑" panose="020B0503020204020204" pitchFamily="34" charset="-122"/>
                <a:ea typeface="微软雅黑" panose="020B0503020204020204" pitchFamily="34" charset="-122"/>
              </a:defRPr>
            </a:lvl1pPr>
          </a:lstStyle>
          <a:p>
            <a:pPr rtl="0"/>
            <a:r>
              <a:rPr lang="zh-CN" altLang="en-US" smtClean="0"/>
              <a:t>单击此处编辑母版标题样式</a:t>
            </a:r>
            <a:endParaRPr lang="zh-CN" altLang="en-US" dirty="0"/>
          </a:p>
        </p:txBody>
      </p:sp>
      <p:sp>
        <p:nvSpPr>
          <p:cNvPr id="3" name="竖排文字占位符 2"/>
          <p:cNvSpPr>
            <a:spLocks noGrp="1"/>
          </p:cNvSpPr>
          <p:nvPr>
            <p:ph type="body" orient="vert" idx="1"/>
          </p:nvPr>
        </p:nvSpPr>
        <p:spPr>
          <a:xfrm>
            <a:off x="378199" y="462249"/>
            <a:ext cx="9693088" cy="5714714"/>
          </a:xfrm>
        </p:spPr>
        <p:txBody>
          <a:bodyPr vert="eaVert" rtlCol="0"/>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rtl="0"/>
            <a:r>
              <a:rPr lang="zh-CN" altLang="en-US" smtClean="0"/>
              <a:t>编辑母版文本样式</a:t>
            </a:r>
          </a:p>
          <a:p>
            <a:pPr lvl="1" rtl="0"/>
            <a:r>
              <a:rPr lang="zh-CN" altLang="en-US" smtClean="0"/>
              <a:t>第二级</a:t>
            </a:r>
          </a:p>
          <a:p>
            <a:pPr lvl="2" rtl="0"/>
            <a:r>
              <a:rPr lang="zh-CN" altLang="en-US" smtClean="0"/>
              <a:t>第三级</a:t>
            </a:r>
          </a:p>
          <a:p>
            <a:pPr lvl="3" rtl="0"/>
            <a:r>
              <a:rPr lang="zh-CN" altLang="en-US" smtClean="0"/>
              <a:t>第四级</a:t>
            </a:r>
          </a:p>
          <a:p>
            <a:pPr lvl="4" rtl="0"/>
            <a:r>
              <a:rPr lang="zh-CN" altLang="en-US" smtClean="0"/>
              <a:t>第五级</a:t>
            </a:r>
            <a:endParaRPr lang="zh-CN" altLang="en-US" dirty="0"/>
          </a:p>
        </p:txBody>
      </p:sp>
      <p:sp>
        <p:nvSpPr>
          <p:cNvPr id="4" name="日期占位符 3"/>
          <p:cNvSpPr>
            <a:spLocks noGrp="1"/>
          </p:cNvSpPr>
          <p:nvPr>
            <p:ph type="dt" sz="half" idx="10"/>
          </p:nvPr>
        </p:nvSpPr>
        <p:spPr>
          <a:xfrm>
            <a:off x="378199" y="6356350"/>
            <a:ext cx="1971947" cy="365125"/>
          </a:xfrm>
        </p:spPr>
        <p:txBody>
          <a:bodyPr rtlCol="0"/>
          <a:lstStyle>
            <a:lvl1pPr>
              <a:defRPr>
                <a:latin typeface="微软雅黑" panose="020B0503020204020204" pitchFamily="34" charset="-122"/>
                <a:ea typeface="微软雅黑" panose="020B0503020204020204" pitchFamily="34" charset="-122"/>
              </a:defRPr>
            </a:lvl1pPr>
          </a:lstStyle>
          <a:p>
            <a:fld id="{03DF20B2-4A9A-45E9-A283-24B207D4A469}" type="datetime1">
              <a:rPr lang="zh-CN" altLang="en-US" smtClean="0"/>
              <a:pPr/>
              <a:t>2017/11/14</a:t>
            </a:fld>
            <a:endParaRPr lang="zh-CN" altLang="en-US" dirty="0"/>
          </a:p>
        </p:txBody>
      </p:sp>
      <p:sp>
        <p:nvSpPr>
          <p:cNvPr id="5" name="页脚占位符 4"/>
          <p:cNvSpPr>
            <a:spLocks noGrp="1"/>
          </p:cNvSpPr>
          <p:nvPr>
            <p:ph type="ftr" sz="quarter" idx="11"/>
          </p:nvPr>
        </p:nvSpPr>
        <p:spPr>
          <a:xfrm>
            <a:off x="2382374" y="6356350"/>
            <a:ext cx="5687786" cy="365125"/>
          </a:xfrm>
        </p:spPr>
        <p:txBody>
          <a:bodyPr rtlCol="0"/>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12"/>
          </p:nvPr>
        </p:nvSpPr>
        <p:spPr>
          <a:xfrm>
            <a:off x="8102389" y="6356350"/>
            <a:ext cx="1968898" cy="365125"/>
          </a:xfrm>
        </p:spPr>
        <p:txBody>
          <a:bodyPr rtlCol="0"/>
          <a:lstStyle>
            <a:lvl1pPr>
              <a:defRPr>
                <a:latin typeface="微软雅黑" panose="020B0503020204020204" pitchFamily="34" charset="-122"/>
                <a:ea typeface="微软雅黑" panose="020B0503020204020204" pitchFamily="34" charset="-122"/>
              </a:defRPr>
            </a:lvl1pPr>
          </a:lstStyle>
          <a:p>
            <a:fld id="{BD266BE7-899D-4075-917F-DBDE33B6B692}" type="slidenum">
              <a:rPr lang="en-US" altLang="zh-CN" smtClean="0"/>
              <a:pPr/>
              <a:t>‹#›</a:t>
            </a:fld>
            <a:endParaRPr lang="zh-CN" altLang="en-US" dirty="0"/>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smtClean="0"/>
              <a:t>单击此处编辑母版标题样式</a:t>
            </a:r>
            <a:endParaRPr lang="zh-CN" altLang="en-US" dirty="0"/>
          </a:p>
        </p:txBody>
      </p:sp>
      <p:sp>
        <p:nvSpPr>
          <p:cNvPr id="3" name="内容占位符 2"/>
          <p:cNvSpPr>
            <a:spLocks noGrp="1"/>
          </p:cNvSpPr>
          <p:nvPr>
            <p:ph idx="1"/>
          </p:nvPr>
        </p:nvSpPr>
        <p:spPr/>
        <p:txBody>
          <a:bodyPr rtlCol="0"/>
          <a:lstStyle/>
          <a:p>
            <a:pPr lvl="0" rtl="0"/>
            <a:r>
              <a:rPr lang="zh-CN" altLang="en-US" smtClean="0"/>
              <a:t>编辑母版文本样式</a:t>
            </a:r>
          </a:p>
          <a:p>
            <a:pPr lvl="1" rtl="0"/>
            <a:r>
              <a:rPr lang="zh-CN" altLang="en-US" smtClean="0"/>
              <a:t>第二级</a:t>
            </a:r>
          </a:p>
          <a:p>
            <a:pPr lvl="2" rtl="0"/>
            <a:r>
              <a:rPr lang="zh-CN" altLang="en-US" smtClean="0"/>
              <a:t>第三级</a:t>
            </a:r>
          </a:p>
          <a:p>
            <a:pPr lvl="3" rtl="0"/>
            <a:r>
              <a:rPr lang="zh-CN" altLang="en-US" smtClean="0"/>
              <a:t>第四级</a:t>
            </a:r>
          </a:p>
          <a:p>
            <a:pPr lvl="4" rtl="0"/>
            <a:r>
              <a:rPr lang="zh-CN" altLang="en-US" smtClean="0"/>
              <a:t>第五级</a:t>
            </a:r>
            <a:endParaRPr lang="zh-CN" altLang="en-US" dirty="0"/>
          </a:p>
        </p:txBody>
      </p:sp>
      <p:sp>
        <p:nvSpPr>
          <p:cNvPr id="4" name="日期占位符 3"/>
          <p:cNvSpPr>
            <a:spLocks noGrp="1"/>
          </p:cNvSpPr>
          <p:nvPr>
            <p:ph type="dt" sz="half" idx="10"/>
          </p:nvPr>
        </p:nvSpPr>
        <p:spPr/>
        <p:txBody>
          <a:bodyPr rtlCol="0"/>
          <a:lstStyle/>
          <a:p>
            <a:pPr rtl="0"/>
            <a:fld id="{FD58272A-3F40-46EC-ACA6-70669E801A69}" type="datetime1">
              <a:rPr lang="zh-CN" altLang="en-US" smtClean="0"/>
              <a:t>2017/11/14</a:t>
            </a:fld>
            <a:endParaRPr lang="zh-CN" altLang="en-US" dirty="0"/>
          </a:p>
        </p:txBody>
      </p:sp>
      <p:sp>
        <p:nvSpPr>
          <p:cNvPr id="5" name="页脚占位符 4"/>
          <p:cNvSpPr>
            <a:spLocks noGrp="1"/>
          </p:cNvSpPr>
          <p:nvPr>
            <p:ph type="ftr" sz="quarter" idx="11"/>
          </p:nvPr>
        </p:nvSpPr>
        <p:spPr/>
        <p:txBody>
          <a:bodyPr rtlCol="0"/>
          <a:lstStyle/>
          <a:p>
            <a:pPr rtl="0"/>
            <a:endParaRPr lang="zh-CN" altLang="en-US" dirty="0"/>
          </a:p>
        </p:txBody>
      </p:sp>
      <p:sp>
        <p:nvSpPr>
          <p:cNvPr id="6" name="灯片编号占位符 5"/>
          <p:cNvSpPr>
            <a:spLocks noGrp="1"/>
          </p:cNvSpPr>
          <p:nvPr>
            <p:ph type="sldNum" sz="quarter" idx="12"/>
          </p:nvPr>
        </p:nvSpPr>
        <p:spPr/>
        <p:txBody>
          <a:bodyPr rtlCol="0"/>
          <a:lstStyle/>
          <a:p>
            <a:pPr rtl="0"/>
            <a:fld id="{BD266BE7-899D-4075-917F-DBDE33B6B692}" type="slidenum">
              <a:rPr lang="en-US" altLang="zh-CN" smtClean="0"/>
              <a:t>‹#›</a:t>
            </a:fld>
            <a:endParaRPr lang="zh-CN" altLang="en-US" dirty="0"/>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微软雅黑" panose="020B0503020204020204" pitchFamily="34" charset="-122"/>
              <a:ea typeface="微软雅黑" panose="020B0503020204020204" pitchFamily="34" charset="-122"/>
            </a:endParaRPr>
          </a:p>
        </p:txBody>
      </p:sp>
      <p:sp>
        <p:nvSpPr>
          <p:cNvPr id="9" name="矩形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bwMode="black">
          <a:xfrm>
            <a:off x="3838015" y="658346"/>
            <a:ext cx="6597464" cy="3664417"/>
          </a:xfrm>
        </p:spPr>
        <p:txBody>
          <a:bodyPr rtlCol="0" anchor="b">
            <a:normAutofit/>
          </a:bodyPr>
          <a:lstStyle>
            <a:lvl1pPr>
              <a:lnSpc>
                <a:spcPct val="90000"/>
              </a:lnSpc>
              <a:defRPr sz="5000" b="1">
                <a:solidFill>
                  <a:schemeClr val="tx1"/>
                </a:solidFill>
                <a:latin typeface="微软雅黑" panose="020B0503020204020204" pitchFamily="34" charset="-122"/>
                <a:ea typeface="微软雅黑" panose="020B0503020204020204" pitchFamily="34" charset="-122"/>
              </a:defRPr>
            </a:lvl1pPr>
          </a:lstStyle>
          <a:p>
            <a:pPr rtl="0"/>
            <a:r>
              <a:rPr lang="zh-CN" altLang="en-US" smtClean="0"/>
              <a:t>单击此处编辑母版标题样式</a:t>
            </a:r>
            <a:endParaRPr lang="zh-CN" altLang="en-US" dirty="0"/>
          </a:p>
        </p:txBody>
      </p:sp>
      <p:sp>
        <p:nvSpPr>
          <p:cNvPr id="3" name="文本占位符 2"/>
          <p:cNvSpPr>
            <a:spLocks noGrp="1"/>
          </p:cNvSpPr>
          <p:nvPr>
            <p:ph type="body" idx="1"/>
          </p:nvPr>
        </p:nvSpPr>
        <p:spPr>
          <a:xfrm>
            <a:off x="3838014" y="4589463"/>
            <a:ext cx="6597465" cy="1500187"/>
          </a:xfrm>
        </p:spPr>
        <p:txBody>
          <a:bodyPr rtlCol="0"/>
          <a:lstStyle>
            <a:lvl1pPr marL="0" indent="0">
              <a:spcBef>
                <a:spcPts val="0"/>
              </a:spcBef>
              <a:buNone/>
              <a:defRPr sz="2400">
                <a:solidFill>
                  <a:schemeClr val="tx1"/>
                </a:solidFill>
                <a:latin typeface="微软雅黑" panose="020B0503020204020204" pitchFamily="34" charset="-122"/>
                <a:ea typeface="微软雅黑" panose="020B0503020204020204" pitchFamily="3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zh-CN" altLang="en-US" smtClean="0"/>
              <a:t>编辑母版文本样式</a:t>
            </a:r>
          </a:p>
        </p:txBody>
      </p:sp>
      <p:sp>
        <p:nvSpPr>
          <p:cNvPr id="4" name="日期占位符 3"/>
          <p:cNvSpPr>
            <a:spLocks noGrp="1"/>
          </p:cNvSpPr>
          <p:nvPr>
            <p:ph type="dt" sz="half" idx="10"/>
          </p:nvPr>
        </p:nvSpPr>
        <p:spPr/>
        <p:txBody>
          <a:bodyPr rtlCol="0"/>
          <a:lstStyle>
            <a:lvl1pPr>
              <a:defRPr>
                <a:solidFill>
                  <a:schemeClr val="bg2"/>
                </a:solidFill>
                <a:latin typeface="微软雅黑" panose="020B0503020204020204" pitchFamily="34" charset="-122"/>
                <a:ea typeface="微软雅黑" panose="020B0503020204020204" pitchFamily="34" charset="-122"/>
              </a:defRPr>
            </a:lvl1pPr>
          </a:lstStyle>
          <a:p>
            <a:fld id="{E0356303-B561-4B81-A0E6-80FC4542CDC4}" type="datetime1">
              <a:rPr lang="zh-CN" altLang="en-US" smtClean="0"/>
              <a:pPr/>
              <a:t>2017/11/14</a:t>
            </a:fld>
            <a:endParaRPr lang="zh-CN" altLang="en-US" dirty="0"/>
          </a:p>
        </p:txBody>
      </p:sp>
      <p:sp>
        <p:nvSpPr>
          <p:cNvPr id="5" name="页脚占位符 4"/>
          <p:cNvSpPr>
            <a:spLocks noGrp="1"/>
          </p:cNvSpPr>
          <p:nvPr>
            <p:ph type="ftr" sz="quarter" idx="11"/>
          </p:nvPr>
        </p:nvSpPr>
        <p:spPr/>
        <p:txBody>
          <a:bodyPr rtlCol="0"/>
          <a:lstStyle>
            <a:lvl1pPr>
              <a:defRPr>
                <a:solidFill>
                  <a:schemeClr val="bg2"/>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12"/>
          </p:nvPr>
        </p:nvSpPr>
        <p:spPr/>
        <p:txBody>
          <a:bodyPr rtlCol="0"/>
          <a:lstStyle>
            <a:lvl1pPr>
              <a:defRPr>
                <a:solidFill>
                  <a:schemeClr val="bg2"/>
                </a:solidFill>
                <a:latin typeface="微软雅黑" panose="020B0503020204020204" pitchFamily="34" charset="-122"/>
                <a:ea typeface="微软雅黑" panose="020B0503020204020204" pitchFamily="34" charset="-122"/>
              </a:defRPr>
            </a:lvl1pPr>
          </a:lstStyle>
          <a:p>
            <a:fld id="{BD266BE7-899D-4075-917F-DBDE33B6B692}" type="slidenum">
              <a:rPr lang="en-US" altLang="zh-CN" smtClean="0"/>
              <a:pPr/>
              <a:t>‹#›</a:t>
            </a:fld>
            <a:endParaRPr lang="zh-CN" altLang="en-US" dirty="0"/>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smtClean="0"/>
              <a:t>单击此处编辑母版标题样式</a:t>
            </a:r>
            <a:endParaRPr lang="zh-CN" altLang="en-US" dirty="0"/>
          </a:p>
        </p:txBody>
      </p:sp>
      <p:sp>
        <p:nvSpPr>
          <p:cNvPr id="3" name="内容占位符 2"/>
          <p:cNvSpPr>
            <a:spLocks noGrp="1"/>
          </p:cNvSpPr>
          <p:nvPr>
            <p:ph sz="half" idx="1"/>
          </p:nvPr>
        </p:nvSpPr>
        <p:spPr>
          <a:xfrm>
            <a:off x="1280160" y="2194560"/>
            <a:ext cx="4489704" cy="3986784"/>
          </a:xfrm>
        </p:spPr>
        <p:txBody>
          <a:bodyPr rtlCol="0"/>
          <a:lstStyle/>
          <a:p>
            <a:pPr lvl="0" rtl="0"/>
            <a:r>
              <a:rPr lang="zh-CN" altLang="en-US" smtClean="0"/>
              <a:t>编辑母版文本样式</a:t>
            </a:r>
          </a:p>
          <a:p>
            <a:pPr lvl="1" rtl="0"/>
            <a:r>
              <a:rPr lang="zh-CN" altLang="en-US" smtClean="0"/>
              <a:t>第二级</a:t>
            </a:r>
          </a:p>
          <a:p>
            <a:pPr lvl="2" rtl="0"/>
            <a:r>
              <a:rPr lang="zh-CN" altLang="en-US" smtClean="0"/>
              <a:t>第三级</a:t>
            </a:r>
          </a:p>
          <a:p>
            <a:pPr lvl="3" rtl="0"/>
            <a:r>
              <a:rPr lang="zh-CN" altLang="en-US" smtClean="0"/>
              <a:t>第四级</a:t>
            </a:r>
          </a:p>
          <a:p>
            <a:pPr lvl="4" rtl="0"/>
            <a:r>
              <a:rPr lang="zh-CN" altLang="en-US" smtClean="0"/>
              <a:t>第五级</a:t>
            </a:r>
            <a:endParaRPr lang="zh-CN" altLang="en-US" dirty="0"/>
          </a:p>
        </p:txBody>
      </p:sp>
      <p:sp>
        <p:nvSpPr>
          <p:cNvPr id="4" name="内容占位符 3"/>
          <p:cNvSpPr>
            <a:spLocks noGrp="1"/>
          </p:cNvSpPr>
          <p:nvPr>
            <p:ph sz="half" idx="2"/>
          </p:nvPr>
        </p:nvSpPr>
        <p:spPr>
          <a:xfrm>
            <a:off x="6415368" y="2194560"/>
            <a:ext cx="4493424" cy="3986784"/>
          </a:xfrm>
        </p:spPr>
        <p:txBody>
          <a:bodyPr rtlCol="0"/>
          <a:lstStyle/>
          <a:p>
            <a:pPr lvl="0" rtl="0"/>
            <a:r>
              <a:rPr lang="zh-CN" altLang="en-US" smtClean="0"/>
              <a:t>编辑母版文本样式</a:t>
            </a:r>
          </a:p>
          <a:p>
            <a:pPr lvl="1" rtl="0"/>
            <a:r>
              <a:rPr lang="zh-CN" altLang="en-US" smtClean="0"/>
              <a:t>第二级</a:t>
            </a:r>
          </a:p>
          <a:p>
            <a:pPr lvl="2" rtl="0"/>
            <a:r>
              <a:rPr lang="zh-CN" altLang="en-US" smtClean="0"/>
              <a:t>第三级</a:t>
            </a:r>
          </a:p>
          <a:p>
            <a:pPr lvl="3" rtl="0"/>
            <a:r>
              <a:rPr lang="zh-CN" altLang="en-US" smtClean="0"/>
              <a:t>第四级</a:t>
            </a:r>
          </a:p>
          <a:p>
            <a:pPr lvl="4" rtl="0"/>
            <a:r>
              <a:rPr lang="zh-CN" altLang="en-US" smtClean="0"/>
              <a:t>第五级</a:t>
            </a:r>
            <a:endParaRPr lang="zh-CN" altLang="en-US" dirty="0"/>
          </a:p>
        </p:txBody>
      </p:sp>
      <p:sp>
        <p:nvSpPr>
          <p:cNvPr id="5" name="日期占位符 4"/>
          <p:cNvSpPr>
            <a:spLocks noGrp="1"/>
          </p:cNvSpPr>
          <p:nvPr>
            <p:ph type="dt" sz="half" idx="10"/>
          </p:nvPr>
        </p:nvSpPr>
        <p:spPr/>
        <p:txBody>
          <a:bodyPr rtlCol="0"/>
          <a:lstStyle/>
          <a:p>
            <a:pPr rtl="0"/>
            <a:fld id="{25456D7C-88E2-4D62-AE60-29D8268EBD3A}" type="datetime1">
              <a:rPr lang="zh-CN" altLang="en-US" smtClean="0"/>
              <a:t>2017/11/14</a:t>
            </a:fld>
            <a:endParaRPr lang="zh-CN" altLang="en-US" dirty="0"/>
          </a:p>
        </p:txBody>
      </p:sp>
      <p:sp>
        <p:nvSpPr>
          <p:cNvPr id="6" name="页脚占位符 5"/>
          <p:cNvSpPr>
            <a:spLocks noGrp="1"/>
          </p:cNvSpPr>
          <p:nvPr>
            <p:ph type="ftr" sz="quarter" idx="11"/>
          </p:nvPr>
        </p:nvSpPr>
        <p:spPr/>
        <p:txBody>
          <a:bodyPr rtlCol="0"/>
          <a:lstStyle/>
          <a:p>
            <a:pPr rtl="0"/>
            <a:endParaRPr lang="zh-CN" altLang="en-US" dirty="0"/>
          </a:p>
        </p:txBody>
      </p:sp>
      <p:sp>
        <p:nvSpPr>
          <p:cNvPr id="7" name="灯片编号占位符 6"/>
          <p:cNvSpPr>
            <a:spLocks noGrp="1"/>
          </p:cNvSpPr>
          <p:nvPr>
            <p:ph type="sldNum" sz="quarter" idx="12"/>
          </p:nvPr>
        </p:nvSpPr>
        <p:spPr/>
        <p:txBody>
          <a:bodyPr rtlCol="0"/>
          <a:lstStyle/>
          <a:p>
            <a:pPr rtl="0"/>
            <a:fld id="{BD266BE7-899D-4075-917F-DBDE33B6B692}" type="slidenum">
              <a:rPr lang="en-US" altLang="zh-CN" smtClean="0"/>
              <a:t>‹#›</a:t>
            </a:fld>
            <a:endParaRPr lang="zh-CN" altLang="en-US" dirty="0"/>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smtClean="0"/>
              <a:t>单击此处编辑母版标题样式</a:t>
            </a:r>
            <a:endParaRPr lang="zh-CN" altLang="en-US" dirty="0"/>
          </a:p>
        </p:txBody>
      </p:sp>
      <p:sp>
        <p:nvSpPr>
          <p:cNvPr id="3" name="文本占位符 2"/>
          <p:cNvSpPr>
            <a:spLocks noGrp="1"/>
          </p:cNvSpPr>
          <p:nvPr>
            <p:ph type="body" idx="1"/>
          </p:nvPr>
        </p:nvSpPr>
        <p:spPr>
          <a:xfrm>
            <a:off x="1280160" y="1828456"/>
            <a:ext cx="4489704" cy="83069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smtClean="0"/>
              <a:t>编辑母版文本样式</a:t>
            </a:r>
          </a:p>
        </p:txBody>
      </p:sp>
      <p:sp>
        <p:nvSpPr>
          <p:cNvPr id="4" name="内容占位符 3"/>
          <p:cNvSpPr>
            <a:spLocks noGrp="1"/>
          </p:cNvSpPr>
          <p:nvPr>
            <p:ph sz="half" idx="2"/>
          </p:nvPr>
        </p:nvSpPr>
        <p:spPr>
          <a:xfrm>
            <a:off x="1280160" y="2743194"/>
            <a:ext cx="4489704" cy="3433769"/>
          </a:xfrm>
        </p:spPr>
        <p:txBody>
          <a:bodyPr rtlCol="0"/>
          <a:lstStyle/>
          <a:p>
            <a:pPr lvl="0" rtl="0"/>
            <a:r>
              <a:rPr lang="zh-CN" altLang="en-US" smtClean="0"/>
              <a:t>编辑母版文本样式</a:t>
            </a:r>
          </a:p>
          <a:p>
            <a:pPr lvl="1" rtl="0"/>
            <a:r>
              <a:rPr lang="zh-CN" altLang="en-US" smtClean="0"/>
              <a:t>第二级</a:t>
            </a:r>
          </a:p>
          <a:p>
            <a:pPr lvl="2" rtl="0"/>
            <a:r>
              <a:rPr lang="zh-CN" altLang="en-US" smtClean="0"/>
              <a:t>第三级</a:t>
            </a:r>
          </a:p>
          <a:p>
            <a:pPr lvl="3" rtl="0"/>
            <a:r>
              <a:rPr lang="zh-CN" altLang="en-US" smtClean="0"/>
              <a:t>第四级</a:t>
            </a:r>
          </a:p>
          <a:p>
            <a:pPr lvl="4" rtl="0"/>
            <a:r>
              <a:rPr lang="zh-CN" altLang="en-US" smtClean="0"/>
              <a:t>第五级</a:t>
            </a:r>
            <a:endParaRPr lang="zh-CN" altLang="en-US" dirty="0"/>
          </a:p>
        </p:txBody>
      </p:sp>
      <p:sp>
        <p:nvSpPr>
          <p:cNvPr id="5" name="文本占位符 4"/>
          <p:cNvSpPr>
            <a:spLocks noGrp="1"/>
          </p:cNvSpPr>
          <p:nvPr>
            <p:ph type="body" sz="quarter" idx="3"/>
          </p:nvPr>
        </p:nvSpPr>
        <p:spPr>
          <a:xfrm>
            <a:off x="6419088" y="1828456"/>
            <a:ext cx="4489704" cy="83069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smtClean="0"/>
              <a:t>编辑母版文本样式</a:t>
            </a:r>
          </a:p>
        </p:txBody>
      </p:sp>
      <p:sp>
        <p:nvSpPr>
          <p:cNvPr id="6" name="内容占位符 5"/>
          <p:cNvSpPr>
            <a:spLocks noGrp="1"/>
          </p:cNvSpPr>
          <p:nvPr>
            <p:ph sz="quarter" idx="4"/>
          </p:nvPr>
        </p:nvSpPr>
        <p:spPr>
          <a:xfrm>
            <a:off x="6419088" y="2743194"/>
            <a:ext cx="4489704" cy="3433769"/>
          </a:xfrm>
        </p:spPr>
        <p:txBody>
          <a:bodyPr rtlCol="0"/>
          <a:lstStyle/>
          <a:p>
            <a:pPr lvl="0" rtl="0"/>
            <a:r>
              <a:rPr lang="zh-CN" altLang="en-US" smtClean="0"/>
              <a:t>编辑母版文本样式</a:t>
            </a:r>
          </a:p>
          <a:p>
            <a:pPr lvl="1" rtl="0"/>
            <a:r>
              <a:rPr lang="zh-CN" altLang="en-US" smtClean="0"/>
              <a:t>第二级</a:t>
            </a:r>
          </a:p>
          <a:p>
            <a:pPr lvl="2" rtl="0"/>
            <a:r>
              <a:rPr lang="zh-CN" altLang="en-US" smtClean="0"/>
              <a:t>第三级</a:t>
            </a:r>
          </a:p>
          <a:p>
            <a:pPr lvl="3" rtl="0"/>
            <a:r>
              <a:rPr lang="zh-CN" altLang="en-US" smtClean="0"/>
              <a:t>第四级</a:t>
            </a:r>
          </a:p>
          <a:p>
            <a:pPr lvl="4" rtl="0"/>
            <a:r>
              <a:rPr lang="zh-CN" altLang="en-US" smtClean="0"/>
              <a:t>第五级</a:t>
            </a:r>
            <a:endParaRPr lang="zh-CN" altLang="en-US" dirty="0"/>
          </a:p>
        </p:txBody>
      </p:sp>
      <p:sp>
        <p:nvSpPr>
          <p:cNvPr id="7" name="日期占位符 6"/>
          <p:cNvSpPr>
            <a:spLocks noGrp="1"/>
          </p:cNvSpPr>
          <p:nvPr>
            <p:ph type="dt" sz="half" idx="10"/>
          </p:nvPr>
        </p:nvSpPr>
        <p:spPr/>
        <p:txBody>
          <a:bodyPr rtlCol="0"/>
          <a:lstStyle/>
          <a:p>
            <a:pPr rtl="0"/>
            <a:fld id="{07EB2339-ABDC-476B-BD90-B2DFD73A7AD5}" type="datetime1">
              <a:rPr lang="zh-CN" altLang="en-US" smtClean="0"/>
              <a:t>2017/11/14</a:t>
            </a:fld>
            <a:endParaRPr lang="zh-CN" altLang="en-US" dirty="0"/>
          </a:p>
        </p:txBody>
      </p:sp>
      <p:sp>
        <p:nvSpPr>
          <p:cNvPr id="8" name="页脚占位符 7"/>
          <p:cNvSpPr>
            <a:spLocks noGrp="1"/>
          </p:cNvSpPr>
          <p:nvPr>
            <p:ph type="ftr" sz="quarter" idx="11"/>
          </p:nvPr>
        </p:nvSpPr>
        <p:spPr/>
        <p:txBody>
          <a:bodyPr rtlCol="0"/>
          <a:lstStyle/>
          <a:p>
            <a:pPr rtl="0"/>
            <a:endParaRPr lang="zh-CN" altLang="en-US" dirty="0"/>
          </a:p>
        </p:txBody>
      </p:sp>
      <p:sp>
        <p:nvSpPr>
          <p:cNvPr id="9" name="灯片编号占位符 8"/>
          <p:cNvSpPr>
            <a:spLocks noGrp="1"/>
          </p:cNvSpPr>
          <p:nvPr>
            <p:ph type="sldNum" sz="quarter" idx="12"/>
          </p:nvPr>
        </p:nvSpPr>
        <p:spPr/>
        <p:txBody>
          <a:bodyPr rtlCol="0"/>
          <a:lstStyle/>
          <a:p>
            <a:pPr rtl="0"/>
            <a:fld id="{BD266BE7-899D-4075-917F-DBDE33B6B692}" type="slidenum">
              <a:rPr lang="en-US" altLang="zh-CN" smtClean="0"/>
              <a:t>‹#›</a:t>
            </a:fld>
            <a:endParaRPr lang="zh-CN" altLang="en-US" dirty="0"/>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smtClean="0"/>
              <a:t>单击此处编辑母版标题样式</a:t>
            </a:r>
            <a:endParaRPr lang="zh-CN" altLang="en-US" dirty="0"/>
          </a:p>
        </p:txBody>
      </p:sp>
      <p:sp>
        <p:nvSpPr>
          <p:cNvPr id="3" name="日期占位符 2"/>
          <p:cNvSpPr>
            <a:spLocks noGrp="1"/>
          </p:cNvSpPr>
          <p:nvPr>
            <p:ph type="dt" sz="half" idx="10"/>
          </p:nvPr>
        </p:nvSpPr>
        <p:spPr/>
        <p:txBody>
          <a:bodyPr rtlCol="0"/>
          <a:lstStyle/>
          <a:p>
            <a:pPr rtl="0"/>
            <a:fld id="{8C611C47-CDAD-4E4D-9A9A-8467648B26D4}" type="datetime1">
              <a:rPr lang="zh-CN" altLang="en-US" smtClean="0"/>
              <a:t>2017/11/14</a:t>
            </a:fld>
            <a:endParaRPr lang="zh-CN" altLang="en-US" dirty="0"/>
          </a:p>
        </p:txBody>
      </p:sp>
      <p:sp>
        <p:nvSpPr>
          <p:cNvPr id="4" name="页脚占位符 3"/>
          <p:cNvSpPr>
            <a:spLocks noGrp="1"/>
          </p:cNvSpPr>
          <p:nvPr>
            <p:ph type="ftr" sz="quarter" idx="11"/>
          </p:nvPr>
        </p:nvSpPr>
        <p:spPr/>
        <p:txBody>
          <a:bodyPr rtlCol="0"/>
          <a:lstStyle/>
          <a:p>
            <a:pPr rtl="0"/>
            <a:endParaRPr lang="zh-CN" altLang="en-US" dirty="0"/>
          </a:p>
        </p:txBody>
      </p:sp>
      <p:sp>
        <p:nvSpPr>
          <p:cNvPr id="5" name="灯片编号占位符 4"/>
          <p:cNvSpPr>
            <a:spLocks noGrp="1"/>
          </p:cNvSpPr>
          <p:nvPr>
            <p:ph type="sldNum" sz="quarter" idx="12"/>
          </p:nvPr>
        </p:nvSpPr>
        <p:spPr/>
        <p:txBody>
          <a:bodyPr rtlCol="0"/>
          <a:lstStyle/>
          <a:p>
            <a:pPr rtl="0"/>
            <a:fld id="{BD266BE7-899D-4075-917F-DBDE33B6B692}" type="slidenum">
              <a:rPr lang="en-US" altLang="zh-CN" smtClean="0"/>
              <a:t>‹#›</a:t>
            </a:fld>
            <a:endParaRPr lang="zh-CN" altLang="en-US" dirty="0"/>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rtlCol="0"/>
          <a:lstStyle/>
          <a:p>
            <a:pPr rtl="0"/>
            <a:fld id="{9665F84A-E83A-46A2-A5E5-11D5B48459CE}" type="datetime1">
              <a:rPr lang="zh-CN" altLang="en-US" smtClean="0"/>
              <a:t>2017/11/14</a:t>
            </a:fld>
            <a:endParaRPr lang="zh-CN" altLang="en-US" dirty="0"/>
          </a:p>
        </p:txBody>
      </p:sp>
      <p:sp>
        <p:nvSpPr>
          <p:cNvPr id="3" name="页脚占位符 2"/>
          <p:cNvSpPr>
            <a:spLocks noGrp="1"/>
          </p:cNvSpPr>
          <p:nvPr>
            <p:ph type="ftr" sz="quarter" idx="11"/>
          </p:nvPr>
        </p:nvSpPr>
        <p:spPr/>
        <p:txBody>
          <a:bodyPr rtlCol="0"/>
          <a:lstStyle/>
          <a:p>
            <a:pPr rtl="0"/>
            <a:endParaRPr lang="zh-CN" altLang="en-US" dirty="0"/>
          </a:p>
        </p:txBody>
      </p:sp>
      <p:sp>
        <p:nvSpPr>
          <p:cNvPr id="4" name="幻灯片编号占位符 3"/>
          <p:cNvSpPr>
            <a:spLocks noGrp="1"/>
          </p:cNvSpPr>
          <p:nvPr>
            <p:ph type="sldNum" sz="quarter" idx="12"/>
          </p:nvPr>
        </p:nvSpPr>
        <p:spPr/>
        <p:txBody>
          <a:bodyPr rtlCol="0"/>
          <a:lstStyle/>
          <a:p>
            <a:pPr rtl="0"/>
            <a:fld id="{BD266BE7-899D-4075-917F-DBDE33B6B692}" type="slidenum">
              <a:rPr lang="en-US" altLang="zh-CN" smtClean="0"/>
              <a:t>‹#›</a:t>
            </a:fld>
            <a:endParaRPr lang="zh-CN" altLang="en-US" dirty="0"/>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带题注的内容">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chor="ctr">
            <a:normAutofit/>
          </a:bodyPr>
          <a:lstStyle>
            <a:lvl1pPr>
              <a:defRPr sz="3000"/>
            </a:lvl1pPr>
          </a:lstStyle>
          <a:p>
            <a:pPr rtl="0"/>
            <a:r>
              <a:rPr lang="zh-CN" altLang="en-US" smtClean="0"/>
              <a:t>单击此处编辑母版标题样式</a:t>
            </a:r>
            <a:endParaRPr lang="zh-CN" altLang="en-US" dirty="0"/>
          </a:p>
        </p:txBody>
      </p:sp>
      <p:sp>
        <p:nvSpPr>
          <p:cNvPr id="4" name="文本占位符 2"/>
          <p:cNvSpPr>
            <a:spLocks noGrp="1"/>
          </p:cNvSpPr>
          <p:nvPr>
            <p:ph type="body" sz="half" idx="2"/>
          </p:nvPr>
        </p:nvSpPr>
        <p:spPr>
          <a:xfrm>
            <a:off x="1291818" y="2465294"/>
            <a:ext cx="3834874" cy="3711669"/>
          </a:xfrm>
        </p:spPr>
        <p:txBody>
          <a:bodyPr rtlCol="0">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smtClean="0"/>
              <a:t>编辑母版文本样式</a:t>
            </a:r>
          </a:p>
        </p:txBody>
      </p:sp>
      <p:sp>
        <p:nvSpPr>
          <p:cNvPr id="3" name="内容占位符 3"/>
          <p:cNvSpPr>
            <a:spLocks noGrp="1"/>
          </p:cNvSpPr>
          <p:nvPr>
            <p:ph idx="1"/>
          </p:nvPr>
        </p:nvSpPr>
        <p:spPr>
          <a:xfrm>
            <a:off x="5518897" y="2465294"/>
            <a:ext cx="5174504" cy="3711669"/>
          </a:xfrm>
        </p:spPr>
        <p:txBody>
          <a:bodyPr rtlCol="0">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zh-CN" altLang="en-US" smtClean="0"/>
              <a:t>编辑母版文本样式</a:t>
            </a:r>
          </a:p>
          <a:p>
            <a:pPr lvl="1" rtl="0"/>
            <a:r>
              <a:rPr lang="zh-CN" altLang="en-US" smtClean="0"/>
              <a:t>第二级</a:t>
            </a:r>
          </a:p>
          <a:p>
            <a:pPr lvl="2" rtl="0"/>
            <a:r>
              <a:rPr lang="zh-CN" altLang="en-US" smtClean="0"/>
              <a:t>第三级</a:t>
            </a:r>
          </a:p>
          <a:p>
            <a:pPr lvl="3" rtl="0"/>
            <a:r>
              <a:rPr lang="zh-CN" altLang="en-US" smtClean="0"/>
              <a:t>第四级</a:t>
            </a:r>
          </a:p>
          <a:p>
            <a:pPr lvl="4" rtl="0"/>
            <a:r>
              <a:rPr lang="zh-CN" altLang="en-US" smtClean="0"/>
              <a:t>第五级</a:t>
            </a:r>
            <a:endParaRPr lang="zh-CN" altLang="en-US" dirty="0"/>
          </a:p>
        </p:txBody>
      </p:sp>
      <p:sp>
        <p:nvSpPr>
          <p:cNvPr id="5" name="日期占位符 4"/>
          <p:cNvSpPr>
            <a:spLocks noGrp="1"/>
          </p:cNvSpPr>
          <p:nvPr>
            <p:ph type="dt" sz="half" idx="10"/>
          </p:nvPr>
        </p:nvSpPr>
        <p:spPr/>
        <p:txBody>
          <a:bodyPr rtlCol="0"/>
          <a:lstStyle/>
          <a:p>
            <a:pPr rtl="0"/>
            <a:fld id="{C62C6475-9F21-40D0-915C-04280363E93C}" type="datetime1">
              <a:rPr lang="zh-CN" altLang="en-US" smtClean="0"/>
              <a:t>2017/11/14</a:t>
            </a:fld>
            <a:endParaRPr lang="zh-CN" altLang="en-US" dirty="0"/>
          </a:p>
        </p:txBody>
      </p:sp>
      <p:sp>
        <p:nvSpPr>
          <p:cNvPr id="6" name="页脚占位符 5"/>
          <p:cNvSpPr>
            <a:spLocks noGrp="1"/>
          </p:cNvSpPr>
          <p:nvPr>
            <p:ph type="ftr" sz="quarter" idx="11"/>
          </p:nvPr>
        </p:nvSpPr>
        <p:spPr/>
        <p:txBody>
          <a:bodyPr rtlCol="0"/>
          <a:lstStyle/>
          <a:p>
            <a:pPr rtl="0"/>
            <a:endParaRPr lang="zh-CN" altLang="en-US" dirty="0"/>
          </a:p>
        </p:txBody>
      </p:sp>
      <p:sp>
        <p:nvSpPr>
          <p:cNvPr id="7" name="灯片编号占位符 6"/>
          <p:cNvSpPr>
            <a:spLocks noGrp="1"/>
          </p:cNvSpPr>
          <p:nvPr>
            <p:ph type="sldNum" sz="quarter" idx="12"/>
          </p:nvPr>
        </p:nvSpPr>
        <p:spPr/>
        <p:txBody>
          <a:bodyPr rtlCol="0"/>
          <a:lstStyle/>
          <a:p>
            <a:pPr rtl="0"/>
            <a:fld id="{BD266BE7-899D-4075-917F-DBDE33B6B692}" type="slidenum">
              <a:rPr lang="en-US" altLang="zh-CN" smtClean="0"/>
              <a:t>‹#›</a:t>
            </a:fld>
            <a:endParaRPr lang="zh-CN" altLang="en-US" dirty="0"/>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带题注的图片">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chor="ctr">
            <a:normAutofit/>
          </a:bodyPr>
          <a:lstStyle>
            <a:lvl1pPr>
              <a:defRPr sz="3000"/>
            </a:lvl1pPr>
          </a:lstStyle>
          <a:p>
            <a:pPr rtl="0"/>
            <a:r>
              <a:rPr lang="zh-CN" altLang="en-US" smtClean="0"/>
              <a:t>单击此处编辑母版标题样式</a:t>
            </a:r>
            <a:endParaRPr lang="zh-CN" altLang="en-US" dirty="0"/>
          </a:p>
        </p:txBody>
      </p:sp>
      <p:sp>
        <p:nvSpPr>
          <p:cNvPr id="4" name="文本占位符 3"/>
          <p:cNvSpPr>
            <a:spLocks noGrp="1"/>
          </p:cNvSpPr>
          <p:nvPr>
            <p:ph type="body" sz="half" idx="2"/>
          </p:nvPr>
        </p:nvSpPr>
        <p:spPr>
          <a:xfrm>
            <a:off x="1291819" y="2465293"/>
            <a:ext cx="3834874" cy="3711669"/>
          </a:xfrm>
        </p:spPr>
        <p:txBody>
          <a:bodyPr rtlCol="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smtClean="0"/>
              <a:t>编辑母版文本样式</a:t>
            </a:r>
          </a:p>
        </p:txBody>
      </p:sp>
      <p:sp>
        <p:nvSpPr>
          <p:cNvPr id="3" name="图片占位符 2" descr="为添加图像预留的空占位符。单击占位符，选择要添加的图像。"/>
          <p:cNvSpPr>
            <a:spLocks noGrp="1"/>
          </p:cNvSpPr>
          <p:nvPr>
            <p:ph type="pic" idx="1"/>
          </p:nvPr>
        </p:nvSpPr>
        <p:spPr>
          <a:xfrm>
            <a:off x="5518896" y="1828456"/>
            <a:ext cx="5389895" cy="5029544"/>
          </a:xfrm>
        </p:spPr>
        <p:txBody>
          <a:bodyPr tIns="13716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CN" altLang="en-US" smtClean="0"/>
              <a:t>单击图标添加图片</a:t>
            </a:r>
            <a:endParaRPr lang="zh-CN" altLang="en-US" dirty="0"/>
          </a:p>
        </p:txBody>
      </p:sp>
      <p:sp>
        <p:nvSpPr>
          <p:cNvPr id="5" name="日期占位符 4"/>
          <p:cNvSpPr>
            <a:spLocks noGrp="1"/>
          </p:cNvSpPr>
          <p:nvPr>
            <p:ph type="dt" sz="half" idx="10"/>
          </p:nvPr>
        </p:nvSpPr>
        <p:spPr/>
        <p:txBody>
          <a:bodyPr rtlCol="0"/>
          <a:lstStyle/>
          <a:p>
            <a:pPr rtl="0"/>
            <a:fld id="{FD8F86CD-34FE-491B-8D8D-EA0F47576F32}" type="datetime1">
              <a:rPr lang="zh-CN" altLang="en-US" smtClean="0"/>
              <a:t>2017/11/14</a:t>
            </a:fld>
            <a:endParaRPr lang="zh-CN" altLang="en-US" dirty="0"/>
          </a:p>
        </p:txBody>
      </p:sp>
      <p:sp>
        <p:nvSpPr>
          <p:cNvPr id="6" name="页脚占位符 5"/>
          <p:cNvSpPr>
            <a:spLocks noGrp="1"/>
          </p:cNvSpPr>
          <p:nvPr>
            <p:ph type="ftr" sz="quarter" idx="11"/>
          </p:nvPr>
        </p:nvSpPr>
        <p:spPr/>
        <p:txBody>
          <a:bodyPr rtlCol="0"/>
          <a:lstStyle/>
          <a:p>
            <a:pPr rtl="0"/>
            <a:endParaRPr lang="zh-CN" altLang="en-US" dirty="0"/>
          </a:p>
        </p:txBody>
      </p:sp>
      <p:sp>
        <p:nvSpPr>
          <p:cNvPr id="7" name="灯片编号占位符 6"/>
          <p:cNvSpPr>
            <a:spLocks noGrp="1"/>
          </p:cNvSpPr>
          <p:nvPr>
            <p:ph type="sldNum" sz="quarter" idx="12"/>
          </p:nvPr>
        </p:nvSpPr>
        <p:spPr/>
        <p:txBody>
          <a:bodyPr rtlCol="0"/>
          <a:lstStyle/>
          <a:p>
            <a:pPr rtl="0"/>
            <a:fld id="{BD266BE7-899D-4075-917F-DBDE33B6B692}" type="slidenum">
              <a:rPr lang="en-US" altLang="zh-CN" smtClean="0"/>
              <a:t>‹#›</a:t>
            </a:fld>
            <a:endParaRPr lang="zh-CN" altLang="en-US" dirty="0"/>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微软雅黑" panose="020B0503020204020204" pitchFamily="34" charset="-122"/>
              <a:ea typeface="微软雅黑" panose="020B0503020204020204" pitchFamily="34" charset="-122"/>
            </a:endParaRPr>
          </a:p>
        </p:txBody>
      </p:sp>
      <p:pic>
        <p:nvPicPr>
          <p:cNvPr id="8" name="图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标题占位符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pPr rtl="0"/>
            <a:r>
              <a:rPr lang="zh-CN" altLang="en-US" dirty="0"/>
              <a:t>单击此处编辑母版标题样式</a:t>
            </a:r>
          </a:p>
        </p:txBody>
      </p:sp>
      <p:sp>
        <p:nvSpPr>
          <p:cNvPr id="3" name="文本占位符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rtl="0"/>
            <a:r>
              <a:rPr lang="zh-CN" altLang="en-US" dirty="0"/>
              <a:t>单击此处编辑母版文本样式</a:t>
            </a:r>
          </a:p>
          <a:p>
            <a:pPr lvl="1" rtl="0"/>
            <a:r>
              <a:rPr lang="zh-CN" altLang="en-US" dirty="0"/>
              <a:t>第二级</a:t>
            </a:r>
          </a:p>
          <a:p>
            <a:pPr lvl="2" rtl="0"/>
            <a:r>
              <a:rPr lang="zh-CN" altLang="en-US" dirty="0"/>
              <a:t>第三级</a:t>
            </a:r>
          </a:p>
          <a:p>
            <a:pPr lvl="3" rtl="0"/>
            <a:r>
              <a:rPr lang="zh-CN" altLang="en-US" dirty="0"/>
              <a:t>第四级</a:t>
            </a:r>
          </a:p>
          <a:p>
            <a:pPr lvl="4" rtl="0"/>
            <a:r>
              <a:rPr lang="zh-CN" altLang="en-US" dirty="0"/>
              <a:t>第五级</a:t>
            </a:r>
          </a:p>
          <a:p>
            <a:pPr lvl="5" rtl="0"/>
            <a:r>
              <a:rPr lang="zh-CN" altLang="en-US" dirty="0"/>
              <a:t>第六级</a:t>
            </a:r>
          </a:p>
          <a:p>
            <a:pPr lvl="6" rtl="0"/>
            <a:r>
              <a:rPr lang="zh-CN" altLang="en-US" dirty="0"/>
              <a:t>第七级</a:t>
            </a:r>
          </a:p>
          <a:p>
            <a:pPr lvl="7" rtl="0"/>
            <a:r>
              <a:rPr lang="zh-CN" altLang="en-US" dirty="0"/>
              <a:t>第八级</a:t>
            </a:r>
          </a:p>
          <a:p>
            <a:pPr lvl="8" rtl="0"/>
            <a:r>
              <a:rPr lang="zh-CN" altLang="en-US" dirty="0"/>
              <a:t>第九级</a:t>
            </a:r>
          </a:p>
        </p:txBody>
      </p:sp>
      <p:sp>
        <p:nvSpPr>
          <p:cNvPr id="4" name="日期占位符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latin typeface="微软雅黑" panose="020B0503020204020204" pitchFamily="34" charset="-122"/>
                <a:ea typeface="微软雅黑" panose="020B0503020204020204" pitchFamily="34" charset="-122"/>
              </a:defRPr>
            </a:lvl1pPr>
          </a:lstStyle>
          <a:p>
            <a:fld id="{1BD676AE-0386-4991-94D7-85BDB586F352}" type="datetime1">
              <a:rPr lang="zh-CN" altLang="en-US" smtClean="0"/>
              <a:pPr/>
              <a:t>2017/11/14</a:t>
            </a:fld>
            <a:endParaRPr lang="zh-CN" altLang="en-US" dirty="0"/>
          </a:p>
        </p:txBody>
      </p:sp>
      <p:sp>
        <p:nvSpPr>
          <p:cNvPr id="5" name="页脚占位符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latin typeface="微软雅黑" panose="020B0503020204020204" pitchFamily="34" charset="-122"/>
                <a:ea typeface="微软雅黑" panose="020B0503020204020204" pitchFamily="34" charset="-122"/>
              </a:defRPr>
            </a:lvl1pPr>
          </a:lstStyle>
          <a:p>
            <a:fld id="{BD266BE7-899D-4075-917F-DBDE33B6B692}" type="slidenum">
              <a:rPr lang="en-US" altLang="zh-CN" smtClean="0"/>
              <a:pPr/>
              <a:t>‹#›</a:t>
            </a:fld>
            <a:endParaRPr lang="zh-CN" altLang="en-US" dirty="0"/>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5000"/>
        </a:lnSpc>
        <a:spcBef>
          <a:spcPct val="0"/>
        </a:spcBef>
        <a:buNone/>
        <a:defRPr sz="3000" kern="1200">
          <a:solidFill>
            <a:schemeClr val="bg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rtlCol="0"/>
          <a:lstStyle/>
          <a:p>
            <a:pPr rtl="0"/>
            <a:r>
              <a:rPr lang="zh-CN" altLang="en-US" dirty="0" smtClean="0">
                <a:latin typeface="微软雅黑" panose="020B0503020204020204" pitchFamily="34" charset="-122"/>
                <a:ea typeface="微软雅黑" panose="020B0503020204020204" pitchFamily="34" charset="-122"/>
              </a:rPr>
              <a:t>三国演义在海外的传播研究</a:t>
            </a:r>
            <a:endParaRPr lang="zh-CN" altLang="en-US" dirty="0"/>
          </a:p>
        </p:txBody>
      </p:sp>
      <p:sp>
        <p:nvSpPr>
          <p:cNvPr id="3" name="副标题 2"/>
          <p:cNvSpPr>
            <a:spLocks noGrp="1"/>
          </p:cNvSpPr>
          <p:nvPr>
            <p:ph type="subTitle" idx="1"/>
          </p:nvPr>
        </p:nvSpPr>
        <p:spPr/>
        <p:txBody>
          <a:bodyPr rtlCol="0"/>
          <a:lstStyle/>
          <a:p>
            <a:pPr rtl="0"/>
            <a:r>
              <a:rPr lang="zh-CN" altLang="en-US" smtClean="0"/>
              <a:t> 李</a:t>
            </a:r>
            <a:r>
              <a:rPr lang="zh-CN" altLang="en-US" dirty="0" smtClean="0"/>
              <a:t>易 苏远航 宋露 赵显俊 李英態</a:t>
            </a:r>
            <a:endParaRPr lang="zh-CN" altLang="en-US" dirty="0"/>
          </a:p>
        </p:txBody>
      </p:sp>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38687" y="448574"/>
            <a:ext cx="9770105" cy="1379883"/>
          </a:xfrm>
        </p:spPr>
        <p:txBody>
          <a:bodyPr/>
          <a:lstStyle/>
          <a:p>
            <a:r>
              <a:rPr lang="zh-CN" altLang="en-US" dirty="0" smtClean="0"/>
              <a:t>二、在韩国的</a:t>
            </a:r>
            <a:r>
              <a:rPr lang="en-US" altLang="zh-CN" dirty="0" smtClean="0"/>
              <a:t>《</a:t>
            </a:r>
            <a:r>
              <a:rPr lang="zh-CN" altLang="en-US" dirty="0" smtClean="0"/>
              <a:t>三国演义</a:t>
            </a:r>
            <a:r>
              <a:rPr lang="en-US" altLang="zh-CN" dirty="0" smtClean="0"/>
              <a:t>》</a:t>
            </a:r>
            <a:endParaRPr lang="zh-CN" altLang="en-US" dirty="0"/>
          </a:p>
        </p:txBody>
      </p:sp>
      <p:sp>
        <p:nvSpPr>
          <p:cNvPr id="3" name="竖排文字占位符 2"/>
          <p:cNvSpPr>
            <a:spLocks noGrp="1"/>
          </p:cNvSpPr>
          <p:nvPr>
            <p:ph type="body" orient="vert" idx="1"/>
          </p:nvPr>
        </p:nvSpPr>
        <p:spPr>
          <a:xfrm>
            <a:off x="1280161" y="2190749"/>
            <a:ext cx="7872466" cy="4503349"/>
          </a:xfrm>
        </p:spPr>
        <p:txBody>
          <a:bodyPr anchor="ctr">
            <a:normAutofit/>
          </a:bodyPr>
          <a:lstStyle/>
          <a:p>
            <a:r>
              <a:rPr lang="zh-CN" altLang="en-US" sz="2400" dirty="0" smtClean="0">
                <a:latin typeface="仿宋" panose="02010609060101010101" pitchFamily="49" charset="-122"/>
                <a:ea typeface="仿宋" panose="02010609060101010101" pitchFamily="49" charset="-122"/>
              </a:rPr>
              <a:t>韩国译本</a:t>
            </a:r>
            <a:r>
              <a:rPr lang="zh-CN" altLang="en-US" sz="2400" dirty="0">
                <a:latin typeface="仿宋" panose="02010609060101010101" pitchFamily="49" charset="-122"/>
                <a:ea typeface="仿宋" panose="02010609060101010101" pitchFamily="49" charset="-122"/>
              </a:rPr>
              <a:t>、影响与人物简单介绍</a:t>
            </a:r>
          </a:p>
        </p:txBody>
      </p:sp>
    </p:spTree>
    <p:extLst>
      <p:ext uri="{BB962C8B-B14F-4D97-AF65-F5344CB8AC3E}">
        <p14:creationId xmlns:p14="http://schemas.microsoft.com/office/powerpoint/2010/main" val="389291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二、在韩国的</a:t>
            </a:r>
            <a:r>
              <a:rPr lang="en-US" altLang="zh-CN" dirty="0" smtClean="0"/>
              <a:t>《</a:t>
            </a:r>
            <a:r>
              <a:rPr lang="zh-CN" altLang="en-US" dirty="0" smtClean="0"/>
              <a:t>三国演义</a:t>
            </a:r>
            <a:r>
              <a:rPr lang="en-US" altLang="zh-CN" dirty="0" smtClean="0"/>
              <a:t>》</a:t>
            </a:r>
            <a:endParaRPr lang="zh-CN" altLang="en-US" dirty="0"/>
          </a:p>
        </p:txBody>
      </p:sp>
      <p:sp>
        <p:nvSpPr>
          <p:cNvPr id="3" name="内容占位符 2"/>
          <p:cNvSpPr>
            <a:spLocks noGrp="1"/>
          </p:cNvSpPr>
          <p:nvPr>
            <p:ph idx="1"/>
          </p:nvPr>
        </p:nvSpPr>
        <p:spPr>
          <a:xfrm>
            <a:off x="1280160" y="2190749"/>
            <a:ext cx="9628632" cy="4391206"/>
          </a:xfrm>
        </p:spPr>
        <p:txBody>
          <a:bodyPr>
            <a:normAutofit/>
          </a:bodyPr>
          <a:lstStyle/>
          <a:p>
            <a:pPr>
              <a:buFont typeface="Wingdings" panose="05000000000000000000" pitchFamily="2" charset="2"/>
              <a:buChar char="n"/>
            </a:pPr>
            <a:r>
              <a:rPr lang="en-US" altLang="zh-CN" dirty="0" smtClean="0"/>
              <a:t>1968</a:t>
            </a:r>
            <a:r>
              <a:rPr lang="zh-CN" altLang="en-US" dirty="0" smtClean="0"/>
              <a:t>年，朴</a:t>
            </a:r>
            <a:r>
              <a:rPr lang="zh-CN" altLang="en-US" dirty="0"/>
              <a:t>中花第一次翻译</a:t>
            </a:r>
            <a:r>
              <a:rPr lang="en-US" altLang="zh-CN" dirty="0"/>
              <a:t>《</a:t>
            </a:r>
            <a:r>
              <a:rPr lang="zh-CN" altLang="en-US" dirty="0"/>
              <a:t>三国演义</a:t>
            </a:r>
            <a:r>
              <a:rPr lang="en-US" altLang="zh-CN" dirty="0"/>
              <a:t>》</a:t>
            </a:r>
            <a:r>
              <a:rPr lang="zh-CN" altLang="en-US" dirty="0"/>
              <a:t>。 </a:t>
            </a:r>
            <a:r>
              <a:rPr lang="zh-CN" altLang="en-US" dirty="0" smtClean="0"/>
              <a:t>朴</a:t>
            </a:r>
            <a:r>
              <a:rPr lang="zh-CN" altLang="en-US" dirty="0"/>
              <a:t>中花的以他的号</a:t>
            </a:r>
            <a:r>
              <a:rPr lang="zh-CN" altLang="en-US" dirty="0" smtClean="0"/>
              <a:t>“月潭”初次</a:t>
            </a:r>
            <a:r>
              <a:rPr lang="zh-CN" altLang="en-US" dirty="0"/>
              <a:t>翻译了月潭</a:t>
            </a:r>
            <a:r>
              <a:rPr lang="en-US" altLang="zh-CN" dirty="0"/>
              <a:t>《</a:t>
            </a:r>
            <a:r>
              <a:rPr lang="zh-CN" altLang="en-US" dirty="0"/>
              <a:t>三国演义</a:t>
            </a:r>
            <a:r>
              <a:rPr lang="en-US" altLang="zh-CN" dirty="0"/>
              <a:t>》</a:t>
            </a:r>
            <a:r>
              <a:rPr lang="zh-CN" altLang="en-US" dirty="0"/>
              <a:t>。</a:t>
            </a:r>
            <a:endParaRPr lang="en-US" altLang="zh-CN" dirty="0"/>
          </a:p>
          <a:p>
            <a:pPr>
              <a:buFont typeface="Wingdings" panose="05000000000000000000" pitchFamily="2" charset="2"/>
              <a:buChar char="n"/>
            </a:pPr>
            <a:r>
              <a:rPr lang="en-US" altLang="zh-CN" dirty="0"/>
              <a:t> </a:t>
            </a:r>
            <a:r>
              <a:rPr lang="zh-CN" altLang="en-US" dirty="0" smtClean="0"/>
              <a:t>李文烈 于</a:t>
            </a:r>
            <a:r>
              <a:rPr lang="en-US" altLang="zh-CN" dirty="0" smtClean="0"/>
              <a:t>1998</a:t>
            </a:r>
            <a:r>
              <a:rPr lang="zh-CN" altLang="en-US" dirty="0" smtClean="0"/>
              <a:t>年创作评议本</a:t>
            </a:r>
            <a:r>
              <a:rPr lang="en-US" altLang="zh-CN" dirty="0" smtClean="0"/>
              <a:t>《</a:t>
            </a:r>
            <a:r>
              <a:rPr lang="zh-CN" altLang="en-US" dirty="0"/>
              <a:t>三国演义</a:t>
            </a:r>
            <a:r>
              <a:rPr lang="en-US" altLang="zh-CN" dirty="0" smtClean="0"/>
              <a:t>》</a:t>
            </a:r>
            <a:r>
              <a:rPr lang="zh-CN" altLang="en-US" dirty="0" smtClean="0"/>
              <a:t>在韩国广为流传，</a:t>
            </a:r>
            <a:r>
              <a:rPr lang="zh-CN" altLang="en-US" dirty="0"/>
              <a:t>在众多韩文译本、评本、改写本中独领风骚，迄今销量已达数十万套（每套</a:t>
            </a:r>
            <a:r>
              <a:rPr lang="en-US" altLang="zh-CN" dirty="0"/>
              <a:t>10</a:t>
            </a:r>
            <a:r>
              <a:rPr lang="zh-CN" altLang="en-US" dirty="0"/>
              <a:t>册）</a:t>
            </a:r>
            <a:r>
              <a:rPr lang="zh-CN" altLang="en-US" dirty="0" smtClean="0"/>
              <a:t>。</a:t>
            </a:r>
            <a:endParaRPr lang="en-US" altLang="zh-CN" dirty="0" smtClean="0"/>
          </a:p>
          <a:p>
            <a:pPr>
              <a:buFont typeface="Wingdings" panose="05000000000000000000" pitchFamily="2" charset="2"/>
              <a:buChar char="n"/>
            </a:pPr>
            <a:r>
              <a:rPr lang="zh-CN" altLang="en-US" dirty="0"/>
              <a:t>三国书籍的普及离不开著名小说家李文烈和漫画家李嬉宰</a:t>
            </a:r>
            <a:r>
              <a:rPr lang="zh-CN" altLang="en-US" dirty="0" smtClean="0"/>
              <a:t>。</a:t>
            </a:r>
            <a:endParaRPr lang="en-US" altLang="zh-CN" dirty="0" smtClean="0"/>
          </a:p>
          <a:p>
            <a:pPr>
              <a:buFont typeface="Wingdings" panose="05000000000000000000" pitchFamily="2" charset="2"/>
              <a:buChar char="n"/>
            </a:pPr>
            <a:r>
              <a:rPr lang="zh-CN" altLang="en-US" dirty="0" smtClean="0"/>
              <a:t>李</a:t>
            </a:r>
            <a:r>
              <a:rPr lang="zh-CN" altLang="en-US" dirty="0"/>
              <a:t>嬉宰从</a:t>
            </a:r>
            <a:r>
              <a:rPr lang="en-US" altLang="zh-CN" dirty="0"/>
              <a:t>2000</a:t>
            </a:r>
            <a:r>
              <a:rPr lang="zh-CN" altLang="en-US" dirty="0"/>
              <a:t>年</a:t>
            </a:r>
            <a:r>
              <a:rPr lang="en-US" altLang="zh-CN" dirty="0"/>
              <a:t>10</a:t>
            </a:r>
            <a:r>
              <a:rPr lang="zh-CN" altLang="en-US" dirty="0"/>
              <a:t>月开始对李文烈的畅销书</a:t>
            </a:r>
            <a:r>
              <a:rPr lang="en-US" altLang="zh-CN" dirty="0"/>
              <a:t>《</a:t>
            </a:r>
            <a:r>
              <a:rPr lang="zh-CN" altLang="en-US" dirty="0"/>
              <a:t>三国志</a:t>
            </a:r>
            <a:r>
              <a:rPr lang="en-US" altLang="zh-CN" dirty="0"/>
              <a:t>》</a:t>
            </a:r>
            <a:r>
              <a:rPr lang="zh-CN" altLang="en-US" dirty="0"/>
              <a:t>进行漫画改编，每月出版</a:t>
            </a:r>
            <a:r>
              <a:rPr lang="en-US" altLang="zh-CN" dirty="0"/>
              <a:t>1</a:t>
            </a:r>
            <a:r>
              <a:rPr lang="zh-CN" altLang="en-US" dirty="0"/>
              <a:t>卷，共出版了</a:t>
            </a:r>
            <a:r>
              <a:rPr lang="en-US" altLang="zh-CN" dirty="0"/>
              <a:t>10</a:t>
            </a:r>
            <a:r>
              <a:rPr lang="zh-CN" altLang="en-US" dirty="0"/>
              <a:t>卷</a:t>
            </a:r>
            <a:r>
              <a:rPr lang="en-US" altLang="zh-CN" dirty="0"/>
              <a:t>《</a:t>
            </a:r>
            <a:r>
              <a:rPr lang="zh-CN" altLang="en-US" dirty="0"/>
              <a:t>漫画三国志</a:t>
            </a:r>
            <a:r>
              <a:rPr lang="en-US" altLang="zh-CN" dirty="0"/>
              <a:t>》</a:t>
            </a:r>
            <a:r>
              <a:rPr lang="zh-CN" altLang="en-US" dirty="0"/>
              <a:t>。</a:t>
            </a:r>
            <a:r>
              <a:rPr lang="en-US" altLang="zh-CN" dirty="0"/>
              <a:t>《</a:t>
            </a:r>
            <a:r>
              <a:rPr lang="zh-CN" altLang="en-US" dirty="0"/>
              <a:t>朝鲜日报</a:t>
            </a:r>
            <a:r>
              <a:rPr lang="en-US" altLang="zh-CN" dirty="0"/>
              <a:t>》</a:t>
            </a:r>
            <a:r>
              <a:rPr lang="zh-CN" altLang="en-US" dirty="0"/>
              <a:t>称他们为挽救被日本的</a:t>
            </a:r>
            <a:r>
              <a:rPr lang="en-US" altLang="zh-CN" dirty="0"/>
              <a:t>《</a:t>
            </a:r>
            <a:r>
              <a:rPr lang="zh-CN" altLang="en-US" dirty="0"/>
              <a:t>漫画三国志</a:t>
            </a:r>
            <a:r>
              <a:rPr lang="en-US" altLang="zh-CN" dirty="0"/>
              <a:t>》</a:t>
            </a:r>
            <a:r>
              <a:rPr lang="zh-CN" altLang="en-US" dirty="0"/>
              <a:t>占据的国内市场，普及韩国版</a:t>
            </a:r>
            <a:r>
              <a:rPr lang="en-US" altLang="zh-CN" dirty="0"/>
              <a:t>《</a:t>
            </a:r>
            <a:r>
              <a:rPr lang="zh-CN" altLang="en-US" dirty="0"/>
              <a:t>漫画三国志</a:t>
            </a:r>
            <a:r>
              <a:rPr lang="en-US" altLang="zh-CN" dirty="0"/>
              <a:t>》</a:t>
            </a:r>
            <a:r>
              <a:rPr lang="zh-CN" altLang="en-US" dirty="0"/>
              <a:t>而“桃园结义”。他们表示：“</a:t>
            </a:r>
            <a:r>
              <a:rPr lang="en-US" altLang="zh-CN" dirty="0"/>
              <a:t>《</a:t>
            </a:r>
            <a:r>
              <a:rPr lang="zh-CN" altLang="en-US" dirty="0"/>
              <a:t>三国志</a:t>
            </a:r>
            <a:r>
              <a:rPr lang="en-US" altLang="zh-CN" dirty="0"/>
              <a:t>》</a:t>
            </a:r>
            <a:r>
              <a:rPr lang="zh-CN" altLang="en-US" dirty="0"/>
              <a:t>是让孩子们熟悉英雄们的雄心、智慧、人格及信念的重要教材，如能帮助孩子们树立未来人生坐标，我们将心满意足。”</a:t>
            </a:r>
          </a:p>
          <a:p>
            <a:pPr>
              <a:buFont typeface="Wingdings" panose="05000000000000000000" pitchFamily="2" charset="2"/>
              <a:buChar char="n"/>
            </a:pPr>
            <a:endParaRPr lang="zh-CN" altLang="en-US" dirty="0"/>
          </a:p>
        </p:txBody>
      </p:sp>
      <p:sp>
        <p:nvSpPr>
          <p:cNvPr id="4" name="内容占位符 2"/>
          <p:cNvSpPr txBox="1">
            <a:spLocks/>
          </p:cNvSpPr>
          <p:nvPr/>
        </p:nvSpPr>
        <p:spPr>
          <a:xfrm>
            <a:off x="1389428" y="3968152"/>
            <a:ext cx="9628632" cy="17774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9pPr>
          </a:lstStyle>
          <a:p>
            <a:pPr>
              <a:buFont typeface="Wingdings" panose="05000000000000000000" pitchFamily="2" charset="2"/>
              <a:buChar char="n"/>
            </a:pPr>
            <a:endParaRPr lang="zh-CN" altLang="en-US" dirty="0"/>
          </a:p>
        </p:txBody>
      </p:sp>
      <p:sp>
        <p:nvSpPr>
          <p:cNvPr id="5" name="圆角矩形 4"/>
          <p:cNvSpPr/>
          <p:nvPr/>
        </p:nvSpPr>
        <p:spPr>
          <a:xfrm>
            <a:off x="311126" y="2363457"/>
            <a:ext cx="914400" cy="404578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在韩国的译、改本</a:t>
            </a:r>
            <a:endParaRPr lang="zh-CN" altLang="en-US" sz="2800" dirty="0">
              <a:solidFill>
                <a:schemeClr val="tx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88619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 fill="hold"/>
                                        <p:tgtEl>
                                          <p:spTgt spid="5"/>
                                        </p:tgtEl>
                                        <p:attrNameLst>
                                          <p:attrName>ppt_x</p:attrName>
                                        </p:attrNameLst>
                                      </p:cBhvr>
                                      <p:tavLst>
                                        <p:tav tm="0">
                                          <p:val>
                                            <p:strVal val="#ppt_x"/>
                                          </p:val>
                                        </p:tav>
                                        <p:tav tm="100000">
                                          <p:val>
                                            <p:strVal val="#ppt_x"/>
                                          </p:val>
                                        </p:tav>
                                      </p:tavLst>
                                    </p:anim>
                                    <p:anim calcmode="lin" valueType="num">
                                      <p:cBhvr additive="base">
                                        <p:cTn id="8" dur="1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1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10"/>
                                        <p:tgtEl>
                                          <p:spTgt spid="3">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10"/>
                                        <p:tgtEl>
                                          <p:spTgt spid="3">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1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二、在韩国的三国演义</a:t>
            </a:r>
            <a:endParaRPr lang="zh-CN" altLang="en-US" dirty="0"/>
          </a:p>
        </p:txBody>
      </p:sp>
      <p:sp>
        <p:nvSpPr>
          <p:cNvPr id="3" name="内容占位符 2"/>
          <p:cNvSpPr>
            <a:spLocks noGrp="1"/>
          </p:cNvSpPr>
          <p:nvPr>
            <p:ph idx="1"/>
          </p:nvPr>
        </p:nvSpPr>
        <p:spPr/>
        <p:txBody>
          <a:bodyPr>
            <a:normAutofit fontScale="92500"/>
          </a:bodyPr>
          <a:lstStyle/>
          <a:p>
            <a:r>
              <a:rPr lang="zh-CN" altLang="en-US" dirty="0"/>
              <a:t>韩国驻华大使金夏</a:t>
            </a:r>
            <a:r>
              <a:rPr lang="zh-CN" altLang="en-US" dirty="0" smtClean="0"/>
              <a:t>中在</a:t>
            </a:r>
            <a:r>
              <a:rPr lang="zh-CN" altLang="en-US" dirty="0"/>
              <a:t>北京望京社区与民众对话时表示，韩国小孩从小就开始读中国的四大古典名著，感受中国文化和历史，其中</a:t>
            </a:r>
            <a:r>
              <a:rPr lang="en-US" altLang="zh-CN" dirty="0"/>
              <a:t>《</a:t>
            </a:r>
            <a:r>
              <a:rPr lang="zh-CN" altLang="en-US" dirty="0"/>
              <a:t>三国演义</a:t>
            </a:r>
            <a:r>
              <a:rPr lang="en-US" altLang="zh-CN" dirty="0"/>
              <a:t>》</a:t>
            </a:r>
            <a:r>
              <a:rPr lang="zh-CN" altLang="en-US" dirty="0"/>
              <a:t>最受欢迎</a:t>
            </a:r>
            <a:r>
              <a:rPr lang="zh-CN" altLang="en-US" dirty="0" smtClean="0"/>
              <a:t>。</a:t>
            </a:r>
            <a:endParaRPr lang="en-US" altLang="zh-CN" dirty="0" smtClean="0"/>
          </a:p>
          <a:p>
            <a:r>
              <a:rPr lang="zh-CN" altLang="en-US" dirty="0" smtClean="0"/>
              <a:t>韩国</a:t>
            </a:r>
            <a:r>
              <a:rPr lang="zh-CN" altLang="en-US" dirty="0"/>
              <a:t>有句话，叫“不要和没读过‘三国’的人说话”，“三国”的影响由此可见一斑</a:t>
            </a:r>
            <a:r>
              <a:rPr lang="zh-CN" altLang="en-US" dirty="0" smtClean="0"/>
              <a:t>。</a:t>
            </a:r>
            <a:endParaRPr lang="en-US" altLang="zh-CN" dirty="0" smtClean="0"/>
          </a:p>
          <a:p>
            <a:r>
              <a:rPr lang="zh-CN" altLang="en-US" dirty="0" smtClean="0"/>
              <a:t>到</a:t>
            </a:r>
            <a:r>
              <a:rPr lang="zh-CN" altLang="en-US" dirty="0"/>
              <a:t>韩国各地旅行时，人们会发现不少地方都建有关帝庙。韩国朋友说“没看过</a:t>
            </a:r>
            <a:r>
              <a:rPr lang="en-US" altLang="zh-CN" dirty="0"/>
              <a:t>《</a:t>
            </a:r>
            <a:r>
              <a:rPr lang="zh-CN" altLang="en-US" dirty="0"/>
              <a:t>三国志</a:t>
            </a:r>
            <a:r>
              <a:rPr lang="en-US" altLang="zh-CN" dirty="0"/>
              <a:t>》</a:t>
            </a:r>
            <a:r>
              <a:rPr lang="zh-CN" altLang="en-US" dirty="0"/>
              <a:t>就不算男人”，其实不只是男人，韩国男女老幼都喜欢</a:t>
            </a:r>
            <a:r>
              <a:rPr lang="en-US" altLang="zh-CN" dirty="0"/>
              <a:t>《</a:t>
            </a:r>
            <a:r>
              <a:rPr lang="zh-CN" altLang="en-US" dirty="0"/>
              <a:t>三国志</a:t>
            </a:r>
            <a:r>
              <a:rPr lang="en-US" altLang="zh-CN" dirty="0"/>
              <a:t>》</a:t>
            </a:r>
            <a:r>
              <a:rPr lang="zh-CN" altLang="en-US" dirty="0"/>
              <a:t>，不知道</a:t>
            </a:r>
            <a:r>
              <a:rPr lang="en-US" altLang="zh-CN" dirty="0"/>
              <a:t>《</a:t>
            </a:r>
            <a:r>
              <a:rPr lang="zh-CN" altLang="en-US" dirty="0"/>
              <a:t>三国志</a:t>
            </a:r>
            <a:r>
              <a:rPr lang="en-US" altLang="zh-CN" dirty="0"/>
              <a:t>》</a:t>
            </a:r>
            <a:r>
              <a:rPr lang="zh-CN" altLang="en-US" dirty="0"/>
              <a:t>的人很难找到</a:t>
            </a:r>
            <a:r>
              <a:rPr lang="zh-CN" altLang="en-US" dirty="0" smtClean="0"/>
              <a:t>。</a:t>
            </a:r>
            <a:endParaRPr lang="en-US" altLang="zh-CN" dirty="0" smtClean="0"/>
          </a:p>
          <a:p>
            <a:r>
              <a:rPr lang="zh-CN" altLang="en-US" dirty="0" smtClean="0"/>
              <a:t>各种</a:t>
            </a:r>
            <a:r>
              <a:rPr lang="zh-CN" altLang="en-US" dirty="0"/>
              <a:t>形式的三国游戏在韩国也大受欢迎。</a:t>
            </a:r>
            <a:r>
              <a:rPr lang="en-US" altLang="zh-CN" dirty="0"/>
              <a:t>《</a:t>
            </a:r>
            <a:r>
              <a:rPr lang="zh-CN" altLang="en-US" dirty="0"/>
              <a:t>三国志</a:t>
            </a:r>
            <a:r>
              <a:rPr lang="en-US" altLang="zh-CN" dirty="0"/>
              <a:t>》</a:t>
            </a:r>
            <a:r>
              <a:rPr lang="zh-CN" altLang="en-US" dirty="0"/>
              <a:t>游戏曾风靡整个韩国，</a:t>
            </a:r>
            <a:r>
              <a:rPr lang="en-US" altLang="zh-CN" dirty="0"/>
              <a:t>《</a:t>
            </a:r>
            <a:r>
              <a:rPr lang="zh-CN" altLang="en-US" dirty="0"/>
              <a:t>三国志</a:t>
            </a:r>
            <a:r>
              <a:rPr lang="en-US" altLang="zh-CN" dirty="0"/>
              <a:t>—</a:t>
            </a:r>
            <a:r>
              <a:rPr lang="zh-CN" altLang="en-US" dirty="0"/>
              <a:t>赵子龙传</a:t>
            </a:r>
            <a:r>
              <a:rPr lang="en-US" altLang="zh-CN" dirty="0"/>
              <a:t>》</a:t>
            </a:r>
            <a:r>
              <a:rPr lang="zh-CN" altLang="en-US" dirty="0"/>
              <a:t>又于</a:t>
            </a:r>
            <a:r>
              <a:rPr lang="en-US" altLang="zh-CN" dirty="0"/>
              <a:t>2006</a:t>
            </a:r>
            <a:r>
              <a:rPr lang="zh-CN" altLang="en-US" dirty="0"/>
              <a:t>年</a:t>
            </a:r>
            <a:r>
              <a:rPr lang="en-US" altLang="zh-CN" dirty="0"/>
              <a:t>2</a:t>
            </a:r>
            <a:r>
              <a:rPr lang="zh-CN" altLang="en-US" dirty="0"/>
              <a:t>月面世，许多玩家表示，玩三国游戏就像读三国小说</a:t>
            </a:r>
            <a:r>
              <a:rPr lang="zh-CN" altLang="en-US" dirty="0" smtClean="0"/>
              <a:t>。此外，与三国故事相关的电影、动画片、玩具等也在韩国热传。</a:t>
            </a:r>
            <a:endParaRPr lang="zh-CN" altLang="en-US" dirty="0"/>
          </a:p>
          <a:p>
            <a:endParaRPr lang="zh-CN" altLang="en-US" dirty="0"/>
          </a:p>
        </p:txBody>
      </p:sp>
      <p:sp>
        <p:nvSpPr>
          <p:cNvPr id="4" name="圆角矩形 3"/>
          <p:cNvSpPr/>
          <p:nvPr/>
        </p:nvSpPr>
        <p:spPr>
          <a:xfrm>
            <a:off x="253617" y="2393873"/>
            <a:ext cx="914400" cy="357996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在生活中影响广泛</a:t>
            </a:r>
            <a:endParaRPr lang="zh-CN" altLang="en-US" sz="2800" dirty="0">
              <a:solidFill>
                <a:schemeClr val="tx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9944466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 fill="hold"/>
                                        <p:tgtEl>
                                          <p:spTgt spid="4"/>
                                        </p:tgtEl>
                                        <p:attrNameLst>
                                          <p:attrName>ppt_x</p:attrName>
                                        </p:attrNameLst>
                                      </p:cBhvr>
                                      <p:tavLst>
                                        <p:tav tm="0">
                                          <p:val>
                                            <p:strVal val="#ppt_x"/>
                                          </p:val>
                                        </p:tav>
                                        <p:tav tm="100000">
                                          <p:val>
                                            <p:strVal val="#ppt_x"/>
                                          </p:val>
                                        </p:tav>
                                      </p:tavLst>
                                    </p:anim>
                                    <p:anim calcmode="lin" valueType="num">
                                      <p:cBhvr additive="base">
                                        <p:cTn id="8"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1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10"/>
                                        <p:tgtEl>
                                          <p:spTgt spid="3">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10"/>
                                        <p:tgtEl>
                                          <p:spTgt spid="3">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1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二、在韩国的</a:t>
            </a:r>
            <a:r>
              <a:rPr lang="en-US" altLang="zh-CN" dirty="0" smtClean="0"/>
              <a:t>《</a:t>
            </a:r>
            <a:r>
              <a:rPr lang="zh-CN" altLang="en-US" dirty="0" smtClean="0"/>
              <a:t>三国演义</a:t>
            </a:r>
            <a:r>
              <a:rPr lang="en-US" altLang="zh-CN" dirty="0" smtClean="0"/>
              <a:t>》</a:t>
            </a:r>
            <a:endParaRPr lang="zh-CN" altLang="en-US" dirty="0"/>
          </a:p>
        </p:txBody>
      </p:sp>
      <p:sp>
        <p:nvSpPr>
          <p:cNvPr id="3" name="内容占位符 2"/>
          <p:cNvSpPr>
            <a:spLocks noGrp="1"/>
          </p:cNvSpPr>
          <p:nvPr>
            <p:ph idx="1"/>
          </p:nvPr>
        </p:nvSpPr>
        <p:spPr>
          <a:xfrm>
            <a:off x="1280160" y="2190749"/>
            <a:ext cx="9628632" cy="4468843"/>
          </a:xfrm>
        </p:spPr>
        <p:txBody>
          <a:bodyPr>
            <a:normAutofit fontScale="92500" lnSpcReduction="10000"/>
          </a:bodyPr>
          <a:lstStyle/>
          <a:p>
            <a:r>
              <a:rPr lang="zh-CN" altLang="en-US" dirty="0"/>
              <a:t>三国演义中的刘备方脸宽额，两耳垂肩，面相是有福之人。此人</a:t>
            </a:r>
            <a:r>
              <a:rPr lang="zh-CN" altLang="en-US" dirty="0" smtClean="0"/>
              <a:t>常宽厚</a:t>
            </a:r>
            <a:r>
              <a:rPr lang="zh-CN" altLang="en-US" dirty="0"/>
              <a:t>待人，善于笼络人心，堪称一流的政治家，有王者气概，能广纳贤士</a:t>
            </a:r>
            <a:r>
              <a:rPr lang="zh-CN" altLang="en-US" dirty="0" smtClean="0"/>
              <a:t>。</a:t>
            </a:r>
            <a:endParaRPr lang="en-US" altLang="zh-CN" dirty="0" smtClean="0"/>
          </a:p>
          <a:p>
            <a:endParaRPr lang="en-US" altLang="zh-CN" dirty="0"/>
          </a:p>
          <a:p>
            <a:endParaRPr lang="en-US" altLang="zh-CN" dirty="0" smtClean="0"/>
          </a:p>
          <a:p>
            <a:endParaRPr lang="zh-CN" altLang="en-US" dirty="0"/>
          </a:p>
          <a:p>
            <a:endParaRPr lang="en-US" altLang="zh-CN" dirty="0" smtClean="0"/>
          </a:p>
          <a:p>
            <a:endParaRPr lang="en-US" altLang="zh-CN" dirty="0"/>
          </a:p>
          <a:p>
            <a:endParaRPr lang="en-US" altLang="zh-CN" dirty="0" smtClean="0"/>
          </a:p>
          <a:p>
            <a:r>
              <a:rPr lang="zh-CN" altLang="en-US" dirty="0" smtClean="0"/>
              <a:t>关羽的</a:t>
            </a:r>
            <a:r>
              <a:rPr lang="zh-CN" altLang="en-US" dirty="0"/>
              <a:t>孔武有力、英勇善战，特别是他的重然诺、讲义气、富贵不能淫、威武不能屈的品质，历来受到广大人民的喜爱，因为重信守诺、知恩必报，向来就是“义”的重要表现。</a:t>
            </a:r>
          </a:p>
          <a:p>
            <a:endParaRPr lang="zh-CN" altLang="en-US" dirty="0"/>
          </a:p>
        </p:txBody>
      </p:sp>
      <p:sp>
        <p:nvSpPr>
          <p:cNvPr id="4" name="圆角矩形 3"/>
          <p:cNvSpPr/>
          <p:nvPr/>
        </p:nvSpPr>
        <p:spPr>
          <a:xfrm>
            <a:off x="106968" y="2993367"/>
            <a:ext cx="914400" cy="2225615"/>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人物</a:t>
            </a:r>
            <a:endParaRPr lang="zh-CN" altLang="en-US" sz="2800" dirty="0">
              <a:solidFill>
                <a:schemeClr val="tx1"/>
              </a:solidFill>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138" y="2885536"/>
            <a:ext cx="2329133" cy="2333446"/>
          </a:xfrm>
          <a:prstGeom prst="rect">
            <a:avLst/>
          </a:prstGeom>
        </p:spPr>
      </p:pic>
      <p:pic>
        <p:nvPicPr>
          <p:cNvPr id="7" name="图片 6"/>
          <p:cNvPicPr>
            <a:picLocks noChangeAspect="1"/>
          </p:cNvPicPr>
          <p:nvPr/>
        </p:nvPicPr>
        <p:blipFill>
          <a:blip r:embed="rId3"/>
          <a:stretch>
            <a:fillRect/>
          </a:stretch>
        </p:blipFill>
        <p:spPr>
          <a:xfrm>
            <a:off x="4827340" y="2993367"/>
            <a:ext cx="2016769" cy="2200879"/>
          </a:xfrm>
          <a:prstGeom prst="rect">
            <a:avLst/>
          </a:prstGeom>
        </p:spPr>
      </p:pic>
      <p:pic>
        <p:nvPicPr>
          <p:cNvPr id="9" name="图片 8"/>
          <p:cNvPicPr>
            <a:picLocks noChangeAspect="1"/>
          </p:cNvPicPr>
          <p:nvPr/>
        </p:nvPicPr>
        <p:blipFill>
          <a:blip r:embed="rId4"/>
          <a:stretch>
            <a:fillRect/>
          </a:stretch>
        </p:blipFill>
        <p:spPr>
          <a:xfrm>
            <a:off x="8031193" y="3020390"/>
            <a:ext cx="2476472" cy="2225615"/>
          </a:xfrm>
          <a:prstGeom prst="rect">
            <a:avLst/>
          </a:prstGeom>
        </p:spPr>
      </p:pic>
    </p:spTree>
    <p:extLst>
      <p:ext uri="{BB962C8B-B14F-4D97-AF65-F5344CB8AC3E}">
        <p14:creationId xmlns:p14="http://schemas.microsoft.com/office/powerpoint/2010/main" val="4148146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 fill="hold"/>
                                        <p:tgtEl>
                                          <p:spTgt spid="4"/>
                                        </p:tgtEl>
                                        <p:attrNameLst>
                                          <p:attrName>ppt_x</p:attrName>
                                        </p:attrNameLst>
                                      </p:cBhvr>
                                      <p:tavLst>
                                        <p:tav tm="0">
                                          <p:val>
                                            <p:strVal val="#ppt_x"/>
                                          </p:val>
                                        </p:tav>
                                        <p:tav tm="100000">
                                          <p:val>
                                            <p:strVal val="#ppt_x"/>
                                          </p:val>
                                        </p:tav>
                                      </p:tavLst>
                                    </p:anim>
                                    <p:anim calcmode="lin" valueType="num">
                                      <p:cBhvr additive="base">
                                        <p:cTn id="8"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1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arn(inVertical)">
                                      <p:cBhvr>
                                        <p:cTn id="23" dur="1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二、在韩国的</a:t>
            </a:r>
            <a:r>
              <a:rPr lang="en-US" altLang="zh-CN" dirty="0" smtClean="0"/>
              <a:t>《</a:t>
            </a:r>
            <a:r>
              <a:rPr lang="zh-CN" altLang="en-US" dirty="0" smtClean="0"/>
              <a:t>三国演义</a:t>
            </a:r>
            <a:r>
              <a:rPr lang="en-US" altLang="zh-CN" dirty="0" smtClean="0"/>
              <a:t>》</a:t>
            </a:r>
            <a:endParaRPr lang="zh-CN" altLang="en-US" dirty="0"/>
          </a:p>
        </p:txBody>
      </p:sp>
      <p:sp>
        <p:nvSpPr>
          <p:cNvPr id="3" name="内容占位符 2"/>
          <p:cNvSpPr>
            <a:spLocks noGrp="1"/>
          </p:cNvSpPr>
          <p:nvPr>
            <p:ph idx="1"/>
          </p:nvPr>
        </p:nvSpPr>
        <p:spPr>
          <a:xfrm>
            <a:off x="1099006" y="1992702"/>
            <a:ext cx="9628632" cy="4761781"/>
          </a:xfrm>
        </p:spPr>
        <p:txBody>
          <a:bodyPr>
            <a:normAutofit fontScale="77500" lnSpcReduction="20000"/>
          </a:bodyPr>
          <a:lstStyle/>
          <a:p>
            <a:r>
              <a:rPr lang="zh-CN" altLang="en-US" dirty="0"/>
              <a:t>张飞的性格缺点是脾气暴躁、“不恤小人”、“暴而无恩”， 是一位有勇无谋、嚣张强猛、疾恶如仇、打抱不平、性情豪爽的人，可以说是第二个义绝</a:t>
            </a:r>
            <a:r>
              <a:rPr lang="zh-CN" altLang="en-US" dirty="0" smtClean="0"/>
              <a:t>。</a:t>
            </a:r>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smtClean="0"/>
          </a:p>
          <a:p>
            <a:endParaRPr lang="en-US" altLang="zh-CN" dirty="0"/>
          </a:p>
          <a:p>
            <a:r>
              <a:rPr lang="zh-CN" altLang="en-US" dirty="0"/>
              <a:t>诸葛亮，蜀汉杰出的丞相以及政治家、军事家、战略家、散文家、外交家。史书记载其身高八尺，约合现今</a:t>
            </a:r>
            <a:r>
              <a:rPr lang="en-US" altLang="zh-CN" dirty="0"/>
              <a:t>1.84</a:t>
            </a:r>
            <a:r>
              <a:rPr lang="zh-CN" altLang="en-US" dirty="0"/>
              <a:t>米。在世时被封为武乡侯，死后追谥忠武侯，东晋政权因其军事才能特追封他为武兴王</a:t>
            </a:r>
            <a:r>
              <a:rPr lang="zh-CN" altLang="en-US" dirty="0" smtClean="0"/>
              <a:t>。</a:t>
            </a:r>
            <a:endParaRPr lang="en-US" altLang="zh-CN" dirty="0" smtClean="0"/>
          </a:p>
          <a:p>
            <a:r>
              <a:rPr lang="en-US" altLang="zh-CN" dirty="0"/>
              <a:t> </a:t>
            </a:r>
            <a:r>
              <a:rPr lang="zh-CN" altLang="en-US" dirty="0"/>
              <a:t>曹操是中国历史上第一流的政治家、军事家、文学家。但是，在</a:t>
            </a:r>
            <a:r>
              <a:rPr lang="en-US" altLang="zh-CN" dirty="0"/>
              <a:t>《</a:t>
            </a:r>
            <a:r>
              <a:rPr lang="zh-CN" altLang="en-US" dirty="0"/>
              <a:t>三国演义</a:t>
            </a:r>
            <a:r>
              <a:rPr lang="en-US" altLang="zh-CN" dirty="0"/>
              <a:t>》</a:t>
            </a:r>
            <a:r>
              <a:rPr lang="zh-CN" altLang="en-US" dirty="0"/>
              <a:t>中，曹操性格品德中这些好的方面被忽略了，而对他残忍、奸诈的一面又夸大了。因此，罗贯中笔下的曹操是奸诈、残忍、任性、多疑的反面人物典型</a:t>
            </a:r>
            <a:r>
              <a:rPr lang="zh-CN" altLang="en-US" dirty="0" smtClean="0"/>
              <a:t>。</a:t>
            </a:r>
            <a:endParaRPr lang="zh-CN" altLang="en-US" dirty="0"/>
          </a:p>
          <a:p>
            <a:endParaRPr lang="zh-CN" altLang="en-US" dirty="0"/>
          </a:p>
        </p:txBody>
      </p:sp>
      <p:sp>
        <p:nvSpPr>
          <p:cNvPr id="4" name="圆角矩形 3"/>
          <p:cNvSpPr/>
          <p:nvPr/>
        </p:nvSpPr>
        <p:spPr>
          <a:xfrm>
            <a:off x="106968" y="2993367"/>
            <a:ext cx="914400" cy="2225615"/>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人物</a:t>
            </a:r>
            <a:endParaRPr lang="zh-CN" altLang="en-US" sz="2800" dirty="0">
              <a:solidFill>
                <a:schemeClr val="tx1"/>
              </a:solidFill>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a:blip r:embed="rId2"/>
          <a:stretch>
            <a:fillRect/>
          </a:stretch>
        </p:blipFill>
        <p:spPr>
          <a:xfrm>
            <a:off x="4950419" y="2684013"/>
            <a:ext cx="2089879" cy="2133120"/>
          </a:xfrm>
          <a:prstGeom prst="rect">
            <a:avLst/>
          </a:prstGeom>
        </p:spPr>
      </p:pic>
      <p:pic>
        <p:nvPicPr>
          <p:cNvPr id="5" name="图片 4"/>
          <p:cNvPicPr>
            <a:picLocks noChangeAspect="1"/>
          </p:cNvPicPr>
          <p:nvPr/>
        </p:nvPicPr>
        <p:blipFill>
          <a:blip r:embed="rId3"/>
          <a:stretch>
            <a:fillRect/>
          </a:stretch>
        </p:blipFill>
        <p:spPr>
          <a:xfrm>
            <a:off x="1274036" y="2642079"/>
            <a:ext cx="2521587" cy="2216989"/>
          </a:xfrm>
          <a:prstGeom prst="rect">
            <a:avLst/>
          </a:prstGeom>
        </p:spPr>
      </p:pic>
      <p:pic>
        <p:nvPicPr>
          <p:cNvPr id="7" name="图片 6"/>
          <p:cNvPicPr>
            <a:picLocks noChangeAspect="1"/>
          </p:cNvPicPr>
          <p:nvPr/>
        </p:nvPicPr>
        <p:blipFill>
          <a:blip r:embed="rId4"/>
          <a:stretch>
            <a:fillRect/>
          </a:stretch>
        </p:blipFill>
        <p:spPr>
          <a:xfrm>
            <a:off x="8195094" y="2642079"/>
            <a:ext cx="1979679" cy="2148252"/>
          </a:xfrm>
          <a:prstGeom prst="rect">
            <a:avLst/>
          </a:prstGeom>
        </p:spPr>
      </p:pic>
    </p:spTree>
    <p:extLst>
      <p:ext uri="{BB962C8B-B14F-4D97-AF65-F5344CB8AC3E}">
        <p14:creationId xmlns:p14="http://schemas.microsoft.com/office/powerpoint/2010/main" val="88446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1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arn(inVertical)">
                                      <p:cBhvr>
                                        <p:cTn id="23" dur="1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1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E5E6DA"/>
                </a:solidFill>
              </a:rPr>
              <a:t>二、在韩国的</a:t>
            </a:r>
            <a:r>
              <a:rPr lang="en-US" altLang="zh-CN" dirty="0">
                <a:solidFill>
                  <a:srgbClr val="E5E6DA"/>
                </a:solidFill>
              </a:rPr>
              <a:t>《</a:t>
            </a:r>
            <a:r>
              <a:rPr lang="zh-CN" altLang="en-US" dirty="0">
                <a:solidFill>
                  <a:srgbClr val="E5E6DA"/>
                </a:solidFill>
              </a:rPr>
              <a:t>三国演义</a:t>
            </a:r>
            <a:r>
              <a:rPr lang="en-US" altLang="zh-CN" dirty="0">
                <a:solidFill>
                  <a:srgbClr val="E5E6DA"/>
                </a:solidFill>
              </a:rPr>
              <a:t>》</a:t>
            </a:r>
            <a:endParaRPr lang="zh-CN" altLang="en-US" dirty="0"/>
          </a:p>
        </p:txBody>
      </p:sp>
      <p:sp>
        <p:nvSpPr>
          <p:cNvPr id="3" name="竖排文字占位符 2"/>
          <p:cNvSpPr>
            <a:spLocks noGrp="1"/>
          </p:cNvSpPr>
          <p:nvPr>
            <p:ph type="body" orient="vert" idx="1"/>
          </p:nvPr>
        </p:nvSpPr>
        <p:spPr>
          <a:xfrm>
            <a:off x="2018581" y="2190749"/>
            <a:ext cx="5917722" cy="4486096"/>
          </a:xfrm>
        </p:spPr>
        <p:txBody>
          <a:bodyPr anchor="ctr">
            <a:normAutofit/>
          </a:bodyPr>
          <a:lstStyle/>
          <a:p>
            <a:r>
              <a:rPr lang="zh-CN" altLang="en-US" sz="2400" dirty="0" smtClean="0">
                <a:latin typeface="仿宋" panose="02010609060101010101" pitchFamily="49" charset="-122"/>
                <a:ea typeface="仿宋" panose="02010609060101010101" pitchFamily="49" charset="-122"/>
              </a:rPr>
              <a:t>韩国流传时间、对各个年龄阶段的影响影响</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12286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二、在韩国的</a:t>
            </a:r>
            <a:r>
              <a:rPr lang="en-US" altLang="zh-CN" dirty="0"/>
              <a:t>《</a:t>
            </a:r>
            <a:r>
              <a:rPr lang="zh-CN" altLang="en-US" dirty="0"/>
              <a:t>三国演义</a:t>
            </a:r>
            <a:r>
              <a:rPr lang="en-US" altLang="zh-CN" dirty="0"/>
              <a:t>》</a:t>
            </a:r>
            <a:endParaRPr lang="zh-CN" altLang="en-US" dirty="0"/>
          </a:p>
        </p:txBody>
      </p:sp>
      <p:sp>
        <p:nvSpPr>
          <p:cNvPr id="3" name="内容占位符 2"/>
          <p:cNvSpPr>
            <a:spLocks noGrp="1"/>
          </p:cNvSpPr>
          <p:nvPr>
            <p:ph idx="1"/>
          </p:nvPr>
        </p:nvSpPr>
        <p:spPr>
          <a:xfrm>
            <a:off x="1280160" y="2311880"/>
            <a:ext cx="9628632" cy="4408098"/>
          </a:xfrm>
        </p:spPr>
        <p:txBody>
          <a:bodyPr>
            <a:normAutofit lnSpcReduction="10000"/>
          </a:bodyPr>
          <a:lstStyle/>
          <a:p>
            <a:r>
              <a:rPr lang="zh-CN" altLang="ko-KR" dirty="0" smtClean="0"/>
              <a:t>三国演义</a:t>
            </a:r>
            <a:r>
              <a:rPr lang="zh-CN" altLang="ko-KR" dirty="0"/>
              <a:t>在韩国流传的最初记录，可以从高丽时期末流传下来的汉语参考书《老乞大》中找到。根据此纪录，《三国演义》第一次进入韩国的时间是</a:t>
            </a:r>
            <a:r>
              <a:rPr lang="en-US" altLang="ko-KR" dirty="0"/>
              <a:t>600</a:t>
            </a:r>
            <a:r>
              <a:rPr lang="zh-CN" altLang="ko-KR" dirty="0"/>
              <a:t>多年前。在学界，把《三国演义》流传到朝鲜的时期推断为</a:t>
            </a:r>
            <a:r>
              <a:rPr lang="en-US" altLang="ko-KR" dirty="0"/>
              <a:t>1522</a:t>
            </a:r>
            <a:r>
              <a:rPr lang="zh-CN" altLang="ko-KR" dirty="0"/>
              <a:t>年和</a:t>
            </a:r>
            <a:r>
              <a:rPr lang="en-US" altLang="ko-KR" dirty="0"/>
              <a:t>1569</a:t>
            </a:r>
            <a:r>
              <a:rPr lang="zh-CN" altLang="ko-KR" dirty="0"/>
              <a:t>年之间。而且在金万重的《西浦漫笔》“记事”中，有这样的</a:t>
            </a:r>
            <a:r>
              <a:rPr lang="zh-CN" altLang="ko-KR" dirty="0" smtClean="0"/>
              <a:t>一句话</a:t>
            </a:r>
            <a:r>
              <a:rPr lang="zh-CN" altLang="en-US" dirty="0" smtClean="0"/>
              <a:t>。</a:t>
            </a:r>
            <a:r>
              <a:rPr lang="zh-CN" altLang="ko-KR" dirty="0" smtClean="0"/>
              <a:t>“</a:t>
            </a:r>
            <a:r>
              <a:rPr lang="zh-CN" altLang="ko-KR" dirty="0"/>
              <a:t>所谓《三国演义》是元人罗贯中的作品</a:t>
            </a:r>
            <a:r>
              <a:rPr lang="zh-CN" altLang="ko-KR" dirty="0" smtClean="0"/>
              <a:t>，壬辰</a:t>
            </a:r>
            <a:r>
              <a:rPr lang="zh-CN" altLang="ko-KR" dirty="0"/>
              <a:t>倭乱</a:t>
            </a:r>
            <a:r>
              <a:rPr lang="zh-CN" altLang="ko-KR" dirty="0" smtClean="0"/>
              <a:t>之</a:t>
            </a:r>
            <a:r>
              <a:rPr lang="zh-CN" altLang="en-US" dirty="0" smtClean="0"/>
              <a:t>后在</a:t>
            </a:r>
            <a:r>
              <a:rPr lang="zh-CN" altLang="ko-KR" dirty="0" smtClean="0"/>
              <a:t>我国</a:t>
            </a:r>
            <a:r>
              <a:rPr lang="zh-CN" altLang="ko-KR" dirty="0"/>
              <a:t>盛行，甚至妇女和儿童也背诵。</a:t>
            </a:r>
            <a:r>
              <a:rPr lang="zh-CN" altLang="ko-KR" dirty="0" smtClean="0"/>
              <a:t>”</a:t>
            </a:r>
            <a:endParaRPr lang="en-US" altLang="zh-CN" dirty="0" smtClean="0"/>
          </a:p>
          <a:p>
            <a:pPr marL="0" indent="0">
              <a:buNone/>
            </a:pPr>
            <a:endParaRPr lang="ko-KR" altLang="ko-KR" dirty="0"/>
          </a:p>
          <a:p>
            <a:r>
              <a:rPr lang="zh-CN" altLang="en-US" sz="2400" dirty="0"/>
              <a:t>在韩国不同年龄人群的阅读取向</a:t>
            </a:r>
            <a:endParaRPr lang="en-US" altLang="zh-CN" sz="2400" dirty="0"/>
          </a:p>
          <a:p>
            <a:r>
              <a:rPr lang="zh-CN" altLang="en-US" sz="2400" dirty="0"/>
              <a:t>在韩国分析</a:t>
            </a:r>
            <a:r>
              <a:rPr lang="en-US" altLang="zh-CN" sz="2400" dirty="0"/>
              <a:t>《</a:t>
            </a:r>
            <a:r>
              <a:rPr lang="zh-CN" altLang="en-US" sz="2400" dirty="0"/>
              <a:t>三国演义</a:t>
            </a:r>
            <a:r>
              <a:rPr lang="en-US" altLang="zh-CN" sz="2400" dirty="0"/>
              <a:t>》</a:t>
            </a:r>
            <a:r>
              <a:rPr lang="zh-CN" altLang="en-US" sz="2400" dirty="0"/>
              <a:t>的人也很多，甚至可分为不同年龄人群的</a:t>
            </a:r>
            <a:r>
              <a:rPr lang="en-US" altLang="zh-CN" sz="2400" dirty="0"/>
              <a:t>《</a:t>
            </a:r>
            <a:r>
              <a:rPr lang="zh-CN" altLang="en-US" sz="2400" dirty="0"/>
              <a:t>三国演义</a:t>
            </a:r>
            <a:r>
              <a:rPr lang="en-US" altLang="zh-CN" sz="2400" dirty="0"/>
              <a:t>》</a:t>
            </a:r>
            <a:r>
              <a:rPr lang="zh-CN" altLang="en-US" sz="2400" dirty="0"/>
              <a:t>分析著作。因此，下面我要谈一谈最近韩国不同年龄人群阅读</a:t>
            </a:r>
            <a:r>
              <a:rPr lang="en-US" altLang="zh-CN" sz="2400" dirty="0"/>
              <a:t>《</a:t>
            </a:r>
            <a:r>
              <a:rPr lang="zh-CN" altLang="en-US" sz="2400" dirty="0"/>
              <a:t>三国演义</a:t>
            </a:r>
            <a:r>
              <a:rPr lang="en-US" altLang="zh-CN" sz="2400" dirty="0"/>
              <a:t>》</a:t>
            </a:r>
            <a:r>
              <a:rPr lang="zh-CN" altLang="en-US" sz="2400" dirty="0"/>
              <a:t>的不同价值取向。 </a:t>
            </a:r>
            <a:endParaRPr lang="en-US" altLang="zh-CN" sz="2400" dirty="0"/>
          </a:p>
          <a:p>
            <a:endParaRPr lang="ko-KR" altLang="en-US" dirty="0"/>
          </a:p>
          <a:p>
            <a:endParaRPr lang="zh-CN" altLang="en-US" dirty="0"/>
          </a:p>
        </p:txBody>
      </p:sp>
      <p:sp>
        <p:nvSpPr>
          <p:cNvPr id="4" name="圆角矩形 3"/>
          <p:cNvSpPr/>
          <p:nvPr/>
        </p:nvSpPr>
        <p:spPr>
          <a:xfrm>
            <a:off x="270870" y="2415398"/>
            <a:ext cx="914400" cy="1708028"/>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流传时间</a:t>
            </a:r>
            <a:endParaRPr lang="zh-CN" altLang="en-US" sz="2800" dirty="0">
              <a:solidFill>
                <a:schemeClr val="tx1"/>
              </a:solidFill>
              <a:latin typeface="华文隶书" panose="02010800040101010101" pitchFamily="2" charset="-122"/>
              <a:ea typeface="华文隶书" panose="02010800040101010101" pitchFamily="2" charset="-122"/>
            </a:endParaRPr>
          </a:p>
        </p:txBody>
      </p:sp>
      <p:sp>
        <p:nvSpPr>
          <p:cNvPr id="5" name="圆角矩形 4"/>
          <p:cNvSpPr/>
          <p:nvPr/>
        </p:nvSpPr>
        <p:spPr>
          <a:xfrm>
            <a:off x="270870" y="4715775"/>
            <a:ext cx="914400" cy="1708028"/>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价值选择</a:t>
            </a:r>
            <a:endParaRPr lang="zh-CN" altLang="en-US" sz="2800" dirty="0">
              <a:solidFill>
                <a:schemeClr val="tx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5130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二、在韩国的</a:t>
            </a:r>
            <a:r>
              <a:rPr lang="en-US" altLang="zh-CN" dirty="0"/>
              <a:t>《</a:t>
            </a:r>
            <a:r>
              <a:rPr lang="zh-CN" altLang="en-US" dirty="0"/>
              <a:t>三国演义</a:t>
            </a:r>
            <a:r>
              <a:rPr lang="en-US" altLang="zh-CN" dirty="0"/>
              <a:t>》</a:t>
            </a:r>
            <a:endParaRPr lang="zh-CN" altLang="en-US" dirty="0"/>
          </a:p>
        </p:txBody>
      </p:sp>
      <p:pic>
        <p:nvPicPr>
          <p:cNvPr id="4" name="图片 3"/>
          <p:cNvPicPr>
            <a:picLocks noChangeAspect="1"/>
          </p:cNvPicPr>
          <p:nvPr/>
        </p:nvPicPr>
        <p:blipFill>
          <a:blip r:embed="rId2"/>
          <a:stretch>
            <a:fillRect/>
          </a:stretch>
        </p:blipFill>
        <p:spPr>
          <a:xfrm>
            <a:off x="2002148" y="1964135"/>
            <a:ext cx="9306090" cy="4318581"/>
          </a:xfrm>
          <a:prstGeom prst="rect">
            <a:avLst/>
          </a:prstGeom>
        </p:spPr>
      </p:pic>
      <p:sp>
        <p:nvSpPr>
          <p:cNvPr id="5" name="圆角矩形 4"/>
          <p:cNvSpPr/>
          <p:nvPr/>
        </p:nvSpPr>
        <p:spPr>
          <a:xfrm>
            <a:off x="443399" y="2691444"/>
            <a:ext cx="914400" cy="261380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Adobe 明體 Std L" panose="02020300000000000000" pitchFamily="18" charset="-128"/>
                <a:ea typeface="Adobe 明體 Std L" panose="02020300000000000000" pitchFamily="18" charset="-128"/>
              </a:rPr>
              <a:t>幼儿到成年人</a:t>
            </a:r>
            <a:endParaRPr lang="zh-CN" altLang="en-US" sz="2800" dirty="0">
              <a:solidFill>
                <a:schemeClr val="tx1"/>
              </a:solidFill>
              <a:latin typeface="Adobe 明體 Std L" panose="02020300000000000000" pitchFamily="18" charset="-128"/>
              <a:ea typeface="Adobe 明體 Std L" panose="02020300000000000000" pitchFamily="18" charset="-128"/>
            </a:endParaRPr>
          </a:p>
        </p:txBody>
      </p:sp>
    </p:spTree>
    <p:extLst>
      <p:ext uri="{BB962C8B-B14F-4D97-AF65-F5344CB8AC3E}">
        <p14:creationId xmlns:p14="http://schemas.microsoft.com/office/powerpoint/2010/main" val="188048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二、在韩国的</a:t>
            </a:r>
            <a:r>
              <a:rPr lang="en-US" altLang="zh-CN" dirty="0"/>
              <a:t>《</a:t>
            </a:r>
            <a:r>
              <a:rPr lang="zh-CN" altLang="en-US" dirty="0"/>
              <a:t>三国演义</a:t>
            </a:r>
            <a:r>
              <a:rPr lang="en-US" altLang="zh-CN" dirty="0"/>
              <a:t>》</a:t>
            </a:r>
            <a:endParaRPr lang="zh-CN" altLang="en-US" dirty="0"/>
          </a:p>
        </p:txBody>
      </p:sp>
      <p:pic>
        <p:nvPicPr>
          <p:cNvPr id="4" name="内容占位符 3"/>
          <p:cNvPicPr>
            <a:picLocks noGrp="1" noChangeAspect="1"/>
          </p:cNvPicPr>
          <p:nvPr>
            <p:ph idx="1"/>
          </p:nvPr>
        </p:nvPicPr>
        <p:blipFill>
          <a:blip r:embed="rId2"/>
          <a:stretch>
            <a:fillRect/>
          </a:stretch>
        </p:blipFill>
        <p:spPr>
          <a:xfrm>
            <a:off x="266451" y="2823008"/>
            <a:ext cx="2305168" cy="3733992"/>
          </a:xfrm>
          <a:prstGeom prst="rect">
            <a:avLst/>
          </a:prstGeom>
        </p:spPr>
      </p:pic>
      <p:pic>
        <p:nvPicPr>
          <p:cNvPr id="5" name="图片 4"/>
          <p:cNvPicPr>
            <a:picLocks noChangeAspect="1"/>
          </p:cNvPicPr>
          <p:nvPr/>
        </p:nvPicPr>
        <p:blipFill>
          <a:blip r:embed="rId3"/>
          <a:stretch>
            <a:fillRect/>
          </a:stretch>
        </p:blipFill>
        <p:spPr>
          <a:xfrm>
            <a:off x="2950144" y="2799251"/>
            <a:ext cx="2622685" cy="3733992"/>
          </a:xfrm>
          <a:prstGeom prst="rect">
            <a:avLst/>
          </a:prstGeom>
        </p:spPr>
      </p:pic>
      <p:pic>
        <p:nvPicPr>
          <p:cNvPr id="6" name="图片 5"/>
          <p:cNvPicPr>
            <a:picLocks noChangeAspect="1"/>
          </p:cNvPicPr>
          <p:nvPr/>
        </p:nvPicPr>
        <p:blipFill>
          <a:blip r:embed="rId4"/>
          <a:stretch>
            <a:fillRect/>
          </a:stretch>
        </p:blipFill>
        <p:spPr>
          <a:xfrm>
            <a:off x="5930949" y="2799251"/>
            <a:ext cx="2546481" cy="3638963"/>
          </a:xfrm>
          <a:prstGeom prst="rect">
            <a:avLst/>
          </a:prstGeom>
        </p:spPr>
      </p:pic>
      <p:pic>
        <p:nvPicPr>
          <p:cNvPr id="7" name="图片 6"/>
          <p:cNvPicPr>
            <a:picLocks noChangeAspect="1"/>
          </p:cNvPicPr>
          <p:nvPr/>
        </p:nvPicPr>
        <p:blipFill>
          <a:blip r:embed="rId5"/>
          <a:stretch>
            <a:fillRect/>
          </a:stretch>
        </p:blipFill>
        <p:spPr>
          <a:xfrm>
            <a:off x="8835550" y="2823008"/>
            <a:ext cx="2883048" cy="3686477"/>
          </a:xfrm>
          <a:prstGeom prst="rect">
            <a:avLst/>
          </a:prstGeom>
        </p:spPr>
      </p:pic>
      <p:sp>
        <p:nvSpPr>
          <p:cNvPr id="8" name="圆角矩形 7"/>
          <p:cNvSpPr/>
          <p:nvPr/>
        </p:nvSpPr>
        <p:spPr>
          <a:xfrm>
            <a:off x="1130060" y="2000075"/>
            <a:ext cx="3131426" cy="65131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2800" dirty="0" smtClean="0">
                <a:solidFill>
                  <a:schemeClr val="tx1"/>
                </a:solidFill>
                <a:latin typeface="Adobe 明體 Std L" panose="02020300000000000000" pitchFamily="18" charset="-128"/>
                <a:ea typeface="Adobe 明體 Std L" panose="02020300000000000000" pitchFamily="18" charset="-128"/>
              </a:rPr>
              <a:t>书       籍</a:t>
            </a:r>
            <a:endParaRPr lang="zh-CN" altLang="en-US" sz="2800" dirty="0">
              <a:solidFill>
                <a:schemeClr val="tx1"/>
              </a:solidFill>
              <a:latin typeface="Adobe 明體 Std L" panose="02020300000000000000" pitchFamily="18" charset="-128"/>
              <a:ea typeface="Adobe 明體 Std L" panose="02020300000000000000" pitchFamily="18" charset="-128"/>
            </a:endParaRPr>
          </a:p>
        </p:txBody>
      </p:sp>
    </p:spTree>
    <p:extLst>
      <p:ext uri="{BB962C8B-B14F-4D97-AF65-F5344CB8AC3E}">
        <p14:creationId xmlns:p14="http://schemas.microsoft.com/office/powerpoint/2010/main" val="9471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二、在韩国的</a:t>
            </a:r>
            <a:r>
              <a:rPr lang="en-US" altLang="zh-CN" dirty="0"/>
              <a:t>《</a:t>
            </a:r>
            <a:r>
              <a:rPr lang="zh-CN" altLang="en-US" dirty="0"/>
              <a:t>三国演义</a:t>
            </a:r>
            <a:r>
              <a:rPr lang="en-US" altLang="zh-CN" dirty="0"/>
              <a:t>》</a:t>
            </a:r>
            <a:endParaRPr lang="zh-CN" altLang="en-US" dirty="0"/>
          </a:p>
        </p:txBody>
      </p:sp>
      <p:sp>
        <p:nvSpPr>
          <p:cNvPr id="3" name="内容占位符 2"/>
          <p:cNvSpPr>
            <a:spLocks noGrp="1"/>
          </p:cNvSpPr>
          <p:nvPr>
            <p:ph idx="1"/>
          </p:nvPr>
        </p:nvSpPr>
        <p:spPr>
          <a:xfrm>
            <a:off x="2453352" y="1906077"/>
            <a:ext cx="9628632" cy="4788021"/>
          </a:xfrm>
        </p:spPr>
        <p:txBody>
          <a:bodyPr>
            <a:normAutofit/>
          </a:bodyPr>
          <a:lstStyle/>
          <a:p>
            <a:r>
              <a:rPr lang="zh-CN" altLang="en-US" dirty="0"/>
              <a:t>在韩国第一个网络书店‘</a:t>
            </a:r>
            <a:r>
              <a:rPr lang="en-US" altLang="zh-CN" dirty="0"/>
              <a:t>YES24’</a:t>
            </a:r>
            <a:r>
              <a:rPr lang="zh-CN" altLang="en-US" dirty="0"/>
              <a:t>，用“三国演义”这个关键词来搜索的结果看，以儿童为对象的</a:t>
            </a:r>
            <a:r>
              <a:rPr lang="en-US" altLang="zh-CN" dirty="0"/>
              <a:t>《</a:t>
            </a:r>
            <a:r>
              <a:rPr lang="zh-CN" altLang="en-US" dirty="0"/>
              <a:t>三国演义</a:t>
            </a:r>
            <a:r>
              <a:rPr lang="en-US" altLang="zh-CN" dirty="0"/>
              <a:t>》</a:t>
            </a:r>
            <a:r>
              <a:rPr lang="zh-CN" altLang="en-US" dirty="0"/>
              <a:t>著作占</a:t>
            </a:r>
            <a:r>
              <a:rPr lang="en-US" altLang="zh-CN" dirty="0"/>
              <a:t>25%</a:t>
            </a:r>
            <a:r>
              <a:rPr lang="zh-CN" altLang="en-US" dirty="0"/>
              <a:t>，这个事实表明在韩国的“三国演义”方面的书籍中儿童产业占相当大的比重。 </a:t>
            </a:r>
            <a:r>
              <a:rPr lang="en-US" altLang="zh-CN" dirty="0" smtClean="0"/>
              <a:t>《</a:t>
            </a:r>
            <a:r>
              <a:rPr lang="zh-CN" altLang="en-US" dirty="0"/>
              <a:t>三国演义</a:t>
            </a:r>
            <a:r>
              <a:rPr lang="en-US" altLang="zh-CN" dirty="0"/>
              <a:t>》</a:t>
            </a:r>
            <a:r>
              <a:rPr lang="zh-CN" altLang="en-US" dirty="0"/>
              <a:t>故事和解释从故事中派生出来的成语的</a:t>
            </a:r>
            <a:r>
              <a:rPr lang="zh-CN" altLang="en-US" dirty="0" smtClean="0"/>
              <a:t>情况</a:t>
            </a:r>
            <a:r>
              <a:rPr lang="en-US" altLang="zh-CN" dirty="0" smtClean="0"/>
              <a:t>《</a:t>
            </a:r>
            <a:r>
              <a:rPr lang="zh-CN" altLang="en-US" dirty="0"/>
              <a:t>三国演义</a:t>
            </a:r>
            <a:r>
              <a:rPr lang="en-US" altLang="zh-CN" dirty="0"/>
              <a:t>》</a:t>
            </a:r>
            <a:r>
              <a:rPr lang="zh-CN" altLang="en-US" dirty="0"/>
              <a:t>故事作为孩子学语言的学习参考书的情况</a:t>
            </a:r>
            <a:r>
              <a:rPr lang="zh-CN" altLang="en-US" dirty="0" smtClean="0"/>
              <a:t>。</a:t>
            </a:r>
            <a:endParaRPr lang="en-US" altLang="zh-CN" dirty="0" smtClean="0"/>
          </a:p>
          <a:p>
            <a:endParaRPr lang="en-US" altLang="zh-CN" dirty="0"/>
          </a:p>
          <a:p>
            <a:pPr marL="0" indent="0">
              <a:buNone/>
            </a:pPr>
            <a:endParaRPr lang="en-US" altLang="zh-CN" dirty="0" smtClean="0"/>
          </a:p>
          <a:p>
            <a:r>
              <a:rPr lang="en-US" altLang="zh-CN" dirty="0"/>
              <a:t>《</a:t>
            </a:r>
            <a:r>
              <a:rPr lang="zh-CN" altLang="en-US" dirty="0"/>
              <a:t>三国演义</a:t>
            </a:r>
            <a:r>
              <a:rPr lang="en-US" altLang="zh-CN" dirty="0"/>
              <a:t>》</a:t>
            </a:r>
            <a:r>
              <a:rPr lang="zh-CN" altLang="en-US" dirty="0"/>
              <a:t>曾经被选定为国家奖劝读书，因此学生们为了应对高考，读这本书</a:t>
            </a:r>
            <a:r>
              <a:rPr lang="zh-CN" altLang="en-US" dirty="0" smtClean="0"/>
              <a:t>。认识</a:t>
            </a:r>
            <a:r>
              <a:rPr lang="zh-CN" altLang="en-US" dirty="0"/>
              <a:t>到</a:t>
            </a:r>
            <a:r>
              <a:rPr lang="en-US" altLang="zh-CN" dirty="0"/>
              <a:t>《</a:t>
            </a:r>
            <a:r>
              <a:rPr lang="zh-CN" altLang="en-US" dirty="0"/>
              <a:t>三国演义</a:t>
            </a:r>
            <a:r>
              <a:rPr lang="en-US" altLang="zh-CN" dirty="0"/>
              <a:t>》</a:t>
            </a:r>
            <a:r>
              <a:rPr lang="zh-CN" altLang="en-US" dirty="0"/>
              <a:t>在韩国文化圈的影响力后，希望掌握</a:t>
            </a:r>
            <a:r>
              <a:rPr lang="en-US" altLang="zh-CN" dirty="0"/>
              <a:t>《</a:t>
            </a:r>
            <a:r>
              <a:rPr lang="zh-CN" altLang="en-US" dirty="0"/>
              <a:t>三国演义</a:t>
            </a:r>
            <a:r>
              <a:rPr lang="en-US" altLang="zh-CN" dirty="0"/>
              <a:t>》</a:t>
            </a:r>
            <a:r>
              <a:rPr lang="zh-CN" altLang="en-US" dirty="0"/>
              <a:t>而阅读的情况</a:t>
            </a:r>
            <a:r>
              <a:rPr lang="zh-CN" altLang="en-US" dirty="0" smtClean="0"/>
              <a:t>。青少年</a:t>
            </a:r>
            <a:r>
              <a:rPr lang="zh-CN" altLang="en-US" dirty="0"/>
              <a:t>接触到</a:t>
            </a:r>
            <a:r>
              <a:rPr lang="en-US" altLang="zh-CN" dirty="0"/>
              <a:t>《</a:t>
            </a:r>
            <a:r>
              <a:rPr lang="zh-CN" altLang="en-US" dirty="0"/>
              <a:t>三国演义</a:t>
            </a:r>
            <a:r>
              <a:rPr lang="en-US" altLang="zh-CN" dirty="0"/>
              <a:t>》</a:t>
            </a:r>
            <a:r>
              <a:rPr lang="zh-CN" altLang="en-US" dirty="0"/>
              <a:t>的途径还有一个，是通过</a:t>
            </a:r>
            <a:r>
              <a:rPr lang="en-US" altLang="zh-CN" dirty="0"/>
              <a:t>《</a:t>
            </a:r>
            <a:r>
              <a:rPr lang="zh-CN" altLang="en-US" dirty="0"/>
              <a:t>三国演义</a:t>
            </a:r>
            <a:r>
              <a:rPr lang="en-US" altLang="zh-CN" dirty="0"/>
              <a:t>》</a:t>
            </a:r>
            <a:r>
              <a:rPr lang="zh-CN" altLang="en-US" dirty="0"/>
              <a:t>游戏。以</a:t>
            </a:r>
            <a:r>
              <a:rPr lang="en-US" altLang="zh-CN" dirty="0"/>
              <a:t>《</a:t>
            </a:r>
            <a:r>
              <a:rPr lang="zh-CN" altLang="en-US" dirty="0"/>
              <a:t>三国演义</a:t>
            </a:r>
            <a:r>
              <a:rPr lang="en-US" altLang="zh-CN" dirty="0"/>
              <a:t>》</a:t>
            </a:r>
            <a:r>
              <a:rPr lang="zh-CN" altLang="en-US" dirty="0"/>
              <a:t>为素材的游戏在韩国比较红，甚至在韩国没有人不知道“三国演义游戏”的。 </a:t>
            </a:r>
            <a:endParaRPr lang="en-US" altLang="zh-CN" dirty="0" smtClean="0"/>
          </a:p>
          <a:p>
            <a:endParaRPr lang="ko-KR" altLang="en-US" dirty="0"/>
          </a:p>
          <a:p>
            <a:endParaRPr lang="zh-CN" altLang="en-US" dirty="0"/>
          </a:p>
        </p:txBody>
      </p:sp>
      <p:sp>
        <p:nvSpPr>
          <p:cNvPr id="6" name="圆角矩形 5"/>
          <p:cNvSpPr/>
          <p:nvPr/>
        </p:nvSpPr>
        <p:spPr>
          <a:xfrm>
            <a:off x="29331" y="2087231"/>
            <a:ext cx="2424022" cy="56934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2800" dirty="0" smtClean="0">
                <a:solidFill>
                  <a:schemeClr val="tx1"/>
                </a:solidFill>
                <a:latin typeface="Adobe 明體 Std L" panose="02020300000000000000" pitchFamily="18" charset="-128"/>
                <a:ea typeface="Adobe 明體 Std L" panose="02020300000000000000" pitchFamily="18" charset="-128"/>
              </a:rPr>
              <a:t>幼儿及小学生</a:t>
            </a:r>
            <a:endParaRPr lang="zh-CN" altLang="en-US" sz="2800" dirty="0">
              <a:solidFill>
                <a:schemeClr val="tx1"/>
              </a:solidFill>
              <a:latin typeface="Adobe 明體 Std L" panose="02020300000000000000" pitchFamily="18" charset="-128"/>
              <a:ea typeface="Adobe 明體 Std L" panose="02020300000000000000" pitchFamily="18" charset="-128"/>
            </a:endParaRPr>
          </a:p>
        </p:txBody>
      </p:sp>
      <p:sp>
        <p:nvSpPr>
          <p:cNvPr id="7" name="圆角矩形 6"/>
          <p:cNvSpPr/>
          <p:nvPr/>
        </p:nvSpPr>
        <p:spPr>
          <a:xfrm>
            <a:off x="55209" y="5029199"/>
            <a:ext cx="2398143" cy="6125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2800" dirty="0" smtClean="0">
                <a:solidFill>
                  <a:schemeClr val="tx1"/>
                </a:solidFill>
                <a:latin typeface="Adobe 明體 Std L" panose="02020300000000000000" pitchFamily="18" charset="-128"/>
                <a:ea typeface="Adobe 明體 Std L" panose="02020300000000000000" pitchFamily="18" charset="-128"/>
              </a:rPr>
              <a:t>初中及高中生</a:t>
            </a:r>
            <a:endParaRPr lang="zh-CN" altLang="en-US" sz="2800" dirty="0">
              <a:solidFill>
                <a:schemeClr val="tx1"/>
              </a:solidFill>
              <a:latin typeface="Adobe 明體 Std L" panose="02020300000000000000" pitchFamily="18" charset="-128"/>
              <a:ea typeface="Adobe 明體 Std L" panose="02020300000000000000" pitchFamily="18" charset="-128"/>
            </a:endParaRPr>
          </a:p>
        </p:txBody>
      </p:sp>
    </p:spTree>
    <p:extLst>
      <p:ext uri="{BB962C8B-B14F-4D97-AF65-F5344CB8AC3E}">
        <p14:creationId xmlns:p14="http://schemas.microsoft.com/office/powerpoint/2010/main" val="40364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a:spLocks noGrp="1"/>
          </p:cNvSpPr>
          <p:nvPr>
            <p:ph type="title"/>
          </p:nvPr>
        </p:nvSpPr>
        <p:spPr/>
        <p:txBody>
          <a:bodyPr rtlCol="0"/>
          <a:lstStyle/>
          <a:p>
            <a:pPr rtl="0"/>
            <a:r>
              <a:rPr lang="zh-CN" altLang="en-US" dirty="0" smtClean="0"/>
              <a:t>概说</a:t>
            </a:r>
            <a:endParaRPr lang="zh-CN" altLang="en-US" dirty="0"/>
          </a:p>
        </p:txBody>
      </p:sp>
      <p:sp>
        <p:nvSpPr>
          <p:cNvPr id="14" name="内容占位符 2"/>
          <p:cNvSpPr>
            <a:spLocks noGrp="1"/>
          </p:cNvSpPr>
          <p:nvPr>
            <p:ph idx="1"/>
          </p:nvPr>
        </p:nvSpPr>
        <p:spPr/>
        <p:txBody>
          <a:bodyPr rtlCol="0">
            <a:normAutofit/>
          </a:bodyPr>
          <a:lstStyle/>
          <a:p>
            <a:pPr rtl="0"/>
            <a:r>
              <a:rPr lang="zh-CN" altLang="en-US" sz="3200" dirty="0" smtClean="0"/>
              <a:t>在日本</a:t>
            </a:r>
            <a:endParaRPr lang="en-US" altLang="zh-CN" sz="3200" dirty="0" smtClean="0"/>
          </a:p>
          <a:p>
            <a:pPr rtl="0"/>
            <a:r>
              <a:rPr lang="zh-CN" altLang="en-US" sz="3200" dirty="0" smtClean="0"/>
              <a:t>在韩国</a:t>
            </a:r>
            <a:endParaRPr lang="en-US" altLang="zh-CN" sz="3200" dirty="0" smtClean="0"/>
          </a:p>
          <a:p>
            <a:pPr rtl="0"/>
            <a:r>
              <a:rPr lang="zh-CN" altLang="en-US" sz="3200" dirty="0" smtClean="0"/>
              <a:t>在西方（以德、英为例）</a:t>
            </a:r>
            <a:endParaRPr lang="en-US" altLang="zh-CN" sz="3200" dirty="0" smtClean="0"/>
          </a:p>
        </p:txBody>
      </p:sp>
    </p:spTree>
    <p:extLst>
      <p:ext uri="{BB962C8B-B14F-4D97-AF65-F5344CB8AC3E}">
        <p14:creationId xmlns:p14="http://schemas.microsoft.com/office/powerpoint/2010/main" val="14403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二、在韩国的</a:t>
            </a:r>
            <a:r>
              <a:rPr lang="en-US" altLang="zh-CN" dirty="0"/>
              <a:t>《</a:t>
            </a:r>
            <a:r>
              <a:rPr lang="zh-CN" altLang="en-US" dirty="0"/>
              <a:t>三国演义</a:t>
            </a:r>
            <a:r>
              <a:rPr lang="en-US" altLang="zh-CN" dirty="0"/>
              <a:t>》</a:t>
            </a:r>
            <a:endParaRPr lang="zh-CN" altLang="en-US" dirty="0"/>
          </a:p>
        </p:txBody>
      </p:sp>
      <p:sp>
        <p:nvSpPr>
          <p:cNvPr id="3" name="内容占位符 2"/>
          <p:cNvSpPr>
            <a:spLocks noGrp="1"/>
          </p:cNvSpPr>
          <p:nvPr>
            <p:ph idx="1"/>
          </p:nvPr>
        </p:nvSpPr>
        <p:spPr>
          <a:xfrm>
            <a:off x="2563368" y="2078606"/>
            <a:ext cx="9628632" cy="3986213"/>
          </a:xfrm>
        </p:spPr>
        <p:txBody>
          <a:bodyPr>
            <a:normAutofit fontScale="92500"/>
          </a:bodyPr>
          <a:lstStyle/>
          <a:p>
            <a:r>
              <a:rPr lang="zh-CN" altLang="en-US" dirty="0"/>
              <a:t>三国鼎立的结构。从做游戏的立场看，以两国之间的对立结构做游戏的话，有一些无聊的感觉。但三个国家的对立结构是不觉得太多或少的恰当的结构。很多的故事素材和登场人物。</a:t>
            </a:r>
            <a:r>
              <a:rPr lang="en-US" altLang="zh-CN" dirty="0"/>
              <a:t>《</a:t>
            </a:r>
            <a:r>
              <a:rPr lang="zh-CN" altLang="en-US" dirty="0"/>
              <a:t>三国演义</a:t>
            </a:r>
            <a:r>
              <a:rPr lang="en-US" altLang="zh-CN" dirty="0"/>
              <a:t>》</a:t>
            </a:r>
            <a:r>
              <a:rPr lang="zh-CN" altLang="en-US" dirty="0"/>
              <a:t>成游戏化的话，不用制造新的故事或人物，就采用现有的故事和人物，也很有意思。虽然</a:t>
            </a:r>
            <a:r>
              <a:rPr lang="en-US" altLang="zh-CN" dirty="0"/>
              <a:t>《</a:t>
            </a:r>
            <a:r>
              <a:rPr lang="zh-CN" altLang="en-US" dirty="0"/>
              <a:t>三国演义</a:t>
            </a:r>
            <a:r>
              <a:rPr lang="en-US" altLang="zh-CN" dirty="0"/>
              <a:t>》</a:t>
            </a:r>
            <a:r>
              <a:rPr lang="zh-CN" altLang="en-US" dirty="0"/>
              <a:t>是历史小说，但只叙述从后汉末</a:t>
            </a:r>
            <a:r>
              <a:rPr lang="en-US" altLang="zh-CN" dirty="0"/>
              <a:t>189</a:t>
            </a:r>
            <a:r>
              <a:rPr lang="zh-CN" altLang="en-US" dirty="0"/>
              <a:t>年开始到</a:t>
            </a:r>
            <a:r>
              <a:rPr lang="en-US" altLang="zh-CN" dirty="0"/>
              <a:t>280</a:t>
            </a:r>
            <a:r>
              <a:rPr lang="zh-CN" altLang="en-US" dirty="0"/>
              <a:t>年间晋国统一全国的</a:t>
            </a:r>
            <a:r>
              <a:rPr lang="en-US" altLang="zh-CN" dirty="0"/>
              <a:t>90</a:t>
            </a:r>
            <a:r>
              <a:rPr lang="zh-CN" altLang="en-US" dirty="0"/>
              <a:t>年间的历史，长短正适合做成“游戏”产品。 </a:t>
            </a:r>
            <a:endParaRPr lang="ko-KR" altLang="en-US" dirty="0"/>
          </a:p>
          <a:p>
            <a:r>
              <a:rPr lang="en-US" altLang="zh-CN" dirty="0"/>
              <a:t>《</a:t>
            </a:r>
            <a:r>
              <a:rPr lang="zh-CN" altLang="en-US" dirty="0"/>
              <a:t>三国演义</a:t>
            </a:r>
            <a:r>
              <a:rPr lang="en-US" altLang="zh-CN" dirty="0"/>
              <a:t>》</a:t>
            </a:r>
            <a:r>
              <a:rPr lang="zh-CN" altLang="en-US" dirty="0"/>
              <a:t>里出现具有鲜明特征的</a:t>
            </a:r>
            <a:r>
              <a:rPr lang="en-US" altLang="zh-CN" dirty="0"/>
              <a:t>3</a:t>
            </a:r>
            <a:r>
              <a:rPr lang="zh-CN" altLang="en-US" dirty="0"/>
              <a:t>名</a:t>
            </a:r>
            <a:r>
              <a:rPr lang="en-US" altLang="zh-CN" dirty="0"/>
              <a:t>CEO</a:t>
            </a:r>
            <a:r>
              <a:rPr lang="zh-CN" altLang="en-US" dirty="0"/>
              <a:t>，就是曹操，刘备，和孙权。企业蔓延的现代社会，对经营的关心逐渐增大，但现实处于缺乏符合需求的状况。在这一时期，具有个性的三国鼎立时期</a:t>
            </a:r>
            <a:r>
              <a:rPr lang="en-US" altLang="zh-CN" dirty="0"/>
              <a:t>CEO</a:t>
            </a:r>
            <a:r>
              <a:rPr lang="zh-CN" altLang="en-US" dirty="0"/>
              <a:t>的行为和附属的结果，会帮助我们更客观地定位自己</a:t>
            </a:r>
            <a:r>
              <a:rPr lang="zh-CN" altLang="en-US" dirty="0" smtClean="0"/>
              <a:t>。</a:t>
            </a:r>
            <a:r>
              <a:rPr lang="en-US" altLang="zh-CN" dirty="0" smtClean="0"/>
              <a:t>《</a:t>
            </a:r>
            <a:r>
              <a:rPr lang="zh-CN" altLang="en-US" dirty="0"/>
              <a:t>三国演义</a:t>
            </a:r>
            <a:r>
              <a:rPr lang="en-US" altLang="zh-CN" dirty="0"/>
              <a:t>》</a:t>
            </a:r>
            <a:r>
              <a:rPr lang="zh-CN" altLang="en-US" dirty="0"/>
              <a:t>以熟悉的，有趣的故事为素材。韩国人中，也许没有不知道</a:t>
            </a:r>
            <a:r>
              <a:rPr lang="en-US" altLang="zh-CN" dirty="0"/>
              <a:t>《</a:t>
            </a:r>
            <a:r>
              <a:rPr lang="zh-CN" altLang="en-US" dirty="0"/>
              <a:t>三国演义</a:t>
            </a:r>
            <a:r>
              <a:rPr lang="en-US" altLang="zh-CN" dirty="0"/>
              <a:t>》</a:t>
            </a:r>
            <a:r>
              <a:rPr lang="zh-CN" altLang="en-US" dirty="0"/>
              <a:t>故事的人。而且</a:t>
            </a:r>
            <a:r>
              <a:rPr lang="en-US" altLang="zh-CN" dirty="0"/>
              <a:t>《</a:t>
            </a:r>
            <a:r>
              <a:rPr lang="zh-CN" altLang="en-US" dirty="0"/>
              <a:t>三国演义</a:t>
            </a:r>
            <a:r>
              <a:rPr lang="en-US" altLang="zh-CN" dirty="0"/>
              <a:t>》</a:t>
            </a:r>
            <a:r>
              <a:rPr lang="zh-CN" altLang="en-US" dirty="0"/>
              <a:t>是包含着男女老少都喜欢的故事的小说。人们一般喜欢评论自己阅读的文学作品。</a:t>
            </a:r>
            <a:endParaRPr lang="ko-KR" altLang="en-US" dirty="0"/>
          </a:p>
          <a:p>
            <a:endParaRPr lang="zh-CN" altLang="en-US" dirty="0"/>
          </a:p>
        </p:txBody>
      </p:sp>
      <p:sp>
        <p:nvSpPr>
          <p:cNvPr id="6" name="圆角矩形 5"/>
          <p:cNvSpPr/>
          <p:nvPr/>
        </p:nvSpPr>
        <p:spPr>
          <a:xfrm>
            <a:off x="81662" y="2230175"/>
            <a:ext cx="2449901" cy="56934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2800" dirty="0" smtClean="0">
                <a:solidFill>
                  <a:schemeClr val="tx1"/>
                </a:solidFill>
                <a:latin typeface="Adobe 明體 Std L" panose="02020300000000000000" pitchFamily="18" charset="-128"/>
                <a:ea typeface="Adobe 明體 Std L" panose="02020300000000000000" pitchFamily="18" charset="-128"/>
              </a:rPr>
              <a:t>游戏产业</a:t>
            </a:r>
            <a:endParaRPr lang="zh-CN" altLang="en-US" sz="2800" dirty="0">
              <a:solidFill>
                <a:schemeClr val="tx1"/>
              </a:solidFill>
              <a:latin typeface="Adobe 明體 Std L" panose="02020300000000000000" pitchFamily="18" charset="-128"/>
              <a:ea typeface="Adobe 明體 Std L" panose="02020300000000000000" pitchFamily="18" charset="-128"/>
            </a:endParaRPr>
          </a:p>
        </p:txBody>
      </p:sp>
      <p:sp>
        <p:nvSpPr>
          <p:cNvPr id="7" name="圆角矩形 6"/>
          <p:cNvSpPr/>
          <p:nvPr/>
        </p:nvSpPr>
        <p:spPr>
          <a:xfrm>
            <a:off x="113467" y="4300514"/>
            <a:ext cx="2449901" cy="56934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2800" dirty="0" smtClean="0">
                <a:solidFill>
                  <a:schemeClr val="tx1"/>
                </a:solidFill>
                <a:latin typeface="Adobe 明體 Std L" panose="02020300000000000000" pitchFamily="18" charset="-128"/>
                <a:ea typeface="Adobe 明體 Std L" panose="02020300000000000000" pitchFamily="18" charset="-128"/>
              </a:rPr>
              <a:t>CEO</a:t>
            </a:r>
            <a:endParaRPr lang="zh-CN" altLang="en-US" sz="2800" dirty="0">
              <a:solidFill>
                <a:schemeClr val="tx1"/>
              </a:solidFill>
              <a:latin typeface="Adobe 明體 Std L" panose="02020300000000000000" pitchFamily="18" charset="-128"/>
              <a:ea typeface="Adobe 明體 Std L" panose="02020300000000000000" pitchFamily="18" charset="-128"/>
            </a:endParaRPr>
          </a:p>
        </p:txBody>
      </p:sp>
    </p:spTree>
    <p:extLst>
      <p:ext uri="{BB962C8B-B14F-4D97-AF65-F5344CB8AC3E}">
        <p14:creationId xmlns:p14="http://schemas.microsoft.com/office/powerpoint/2010/main" val="178156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38015" y="658346"/>
            <a:ext cx="6597464" cy="1981337"/>
          </a:xfrm>
        </p:spPr>
        <p:txBody>
          <a:bodyPr/>
          <a:lstStyle/>
          <a:p>
            <a:r>
              <a:rPr lang="en-US" altLang="zh-CN" dirty="0" smtClean="0"/>
              <a:t>    Part 3 </a:t>
            </a:r>
            <a:r>
              <a:rPr lang="zh-CN" altLang="en-US" dirty="0" smtClean="0"/>
              <a:t>在西方</a:t>
            </a:r>
            <a:endParaRPr lang="zh-CN" altLang="en-US" dirty="0"/>
          </a:p>
        </p:txBody>
      </p:sp>
    </p:spTree>
    <p:extLst>
      <p:ext uri="{BB962C8B-B14F-4D97-AF65-F5344CB8AC3E}">
        <p14:creationId xmlns:p14="http://schemas.microsoft.com/office/powerpoint/2010/main" val="1843136337"/>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三、在西方的</a:t>
            </a:r>
            <a:r>
              <a:rPr lang="en-US" altLang="zh-CN" dirty="0" smtClean="0"/>
              <a:t>《</a:t>
            </a:r>
            <a:r>
              <a:rPr lang="zh-CN" altLang="en-US" dirty="0" smtClean="0"/>
              <a:t>三国演义</a:t>
            </a:r>
            <a:r>
              <a:rPr lang="en-US" altLang="zh-CN" dirty="0" smtClean="0"/>
              <a:t>》</a:t>
            </a:r>
            <a:endParaRPr lang="zh-CN" altLang="en-US" dirty="0"/>
          </a:p>
        </p:txBody>
      </p:sp>
      <p:sp>
        <p:nvSpPr>
          <p:cNvPr id="3" name="内容占位符 2"/>
          <p:cNvSpPr>
            <a:spLocks noGrp="1"/>
          </p:cNvSpPr>
          <p:nvPr>
            <p:ph idx="1"/>
          </p:nvPr>
        </p:nvSpPr>
        <p:spPr>
          <a:xfrm>
            <a:off x="1280160" y="2190749"/>
            <a:ext cx="9628632" cy="4149666"/>
          </a:xfrm>
        </p:spPr>
        <p:txBody>
          <a:bodyPr>
            <a:normAutofit fontScale="92500" lnSpcReduction="20000"/>
          </a:bodyPr>
          <a:lstStyle/>
          <a:p>
            <a:r>
              <a:rPr lang="zh-CN" altLang="zh-CN" dirty="0"/>
              <a:t>（我所查到的）最早由邓罗在</a:t>
            </a:r>
            <a:r>
              <a:rPr lang="en-US" altLang="zh-CN" dirty="0"/>
              <a:t>1925</a:t>
            </a:r>
            <a:r>
              <a:rPr lang="zh-CN" altLang="zh-CN" dirty="0"/>
              <a:t>年翻译的</a:t>
            </a:r>
          </a:p>
          <a:p>
            <a:pPr marL="0" indent="0">
              <a:buNone/>
            </a:pPr>
            <a:r>
              <a:rPr lang="zh-CN" altLang="zh-CN" dirty="0"/>
              <a:t>邓罗在译本前言一开头引用学者韦利的话：</a:t>
            </a:r>
            <a:r>
              <a:rPr lang="en-US" altLang="zh-CN" dirty="0"/>
              <a:t>“</a:t>
            </a:r>
            <a:r>
              <a:rPr lang="zh-CN" altLang="zh-CN" dirty="0"/>
              <a:t>小说，一种不错的文学形式，尚未得到中国人的认同，也没列入民族文学之中。接受欧洲思想的中国人本将会感到小说和传奇故事非常重要，可惜却被忽视了。小说和传奇故事反映了不同时代的行为习惯和风俗人情；小说和传奇故事为我们研究语言的变化提供了样本；人们也可以通过阅读它们从中了解历史；它们当中的人物角色也产生了重要作用和广泛影响，以上方面足以成为不应忽视这种文学形式的正当理由。《三国演义》就是这样一部小说</a:t>
            </a:r>
            <a:r>
              <a:rPr lang="en-US" altLang="zh-CN" dirty="0" smtClean="0"/>
              <a:t>……”</a:t>
            </a:r>
          </a:p>
          <a:p>
            <a:pPr marL="0" indent="0">
              <a:buNone/>
            </a:pPr>
            <a:r>
              <a:rPr lang="zh-CN" altLang="zh-CN" dirty="0" smtClean="0"/>
              <a:t>借用</a:t>
            </a:r>
            <a:r>
              <a:rPr lang="zh-CN" altLang="zh-CN" dirty="0"/>
              <a:t>韦利的观点作为译本前言的开场白，说明了他在翻译初期就意识到了类似《三国演义》这样的传统通俗小说，在当时的文学界是不受重视、不被认可的。他试图通过译介《三国演义》，把这种极具影响力的文学形式带到英语国家。邓罗是英语世界第一个全译《三国演义》的译者，他用这种方式，将千年之前中国的政治、文化、历史、军事、社会状况、风俗人情、伦理道德及人际关系等等带到西方世界，同时透过故事情节、战事布局和谋略让西方人洞察小说人物的内心世界，感受到古代中国兄弟间的情义、君臣间的忠义，以及其它中华文化传统美德。</a:t>
            </a:r>
          </a:p>
          <a:p>
            <a:endParaRPr lang="zh-CN" altLang="en-US" dirty="0"/>
          </a:p>
        </p:txBody>
      </p:sp>
      <p:sp>
        <p:nvSpPr>
          <p:cNvPr id="4" name="圆角矩形 3"/>
          <p:cNvSpPr/>
          <p:nvPr/>
        </p:nvSpPr>
        <p:spPr>
          <a:xfrm>
            <a:off x="150099" y="2337577"/>
            <a:ext cx="928202" cy="385600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 在英国的翻译与传播</a:t>
            </a:r>
            <a:endParaRPr lang="zh-CN" altLang="en-US" sz="2800" dirty="0">
              <a:solidFill>
                <a:schemeClr val="tx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53115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 fill="hold"/>
                                        <p:tgtEl>
                                          <p:spTgt spid="4"/>
                                        </p:tgtEl>
                                        <p:attrNameLst>
                                          <p:attrName>ppt_x</p:attrName>
                                        </p:attrNameLst>
                                      </p:cBhvr>
                                      <p:tavLst>
                                        <p:tav tm="0">
                                          <p:val>
                                            <p:strVal val="#ppt_x"/>
                                          </p:val>
                                        </p:tav>
                                        <p:tav tm="100000">
                                          <p:val>
                                            <p:strVal val="#ppt_x"/>
                                          </p:val>
                                        </p:tav>
                                      </p:tavLst>
                                    </p:anim>
                                    <p:anim calcmode="lin" valueType="num">
                                      <p:cBhvr additive="base">
                                        <p:cTn id="8"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25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250"/>
                                        <p:tgtEl>
                                          <p:spTgt spid="3">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fontScale="77500" lnSpcReduction="20000"/>
          </a:bodyPr>
          <a:lstStyle/>
          <a:p>
            <a:r>
              <a:rPr lang="zh-CN" altLang="zh-CN" dirty="0"/>
              <a:t>德国汉学家弗兰茨·库恩在</a:t>
            </a:r>
            <a:r>
              <a:rPr lang="en-US" altLang="zh-CN" dirty="0"/>
              <a:t>20</a:t>
            </a:r>
            <a:r>
              <a:rPr lang="zh-CN" altLang="zh-CN" dirty="0"/>
              <a:t>世纪中期仅翻译了《三国演义》</a:t>
            </a:r>
            <a:r>
              <a:rPr lang="en-US" altLang="zh-CN" dirty="0"/>
              <a:t>120</a:t>
            </a:r>
            <a:r>
              <a:rPr lang="zh-CN" altLang="zh-CN" dirty="0"/>
              <a:t>回中的</a:t>
            </a:r>
            <a:r>
              <a:rPr lang="en-US" altLang="zh-CN" dirty="0"/>
              <a:t>35</a:t>
            </a:r>
            <a:r>
              <a:rPr lang="zh-CN" altLang="zh-CN" dirty="0"/>
              <a:t>回。</a:t>
            </a:r>
          </a:p>
          <a:p>
            <a:r>
              <a:rPr lang="zh-CN" altLang="zh-CN" dirty="0"/>
              <a:t>德国汉学家、翻译家埃娃·舍斯塔格（中文名尹芳夏）是《三国演义》首个德文全译本译者，该书于</a:t>
            </a:r>
            <a:r>
              <a:rPr lang="en-US" altLang="zh-CN" dirty="0"/>
              <a:t>2017</a:t>
            </a:r>
            <a:r>
              <a:rPr lang="zh-CN" altLang="zh-CN" dirty="0"/>
              <a:t>年年初在德国出版。</a:t>
            </a:r>
          </a:p>
          <a:p>
            <a:r>
              <a:rPr lang="zh-CN" altLang="zh-CN" dirty="0"/>
              <a:t>《三国演义》德文版出版后在德受到关注</a:t>
            </a:r>
            <a:r>
              <a:rPr lang="en-US" altLang="zh-CN" dirty="0"/>
              <a:t>,</a:t>
            </a:r>
            <a:r>
              <a:rPr lang="zh-CN" altLang="zh-CN" dirty="0"/>
              <a:t>德国《世界报》《法兰克福汇报》等媒体对此进行了报道。《世界报》在一篇介绍这部中国经典名著的文章中说</a:t>
            </a:r>
            <a:r>
              <a:rPr lang="en-US" altLang="zh-CN" dirty="0"/>
              <a:t>:“</a:t>
            </a:r>
            <a:r>
              <a:rPr lang="zh-CN" altLang="zh-CN" dirty="0"/>
              <a:t>《三国演义》像是以《魔戒》的形式将《尼伯龙根之歌》呈现出来；《权力的游戏》与之相比就像幼儿园。</a:t>
            </a:r>
            <a:r>
              <a:rPr lang="en-US" altLang="zh-CN" dirty="0"/>
              <a:t>”</a:t>
            </a:r>
            <a:r>
              <a:rPr lang="zh-CN" altLang="zh-CN" dirty="0"/>
              <a:t>而德文版译者德国汉学家、翻译家尹芳夏</a:t>
            </a:r>
            <a:r>
              <a:rPr lang="en-US" altLang="zh-CN" dirty="0"/>
              <a:t>(Eva</a:t>
            </a:r>
            <a:r>
              <a:rPr lang="zh-CN" altLang="zh-CN" dirty="0"/>
              <a:t>　</a:t>
            </a:r>
            <a:r>
              <a:rPr lang="en-US" altLang="zh-CN" dirty="0" err="1"/>
              <a:t>Schestag</a:t>
            </a:r>
            <a:r>
              <a:rPr lang="en-US" altLang="zh-CN" dirty="0"/>
              <a:t>)</a:t>
            </a:r>
            <a:r>
              <a:rPr lang="zh-CN" altLang="zh-CN" dirty="0"/>
              <a:t>则把《三国演义》比作中国的《奥德赛》。</a:t>
            </a:r>
          </a:p>
          <a:p>
            <a:r>
              <a:rPr lang="zh-CN" altLang="zh-CN" dirty="0"/>
              <a:t>由于德国历史上也出现过国家的分裂与统一，因此该书会使德国读者产生一些共鸣。</a:t>
            </a:r>
          </a:p>
          <a:p>
            <a:r>
              <a:rPr lang="zh-CN" altLang="zh-CN" dirty="0"/>
              <a:t>但由于受儒家思想的影响，小说所处时代的某些道德标准应该是德国人难以理解的。比如·：按照儒家思想</a:t>
            </a:r>
            <a:r>
              <a:rPr lang="en-US" altLang="zh-CN" dirty="0"/>
              <a:t>,</a:t>
            </a:r>
            <a:r>
              <a:rPr lang="zh-CN" altLang="zh-CN" dirty="0"/>
              <a:t>因为刘备是汉室正统所以受到尊崇</a:t>
            </a:r>
            <a:r>
              <a:rPr lang="en-US" altLang="zh-CN" dirty="0"/>
              <a:t>,</a:t>
            </a:r>
            <a:r>
              <a:rPr lang="zh-CN" altLang="zh-CN" dirty="0"/>
              <a:t>但这种尊崇有时很极端。小说中写到刘备曾经在逃亡过程中路过农民刘安家</a:t>
            </a:r>
            <a:r>
              <a:rPr lang="en-US" altLang="zh-CN" dirty="0"/>
              <a:t>,</a:t>
            </a:r>
            <a:r>
              <a:rPr lang="zh-CN" altLang="zh-CN" dirty="0"/>
              <a:t>刘安家里很穷</a:t>
            </a:r>
            <a:r>
              <a:rPr lang="en-US" altLang="zh-CN" dirty="0"/>
              <a:t>,</a:t>
            </a:r>
            <a:r>
              <a:rPr lang="zh-CN" altLang="zh-CN" dirty="0"/>
              <a:t>但为奉上酒肉款待刘备</a:t>
            </a:r>
            <a:r>
              <a:rPr lang="en-US" altLang="zh-CN" dirty="0"/>
              <a:t>,</a:t>
            </a:r>
            <a:r>
              <a:rPr lang="zh-CN" altLang="zh-CN" dirty="0"/>
              <a:t>杀了自己的妻子把肉做给刘备吃。刘备知道缘由后非常感动</a:t>
            </a:r>
            <a:r>
              <a:rPr lang="en-US" altLang="zh-CN" dirty="0"/>
              <a:t>,</a:t>
            </a:r>
            <a:r>
              <a:rPr lang="zh-CN" altLang="zh-CN" dirty="0"/>
              <a:t>后来还送钱财给刘安。这样的故事和它背后所反应的思想是德国读者所不能理解的。</a:t>
            </a:r>
          </a:p>
          <a:p>
            <a:r>
              <a:rPr lang="zh-CN" altLang="zh-CN" dirty="0"/>
              <a:t>由于《三国演义》全德语译本刚刚出版，它是否能在德国读者之中传播开来还需要时间的验证。</a:t>
            </a:r>
          </a:p>
          <a:p>
            <a:endParaRPr lang="zh-CN" altLang="en-US" dirty="0"/>
          </a:p>
        </p:txBody>
      </p:sp>
      <p:sp>
        <p:nvSpPr>
          <p:cNvPr id="4" name="标题 1"/>
          <p:cNvSpPr>
            <a:spLocks noGrp="1"/>
          </p:cNvSpPr>
          <p:nvPr>
            <p:ph type="title"/>
          </p:nvPr>
        </p:nvSpPr>
        <p:spPr/>
        <p:txBody>
          <a:bodyPr/>
          <a:lstStyle/>
          <a:p>
            <a:r>
              <a:rPr lang="zh-CN" altLang="en-US" dirty="0" smtClean="0"/>
              <a:t>三、在西方的</a:t>
            </a:r>
            <a:r>
              <a:rPr lang="en-US" altLang="zh-CN" dirty="0" smtClean="0"/>
              <a:t>《</a:t>
            </a:r>
            <a:r>
              <a:rPr lang="zh-CN" altLang="en-US" dirty="0" smtClean="0"/>
              <a:t>三国演义</a:t>
            </a:r>
            <a:r>
              <a:rPr lang="en-US" altLang="zh-CN" dirty="0" smtClean="0"/>
              <a:t>》</a:t>
            </a:r>
            <a:endParaRPr lang="zh-CN" altLang="en-US" dirty="0"/>
          </a:p>
        </p:txBody>
      </p:sp>
      <p:sp>
        <p:nvSpPr>
          <p:cNvPr id="5" name="圆角矩形 4"/>
          <p:cNvSpPr/>
          <p:nvPr/>
        </p:nvSpPr>
        <p:spPr>
          <a:xfrm>
            <a:off x="150099" y="2337577"/>
            <a:ext cx="928202" cy="385600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 在德国的翻译与传播</a:t>
            </a:r>
            <a:endParaRPr lang="zh-CN" altLang="en-US" sz="2800" dirty="0">
              <a:solidFill>
                <a:schemeClr val="tx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129438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 fill="hold"/>
                                        <p:tgtEl>
                                          <p:spTgt spid="5"/>
                                        </p:tgtEl>
                                        <p:attrNameLst>
                                          <p:attrName>ppt_x</p:attrName>
                                        </p:attrNameLst>
                                      </p:cBhvr>
                                      <p:tavLst>
                                        <p:tav tm="0">
                                          <p:val>
                                            <p:strVal val="#ppt_x"/>
                                          </p:val>
                                        </p:tav>
                                        <p:tav tm="100000">
                                          <p:val>
                                            <p:strVal val="#ppt_x"/>
                                          </p:val>
                                        </p:tav>
                                      </p:tavLst>
                                    </p:anim>
                                    <p:anim calcmode="lin" valueType="num">
                                      <p:cBhvr additive="base">
                                        <p:cTn id="8" dur="1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1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10"/>
                                        <p:tgtEl>
                                          <p:spTgt spid="3">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10"/>
                                        <p:tgtEl>
                                          <p:spTgt spid="3">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10"/>
                                        <p:tgtEl>
                                          <p:spTgt spid="3">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10"/>
                                        <p:tgtEl>
                                          <p:spTgt spid="3">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1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8560" y="5080958"/>
            <a:ext cx="4068949" cy="1535503"/>
          </a:xfrm>
          <a:prstGeom prst="rect">
            <a:avLst/>
          </a:prstGeom>
          <a:noFill/>
          <a:scene3d>
            <a:camera prst="perspectiveRelaxedModerately"/>
            <a:lightRig rig="threePt" dir="t"/>
          </a:scene3d>
        </p:spPr>
        <p:txBody>
          <a:bodyPr wrap="none" lIns="91440" tIns="45720" rIns="91440" bIns="45720">
            <a:prstTxWarp prst="textArchUp">
              <a:avLst>
                <a:gd name="adj" fmla="val 6143000"/>
              </a:avLst>
            </a:prstTxWarp>
            <a:spAutoFit/>
          </a:bodyPr>
          <a:lstStyle/>
          <a:p>
            <a:pPr algn="ctr"/>
            <a:r>
              <a:rPr lang="zh-CN" altLang="en-US" sz="9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谢谢！</a:t>
            </a:r>
            <a:endParaRPr lang="en-US" altLang="zh-CN" sz="9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en-US" altLang="zh-CN" sz="9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Thank you!</a:t>
            </a:r>
          </a:p>
          <a:p>
            <a:pPr algn="ctr"/>
            <a:endParaRPr lang="zh-CN" altLang="en-US" sz="8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文本框 2"/>
          <p:cNvSpPr txBox="1"/>
          <p:nvPr/>
        </p:nvSpPr>
        <p:spPr>
          <a:xfrm>
            <a:off x="9083616" y="6247129"/>
            <a:ext cx="1268082" cy="369332"/>
          </a:xfrm>
          <a:prstGeom prst="rect">
            <a:avLst/>
          </a:prstGeom>
          <a:noFill/>
        </p:spPr>
        <p:txBody>
          <a:bodyPr wrap="square" rtlCol="0">
            <a:spAutoFit/>
          </a:bodyPr>
          <a:lstStyle/>
          <a:p>
            <a:r>
              <a:rPr lang="en-US" altLang="zh-CN" dirty="0" smtClean="0">
                <a:latin typeface="Bradley Hand ITC" panose="03070402050302030203" pitchFamily="66" charset="0"/>
              </a:rPr>
              <a:t>--BY LIYI</a:t>
            </a:r>
            <a:endParaRPr lang="zh-CN" altLang="en-US" dirty="0">
              <a:latin typeface="Bradley Hand ITC" panose="03070402050302030203" pitchFamily="66" charset="0"/>
            </a:endParaRPr>
          </a:p>
        </p:txBody>
      </p:sp>
    </p:spTree>
    <p:extLst>
      <p:ext uri="{BB962C8B-B14F-4D97-AF65-F5344CB8AC3E}">
        <p14:creationId xmlns:p14="http://schemas.microsoft.com/office/powerpoint/2010/main" val="33506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80">
                                          <p:stCondLst>
                                            <p:cond delay="0"/>
                                          </p:stCondLst>
                                        </p:cTn>
                                        <p:tgtEl>
                                          <p:spTgt spid="2">
                                            <p:txEl>
                                              <p:pRg st="1" end="1"/>
                                            </p:txEl>
                                          </p:spTgt>
                                        </p:tgtEl>
                                      </p:cBhvr>
                                    </p:animEffect>
                                    <p:anim calcmode="lin" valueType="num">
                                      <p:cBhvr>
                                        <p:cTn id="24"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xEl>
                                              <p:pRg st="1" end="1"/>
                                            </p:txEl>
                                          </p:spTgt>
                                        </p:tgtEl>
                                      </p:cBhvr>
                                      <p:to x="100000" y="60000"/>
                                    </p:animScale>
                                    <p:animScale>
                                      <p:cBhvr>
                                        <p:cTn id="30" dur="166" decel="50000">
                                          <p:stCondLst>
                                            <p:cond delay="676"/>
                                          </p:stCondLst>
                                        </p:cTn>
                                        <p:tgtEl>
                                          <p:spTgt spid="2">
                                            <p:txEl>
                                              <p:pRg st="1" end="1"/>
                                            </p:txEl>
                                          </p:spTgt>
                                        </p:tgtEl>
                                      </p:cBhvr>
                                      <p:to x="100000" y="100000"/>
                                    </p:animScale>
                                    <p:animScale>
                                      <p:cBhvr>
                                        <p:cTn id="31" dur="26">
                                          <p:stCondLst>
                                            <p:cond delay="1312"/>
                                          </p:stCondLst>
                                        </p:cTn>
                                        <p:tgtEl>
                                          <p:spTgt spid="2">
                                            <p:txEl>
                                              <p:pRg st="1" end="1"/>
                                            </p:txEl>
                                          </p:spTgt>
                                        </p:tgtEl>
                                      </p:cBhvr>
                                      <p:to x="100000" y="80000"/>
                                    </p:animScale>
                                    <p:animScale>
                                      <p:cBhvr>
                                        <p:cTn id="32" dur="166" decel="50000">
                                          <p:stCondLst>
                                            <p:cond delay="1338"/>
                                          </p:stCondLst>
                                        </p:cTn>
                                        <p:tgtEl>
                                          <p:spTgt spid="2">
                                            <p:txEl>
                                              <p:pRg st="1" end="1"/>
                                            </p:txEl>
                                          </p:spTgt>
                                        </p:tgtEl>
                                      </p:cBhvr>
                                      <p:to x="100000" y="100000"/>
                                    </p:animScale>
                                    <p:animScale>
                                      <p:cBhvr>
                                        <p:cTn id="33" dur="26">
                                          <p:stCondLst>
                                            <p:cond delay="1642"/>
                                          </p:stCondLst>
                                        </p:cTn>
                                        <p:tgtEl>
                                          <p:spTgt spid="2">
                                            <p:txEl>
                                              <p:pRg st="1" end="1"/>
                                            </p:txEl>
                                          </p:spTgt>
                                        </p:tgtEl>
                                      </p:cBhvr>
                                      <p:to x="100000" y="90000"/>
                                    </p:animScale>
                                    <p:animScale>
                                      <p:cBhvr>
                                        <p:cTn id="34" dur="166" decel="50000">
                                          <p:stCondLst>
                                            <p:cond delay="1668"/>
                                          </p:stCondLst>
                                        </p:cTn>
                                        <p:tgtEl>
                                          <p:spTgt spid="2">
                                            <p:txEl>
                                              <p:pRg st="1" end="1"/>
                                            </p:txEl>
                                          </p:spTgt>
                                        </p:tgtEl>
                                      </p:cBhvr>
                                      <p:to x="100000" y="100000"/>
                                    </p:animScale>
                                    <p:animScale>
                                      <p:cBhvr>
                                        <p:cTn id="35" dur="26">
                                          <p:stCondLst>
                                            <p:cond delay="1808"/>
                                          </p:stCondLst>
                                        </p:cTn>
                                        <p:tgtEl>
                                          <p:spTgt spid="2">
                                            <p:txEl>
                                              <p:pRg st="1" end="1"/>
                                            </p:txEl>
                                          </p:spTgt>
                                        </p:tgtEl>
                                      </p:cBhvr>
                                      <p:to x="100000" y="95000"/>
                                    </p:animScale>
                                    <p:animScale>
                                      <p:cBhvr>
                                        <p:cTn id="36" dur="166" decel="50000">
                                          <p:stCondLst>
                                            <p:cond delay="1834"/>
                                          </p:stCondLst>
                                        </p:cTn>
                                        <p:tgtEl>
                                          <p:spTgt spid="2">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绪论：</a:t>
            </a:r>
            <a:r>
              <a:rPr lang="en-US" altLang="zh-CN" dirty="0" smtClean="0"/>
              <a:t>《</a:t>
            </a:r>
            <a:r>
              <a:rPr lang="zh-CN" altLang="en-US" dirty="0" smtClean="0"/>
              <a:t>三国演义</a:t>
            </a:r>
            <a:r>
              <a:rPr lang="en-US" altLang="zh-CN" dirty="0" smtClean="0"/>
              <a:t>》</a:t>
            </a:r>
            <a:r>
              <a:rPr lang="zh-CN" altLang="en-US" dirty="0" smtClean="0"/>
              <a:t>简介</a:t>
            </a:r>
            <a:endParaRPr lang="zh-CN" altLang="en-US" dirty="0"/>
          </a:p>
        </p:txBody>
      </p:sp>
      <p:sp>
        <p:nvSpPr>
          <p:cNvPr id="3" name="内容占位符 2"/>
          <p:cNvSpPr>
            <a:spLocks noGrp="1"/>
          </p:cNvSpPr>
          <p:nvPr>
            <p:ph idx="1"/>
          </p:nvPr>
        </p:nvSpPr>
        <p:spPr>
          <a:xfrm>
            <a:off x="425583" y="1828456"/>
            <a:ext cx="5503653" cy="5029544"/>
          </a:xfrm>
        </p:spPr>
        <p:txBody>
          <a:bodyPr>
            <a:normAutofit fontScale="85000" lnSpcReduction="20000"/>
          </a:bodyPr>
          <a:lstStyle/>
          <a:p>
            <a:pPr marL="0" indent="0">
              <a:buNone/>
            </a:pPr>
            <a:r>
              <a:rPr lang="en-US" altLang="zh-CN" dirty="0" smtClean="0"/>
              <a:t>   </a:t>
            </a:r>
            <a:r>
              <a:rPr lang="zh-CN" altLang="zh-CN" dirty="0" smtClean="0"/>
              <a:t>《三国演义》</a:t>
            </a:r>
            <a:r>
              <a:rPr lang="zh-CN" altLang="zh-CN" dirty="0"/>
              <a:t>，全名《三国志通俗演义》，作者罗贯中（约</a:t>
            </a:r>
            <a:r>
              <a:rPr lang="en-US" altLang="zh-CN" dirty="0"/>
              <a:t>1330—</a:t>
            </a:r>
            <a:r>
              <a:rPr lang="zh-CN" altLang="zh-CN" dirty="0"/>
              <a:t>约</a:t>
            </a:r>
            <a:r>
              <a:rPr lang="en-US" altLang="zh-CN" dirty="0"/>
              <a:t>1400</a:t>
            </a:r>
            <a:r>
              <a:rPr lang="zh-CN" altLang="zh-CN" dirty="0"/>
              <a:t>），号湖海散人，元末明初小说家。《三国演义》约成书于元末</a:t>
            </a:r>
            <a:r>
              <a:rPr lang="zh-CN" altLang="zh-CN" dirty="0" smtClean="0"/>
              <a:t>明初</a:t>
            </a:r>
            <a:r>
              <a:rPr lang="zh-CN" altLang="en-US" dirty="0" smtClean="0"/>
              <a:t>。</a:t>
            </a:r>
            <a:r>
              <a:rPr lang="zh-CN" altLang="zh-CN" dirty="0" smtClean="0"/>
              <a:t>这</a:t>
            </a:r>
            <a:r>
              <a:rPr lang="zh-CN" altLang="zh-CN" dirty="0"/>
              <a:t>是一部长篇章回体历史演义小说，反映汉末皇室衰微，崛起的魏、蜀、吴三个集团之间的政治军事斗争</a:t>
            </a:r>
            <a:r>
              <a:rPr lang="zh-CN" altLang="zh-CN" dirty="0" smtClean="0"/>
              <a:t>。</a:t>
            </a:r>
            <a:r>
              <a:rPr lang="en-US" altLang="zh-CN" dirty="0"/>
              <a:t>《</a:t>
            </a:r>
            <a:r>
              <a:rPr lang="zh-CN" altLang="en-US" dirty="0"/>
              <a:t>三国演义</a:t>
            </a:r>
            <a:r>
              <a:rPr lang="en-US" altLang="zh-CN" dirty="0"/>
              <a:t>》</a:t>
            </a:r>
            <a:r>
              <a:rPr lang="zh-CN" altLang="en-US" dirty="0"/>
              <a:t>是中国古代长篇章回小说的开山之作，是中国古代四大名著之一，与</a:t>
            </a:r>
            <a:r>
              <a:rPr lang="en-US" altLang="zh-CN" dirty="0"/>
              <a:t>《</a:t>
            </a:r>
            <a:r>
              <a:rPr lang="zh-CN" altLang="en-US" dirty="0"/>
              <a:t>西游记</a:t>
            </a:r>
            <a:r>
              <a:rPr lang="en-US" altLang="zh-CN" dirty="0"/>
              <a:t>》</a:t>
            </a:r>
            <a:r>
              <a:rPr lang="zh-CN" altLang="en-US" dirty="0"/>
              <a:t>、</a:t>
            </a:r>
            <a:r>
              <a:rPr lang="en-US" altLang="zh-CN" dirty="0"/>
              <a:t>《</a:t>
            </a:r>
            <a:r>
              <a:rPr lang="zh-CN" altLang="en-US" dirty="0"/>
              <a:t>水浒传</a:t>
            </a:r>
            <a:r>
              <a:rPr lang="en-US" altLang="zh-CN" dirty="0"/>
              <a:t>》</a:t>
            </a:r>
            <a:r>
              <a:rPr lang="zh-CN" altLang="en-US" dirty="0" smtClean="0"/>
              <a:t>、</a:t>
            </a:r>
            <a:r>
              <a:rPr lang="en-US" altLang="zh-CN" dirty="0" smtClean="0"/>
              <a:t>《</a:t>
            </a:r>
            <a:r>
              <a:rPr lang="zh-CN" altLang="en-US" dirty="0" smtClean="0"/>
              <a:t>红楼梦</a:t>
            </a:r>
            <a:r>
              <a:rPr lang="en-US" altLang="zh-CN" dirty="0" smtClean="0"/>
              <a:t>》</a:t>
            </a:r>
            <a:r>
              <a:rPr lang="zh-CN" altLang="en-US" dirty="0" smtClean="0"/>
              <a:t>齐名。</a:t>
            </a:r>
            <a:endParaRPr lang="en-US" altLang="zh-CN" dirty="0" smtClean="0"/>
          </a:p>
          <a:p>
            <a:pPr marL="0" indent="0">
              <a:buNone/>
            </a:pPr>
            <a:r>
              <a:rPr lang="zh-CN" altLang="en-US" dirty="0" smtClean="0"/>
              <a:t>    </a:t>
            </a:r>
            <a:r>
              <a:rPr lang="en-US" altLang="zh-CN" dirty="0" smtClean="0"/>
              <a:t>《</a:t>
            </a:r>
            <a:r>
              <a:rPr lang="zh-CN" altLang="en-US" dirty="0"/>
              <a:t>三国演义</a:t>
            </a:r>
            <a:r>
              <a:rPr lang="en-US" altLang="zh-CN" dirty="0"/>
              <a:t>》</a:t>
            </a:r>
            <a:r>
              <a:rPr lang="zh-CN" altLang="en-US" dirty="0"/>
              <a:t>作品写的是汉末到晋初这一历史时期曹魏、蜀汉、孙吴三个统治集团间政治、军事、外交等各方面的复杂斗争。通过这些描写，反映了汉末大分裂时代的苦难和明君仁政的愿望。其结构宏伟而又严密精巧，语言简洁、明快、生动。战争描写是</a:t>
            </a:r>
            <a:r>
              <a:rPr lang="en-US" altLang="zh-CN" dirty="0"/>
              <a:t>《</a:t>
            </a:r>
            <a:r>
              <a:rPr lang="zh-CN" altLang="en-US" dirty="0"/>
              <a:t>三国演义</a:t>
            </a:r>
            <a:r>
              <a:rPr lang="en-US" altLang="zh-CN" dirty="0"/>
              <a:t>》</a:t>
            </a:r>
            <a:r>
              <a:rPr lang="zh-CN" altLang="en-US" dirty="0"/>
              <a:t>突出的艺术成就。这部小说通过惊心动魄的军事、政治斗争，运用夸张、对比、烘托、渲染等修辞手法，成功地塑造了诸葛亮、曹操、关羽、张飞等一批鲜明、生动的人物形象。</a:t>
            </a:r>
            <a:r>
              <a:rPr lang="en-US" altLang="zh-CN" dirty="0"/>
              <a:t>《</a:t>
            </a:r>
            <a:r>
              <a:rPr lang="zh-CN" altLang="en-US" dirty="0"/>
              <a:t>三国演义</a:t>
            </a:r>
            <a:r>
              <a:rPr lang="en-US" altLang="zh-CN" dirty="0"/>
              <a:t>》</a:t>
            </a:r>
            <a:r>
              <a:rPr lang="zh-CN" altLang="en-US" dirty="0"/>
              <a:t>标志着历史演义小说的辉煌成就。在传播政治、军事斗争经验、推动历史演义创作的繁荣等方面都起过积极作用</a:t>
            </a:r>
            <a:r>
              <a:rPr lang="zh-CN" altLang="en-US" dirty="0" smtClean="0"/>
              <a:t>。</a:t>
            </a:r>
            <a:endParaRPr lang="zh-CN" altLang="en-US" dirty="0"/>
          </a:p>
        </p:txBody>
      </p:sp>
      <p:pic>
        <p:nvPicPr>
          <p:cNvPr id="5" name="图片 4" descr="&lt;strong&gt;三国演义&lt;/strong&gt;_图片_互动百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7399" y="1828456"/>
            <a:ext cx="3066451" cy="4527038"/>
          </a:xfrm>
          <a:prstGeom prst="rect">
            <a:avLst/>
          </a:prstGeom>
        </p:spPr>
      </p:pic>
      <p:pic>
        <p:nvPicPr>
          <p:cNvPr id="6" name="图片 5" descr="&lt;strong&gt;三国演义&lt;/strong&gt;_&lt;strong&gt;三国演义&lt;/strong&gt;老版全集_新&lt;strong&gt;三国演义&lt;/strong&gt;全集高清_玉林导航"/>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76" y="2143513"/>
            <a:ext cx="3337947" cy="4587153"/>
          </a:xfrm>
          <a:prstGeom prst="rect">
            <a:avLst/>
          </a:prstGeom>
        </p:spPr>
      </p:pic>
    </p:spTree>
    <p:extLst>
      <p:ext uri="{BB962C8B-B14F-4D97-AF65-F5344CB8AC3E}">
        <p14:creationId xmlns:p14="http://schemas.microsoft.com/office/powerpoint/2010/main" val="26588984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62709" y="658347"/>
            <a:ext cx="6872770" cy="1869194"/>
          </a:xfrm>
        </p:spPr>
        <p:txBody>
          <a:bodyPr/>
          <a:lstStyle/>
          <a:p>
            <a:r>
              <a:rPr lang="en-US" altLang="zh-CN" dirty="0" smtClean="0"/>
              <a:t>        Part 1  </a:t>
            </a:r>
            <a:r>
              <a:rPr lang="zh-CN" altLang="en-US" dirty="0" smtClean="0"/>
              <a:t>在日本</a:t>
            </a:r>
            <a:endParaRPr lang="zh-CN" altLang="en-US" dirty="0"/>
          </a:p>
        </p:txBody>
      </p:sp>
    </p:spTree>
    <p:extLst>
      <p:ext uri="{BB962C8B-B14F-4D97-AF65-F5344CB8AC3E}">
        <p14:creationId xmlns:p14="http://schemas.microsoft.com/office/powerpoint/2010/main" val="3198833413"/>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267418" y="2423963"/>
            <a:ext cx="1012741" cy="131984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时间</a:t>
            </a:r>
            <a:r>
              <a:rPr lang="zh-CN" altLang="en-US" sz="2800" dirty="0">
                <a:solidFill>
                  <a:schemeClr val="tx1"/>
                </a:solidFill>
              </a:rPr>
              <a:t> </a:t>
            </a:r>
            <a:endParaRPr lang="zh-CN" altLang="en-US" sz="2800" dirty="0">
              <a:solidFill>
                <a:schemeClr val="tx1"/>
              </a:solidFill>
              <a:latin typeface="华文隶书" panose="02010800040101010101" pitchFamily="2" charset="-122"/>
              <a:ea typeface="华文隶书" panose="02010800040101010101" pitchFamily="2" charset="-122"/>
            </a:endParaRPr>
          </a:p>
        </p:txBody>
      </p:sp>
      <p:sp>
        <p:nvSpPr>
          <p:cNvPr id="2" name="标题 1"/>
          <p:cNvSpPr>
            <a:spLocks noGrp="1"/>
          </p:cNvSpPr>
          <p:nvPr>
            <p:ph type="title"/>
          </p:nvPr>
        </p:nvSpPr>
        <p:spPr/>
        <p:txBody>
          <a:bodyPr/>
          <a:lstStyle/>
          <a:p>
            <a:r>
              <a:rPr lang="zh-CN" altLang="en-US" dirty="0" smtClean="0"/>
              <a:t>一、在日本的</a:t>
            </a:r>
            <a:r>
              <a:rPr lang="en-US" altLang="zh-CN" dirty="0" smtClean="0"/>
              <a:t>《</a:t>
            </a:r>
            <a:r>
              <a:rPr lang="zh-CN" altLang="en-US" dirty="0" smtClean="0"/>
              <a:t>三国演义</a:t>
            </a:r>
            <a:r>
              <a:rPr lang="en-US" altLang="zh-CN" dirty="0" smtClean="0"/>
              <a:t>》</a:t>
            </a:r>
            <a:endParaRPr lang="zh-CN" altLang="en-US" dirty="0"/>
          </a:p>
        </p:txBody>
      </p:sp>
      <p:sp>
        <p:nvSpPr>
          <p:cNvPr id="3" name="内容占位符 2"/>
          <p:cNvSpPr>
            <a:spLocks noGrp="1"/>
          </p:cNvSpPr>
          <p:nvPr>
            <p:ph idx="1"/>
          </p:nvPr>
        </p:nvSpPr>
        <p:spPr/>
        <p:txBody>
          <a:bodyPr>
            <a:normAutofit/>
          </a:bodyPr>
          <a:lstStyle/>
          <a:p>
            <a:r>
              <a:rPr lang="zh-CN" altLang="zh-CN" dirty="0"/>
              <a:t>《三国演义》何时传入日本也与它的成书年代一样，至今没有确切的说法。近世，主流的看法是江户时代（</a:t>
            </a:r>
            <a:r>
              <a:rPr lang="en-US" altLang="zh-CN" dirty="0"/>
              <a:t>1603</a:t>
            </a:r>
            <a:r>
              <a:rPr lang="zh-CN" altLang="zh-CN" dirty="0"/>
              <a:t>年</a:t>
            </a:r>
            <a:r>
              <a:rPr lang="en-US" altLang="zh-CN" dirty="0"/>
              <a:t>-1867</a:t>
            </a:r>
            <a:r>
              <a:rPr lang="zh-CN" altLang="zh-CN" dirty="0"/>
              <a:t>年）以后传入日本。早在十四世纪，《太平记》</a:t>
            </a:r>
            <a:r>
              <a:rPr lang="en-US" altLang="zh-CN" dirty="0"/>
              <a:t>(1318-1368)</a:t>
            </a:r>
            <a:r>
              <a:rPr lang="zh-CN" altLang="zh-CN" dirty="0"/>
              <a:t>中就出现了对三国故事的引用，《三国演义》对日本文学影响的巅峰时刻是在十七世纪。</a:t>
            </a:r>
          </a:p>
          <a:p>
            <a:r>
              <a:rPr lang="zh-CN" altLang="zh-CN" dirty="0"/>
              <a:t>《三国演义》</a:t>
            </a:r>
            <a:r>
              <a:rPr lang="zh-CN" altLang="zh-CN" dirty="0" smtClean="0"/>
              <a:t>能</a:t>
            </a:r>
            <a:r>
              <a:rPr lang="zh-CN" altLang="en-US" dirty="0" smtClean="0"/>
              <a:t>够传入</a:t>
            </a:r>
            <a:r>
              <a:rPr lang="zh-CN" altLang="zh-CN" dirty="0" smtClean="0"/>
              <a:t>日本</a:t>
            </a:r>
            <a:r>
              <a:rPr lang="zh-CN" altLang="en-US" dirty="0" smtClean="0"/>
              <a:t>的</a:t>
            </a:r>
            <a:r>
              <a:rPr lang="zh-CN" altLang="zh-CN" dirty="0" smtClean="0"/>
              <a:t>具体</a:t>
            </a:r>
            <a:r>
              <a:rPr lang="zh-CN" altLang="zh-CN" dirty="0"/>
              <a:t>原因有两</a:t>
            </a:r>
            <a:r>
              <a:rPr lang="zh-CN" altLang="zh-CN" dirty="0" smtClean="0"/>
              <a:t>点</a:t>
            </a:r>
            <a:r>
              <a:rPr lang="zh-CN" altLang="en-US" dirty="0" smtClean="0"/>
              <a:t>。一是作为与世界四大文明古国</a:t>
            </a:r>
            <a:r>
              <a:rPr lang="en-US" altLang="zh-CN" dirty="0" smtClean="0"/>
              <a:t>--</a:t>
            </a:r>
            <a:r>
              <a:rPr lang="zh-CN" altLang="en-US" dirty="0" smtClean="0"/>
              <a:t>中国一衣带水的邻国</a:t>
            </a:r>
            <a:r>
              <a:rPr lang="zh-CN" altLang="en-US" dirty="0"/>
              <a:t>的</a:t>
            </a:r>
            <a:r>
              <a:rPr lang="zh-CN" altLang="en-US" dirty="0" smtClean="0"/>
              <a:t>日本</a:t>
            </a:r>
            <a:r>
              <a:rPr lang="zh-CN" altLang="en-US" dirty="0"/>
              <a:t>，</a:t>
            </a:r>
            <a:r>
              <a:rPr lang="zh-CN" altLang="en-US" dirty="0" smtClean="0"/>
              <a:t>有向中国学习的历史传统。二是</a:t>
            </a:r>
            <a:r>
              <a:rPr lang="zh-CN" altLang="zh-CN" dirty="0"/>
              <a:t>江户</a:t>
            </a:r>
            <a:r>
              <a:rPr lang="zh-CN" altLang="zh-CN" dirty="0" smtClean="0"/>
              <a:t>时代是</a:t>
            </a:r>
            <a:r>
              <a:rPr lang="zh-CN" altLang="zh-CN" dirty="0"/>
              <a:t>德川幕府统治日本的</a:t>
            </a:r>
            <a:r>
              <a:rPr lang="zh-CN" altLang="zh-CN" dirty="0" smtClean="0"/>
              <a:t>年代</a:t>
            </a:r>
            <a:r>
              <a:rPr lang="zh-CN" altLang="en-US" dirty="0" smtClean="0"/>
              <a:t>，</a:t>
            </a:r>
            <a:r>
              <a:rPr lang="zh-CN" altLang="zh-CN" dirty="0" smtClean="0"/>
              <a:t>日本</a:t>
            </a:r>
            <a:r>
              <a:rPr lang="zh-CN" altLang="zh-CN" dirty="0"/>
              <a:t>第一代将军德川家康为巩固其统治地位，颁布了闭关锁国的</a:t>
            </a:r>
            <a:r>
              <a:rPr lang="zh-CN" altLang="zh-CN" dirty="0" smtClean="0"/>
              <a:t>政策</a:t>
            </a:r>
            <a:r>
              <a:rPr lang="zh-CN" altLang="en-US" dirty="0" smtClean="0"/>
              <a:t>。</a:t>
            </a:r>
            <a:r>
              <a:rPr lang="zh-CN" altLang="zh-CN" dirty="0" smtClean="0"/>
              <a:t>日本</a:t>
            </a:r>
            <a:r>
              <a:rPr lang="zh-CN" altLang="zh-CN" dirty="0"/>
              <a:t>与其他国家的</a:t>
            </a:r>
            <a:r>
              <a:rPr lang="zh-CN" altLang="zh-CN" dirty="0" smtClean="0"/>
              <a:t>交流</a:t>
            </a:r>
            <a:r>
              <a:rPr lang="zh-CN" altLang="en-US" dirty="0" smtClean="0"/>
              <a:t>断绝，但唯独</a:t>
            </a:r>
            <a:r>
              <a:rPr lang="zh-CN" altLang="zh-CN" dirty="0" smtClean="0"/>
              <a:t>与</a:t>
            </a:r>
            <a:r>
              <a:rPr lang="zh-CN" altLang="zh-CN" dirty="0"/>
              <a:t>中国保持着紧密的</a:t>
            </a:r>
            <a:r>
              <a:rPr lang="zh-CN" altLang="zh-CN" dirty="0" smtClean="0"/>
              <a:t>联系</a:t>
            </a:r>
            <a:r>
              <a:rPr lang="zh-CN" altLang="en-US" dirty="0" smtClean="0"/>
              <a:t>。</a:t>
            </a:r>
            <a:r>
              <a:rPr lang="zh-CN" altLang="zh-CN" dirty="0" smtClean="0"/>
              <a:t>日本</a:t>
            </a:r>
            <a:r>
              <a:rPr lang="zh-CN" altLang="zh-CN" dirty="0"/>
              <a:t>处于江户时代</a:t>
            </a:r>
            <a:r>
              <a:rPr lang="zh-CN" altLang="zh-CN" dirty="0" smtClean="0"/>
              <a:t>时</a:t>
            </a:r>
            <a:r>
              <a:rPr lang="zh-CN" altLang="en-US" dirty="0" smtClean="0"/>
              <a:t>，</a:t>
            </a:r>
            <a:r>
              <a:rPr lang="zh-CN" altLang="zh-CN" dirty="0" smtClean="0"/>
              <a:t>中国</a:t>
            </a:r>
            <a:r>
              <a:rPr lang="zh-CN" altLang="zh-CN" dirty="0"/>
              <a:t>正是白话文小说迅猛发展的明清时期，因此在中国流行起来的小说迅速传往日本，并对日本文学界产生了巨大影响。《三国演义》便是在此背景下传入日本的。</a:t>
            </a:r>
          </a:p>
        </p:txBody>
      </p:sp>
      <p:sp>
        <p:nvSpPr>
          <p:cNvPr id="7" name="圆角矩形 6"/>
          <p:cNvSpPr/>
          <p:nvPr/>
        </p:nvSpPr>
        <p:spPr>
          <a:xfrm>
            <a:off x="267419" y="4339311"/>
            <a:ext cx="1012741" cy="131984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原因</a:t>
            </a:r>
            <a:r>
              <a:rPr lang="zh-CN" altLang="en-US" sz="2800" dirty="0" smtClean="0">
                <a:solidFill>
                  <a:schemeClr val="tx1"/>
                </a:solidFill>
              </a:rPr>
              <a:t> </a:t>
            </a:r>
            <a:endParaRPr lang="zh-CN" altLang="en-US" sz="2800" dirty="0">
              <a:solidFill>
                <a:schemeClr val="tx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648303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anim calcmode="lin" valueType="num">
                                      <p:cBhvr>
                                        <p:cTn id="8" dur="250" fill="hold"/>
                                        <p:tgtEl>
                                          <p:spTgt spid="6"/>
                                        </p:tgtEl>
                                        <p:attrNameLst>
                                          <p:attrName>ppt_x</p:attrName>
                                        </p:attrNameLst>
                                      </p:cBhvr>
                                      <p:tavLst>
                                        <p:tav tm="0">
                                          <p:val>
                                            <p:strVal val="#ppt_x"/>
                                          </p:val>
                                        </p:tav>
                                        <p:tav tm="100000">
                                          <p:val>
                                            <p:strVal val="#ppt_x"/>
                                          </p:val>
                                        </p:tav>
                                      </p:tavLst>
                                    </p:anim>
                                    <p:anim calcmode="lin" valueType="num">
                                      <p:cBhvr>
                                        <p:cTn id="9"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25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80160" y="2190749"/>
            <a:ext cx="9628632" cy="4442964"/>
          </a:xfrm>
        </p:spPr>
        <p:txBody>
          <a:bodyPr>
            <a:normAutofit fontScale="85000" lnSpcReduction="20000"/>
          </a:bodyPr>
          <a:lstStyle/>
          <a:p>
            <a:r>
              <a:rPr lang="zh-CN" altLang="zh-CN" dirty="0"/>
              <a:t>三国的初译本是在</a:t>
            </a:r>
            <a:r>
              <a:rPr lang="en-US" altLang="zh-CN" dirty="0"/>
              <a:t>1692</a:t>
            </a:r>
            <a:r>
              <a:rPr lang="zh-CN" altLang="zh-CN" dirty="0"/>
              <a:t>年，笔名为湖南文山的人翻译的《通俗三国志》。书如其名，其通俗的文风使三国故事在日本广为流传。这个版本并不是完全的翻译，在内容也有所删减，可以说是一个编译本</a:t>
            </a:r>
            <a:r>
              <a:rPr lang="zh-CN" altLang="zh-CN" dirty="0" smtClean="0"/>
              <a:t>。其</a:t>
            </a:r>
            <a:r>
              <a:rPr lang="zh-CN" altLang="zh-CN" dirty="0"/>
              <a:t>最显著的亮点是它改变了《三国演义》的章回体写作格式，将一百二十回减少为五十回，从而增强了故事的连续性。由于这个版本在日本中下层流传较广，促进了其在民间的传播，当时许多不懂汉文的日本中下层民众对三国志的认识都源于该译本。</a:t>
            </a:r>
          </a:p>
          <a:p>
            <a:r>
              <a:rPr lang="zh-CN" altLang="zh-CN" dirty="0"/>
              <a:t>明治（</a:t>
            </a:r>
            <a:r>
              <a:rPr lang="en-US" altLang="zh-CN" dirty="0"/>
              <a:t>1868-1912</a:t>
            </a:r>
            <a:r>
              <a:rPr lang="zh-CN" altLang="zh-CN" dirty="0"/>
              <a:t>）末期，久保天随又对《三国演义》进行了翻译，书名更新为《新译演义三国志》。该译本语言为近代日语，较《通俗三国演义》更为通俗易懂。</a:t>
            </a:r>
          </a:p>
          <a:p>
            <a:r>
              <a:rPr lang="zh-CN" altLang="zh-CN" dirty="0"/>
              <a:t>日本侵华战争时期</a:t>
            </a:r>
            <a:r>
              <a:rPr lang="zh-CN" altLang="zh-CN" dirty="0" smtClean="0"/>
              <a:t>，吉</a:t>
            </a:r>
            <a:r>
              <a:rPr lang="zh-CN" altLang="zh-CN" dirty="0"/>
              <a:t>川英治刊行并连载了全十四卷的《三国志》，这个译本在日本掀起了一股“三国热”，这部作品至今为止仍是对日本人影响最大的三国文学作品</a:t>
            </a:r>
            <a:r>
              <a:rPr lang="zh-CN" altLang="zh-CN" dirty="0" smtClean="0"/>
              <a:t>。该</a:t>
            </a:r>
            <a:r>
              <a:rPr lang="zh-CN" altLang="zh-CN" dirty="0"/>
              <a:t>版本以颇具现代化的手法对《三国演义》进行了全新演绎。作者简化了战争场面，运用合理的想象在文中巧妙的加入了原著中没有的精彩对白，文章着墨点在刘、关、张、曹等经典人物的颠覆重塑和故事情节的丰富变换，在忠于原著的基础上极大成功的脱胎换骨。文中的运筹与博弈、权术与诡道、用兵与用人等中国人的战争心态则迎合了当时日本想要了解中国人战争心理的需求，使《三国志》能在纯文学连载被叫停的战争时期连载五年之久。现代日本读者对三国志的兴趣，也都是由“吉川三国志”培养起来的</a:t>
            </a:r>
            <a:r>
              <a:rPr lang="zh-CN" altLang="zh-CN" dirty="0" smtClean="0"/>
              <a:t>。</a:t>
            </a:r>
            <a:r>
              <a:rPr lang="zh-CN" altLang="en-US" dirty="0" smtClean="0"/>
              <a:t>可以说，这是日本影响力最大的三国译本。</a:t>
            </a:r>
            <a:endParaRPr lang="zh-CN" altLang="zh-CN" dirty="0" smtClean="0"/>
          </a:p>
          <a:p>
            <a:endParaRPr lang="zh-CN" altLang="en-US" dirty="0"/>
          </a:p>
        </p:txBody>
      </p:sp>
      <p:sp>
        <p:nvSpPr>
          <p:cNvPr id="4" name="圆角矩形 3"/>
          <p:cNvSpPr/>
          <p:nvPr/>
        </p:nvSpPr>
        <p:spPr>
          <a:xfrm>
            <a:off x="219111" y="2441274"/>
            <a:ext cx="914400" cy="37956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译       本</a:t>
            </a:r>
            <a:endParaRPr lang="zh-CN" altLang="en-US" sz="2800" dirty="0">
              <a:solidFill>
                <a:schemeClr val="tx1"/>
              </a:solidFill>
              <a:latin typeface="华文隶书" panose="02010800040101010101" pitchFamily="2" charset="-122"/>
              <a:ea typeface="华文隶书" panose="02010800040101010101" pitchFamily="2" charset="-122"/>
            </a:endParaRPr>
          </a:p>
        </p:txBody>
      </p:sp>
      <p:sp>
        <p:nvSpPr>
          <p:cNvPr id="5" name="标题 1"/>
          <p:cNvSpPr>
            <a:spLocks noGrp="1"/>
          </p:cNvSpPr>
          <p:nvPr>
            <p:ph type="title"/>
          </p:nvPr>
        </p:nvSpPr>
        <p:spPr>
          <a:xfrm>
            <a:off x="1280160" y="466343"/>
            <a:ext cx="9628632" cy="1362113"/>
          </a:xfrm>
        </p:spPr>
        <p:txBody>
          <a:bodyPr/>
          <a:lstStyle/>
          <a:p>
            <a:r>
              <a:rPr lang="zh-CN" altLang="en-US" dirty="0" smtClean="0"/>
              <a:t>一、在日本的</a:t>
            </a:r>
            <a:r>
              <a:rPr lang="en-US" altLang="zh-CN" dirty="0" smtClean="0"/>
              <a:t>《</a:t>
            </a:r>
            <a:r>
              <a:rPr lang="zh-CN" altLang="en-US" dirty="0" smtClean="0"/>
              <a:t>三国演义</a:t>
            </a:r>
            <a:r>
              <a:rPr lang="en-US" altLang="zh-CN" dirty="0" smtClean="0"/>
              <a:t>》</a:t>
            </a:r>
            <a:endParaRPr lang="zh-CN" altLang="en-US" dirty="0"/>
          </a:p>
        </p:txBody>
      </p:sp>
    </p:spTree>
    <p:extLst>
      <p:ext uri="{BB962C8B-B14F-4D97-AF65-F5344CB8AC3E}">
        <p14:creationId xmlns:p14="http://schemas.microsoft.com/office/powerpoint/2010/main" val="8656463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25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25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02523" y="1983715"/>
            <a:ext cx="9628632" cy="4537855"/>
          </a:xfrm>
        </p:spPr>
        <p:txBody>
          <a:bodyPr>
            <a:normAutofit fontScale="85000" lnSpcReduction="20000"/>
          </a:bodyPr>
          <a:lstStyle/>
          <a:p>
            <a:r>
              <a:rPr lang="zh-CN" altLang="zh-CN" b="1" dirty="0" smtClean="0"/>
              <a:t>开创了日本译介中国通俗小说的新局面</a:t>
            </a:r>
            <a:endParaRPr lang="zh-CN" altLang="zh-CN" dirty="0" smtClean="0"/>
          </a:p>
          <a:p>
            <a:pPr marL="0" indent="0">
              <a:buNone/>
            </a:pPr>
            <a:r>
              <a:rPr lang="zh-CN" altLang="zh-CN" dirty="0" smtClean="0"/>
              <a:t>延宝元年（</a:t>
            </a:r>
            <a:r>
              <a:rPr lang="en-US" altLang="zh-CN" dirty="0" smtClean="0"/>
              <a:t>1673</a:t>
            </a:r>
            <a:r>
              <a:rPr lang="zh-CN" altLang="zh-CN" dirty="0" smtClean="0"/>
              <a:t>）至元禄十六年（</a:t>
            </a:r>
            <a:r>
              <a:rPr lang="en-US" altLang="zh-CN" dirty="0" smtClean="0"/>
              <a:t>1703</a:t>
            </a:r>
            <a:r>
              <a:rPr lang="zh-CN" altLang="zh-CN" dirty="0" smtClean="0"/>
              <a:t>），是江户的元禄文学时代</a:t>
            </a:r>
            <a:r>
              <a:rPr lang="zh-CN" altLang="en-US" dirty="0" smtClean="0"/>
              <a:t>，即古典文学时代</a:t>
            </a:r>
            <a:r>
              <a:rPr lang="zh-CN" altLang="zh-CN" dirty="0" smtClean="0"/>
              <a:t>。而《通俗三国志》的出现则打破了这种日本古典文学一统天下的局面，导致一大批中国通俗小说被引入、传播到日本。受三国故事影响，描写中国历史的小说更多的被介绍到日本，而且许多小说的译本上都标有“通俗”二字。</a:t>
            </a:r>
          </a:p>
          <a:p>
            <a:r>
              <a:rPr lang="zh-CN" altLang="zh-CN" b="1" dirty="0" smtClean="0"/>
              <a:t>为日本江户时期的文学添加了新题材</a:t>
            </a:r>
            <a:endParaRPr lang="zh-CN" altLang="zh-CN" dirty="0" smtClean="0"/>
          </a:p>
          <a:p>
            <a:pPr marL="0" indent="0">
              <a:buNone/>
            </a:pPr>
            <a:r>
              <a:rPr lang="zh-CN" altLang="zh-CN" dirty="0" smtClean="0"/>
              <a:t>在江户文学中，以迎合庸俗趣味描写性爱的小说有着很重要的地位。但到了元禄末年，随着封建制度的逐渐崩溃，性爱小说思想内容变得颓废、雷同，丧失了生命力。</a:t>
            </a:r>
            <a:r>
              <a:rPr lang="zh-CN" altLang="en-US" dirty="0" smtClean="0"/>
              <a:t>这时</a:t>
            </a:r>
            <a:r>
              <a:rPr lang="zh-CN" altLang="zh-CN" dirty="0" smtClean="0"/>
              <a:t>三国故事的传入就犹如一阵春风，使日本性爱小说萌发了春意。许多日本文人借鉴了三国故事中的内容、语言、序跋、题材甚至书的装帧，写出了大量与三国故事相关的性爱小说。</a:t>
            </a:r>
          </a:p>
          <a:p>
            <a:r>
              <a:rPr lang="zh-CN" altLang="zh-CN" b="1" dirty="0"/>
              <a:t>为江户后期读本的发展奠定了基础</a:t>
            </a:r>
            <a:endParaRPr lang="zh-CN" altLang="zh-CN" dirty="0"/>
          </a:p>
          <a:p>
            <a:pPr marL="0" indent="0">
              <a:buNone/>
            </a:pPr>
            <a:r>
              <a:rPr lang="zh-CN" altLang="zh-CN" dirty="0" smtClean="0"/>
              <a:t>读本</a:t>
            </a:r>
            <a:r>
              <a:rPr lang="zh-CN" altLang="zh-CN" dirty="0"/>
              <a:t>是指江户时代译介改编中国明清世情小说而成的一类文学</a:t>
            </a:r>
            <a:r>
              <a:rPr lang="zh-CN" altLang="zh-CN" dirty="0" smtClean="0"/>
              <a:t>作品</a:t>
            </a:r>
            <a:r>
              <a:rPr lang="zh-CN" altLang="en-US" dirty="0" smtClean="0"/>
              <a:t>。</a:t>
            </a:r>
            <a:r>
              <a:rPr lang="zh-CN" altLang="zh-CN" dirty="0" smtClean="0"/>
              <a:t>这时候</a:t>
            </a:r>
            <a:r>
              <a:rPr lang="zh-CN" altLang="zh-CN" dirty="0"/>
              <a:t>的读本受中国通俗小说影响，作者从创作的角度着眼，改变了前期中叙述轻描写的倾向，在整体构思、情节安排、人物性格塑造和问题方面都有了充分思考，增强了小说的趣味性，增添了浪漫主义</a:t>
            </a:r>
            <a:r>
              <a:rPr lang="zh-CN" altLang="zh-CN" dirty="0" smtClean="0"/>
              <a:t>色彩</a:t>
            </a:r>
            <a:endParaRPr lang="zh-CN" altLang="zh-CN" dirty="0"/>
          </a:p>
          <a:p>
            <a:endParaRPr lang="zh-CN" altLang="en-US" dirty="0"/>
          </a:p>
        </p:txBody>
      </p:sp>
      <p:sp>
        <p:nvSpPr>
          <p:cNvPr id="4" name="圆角矩形 3"/>
          <p:cNvSpPr/>
          <p:nvPr/>
        </p:nvSpPr>
        <p:spPr>
          <a:xfrm>
            <a:off x="279496" y="2484406"/>
            <a:ext cx="914400" cy="358858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对日本文学的影响</a:t>
            </a:r>
            <a:endParaRPr lang="zh-CN" altLang="en-US" sz="2800" dirty="0">
              <a:solidFill>
                <a:schemeClr val="tx1"/>
              </a:solidFill>
              <a:latin typeface="华文隶书" panose="02010800040101010101" pitchFamily="2" charset="-122"/>
              <a:ea typeface="华文隶书" panose="02010800040101010101" pitchFamily="2" charset="-122"/>
            </a:endParaRPr>
          </a:p>
        </p:txBody>
      </p:sp>
      <p:sp>
        <p:nvSpPr>
          <p:cNvPr id="5" name="标题 1"/>
          <p:cNvSpPr>
            <a:spLocks noGrp="1"/>
          </p:cNvSpPr>
          <p:nvPr>
            <p:ph type="title"/>
          </p:nvPr>
        </p:nvSpPr>
        <p:spPr>
          <a:xfrm>
            <a:off x="1280160" y="466343"/>
            <a:ext cx="9628632" cy="1362113"/>
          </a:xfrm>
        </p:spPr>
        <p:txBody>
          <a:bodyPr/>
          <a:lstStyle/>
          <a:p>
            <a:r>
              <a:rPr lang="zh-CN" altLang="en-US" dirty="0" smtClean="0"/>
              <a:t>一、在日本的</a:t>
            </a:r>
            <a:r>
              <a:rPr lang="en-US" altLang="zh-CN" dirty="0" smtClean="0"/>
              <a:t>《</a:t>
            </a:r>
            <a:r>
              <a:rPr lang="zh-CN" altLang="en-US" dirty="0" smtClean="0"/>
              <a:t>三国演义</a:t>
            </a:r>
            <a:r>
              <a:rPr lang="en-US" altLang="zh-CN" dirty="0" smtClean="0"/>
              <a:t>》</a:t>
            </a:r>
            <a:endParaRPr lang="zh-CN" altLang="en-US" dirty="0"/>
          </a:p>
        </p:txBody>
      </p:sp>
    </p:spTree>
    <p:extLst>
      <p:ext uri="{BB962C8B-B14F-4D97-AF65-F5344CB8AC3E}">
        <p14:creationId xmlns:p14="http://schemas.microsoft.com/office/powerpoint/2010/main" val="710379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 fill="hold"/>
                                        <p:tgtEl>
                                          <p:spTgt spid="4"/>
                                        </p:tgtEl>
                                        <p:attrNameLst>
                                          <p:attrName>ppt_x</p:attrName>
                                        </p:attrNameLst>
                                      </p:cBhvr>
                                      <p:tavLst>
                                        <p:tav tm="0">
                                          <p:val>
                                            <p:strVal val="#ppt_x"/>
                                          </p:val>
                                        </p:tav>
                                        <p:tav tm="100000">
                                          <p:val>
                                            <p:strVal val="#ppt_x"/>
                                          </p:val>
                                        </p:tav>
                                      </p:tavLst>
                                    </p:anim>
                                    <p:anim calcmode="lin" valueType="num">
                                      <p:cBhvr additive="base">
                                        <p:cTn id="8"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一、在日本的</a:t>
            </a:r>
            <a:r>
              <a:rPr lang="en-US" altLang="zh-CN" dirty="0" smtClean="0"/>
              <a:t>《</a:t>
            </a:r>
            <a:r>
              <a:rPr lang="zh-CN" altLang="en-US" dirty="0" smtClean="0"/>
              <a:t>三国演义</a:t>
            </a:r>
            <a:r>
              <a:rPr lang="en-US" altLang="zh-CN" dirty="0" smtClean="0"/>
              <a:t>》</a:t>
            </a:r>
            <a:endParaRPr lang="zh-CN" altLang="en-US" dirty="0"/>
          </a:p>
        </p:txBody>
      </p:sp>
      <p:sp>
        <p:nvSpPr>
          <p:cNvPr id="3" name="内容占位符 2"/>
          <p:cNvSpPr>
            <a:spLocks noGrp="1"/>
          </p:cNvSpPr>
          <p:nvPr>
            <p:ph idx="1"/>
          </p:nvPr>
        </p:nvSpPr>
        <p:spPr/>
        <p:txBody>
          <a:bodyPr>
            <a:normAutofit lnSpcReduction="10000"/>
          </a:bodyPr>
          <a:lstStyle/>
          <a:p>
            <a:r>
              <a:rPr lang="zh-CN" altLang="en-US" dirty="0" smtClean="0"/>
              <a:t>日本著名历史小说家北方谦三于</a:t>
            </a:r>
            <a:r>
              <a:rPr lang="en-US" altLang="zh-CN" dirty="0" smtClean="0"/>
              <a:t>1996-1998</a:t>
            </a:r>
            <a:r>
              <a:rPr lang="zh-CN" altLang="en-US" dirty="0" smtClean="0"/>
              <a:t>年创作的</a:t>
            </a:r>
            <a:r>
              <a:rPr lang="en-US" altLang="zh-CN" dirty="0" smtClean="0"/>
              <a:t>《</a:t>
            </a:r>
            <a:r>
              <a:rPr lang="zh-CN" altLang="en-US" dirty="0" smtClean="0"/>
              <a:t>三国志</a:t>
            </a:r>
            <a:r>
              <a:rPr lang="en-US" altLang="zh-CN" dirty="0" smtClean="0"/>
              <a:t>》</a:t>
            </a:r>
            <a:r>
              <a:rPr lang="zh-CN" altLang="en-US" dirty="0" smtClean="0"/>
              <a:t>，全套</a:t>
            </a:r>
            <a:r>
              <a:rPr lang="en-US" altLang="zh-CN" dirty="0" smtClean="0"/>
              <a:t>13</a:t>
            </a:r>
            <a:r>
              <a:rPr lang="zh-CN" altLang="en-US" dirty="0" smtClean="0"/>
              <a:t>册，已再版了</a:t>
            </a:r>
            <a:r>
              <a:rPr lang="en-US" altLang="zh-CN" dirty="0" smtClean="0"/>
              <a:t>33</a:t>
            </a:r>
            <a:r>
              <a:rPr lang="zh-CN" altLang="en-US" dirty="0" smtClean="0"/>
              <a:t>次，深受日本人民喜爱。日本的“三国迷”遍布全国，他们自发组织的“三国迷俱乐部”就有上百个。</a:t>
            </a:r>
            <a:endParaRPr lang="en-US" altLang="zh-CN" dirty="0" smtClean="0"/>
          </a:p>
          <a:p>
            <a:r>
              <a:rPr lang="zh-CN" altLang="en-US" dirty="0" smtClean="0"/>
              <a:t>日本人</a:t>
            </a:r>
            <a:r>
              <a:rPr lang="zh-CN" altLang="en-US" dirty="0"/>
              <a:t>非常喜欢三国系列书籍，在书店里，人们不仅可以看到</a:t>
            </a:r>
            <a:r>
              <a:rPr lang="en-US" altLang="zh-CN" dirty="0"/>
              <a:t>《</a:t>
            </a:r>
            <a:r>
              <a:rPr lang="zh-CN" altLang="en-US" dirty="0"/>
              <a:t>三国演义</a:t>
            </a:r>
            <a:r>
              <a:rPr lang="en-US" altLang="zh-CN" dirty="0"/>
              <a:t>》</a:t>
            </a:r>
            <a:r>
              <a:rPr lang="zh-CN" altLang="en-US" dirty="0"/>
              <a:t>的正史，还可以看到有关三国的小说、漫画、研究著作，甚至录像带、光盘、游戏卡等都有“三国”的印记</a:t>
            </a:r>
            <a:r>
              <a:rPr lang="zh-CN" altLang="en-US" dirty="0" smtClean="0"/>
              <a:t>。</a:t>
            </a:r>
            <a:endParaRPr lang="en-US" altLang="zh-CN" dirty="0" smtClean="0"/>
          </a:p>
          <a:p>
            <a:r>
              <a:rPr lang="zh-CN" altLang="en-US" dirty="0" smtClean="0"/>
              <a:t>横</a:t>
            </a:r>
            <a:r>
              <a:rPr lang="zh-CN" altLang="en-US" dirty="0"/>
              <a:t>山光辉出版的漫画</a:t>
            </a:r>
            <a:r>
              <a:rPr lang="en-US" altLang="zh-CN" dirty="0"/>
              <a:t>《</a:t>
            </a:r>
            <a:r>
              <a:rPr lang="zh-CN" altLang="en-US" dirty="0"/>
              <a:t>三国志</a:t>
            </a:r>
            <a:r>
              <a:rPr lang="en-US" altLang="zh-CN" dirty="0"/>
              <a:t>》</a:t>
            </a:r>
            <a:r>
              <a:rPr lang="zh-CN" altLang="en-US" dirty="0"/>
              <a:t>一套就多达</a:t>
            </a:r>
            <a:r>
              <a:rPr lang="en-US" altLang="zh-CN" dirty="0"/>
              <a:t>40</a:t>
            </a:r>
            <a:r>
              <a:rPr lang="zh-CN" altLang="en-US" dirty="0"/>
              <a:t>多册，</a:t>
            </a:r>
            <a:r>
              <a:rPr lang="en-US" altLang="zh-CN" dirty="0"/>
              <a:t>《</a:t>
            </a:r>
            <a:r>
              <a:rPr lang="zh-CN" altLang="en-US" dirty="0"/>
              <a:t>三国志</a:t>
            </a:r>
            <a:r>
              <a:rPr lang="en-US" altLang="zh-CN" dirty="0"/>
              <a:t>》</a:t>
            </a:r>
            <a:r>
              <a:rPr lang="zh-CN" altLang="en-US" dirty="0"/>
              <a:t>系列游戏有</a:t>
            </a:r>
            <a:r>
              <a:rPr lang="en-US" altLang="zh-CN" dirty="0"/>
              <a:t>《</a:t>
            </a:r>
            <a:r>
              <a:rPr lang="zh-CN" altLang="en-US" dirty="0"/>
              <a:t>三国无双</a:t>
            </a:r>
            <a:r>
              <a:rPr lang="en-US" altLang="zh-CN" dirty="0"/>
              <a:t>》</a:t>
            </a:r>
            <a:r>
              <a:rPr lang="zh-CN" altLang="en-US" dirty="0"/>
              <a:t>、</a:t>
            </a:r>
            <a:r>
              <a:rPr lang="en-US" altLang="zh-CN" dirty="0"/>
              <a:t>《</a:t>
            </a:r>
            <a:r>
              <a:rPr lang="zh-CN" altLang="en-US" dirty="0"/>
              <a:t>真三国无双</a:t>
            </a:r>
            <a:r>
              <a:rPr lang="en-US" altLang="zh-CN" dirty="0"/>
              <a:t>》</a:t>
            </a:r>
            <a:r>
              <a:rPr lang="zh-CN" altLang="en-US" dirty="0"/>
              <a:t>、</a:t>
            </a:r>
            <a:r>
              <a:rPr lang="en-US" altLang="zh-CN" dirty="0"/>
              <a:t>《</a:t>
            </a:r>
            <a:r>
              <a:rPr lang="zh-CN" altLang="en-US" dirty="0"/>
              <a:t>三国志英杰传</a:t>
            </a:r>
            <a:r>
              <a:rPr lang="en-US" altLang="zh-CN" dirty="0"/>
              <a:t>》</a:t>
            </a:r>
            <a:r>
              <a:rPr lang="zh-CN" altLang="en-US" dirty="0"/>
              <a:t>等</a:t>
            </a:r>
            <a:r>
              <a:rPr lang="en-US" altLang="zh-CN" dirty="0"/>
              <a:t>10</a:t>
            </a:r>
            <a:r>
              <a:rPr lang="zh-CN" altLang="en-US" dirty="0"/>
              <a:t>多个版本。有的网站以三国人物、兵器图案等为素材，设计出</a:t>
            </a:r>
            <a:r>
              <a:rPr lang="en-US" altLang="zh-CN" dirty="0"/>
              <a:t>T</a:t>
            </a:r>
            <a:r>
              <a:rPr lang="zh-CN" altLang="en-US" dirty="0"/>
              <a:t>恤衫、提包和装饰品出售。一家叫“赤兔马”的网站销售的孔明扇、赤兔马、孔明灯和青龙偃月刀等饰品都是热门商品，尽管价格不菲，但是卖得很火。</a:t>
            </a:r>
          </a:p>
        </p:txBody>
      </p:sp>
      <p:sp>
        <p:nvSpPr>
          <p:cNvPr id="6" name="圆角矩形 5"/>
          <p:cNvSpPr/>
          <p:nvPr/>
        </p:nvSpPr>
        <p:spPr>
          <a:xfrm>
            <a:off x="253617" y="2027208"/>
            <a:ext cx="914400" cy="404578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dirty="0" smtClean="0">
                <a:solidFill>
                  <a:schemeClr val="tx1"/>
                </a:solidFill>
                <a:latin typeface="华文隶书" panose="02010800040101010101" pitchFamily="2" charset="-122"/>
                <a:ea typeface="华文隶书" panose="02010800040101010101" pitchFamily="2" charset="-122"/>
              </a:rPr>
              <a:t>近代以来的多样化传播</a:t>
            </a:r>
            <a:endParaRPr lang="zh-CN" altLang="en-US" sz="2800" dirty="0">
              <a:solidFill>
                <a:schemeClr val="tx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1917742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 fill="hold"/>
                                        <p:tgtEl>
                                          <p:spTgt spid="6"/>
                                        </p:tgtEl>
                                        <p:attrNameLst>
                                          <p:attrName>ppt_x</p:attrName>
                                        </p:attrNameLst>
                                      </p:cBhvr>
                                      <p:tavLst>
                                        <p:tav tm="0">
                                          <p:val>
                                            <p:strVal val="#ppt_x"/>
                                          </p:val>
                                        </p:tav>
                                        <p:tav tm="100000">
                                          <p:val>
                                            <p:strVal val="#ppt_x"/>
                                          </p:val>
                                        </p:tav>
                                      </p:tavLst>
                                    </p:anim>
                                    <p:anim calcmode="lin" valueType="num">
                                      <p:cBhvr additive="base">
                                        <p:cTn id="8" dur="1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38015" y="658346"/>
            <a:ext cx="6597464" cy="1929579"/>
          </a:xfrm>
        </p:spPr>
        <p:txBody>
          <a:bodyPr/>
          <a:lstStyle/>
          <a:p>
            <a:r>
              <a:rPr lang="en-US" altLang="zh-CN" dirty="0" smtClean="0"/>
              <a:t>        Part 2 </a:t>
            </a:r>
            <a:r>
              <a:rPr lang="zh-CN" altLang="en-US" dirty="0" smtClean="0"/>
              <a:t>在韩国</a:t>
            </a:r>
            <a:endParaRPr lang="zh-CN" altLang="en-US" dirty="0"/>
          </a:p>
        </p:txBody>
      </p:sp>
    </p:spTree>
    <p:extLst>
      <p:ext uri="{BB962C8B-B14F-4D97-AF65-F5344CB8AC3E}">
        <p14:creationId xmlns:p14="http://schemas.microsoft.com/office/powerpoint/2010/main" val="3833109240"/>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教育主题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0525272_TF03462902_TF03462902" id="{46F2906C-D853-4779-85F3-12B3B02B6539}" vid="{92F8FFB8-36DF-4C86-955E-EC75BF255757}"/>
    </a:ext>
  </a:extLst>
</a:theme>
</file>

<file path=ppt/theme/theme2.xml><?xml version="1.0" encoding="utf-8"?>
<a:theme xmlns:a="http://schemas.openxmlformats.org/drawingml/2006/main" name="Office 主题">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教育主题演示文稿，黑板插图设计（宽屏）</Template>
  <TotalTime>224</TotalTime>
  <Words>3153</Words>
  <Application>Microsoft Office PowerPoint</Application>
  <PresentationFormat>宽屏</PresentationFormat>
  <Paragraphs>114</Paragraphs>
  <Slides>24</Slides>
  <Notes>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24</vt:i4>
      </vt:variant>
    </vt:vector>
  </HeadingPairs>
  <TitlesOfParts>
    <vt:vector size="33" baseType="lpstr">
      <vt:lpstr>Adobe 明體 Std L</vt:lpstr>
      <vt:lpstr>仿宋</vt:lpstr>
      <vt:lpstr>华文隶书</vt:lpstr>
      <vt:lpstr>宋体</vt:lpstr>
      <vt:lpstr>微软雅黑</vt:lpstr>
      <vt:lpstr>Bradley Hand ITC</vt:lpstr>
      <vt:lpstr>Calibri</vt:lpstr>
      <vt:lpstr>Wingdings</vt:lpstr>
      <vt:lpstr>教育主题 16x9</vt:lpstr>
      <vt:lpstr>三国演义在海外的传播研究</vt:lpstr>
      <vt:lpstr>概说</vt:lpstr>
      <vt:lpstr>绪论：《三国演义》简介</vt:lpstr>
      <vt:lpstr>        Part 1  在日本</vt:lpstr>
      <vt:lpstr>一、在日本的《三国演义》</vt:lpstr>
      <vt:lpstr>一、在日本的《三国演义》</vt:lpstr>
      <vt:lpstr>一、在日本的《三国演义》</vt:lpstr>
      <vt:lpstr>一、在日本的《三国演义》</vt:lpstr>
      <vt:lpstr>        Part 2 在韩国</vt:lpstr>
      <vt:lpstr>二、在韩国的《三国演义》</vt:lpstr>
      <vt:lpstr>二、在韩国的《三国演义》</vt:lpstr>
      <vt:lpstr>二、在韩国的三国演义</vt:lpstr>
      <vt:lpstr>二、在韩国的《三国演义》</vt:lpstr>
      <vt:lpstr>二、在韩国的《三国演义》</vt:lpstr>
      <vt:lpstr>二、在韩国的《三国演义》</vt:lpstr>
      <vt:lpstr>二、在韩国的《三国演义》</vt:lpstr>
      <vt:lpstr>二、在韩国的《三国演义》</vt:lpstr>
      <vt:lpstr>二、在韩国的《三国演义》</vt:lpstr>
      <vt:lpstr>二、在韩国的《三国演义》</vt:lpstr>
      <vt:lpstr>二、在韩国的《三国演义》</vt:lpstr>
      <vt:lpstr>    Part 3 在西方</vt:lpstr>
      <vt:lpstr>三、在西方的《三国演义》</vt:lpstr>
      <vt:lpstr>三、在西方的《三国演义》</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三国演义在海外的传播研究</dc:title>
  <dc:creator>李易</dc:creator>
  <cp:lastModifiedBy>李易</cp:lastModifiedBy>
  <cp:revision>29</cp:revision>
  <dcterms:created xsi:type="dcterms:W3CDTF">2017-10-31T01:15:21Z</dcterms:created>
  <dcterms:modified xsi:type="dcterms:W3CDTF">2017-11-14T02:40:12Z</dcterms:modified>
</cp:coreProperties>
</file>