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93" d="100"/>
          <a:sy n="93" d="100"/>
        </p:scale>
        <p:origin x="6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2020/10/25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2020/10/25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2020/10/25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49000"/>
          </a:blip>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2020/10/25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0640" y="1122680"/>
            <a:ext cx="11958320" cy="2387600"/>
          </a:xfrm>
        </p:spPr>
        <p:txBody>
          <a:bodyPr>
            <a:normAutofit fontScale="90000"/>
          </a:bodyPr>
          <a:lstStyle/>
          <a:p>
            <a:r>
              <a:rPr lang="zh-CN" altLang="en-US"/>
              <a:t> </a:t>
            </a:r>
            <a:r>
              <a:rPr lang="zh-CN" altLang="en-US">
                <a:latin typeface="Times New Roman" panose="02020603050405020304" charset="0"/>
                <a:cs typeface="Times New Roman" panose="02020603050405020304" charset="0"/>
              </a:rPr>
              <a:t>Early Representative Theories of Buddhist Scriptures </a:t>
            </a:r>
            <a:r>
              <a:rPr lang="en-US" altLang="zh-CN">
                <a:latin typeface="Times New Roman" panose="02020603050405020304" charset="0"/>
                <a:cs typeface="Times New Roman" panose="02020603050405020304" charset="0"/>
              </a:rPr>
              <a:t>Translation</a:t>
            </a:r>
            <a:r>
              <a:rPr lang="zh-CN" altLang="en-US">
                <a:latin typeface="Times New Roman" panose="02020603050405020304" charset="0"/>
                <a:cs typeface="Times New Roman" panose="02020603050405020304" charset="0"/>
              </a:rPr>
              <a:t> in China</a:t>
            </a:r>
          </a:p>
        </p:txBody>
      </p:sp>
      <p:sp>
        <p:nvSpPr>
          <p:cNvPr id="3" name="副标题 2"/>
          <p:cNvSpPr>
            <a:spLocks noGrp="1"/>
          </p:cNvSpPr>
          <p:nvPr>
            <p:ph type="subTitle" idx="1"/>
          </p:nvPr>
        </p:nvSpPr>
        <p:spPr>
          <a:xfrm>
            <a:off x="1524000" y="3589973"/>
            <a:ext cx="9144000" cy="1655762"/>
          </a:xfrm>
        </p:spPr>
        <p:txBody>
          <a:bodyPr/>
          <a:lstStyle/>
          <a:p>
            <a:r>
              <a:rPr lang="zh-CN" altLang="en-US" sz="2800"/>
              <a:t>中国早期代表性佛经翻译理论</a:t>
            </a:r>
            <a:endParaRPr lang="zh-CN" altLang="en-US"/>
          </a:p>
          <a:p>
            <a:endParaRPr lang="zh-CN" altLang="en-US"/>
          </a:p>
          <a:p>
            <a:pPr algn="r"/>
            <a:r>
              <a:rPr lang="en-US" altLang="zh-CN" sz="2800">
                <a:latin typeface="Times New Roman" panose="02020603050405020304" charset="0"/>
                <a:cs typeface="Times New Roman" panose="02020603050405020304" charset="0"/>
              </a:rPr>
              <a:t>by</a:t>
            </a:r>
            <a:r>
              <a:rPr lang="zh-CN" altLang="en-US" sz="2800"/>
              <a:t>曾心媛、陈涵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5645" y="748030"/>
            <a:ext cx="10973435" cy="1325880"/>
          </a:xfrm>
        </p:spPr>
        <p:txBody>
          <a:bodyPr>
            <a:normAutofit/>
          </a:bodyPr>
          <a:lstStyle/>
          <a:p>
            <a:r>
              <a:rPr lang="zh-CN" altLang="en-US">
                <a:latin typeface="Times New Roman" panose="02020603050405020304" charset="0"/>
                <a:cs typeface="Times New Roman" panose="02020603050405020304" charset="0"/>
                <a:sym typeface="+mn-ea"/>
              </a:rPr>
              <a:t>3. The significance of Buddhist scripture</a:t>
            </a:r>
            <a:r>
              <a:rPr lang="en-US" altLang="zh-CN">
                <a:latin typeface="Times New Roman" panose="02020603050405020304" charset="0"/>
                <a:cs typeface="Times New Roman" panose="02020603050405020304" charset="0"/>
                <a:sym typeface="+mn-ea"/>
              </a:rPr>
              <a:t>s</a:t>
            </a:r>
            <a:r>
              <a:rPr lang="zh-CN" altLang="en-US">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translation</a:t>
            </a:r>
          </a:p>
        </p:txBody>
      </p:sp>
      <p:sp>
        <p:nvSpPr>
          <p:cNvPr id="3" name="内容占位符 2"/>
          <p:cNvSpPr>
            <a:spLocks noGrp="1"/>
          </p:cNvSpPr>
          <p:nvPr>
            <p:ph idx="1"/>
          </p:nvPr>
        </p:nvSpPr>
        <p:spPr>
          <a:xfrm>
            <a:off x="838200" y="2186305"/>
            <a:ext cx="10515600" cy="4351338"/>
          </a:xfrm>
        </p:spPr>
        <p:txBody>
          <a:bodyPr/>
          <a:lstStyle/>
          <a:p>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sym typeface="+mn-ea"/>
              </a:rPr>
              <a:t>The translation of Buddhist scriptures has a significant impact on </a:t>
            </a:r>
            <a:r>
              <a:rPr lang="en-US" altLang="zh-CN">
                <a:latin typeface="Times New Roman" panose="02020603050405020304" charset="0"/>
                <a:cs typeface="Times New Roman" panose="02020603050405020304" charset="0"/>
                <a:sym typeface="+mn-ea"/>
              </a:rPr>
              <a:t>China’</a:t>
            </a:r>
            <a:r>
              <a:rPr lang="zh-CN" altLang="en-US">
                <a:latin typeface="Times New Roman" panose="02020603050405020304" charset="0"/>
                <a:cs typeface="Times New Roman" panose="02020603050405020304" charset="0"/>
                <a:sym typeface="+mn-ea"/>
              </a:rPr>
              <a:t>s language and culture, and has played an important role in the </a:t>
            </a:r>
            <a:r>
              <a:rPr lang="en-US" altLang="zh-CN">
                <a:latin typeface="Times New Roman" panose="02020603050405020304" charset="0"/>
                <a:cs typeface="Times New Roman" panose="02020603050405020304" charset="0"/>
                <a:sym typeface="+mn-ea"/>
              </a:rPr>
              <a:t>enrichment</a:t>
            </a:r>
            <a:r>
              <a:rPr lang="zh-CN" altLang="en-US">
                <a:latin typeface="Times New Roman" panose="02020603050405020304" charset="0"/>
                <a:cs typeface="Times New Roman" panose="02020603050405020304" charset="0"/>
                <a:sym typeface="+mn-ea"/>
              </a:rPr>
              <a:t> of Chinese language and the changes in literary and language style. </a:t>
            </a:r>
            <a:endParaRPr lang="zh-CN" altLang="en-US">
              <a:latin typeface="Times New Roman" panose="02020603050405020304" charset="0"/>
              <a:cs typeface="Times New Roman" panose="02020603050405020304" charset="0"/>
            </a:endParaRPr>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9000"/>
          </a:blip>
          <a:stretch>
            <a:fillRect l="-2000" t="-6000" r="-11000" b="-3000"/>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751205" y="2529840"/>
            <a:ext cx="10515600" cy="1325563"/>
          </a:xfrm>
        </p:spPr>
        <p:txBody>
          <a:bodyPr/>
          <a:lstStyle/>
          <a:p>
            <a:pPr algn="ctr"/>
            <a:r>
              <a:rPr lang="en-US" altLang="zh-CN">
                <a:latin typeface="Times New Roman" panose="02020603050405020304" charset="0"/>
                <a:cs typeface="Times New Roman" panose="02020603050405020304"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49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Times New Roman" panose="02020603050405020304" charset="0"/>
                <a:cs typeface="Times New Roman" panose="02020603050405020304" charset="0"/>
              </a:rPr>
              <a:t>Contents</a:t>
            </a:r>
          </a:p>
        </p:txBody>
      </p:sp>
      <p:sp>
        <p:nvSpPr>
          <p:cNvPr id="3" name="内容占位符 2"/>
          <p:cNvSpPr>
            <a:spLocks noGrp="1"/>
          </p:cNvSpPr>
          <p:nvPr>
            <p:ph idx="1"/>
          </p:nvPr>
        </p:nvSpPr>
        <p:spPr>
          <a:xfrm>
            <a:off x="838200" y="1691005"/>
            <a:ext cx="10515600" cy="4351338"/>
          </a:xfrm>
        </p:spPr>
        <p:txBody>
          <a:bodyPr/>
          <a:lstStyle/>
          <a:p>
            <a:pPr>
              <a:lnSpc>
                <a:spcPct val="240000"/>
              </a:lnSpc>
            </a:pPr>
            <a:r>
              <a:rPr lang="en-US" altLang="zh-CN" sz="3200">
                <a:latin typeface="Times New Roman" panose="02020603050405020304" charset="0"/>
                <a:cs typeface="Times New Roman" panose="02020603050405020304" charset="0"/>
                <a:sym typeface="+mn-ea"/>
              </a:rPr>
              <a:t>1. Background of Buddhist Scriptures Translation</a:t>
            </a:r>
          </a:p>
          <a:p>
            <a:pPr>
              <a:lnSpc>
                <a:spcPct val="240000"/>
              </a:lnSpc>
            </a:pPr>
            <a:r>
              <a:rPr lang="en-US" altLang="zh-CN" sz="3200">
                <a:latin typeface="Times New Roman" panose="02020603050405020304" charset="0"/>
                <a:cs typeface="Times New Roman" panose="02020603050405020304" charset="0"/>
                <a:sym typeface="+mn-ea"/>
              </a:rPr>
              <a:t>2. Three Major Translation Theories of Buddhist Scriptures</a:t>
            </a:r>
          </a:p>
          <a:p>
            <a:pPr>
              <a:lnSpc>
                <a:spcPct val="240000"/>
              </a:lnSpc>
            </a:pPr>
            <a:r>
              <a:rPr lang="zh-CN" altLang="en-US" sz="3200">
                <a:latin typeface="Times New Roman" panose="02020603050405020304" charset="0"/>
                <a:cs typeface="Times New Roman" panose="02020603050405020304" charset="0"/>
                <a:sym typeface="+mn-ea"/>
              </a:rPr>
              <a:t>3. The significance of Buddhist scripture</a:t>
            </a:r>
            <a:r>
              <a:rPr lang="en-US" altLang="zh-CN" sz="3200">
                <a:latin typeface="Times New Roman" panose="02020603050405020304" charset="0"/>
                <a:cs typeface="Times New Roman" panose="02020603050405020304" charset="0"/>
                <a:sym typeface="+mn-ea"/>
              </a:rPr>
              <a:t>s</a:t>
            </a:r>
            <a:r>
              <a:rPr lang="zh-CN" altLang="en-US" sz="3200">
                <a:latin typeface="Times New Roman" panose="02020603050405020304" charset="0"/>
                <a:cs typeface="Times New Roman" panose="02020603050405020304" charset="0"/>
                <a:sym typeface="+mn-ea"/>
              </a:rPr>
              <a:t> </a:t>
            </a:r>
            <a:r>
              <a:rPr lang="en-US" altLang="zh-CN" sz="3200">
                <a:latin typeface="Times New Roman" panose="02020603050405020304" charset="0"/>
                <a:cs typeface="Times New Roman" panose="02020603050405020304" charset="0"/>
                <a:sym typeface="+mn-ea"/>
              </a:rPr>
              <a:t>translation</a:t>
            </a:r>
            <a:endParaRPr lang="en-US" altLang="zh-CN" sz="3200">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latin typeface="Times New Roman" panose="02020603050405020304" charset="0"/>
                <a:cs typeface="Times New Roman" panose="02020603050405020304" charset="0"/>
              </a:rPr>
              <a:t>1. Background of Buddhist Scriptures Translation</a:t>
            </a:r>
          </a:p>
        </p:txBody>
      </p:sp>
      <p:sp>
        <p:nvSpPr>
          <p:cNvPr id="3" name="内容占位符 2"/>
          <p:cNvSpPr>
            <a:spLocks noGrp="1"/>
          </p:cNvSpPr>
          <p:nvPr>
            <p:ph idx="1"/>
          </p:nvPr>
        </p:nvSpPr>
        <p:spPr/>
        <p:txBody>
          <a:bodyPr/>
          <a:lstStyle/>
          <a:p>
            <a:pPr marL="0" indent="0">
              <a:buNone/>
            </a:pPr>
            <a:endParaRPr lang="zh-CN" altLang="en-US"/>
          </a:p>
          <a:p>
            <a:r>
              <a:rPr lang="zh-CN" altLang="en-US">
                <a:latin typeface="Times New Roman" panose="02020603050405020304" charset="0"/>
                <a:cs typeface="Times New Roman" panose="02020603050405020304" charset="0"/>
              </a:rPr>
              <a:t>The first translation climax in China</a:t>
            </a:r>
          </a:p>
          <a:p>
            <a:r>
              <a:rPr lang="en-US" altLang="zh-CN">
                <a:latin typeface="Times New Roman" panose="02020603050405020304" charset="0"/>
                <a:cs typeface="Times New Roman" panose="02020603050405020304" charset="0"/>
              </a:rPr>
              <a:t>Began from </a:t>
            </a:r>
            <a:r>
              <a:rPr lang="zh-CN" altLang="en-US">
                <a:latin typeface="Times New Roman" panose="02020603050405020304" charset="0"/>
                <a:cs typeface="Times New Roman" panose="02020603050405020304" charset="0"/>
              </a:rPr>
              <a:t>late Eastern Han Dynasty</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the Northern Song Dynasty</a:t>
            </a:r>
          </a:p>
          <a:p>
            <a:r>
              <a:rPr lang="zh-CN" altLang="en-US">
                <a:latin typeface="Times New Roman" panose="02020603050405020304" charset="0"/>
                <a:cs typeface="Times New Roman" panose="02020603050405020304" charset="0"/>
              </a:rPr>
              <a:t> A large number of outstanding  translators of Buddhist scriptures emerged in this period. </a:t>
            </a:r>
          </a:p>
          <a:p>
            <a:r>
              <a:rPr lang="en-US" altLang="zh-CN">
                <a:latin typeface="Times New Roman" panose="02020603050405020304" charset="0"/>
                <a:cs typeface="Times New Roman" panose="02020603050405020304" charset="0"/>
              </a:rPr>
              <a:t>Translation theories of Zhi Qian, Shi Daoan, and Yancong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latin typeface="Times New Roman" panose="02020603050405020304" charset="0"/>
                <a:cs typeface="Times New Roman" panose="02020603050405020304" charset="0"/>
              </a:rPr>
              <a:t>2. Three Major Translation Theories of Buddhist Scriptures</a:t>
            </a:r>
          </a:p>
        </p:txBody>
      </p:sp>
      <p:sp>
        <p:nvSpPr>
          <p:cNvPr id="3" name="内容占位符 2"/>
          <p:cNvSpPr>
            <a:spLocks noGrp="1"/>
          </p:cNvSpPr>
          <p:nvPr>
            <p:ph idx="1"/>
          </p:nvPr>
        </p:nvSpPr>
        <p:spPr/>
        <p:txBody>
          <a:bodyPr/>
          <a:lstStyle/>
          <a:p>
            <a:pPr>
              <a:lnSpc>
                <a:spcPct val="260000"/>
              </a:lnSpc>
            </a:pPr>
            <a:r>
              <a:rPr lang="zh-CN" altLang="en-US">
                <a:latin typeface="Times New Roman" panose="02020603050405020304" charset="0"/>
                <a:cs typeface="Times New Roman" panose="02020603050405020304" charset="0"/>
              </a:rPr>
              <a:t>（1）</a:t>
            </a:r>
            <a:r>
              <a:rPr lang="en-US" altLang="zh-CN">
                <a:latin typeface="Times New Roman" panose="02020603050405020304" charset="0"/>
                <a:cs typeface="Times New Roman" panose="02020603050405020304" charset="0"/>
              </a:rPr>
              <a:t>Zhi Qian</a:t>
            </a:r>
            <a:r>
              <a:rPr lang="zh-CN" altLang="en-US">
                <a:latin typeface="Times New Roman" panose="02020603050405020304" charset="0"/>
                <a:cs typeface="Times New Roman" panose="02020603050405020304" charset="0"/>
              </a:rPr>
              <a:t>“本旨论”——center on translations</a:t>
            </a:r>
          </a:p>
          <a:p>
            <a:pPr>
              <a:lnSpc>
                <a:spcPct val="260000"/>
              </a:lnSpc>
            </a:pPr>
            <a:r>
              <a:rPr lang="zh-CN" altLang="en-US">
                <a:latin typeface="Times New Roman" panose="02020603050405020304" charset="0"/>
                <a:cs typeface="Times New Roman" panose="02020603050405020304" charset="0"/>
              </a:rPr>
              <a:t>（2）</a:t>
            </a:r>
            <a:r>
              <a:rPr lang="en-US" altLang="zh-CN">
                <a:latin typeface="Times New Roman" panose="02020603050405020304" charset="0"/>
                <a:cs typeface="Times New Roman" panose="02020603050405020304" charset="0"/>
              </a:rPr>
              <a:t>Shi Daoan</a:t>
            </a:r>
            <a:r>
              <a:rPr lang="zh-CN" altLang="en-US">
                <a:latin typeface="Times New Roman" panose="02020603050405020304" charset="0"/>
                <a:cs typeface="Times New Roman" panose="02020603050405020304" charset="0"/>
              </a:rPr>
              <a:t>“案本论”——</a:t>
            </a:r>
            <a:r>
              <a:rPr lang="en-US" altLang="zh-CN">
                <a:latin typeface="Times New Roman" panose="02020603050405020304" charset="0"/>
                <a:cs typeface="Times New Roman" panose="02020603050405020304" charset="0"/>
              </a:rPr>
              <a:t>center</a:t>
            </a:r>
            <a:r>
              <a:rPr lang="zh-CN" altLang="en-US">
                <a:latin typeface="Times New Roman" panose="02020603050405020304" charset="0"/>
                <a:cs typeface="Times New Roman" panose="02020603050405020304" charset="0"/>
              </a:rPr>
              <a:t> on original texts</a:t>
            </a:r>
          </a:p>
          <a:p>
            <a:pPr>
              <a:lnSpc>
                <a:spcPct val="260000"/>
              </a:lnSpc>
            </a:pPr>
            <a:r>
              <a:rPr lang="zh-CN" altLang="en-US">
                <a:latin typeface="Times New Roman" panose="02020603050405020304" charset="0"/>
                <a:cs typeface="Times New Roman" panose="02020603050405020304" charset="0"/>
              </a:rPr>
              <a:t>（3）</a:t>
            </a:r>
            <a:r>
              <a:rPr lang="en-US" altLang="zh-CN">
                <a:latin typeface="Times New Roman" panose="02020603050405020304" charset="0"/>
                <a:cs typeface="Times New Roman" panose="02020603050405020304" charset="0"/>
              </a:rPr>
              <a:t>Yan Cong</a:t>
            </a:r>
            <a:r>
              <a:rPr lang="zh-CN" altLang="en-US">
                <a:latin typeface="Times New Roman" panose="02020603050405020304" charset="0"/>
                <a:cs typeface="Times New Roman" panose="02020603050405020304" charset="0"/>
              </a:rPr>
              <a:t>“译者论”——</a:t>
            </a:r>
            <a:r>
              <a:rPr lang="en-US" altLang="zh-CN">
                <a:latin typeface="Times New Roman" panose="02020603050405020304" charset="0"/>
                <a:cs typeface="Times New Roman" panose="02020603050405020304" charset="0"/>
              </a:rPr>
              <a:t>center</a:t>
            </a:r>
            <a:r>
              <a:rPr lang="zh-CN" altLang="en-US">
                <a:latin typeface="Times New Roman" panose="02020603050405020304" charset="0"/>
                <a:cs typeface="Times New Roman" panose="02020603050405020304" charset="0"/>
              </a:rPr>
              <a:t> on translators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支谦"/>
          <p:cNvPicPr>
            <a:picLocks noChangeAspect="1"/>
          </p:cNvPicPr>
          <p:nvPr/>
        </p:nvPicPr>
        <p:blipFill>
          <a:blip r:embed="rId2"/>
          <a:stretch>
            <a:fillRect/>
          </a:stretch>
        </p:blipFill>
        <p:spPr>
          <a:xfrm>
            <a:off x="8285480" y="1924685"/>
            <a:ext cx="3429635" cy="3125470"/>
          </a:xfrm>
          <a:prstGeom prst="rect">
            <a:avLst/>
          </a:prstGeom>
        </p:spPr>
      </p:pic>
      <p:sp>
        <p:nvSpPr>
          <p:cNvPr id="2" name="标题 1"/>
          <p:cNvSpPr>
            <a:spLocks noGrp="1"/>
          </p:cNvSpPr>
          <p:nvPr>
            <p:ph type="title"/>
          </p:nvPr>
        </p:nvSpPr>
        <p:spPr/>
        <p:txBody>
          <a:bodyPr/>
          <a:lstStyle/>
          <a:p>
            <a:r>
              <a:rPr lang="en-US" altLang="zh-CN">
                <a:latin typeface="Times New Roman" panose="02020603050405020304" charset="0"/>
                <a:cs typeface="Times New Roman" panose="02020603050405020304" charset="0"/>
              </a:rPr>
              <a:t>Zhi Qian</a:t>
            </a:r>
          </a:p>
        </p:txBody>
      </p:sp>
      <p:sp>
        <p:nvSpPr>
          <p:cNvPr id="3" name="内容占位符 2"/>
          <p:cNvSpPr>
            <a:spLocks noGrp="1"/>
          </p:cNvSpPr>
          <p:nvPr>
            <p:ph idx="1"/>
          </p:nvPr>
        </p:nvSpPr>
        <p:spPr>
          <a:xfrm>
            <a:off x="415290" y="1691005"/>
            <a:ext cx="7870190" cy="4250055"/>
          </a:xfrm>
        </p:spPr>
        <p:txBody>
          <a:bodyPr>
            <a:normAutofit fontScale="90000"/>
          </a:bodyPr>
          <a:lstStyle/>
          <a:p>
            <a:pPr>
              <a:lnSpc>
                <a:spcPct val="110000"/>
              </a:lnSpc>
            </a:pPr>
            <a:r>
              <a:rPr lang="zh-CN" altLang="en-US">
                <a:latin typeface="Times New Roman" panose="02020603050405020304" charset="0"/>
                <a:cs typeface="Times New Roman" panose="02020603050405020304" charset="0"/>
              </a:rPr>
              <a:t>Zhi </a:t>
            </a:r>
            <a:r>
              <a:rPr lang="en-US" altLang="zh-CN">
                <a:latin typeface="Times New Roman" panose="02020603050405020304" charset="0"/>
                <a:cs typeface="Times New Roman" panose="02020603050405020304" charset="0"/>
              </a:rPr>
              <a:t>Q</a:t>
            </a:r>
            <a:r>
              <a:rPr lang="zh-CN" altLang="en-US">
                <a:latin typeface="Times New Roman" panose="02020603050405020304" charset="0"/>
                <a:cs typeface="Times New Roman" panose="02020603050405020304" charset="0"/>
              </a:rPr>
              <a:t>ian, also known as Zhi </a:t>
            </a:r>
            <a:r>
              <a:rPr lang="en-US" altLang="zh-CN">
                <a:latin typeface="Times New Roman" panose="02020603050405020304" charset="0"/>
                <a:cs typeface="Times New Roman" panose="02020603050405020304" charset="0"/>
              </a:rPr>
              <a:t>Y</a:t>
            </a:r>
            <a:r>
              <a:rPr lang="zh-CN" altLang="en-US">
                <a:latin typeface="Times New Roman" panose="02020603050405020304" charset="0"/>
                <a:cs typeface="Times New Roman" panose="02020603050405020304" charset="0"/>
              </a:rPr>
              <a:t>ue, is a Buddhist scripture translator during the Three Kingdoms period. He is the author of The Dhammapada Sequence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《法句经序》</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which is said to be the first essay on translation in China.</a:t>
            </a:r>
          </a:p>
          <a:p>
            <a:pPr>
              <a:lnSpc>
                <a:spcPct val="110000"/>
              </a:lnSpc>
            </a:pPr>
            <a:r>
              <a:rPr lang="zh-CN" altLang="en-US">
                <a:latin typeface="Times New Roman" panose="02020603050405020304" charset="0"/>
                <a:cs typeface="Times New Roman" panose="02020603050405020304" charset="0"/>
              </a:rPr>
              <a:t>本旨论：follow the main ideas of original texts without adding any adjunct words（</a:t>
            </a:r>
            <a:r>
              <a:rPr lang="en-US" altLang="zh-CN">
                <a:latin typeface="Times New Roman" panose="02020603050405020304" charset="0"/>
                <a:cs typeface="Times New Roman" panose="02020603050405020304" charset="0"/>
              </a:rPr>
              <a:t>“因循本旨,不加文饰”</a:t>
            </a:r>
            <a:r>
              <a:rPr lang="zh-CN" altLang="en-US">
                <a:latin typeface="Times New Roman" panose="02020603050405020304" charset="0"/>
                <a:cs typeface="Times New Roman" panose="02020603050405020304" charset="0"/>
              </a:rPr>
              <a:t>）</a:t>
            </a:r>
          </a:p>
          <a:p>
            <a:pPr marL="0" indent="0">
              <a:lnSpc>
                <a:spcPct val="110000"/>
              </a:lnSpc>
              <a:buNone/>
            </a:pPr>
            <a:r>
              <a:rPr lang="zh-CN" altLang="en-US">
                <a:latin typeface="Times New Roman" panose="02020603050405020304" charset="0"/>
                <a:cs typeface="Times New Roman" panose="02020603050405020304" charset="0"/>
              </a:rPr>
              <a:t>   The translation can be inelegant, but it should be easy to understand and the language should be smooth.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释道安"/>
          <p:cNvPicPr>
            <a:picLocks noChangeAspect="1"/>
          </p:cNvPicPr>
          <p:nvPr/>
        </p:nvPicPr>
        <p:blipFill>
          <a:blip r:embed="rId2"/>
          <a:stretch>
            <a:fillRect/>
          </a:stretch>
        </p:blipFill>
        <p:spPr>
          <a:xfrm>
            <a:off x="9351645" y="1769110"/>
            <a:ext cx="2183130" cy="3319780"/>
          </a:xfrm>
          <a:prstGeom prst="rect">
            <a:avLst/>
          </a:prstGeom>
        </p:spPr>
      </p:pic>
      <p:sp>
        <p:nvSpPr>
          <p:cNvPr id="2" name="标题 1"/>
          <p:cNvSpPr>
            <a:spLocks noGrp="1"/>
          </p:cNvSpPr>
          <p:nvPr>
            <p:ph type="title"/>
          </p:nvPr>
        </p:nvSpPr>
        <p:spPr/>
        <p:txBody>
          <a:bodyPr/>
          <a:lstStyle/>
          <a:p>
            <a:r>
              <a:rPr lang="en-US" altLang="zh-CN">
                <a:latin typeface="Times New Roman" panose="02020603050405020304" charset="0"/>
                <a:cs typeface="Times New Roman" panose="02020603050405020304" charset="0"/>
              </a:rPr>
              <a:t>Shi Daoan </a:t>
            </a:r>
          </a:p>
        </p:txBody>
      </p:sp>
      <p:sp>
        <p:nvSpPr>
          <p:cNvPr id="3" name="内容占位符 2"/>
          <p:cNvSpPr>
            <a:spLocks noGrp="1"/>
          </p:cNvSpPr>
          <p:nvPr>
            <p:ph idx="1"/>
          </p:nvPr>
        </p:nvSpPr>
        <p:spPr>
          <a:xfrm>
            <a:off x="838200" y="1769110"/>
            <a:ext cx="8256270" cy="4408170"/>
          </a:xfrm>
        </p:spPr>
        <p:txBody>
          <a:bodyPr>
            <a:normAutofit/>
          </a:bodyPr>
          <a:lstStyle/>
          <a:p>
            <a:r>
              <a:rPr lang="en-US" altLang="zh-CN">
                <a:latin typeface="Times New Roman" panose="02020603050405020304" charset="0"/>
                <a:cs typeface="Times New Roman" panose="02020603050405020304" charset="0"/>
              </a:rPr>
              <a:t>An</a:t>
            </a:r>
            <a:r>
              <a:rPr lang="zh-CN" altLang="en-US">
                <a:latin typeface="Times New Roman" panose="02020603050405020304" charset="0"/>
                <a:cs typeface="Times New Roman" panose="02020603050405020304" charset="0"/>
              </a:rPr>
              <a:t> eminent monk in the pre-Qin period of the Eastern Jin Dynasty</a:t>
            </a:r>
            <a:r>
              <a:rPr lang="en-US" altLang="zh-CN">
                <a:latin typeface="Times New Roman" panose="02020603050405020304" charset="0"/>
                <a:cs typeface="Times New Roman" panose="02020603050405020304" charset="0"/>
              </a:rPr>
              <a:t>. Liang Qichao, called him "the first builder of Chinese Buddhism".</a:t>
            </a:r>
          </a:p>
          <a:p>
            <a:pPr>
              <a:buFont typeface="Arial" panose="020B0604020202020204" pitchFamily="34" charset="0"/>
              <a:buChar char="•"/>
            </a:pPr>
            <a:r>
              <a:rPr lang="zh-CN" altLang="en-US">
                <a:latin typeface="Times New Roman" panose="02020603050405020304" charset="0"/>
                <a:cs typeface="Times New Roman" panose="02020603050405020304" charset="0"/>
              </a:rPr>
              <a:t> 案本论："Five Losses of Source Texts and Three Difficulties in Translation."（五失本,三不易）</a:t>
            </a:r>
          </a:p>
          <a:p>
            <a:pPr marL="0" indent="0">
              <a:buFont typeface="Arial" panose="020B0604020202020204" pitchFamily="34" charset="0"/>
              <a:buNone/>
            </a:pPr>
            <a:r>
              <a:rPr lang="en-US" altLang="zh-CN">
                <a:latin typeface="Times New Roman" panose="02020603050405020304" charset="0"/>
                <a:cs typeface="Times New Roman" panose="02020603050405020304" charset="0"/>
                <a:sym typeface="+mn-ea"/>
              </a:rPr>
              <a:t>   Seeking truth from facts, carefully analyzing the original text, and the translation should reflect the style of the original one. </a:t>
            </a:r>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latin typeface="Times New Roman" panose="02020603050405020304" charset="0"/>
                <a:cs typeface="Times New Roman" panose="02020603050405020304" charset="0"/>
                <a:sym typeface="+mn-ea"/>
              </a:rPr>
              <a:t>Five Losses</a:t>
            </a:r>
            <a:endParaRPr lang="zh-CN" altLang="en-US">
              <a:latin typeface="Times New Roman" panose="02020603050405020304" charset="0"/>
              <a:cs typeface="Times New Roman" panose="02020603050405020304" charset="0"/>
            </a:endParaRPr>
          </a:p>
        </p:txBody>
      </p:sp>
      <p:sp>
        <p:nvSpPr>
          <p:cNvPr id="3" name="内容占位符 2"/>
          <p:cNvSpPr>
            <a:spLocks noGrp="1"/>
          </p:cNvSpPr>
          <p:nvPr>
            <p:ph idx="1"/>
          </p:nvPr>
        </p:nvSpPr>
        <p:spPr>
          <a:xfrm>
            <a:off x="838200" y="1446530"/>
            <a:ext cx="10515600" cy="4596130"/>
          </a:xfrm>
        </p:spPr>
        <p:txBody>
          <a:bodyPr>
            <a:normAutofit fontScale="92500"/>
          </a:bodyPr>
          <a:lstStyle/>
          <a:p>
            <a:pPr marL="0" indent="0">
              <a:lnSpc>
                <a:spcPct val="100000"/>
              </a:lnSpc>
              <a:buNone/>
            </a:pPr>
            <a:endParaRPr lang="en-US" altLang="zh-CN">
              <a:latin typeface="Times New Roman" panose="02020603050405020304" charset="0"/>
              <a:cs typeface="Times New Roman" panose="02020603050405020304" charset="0"/>
            </a:endParaRPr>
          </a:p>
          <a:p>
            <a:pPr marL="0" indent="0">
              <a:lnSpc>
                <a:spcPct val="100000"/>
              </a:lnSpc>
              <a:buNone/>
            </a:pPr>
            <a:r>
              <a:rPr lang="en-US" altLang="zh-CN">
                <a:latin typeface="Times New Roman" panose="02020603050405020304" charset="0"/>
                <a:cs typeface="Times New Roman" panose="02020603050405020304" charset="0"/>
              </a:rPr>
              <a:t>(1) change of word order</a:t>
            </a:r>
          </a:p>
          <a:p>
            <a:pPr marL="0" indent="0">
              <a:lnSpc>
                <a:spcPct val="100000"/>
              </a:lnSpc>
              <a:buNone/>
            </a:pPr>
            <a:r>
              <a:rPr lang="en-US" altLang="zh-CN">
                <a:latin typeface="Times New Roman" panose="02020603050405020304" charset="0"/>
                <a:cs typeface="Times New Roman" panose="02020603050405020304" charset="0"/>
              </a:rPr>
              <a:t>The Buddhist scriptures are in Sanskrit, and the word order is reversed to conform to that of Chinese.</a:t>
            </a:r>
          </a:p>
          <a:p>
            <a:pPr marL="0" indent="0">
              <a:lnSpc>
                <a:spcPct val="100000"/>
              </a:lnSpc>
              <a:buNone/>
            </a:pPr>
            <a:r>
              <a:rPr lang="en-US" altLang="zh-CN">
                <a:latin typeface="Times New Roman" panose="02020603050405020304" charset="0"/>
                <a:cs typeface="Times New Roman" panose="02020603050405020304" charset="0"/>
              </a:rPr>
              <a:t>(2) change of characteristics of Sanskrit</a:t>
            </a:r>
          </a:p>
          <a:p>
            <a:pPr marL="0" indent="0">
              <a:lnSpc>
                <a:spcPct val="100000"/>
              </a:lnSpc>
              <a:buNone/>
            </a:pPr>
            <a:r>
              <a:rPr lang="en-US" altLang="zh-CN">
                <a:latin typeface="Times New Roman" panose="02020603050405020304" charset="0"/>
                <a:cs typeface="Times New Roman" panose="02020603050405020304" charset="0"/>
              </a:rPr>
              <a:t>The language of scriptures are plain and simple while the Chinese are full of rhetorical flourishes.</a:t>
            </a:r>
          </a:p>
          <a:p>
            <a:pPr marL="0" indent="0">
              <a:lnSpc>
                <a:spcPct val="100000"/>
              </a:lnSpc>
              <a:buNone/>
            </a:pPr>
            <a:r>
              <a:rPr lang="en-US" altLang="zh-CN">
                <a:latin typeface="Times New Roman" panose="02020603050405020304" charset="0"/>
                <a:cs typeface="Times New Roman" panose="02020603050405020304" charset="0"/>
              </a:rPr>
              <a:t>(3),(4),(5) change of form of original texts</a:t>
            </a:r>
          </a:p>
          <a:p>
            <a:pPr marL="0" indent="0">
              <a:lnSpc>
                <a:spcPct val="100000"/>
              </a:lnSpc>
              <a:buNone/>
            </a:pPr>
            <a:r>
              <a:rPr lang="en-US" altLang="zh-CN">
                <a:latin typeface="Times New Roman" panose="02020603050405020304" charset="0"/>
                <a:cs typeface="Times New Roman" panose="02020603050405020304" charset="0"/>
              </a:rPr>
              <a:t>The Buddhist scriptures, elaborate and detailed, are tailored and the repetitive chants, considered wordy, are shortened in Chinese translation.</a:t>
            </a:r>
          </a:p>
          <a:p>
            <a:pPr marL="0" indent="0">
              <a:lnSpc>
                <a:spcPct val="100000"/>
              </a:lnSpc>
              <a:buNone/>
            </a:pPr>
            <a:endParaRPr lang="en-US" altLang="zh-CN">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a:sym typeface="+mn-ea"/>
              </a:rPr>
              <a:t/>
            </a:r>
            <a:br>
              <a:rPr lang="en-US" altLang="zh-CN">
                <a:sym typeface="+mn-ea"/>
              </a:rPr>
            </a:br>
            <a:r>
              <a:rPr lang="en-US" altLang="zh-CN">
                <a:latin typeface="Times New Roman" panose="02020603050405020304" charset="0"/>
                <a:cs typeface="Times New Roman" panose="02020603050405020304" charset="0"/>
                <a:sym typeface="+mn-ea"/>
              </a:rPr>
              <a:t>Three Difficulties</a:t>
            </a:r>
            <a:r>
              <a:rPr lang="en-US" altLang="zh-CN">
                <a:latin typeface="Times New Roman" panose="02020603050405020304" charset="0"/>
                <a:cs typeface="Times New Roman" panose="02020603050405020304" charset="0"/>
              </a:rPr>
              <a:t/>
            </a:r>
            <a:br>
              <a:rPr lang="en-US" altLang="zh-CN">
                <a:latin typeface="Times New Roman" panose="02020603050405020304" charset="0"/>
                <a:cs typeface="Times New Roman" panose="02020603050405020304" charset="0"/>
              </a:rPr>
            </a:br>
            <a:endParaRPr lang="en-US" altLang="zh-CN">
              <a:latin typeface="Times New Roman" panose="02020603050405020304" charset="0"/>
              <a:cs typeface="Times New Roman" panose="02020603050405020304" charset="0"/>
            </a:endParaRPr>
          </a:p>
        </p:txBody>
      </p:sp>
      <p:sp>
        <p:nvSpPr>
          <p:cNvPr id="3" name="内容占位符 2"/>
          <p:cNvSpPr>
            <a:spLocks noGrp="1"/>
          </p:cNvSpPr>
          <p:nvPr>
            <p:ph idx="1"/>
          </p:nvPr>
        </p:nvSpPr>
        <p:spPr/>
        <p:txBody>
          <a:bodyPr>
            <a:normAutofit fontScale="92500"/>
          </a:bodyPr>
          <a:lstStyle/>
          <a:p>
            <a:pPr>
              <a:lnSpc>
                <a:spcPct val="100000"/>
              </a:lnSpc>
              <a:buFont typeface="Arial" panose="020B0604020202020204" pitchFamily="34" charset="0"/>
              <a:buChar char="•"/>
            </a:pPr>
            <a:r>
              <a:rPr lang="en-US" altLang="zh-CN">
                <a:latin typeface="Times New Roman" panose="02020603050405020304" charset="0"/>
                <a:cs typeface="Times New Roman" panose="02020603050405020304" charset="0"/>
                <a:sym typeface="+mn-ea"/>
              </a:rPr>
              <a:t>(1)The Buddha’s wisdom is expounded in the sutras, and its true revelation always goes along with the times. As times and fashions change, the antiquated elegant features have to be removed and adjusted to the present time. </a:t>
            </a:r>
          </a:p>
          <a:p>
            <a:pPr>
              <a:lnSpc>
                <a:spcPct val="100000"/>
              </a:lnSpc>
              <a:buFont typeface="Arial" panose="020B0604020202020204" pitchFamily="34" charset="0"/>
              <a:buChar char="•"/>
            </a:pPr>
            <a:r>
              <a:rPr lang="en-US" altLang="zh-CN">
                <a:latin typeface="Times New Roman" panose="02020603050405020304" charset="0"/>
                <a:cs typeface="Times New Roman" panose="02020603050405020304" charset="0"/>
              </a:rPr>
              <a:t>(2) The enlightened and the unenlightened are separated by an immense gap, and yet the translator must seek to make the subtle and profound words from a millennium ago understandable to the common people. </a:t>
            </a:r>
          </a:p>
          <a:p>
            <a:pPr>
              <a:lnSpc>
                <a:spcPct val="100000"/>
              </a:lnSpc>
              <a:buFont typeface="Arial" panose="020B0604020202020204" pitchFamily="34" charset="0"/>
              <a:buChar char="•"/>
            </a:pPr>
            <a:r>
              <a:rPr lang="en-US" altLang="zh-CN">
                <a:latin typeface="Times New Roman" panose="02020603050405020304" charset="0"/>
                <a:cs typeface="Times New Roman" panose="02020603050405020304" charset="0"/>
              </a:rPr>
              <a:t>(3) After the death of Buddha, his eldest disciple and others check the texts rigorously. Nowadays, it is not easy for ordinary people to translate the scriptures. </a:t>
            </a:r>
            <a:endParaRPr lang="zh-CN" altLang="en-US">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a:latin typeface="Times New Roman" panose="02020603050405020304" charset="0"/>
                <a:cs typeface="Times New Roman" panose="02020603050405020304" charset="0"/>
              </a:rPr>
              <a:t>Yan Cong</a:t>
            </a:r>
          </a:p>
        </p:txBody>
      </p:sp>
      <p:sp>
        <p:nvSpPr>
          <p:cNvPr id="3" name="内容占位符 2"/>
          <p:cNvSpPr>
            <a:spLocks noGrp="1"/>
          </p:cNvSpPr>
          <p:nvPr>
            <p:ph idx="1"/>
          </p:nvPr>
        </p:nvSpPr>
        <p:spPr>
          <a:xfrm>
            <a:off x="838200" y="1430020"/>
            <a:ext cx="7471410" cy="4747260"/>
          </a:xfrm>
        </p:spPr>
        <p:txBody>
          <a:bodyPr>
            <a:normAutofit fontScale="90000" lnSpcReduction="10000"/>
          </a:bodyPr>
          <a:lstStyle/>
          <a:p>
            <a:r>
              <a:rPr lang="en-US" altLang="zh-CN">
                <a:latin typeface="Times New Roman" panose="02020603050405020304" charset="0"/>
                <a:cs typeface="Times New Roman" panose="02020603050405020304" charset="0"/>
              </a:rPr>
              <a:t>An </a:t>
            </a:r>
            <a:r>
              <a:rPr lang="zh-CN" altLang="en-US">
                <a:latin typeface="Times New Roman" panose="02020603050405020304" charset="0"/>
                <a:cs typeface="Times New Roman" panose="02020603050405020304" charset="0"/>
              </a:rPr>
              <a:t>eminent monk in the Sui Dynasty</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a:t>
            </a:r>
          </a:p>
          <a:p>
            <a:r>
              <a:rPr lang="zh-CN" altLang="en-US">
                <a:latin typeface="Times New Roman" panose="02020603050405020304" charset="0"/>
                <a:cs typeface="Times New Roman" panose="02020603050405020304" charset="0"/>
              </a:rPr>
              <a:t>译者论：Eight </a:t>
            </a:r>
            <a:r>
              <a:rPr lang="en-US" altLang="zh-CN">
                <a:latin typeface="Times New Roman" panose="02020603050405020304" charset="0"/>
                <a:cs typeface="Times New Roman" panose="02020603050405020304" charset="0"/>
              </a:rPr>
              <a:t>Prerequisites</a:t>
            </a:r>
            <a:r>
              <a:rPr lang="zh-CN" altLang="en-US">
                <a:latin typeface="Times New Roman" panose="02020603050405020304" charset="0"/>
                <a:cs typeface="Times New Roman" panose="02020603050405020304" charset="0"/>
              </a:rPr>
              <a:t>（八备）</a:t>
            </a:r>
          </a:p>
          <a:p>
            <a:r>
              <a:rPr lang="zh-CN" altLang="en-US">
                <a:latin typeface="Times New Roman" panose="02020603050405020304" charset="0"/>
                <a:cs typeface="Times New Roman" panose="02020603050405020304" charset="0"/>
              </a:rPr>
              <a:t> The 1</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2,5,6 articles lay emphasis on translators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morals and ethics</a:t>
            </a:r>
            <a:r>
              <a:rPr lang="en-US" altLang="zh-CN">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pPr marL="0" indent="0">
              <a:buNone/>
            </a:pPr>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a:t>
            </a:r>
            <a:r>
              <a:rPr lang="zh-CN" altLang="en-US">
                <a:latin typeface="Times New Roman" panose="02020603050405020304" charset="0"/>
                <a:cs typeface="Times New Roman" panose="02020603050405020304" charset="0"/>
              </a:rPr>
              <a:t> translator must love the truth sincerely and devoted to spreading the Buddhist faith and wisdom to others. He should be strict with himself</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be tolerant </a:t>
            </a:r>
            <a:r>
              <a:rPr lang="en-US" altLang="zh-CN">
                <a:latin typeface="Times New Roman" panose="02020603050405020304" charset="0"/>
                <a:cs typeface="Times New Roman" panose="02020603050405020304" charset="0"/>
              </a:rPr>
              <a:t>towards others</a:t>
            </a:r>
            <a:r>
              <a:rPr lang="zh-CN" altLang="en-US">
                <a:latin typeface="Times New Roman" panose="02020603050405020304" charset="0"/>
                <a:cs typeface="Times New Roman" panose="02020603050405020304" charset="0"/>
              </a:rPr>
              <a:t>, and indifferent to fame and fortune.</a:t>
            </a:r>
          </a:p>
          <a:p>
            <a:r>
              <a:rPr lang="zh-CN" altLang="en-US">
                <a:latin typeface="Times New Roman" panose="02020603050405020304" charset="0"/>
                <a:cs typeface="Times New Roman" panose="02020603050405020304" charset="0"/>
              </a:rPr>
              <a:t>In terms of the translator</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skill</a:t>
            </a:r>
            <a:r>
              <a:rPr lang="en-US" altLang="zh-CN">
                <a:latin typeface="Times New Roman" panose="02020603050405020304" charset="0"/>
                <a:cs typeface="Times New Roman" panose="02020603050405020304" charset="0"/>
              </a:rPr>
              <a:t>s.</a:t>
            </a:r>
          </a:p>
          <a:p>
            <a:pPr marL="0" indent="0">
              <a:buNone/>
            </a:pPr>
            <a:r>
              <a:rPr lang="en-US" altLang="zh-CN">
                <a:latin typeface="Times New Roman" panose="02020603050405020304" charset="0"/>
                <a:cs typeface="Times New Roman" panose="02020603050405020304" charset="0"/>
              </a:rPr>
              <a:t>    A translator </a:t>
            </a:r>
            <a:r>
              <a:rPr lang="zh-CN" altLang="en-US">
                <a:latin typeface="Times New Roman" panose="02020603050405020304" charset="0"/>
                <a:cs typeface="Times New Roman" panose="02020603050405020304" charset="0"/>
              </a:rPr>
              <a:t>must </a:t>
            </a:r>
            <a:r>
              <a:rPr lang="en-US" altLang="zh-CN">
                <a:latin typeface="Times New Roman" panose="02020603050405020304" charset="0"/>
                <a:cs typeface="Times New Roman" panose="02020603050405020304" charset="0"/>
              </a:rPr>
              <a:t>study hard and constantly improve</a:t>
            </a:r>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their </a:t>
            </a:r>
            <a:r>
              <a:rPr lang="zh-CN" altLang="en-US">
                <a:latin typeface="Times New Roman" panose="02020603050405020304" charset="0"/>
                <a:cs typeface="Times New Roman" panose="02020603050405020304" charset="0"/>
              </a:rPr>
              <a:t>language, writing, translation skills</a:t>
            </a:r>
            <a:r>
              <a:rPr lang="en-US" altLang="zh-CN">
                <a:latin typeface="Times New Roman" panose="02020603050405020304" charset="0"/>
                <a:cs typeface="Times New Roman" panose="02020603050405020304" charset="0"/>
              </a:rPr>
              <a:t>. Be</a:t>
            </a:r>
            <a:r>
              <a:rPr lang="zh-CN" altLang="en-US">
                <a:latin typeface="Times New Roman" panose="02020603050405020304" charset="0"/>
                <a:cs typeface="Times New Roman" panose="02020603050405020304" charset="0"/>
              </a:rPr>
              <a:t> erudi</a:t>
            </a:r>
            <a:r>
              <a:rPr lang="en-US" altLang="zh-CN">
                <a:latin typeface="Times New Roman" panose="02020603050405020304" charset="0"/>
                <a:cs typeface="Times New Roman" panose="02020603050405020304" charset="0"/>
              </a:rPr>
              <a:t>te</a:t>
            </a:r>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proficient in Buddhist Scriptures, and familiar with Chinese culture.</a:t>
            </a:r>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pPr marL="0" indent="0">
              <a:buNone/>
            </a:pPr>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pPr marL="0" indent="0">
              <a:buNone/>
            </a:pPr>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p:txBody>
      </p:sp>
      <p:pic>
        <p:nvPicPr>
          <p:cNvPr id="4" name="图片 3" descr="高僧大德的故事彦琮"/>
          <p:cNvPicPr>
            <a:picLocks noChangeAspect="1"/>
          </p:cNvPicPr>
          <p:nvPr/>
        </p:nvPicPr>
        <p:blipFill>
          <a:blip r:embed="rId2"/>
          <a:stretch>
            <a:fillRect/>
          </a:stretch>
        </p:blipFill>
        <p:spPr>
          <a:xfrm>
            <a:off x="8806815" y="1567180"/>
            <a:ext cx="2894965" cy="380936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637</Words>
  <Application>Microsoft Macintosh PowerPoint</Application>
  <PresentationFormat>宽屏</PresentationFormat>
  <Paragraphs>53</Paragraphs>
  <Slides>11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Calibri</vt:lpstr>
      <vt:lpstr>Calibri Light</vt:lpstr>
      <vt:lpstr>Times New Roman</vt:lpstr>
      <vt:lpstr>宋体</vt:lpstr>
      <vt:lpstr>Arial</vt:lpstr>
      <vt:lpstr>Office 主题</vt:lpstr>
      <vt:lpstr> Early Representative Theories of Buddhist Scriptures Translation in China</vt:lpstr>
      <vt:lpstr>Contents</vt:lpstr>
      <vt:lpstr>1. Background of Buddhist Scriptures Translation</vt:lpstr>
      <vt:lpstr>2. Three Major Translation Theories of Buddhist Scriptures</vt:lpstr>
      <vt:lpstr>Zhi Qian</vt:lpstr>
      <vt:lpstr>Shi Daoan </vt:lpstr>
      <vt:lpstr>Five Losses</vt:lpstr>
      <vt:lpstr> Three Difficulties </vt:lpstr>
      <vt:lpstr>Yan Cong</vt:lpstr>
      <vt:lpstr>3. The significance of Buddhist scriptures translation</vt:lpstr>
      <vt:lpstr>Thank you!</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Microsoft</cp:lastModifiedBy>
  <cp:revision>10</cp:revision>
  <dcterms:created xsi:type="dcterms:W3CDTF">2020-10-23T07:05:00Z</dcterms:created>
  <dcterms:modified xsi:type="dcterms:W3CDTF">2020-10-25T14:06:32Z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